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5"/>
  </p:notesMasterIdLst>
  <p:sldIdLst>
    <p:sldId id="256" r:id="rId5"/>
    <p:sldId id="260" r:id="rId6"/>
    <p:sldId id="261" r:id="rId7"/>
    <p:sldId id="262" r:id="rId8"/>
    <p:sldId id="263" r:id="rId9"/>
    <p:sldId id="1205"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1206" r:id="rId37"/>
    <p:sldId id="1207" r:id="rId38"/>
    <p:sldId id="1197" r:id="rId39"/>
    <p:sldId id="294" r:id="rId40"/>
    <p:sldId id="566" r:id="rId41"/>
    <p:sldId id="296" r:id="rId42"/>
    <p:sldId id="297" r:id="rId43"/>
    <p:sldId id="298" r:id="rId44"/>
    <p:sldId id="1208" r:id="rId45"/>
    <p:sldId id="340" r:id="rId46"/>
    <p:sldId id="341" r:id="rId47"/>
    <p:sldId id="342" r:id="rId48"/>
    <p:sldId id="565" r:id="rId49"/>
    <p:sldId id="343" r:id="rId50"/>
    <p:sldId id="1209" r:id="rId51"/>
    <p:sldId id="420" r:id="rId52"/>
    <p:sldId id="306" r:id="rId53"/>
    <p:sldId id="307" r:id="rId54"/>
    <p:sldId id="308" r:id="rId55"/>
    <p:sldId id="570" r:id="rId56"/>
    <p:sldId id="310" r:id="rId57"/>
    <p:sldId id="1210" r:id="rId58"/>
    <p:sldId id="534" r:id="rId59"/>
    <p:sldId id="313" r:id="rId60"/>
    <p:sldId id="314" r:id="rId61"/>
    <p:sldId id="315" r:id="rId62"/>
    <p:sldId id="316" r:id="rId63"/>
    <p:sldId id="317" r:id="rId64"/>
    <p:sldId id="318" r:id="rId65"/>
    <p:sldId id="319" r:id="rId66"/>
    <p:sldId id="320" r:id="rId67"/>
    <p:sldId id="321" r:id="rId68"/>
    <p:sldId id="322" r:id="rId69"/>
    <p:sldId id="323" r:id="rId70"/>
    <p:sldId id="1211" r:id="rId71"/>
    <p:sldId id="325" r:id="rId72"/>
    <p:sldId id="326" r:id="rId73"/>
    <p:sldId id="327" r:id="rId74"/>
    <p:sldId id="328" r:id="rId75"/>
    <p:sldId id="329" r:id="rId76"/>
    <p:sldId id="1198" r:id="rId77"/>
    <p:sldId id="1199" r:id="rId78"/>
    <p:sldId id="1200" r:id="rId79"/>
    <p:sldId id="1201" r:id="rId80"/>
    <p:sldId id="338" r:id="rId81"/>
    <p:sldId id="1202" r:id="rId82"/>
    <p:sldId id="1203" r:id="rId83"/>
    <p:sldId id="1204" r:id="rId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94" autoAdjust="0"/>
    <p:restoredTop sz="83333" autoAdjust="0"/>
  </p:normalViewPr>
  <p:slideViewPr>
    <p:cSldViewPr>
      <p:cViewPr varScale="1">
        <p:scale>
          <a:sx n="100" d="100"/>
          <a:sy n="100" d="100"/>
        </p:scale>
        <p:origin x="1800" y="1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438252-4DDB-4386-A666-8FAB5C0E9891}" type="datetimeFigureOut">
              <a:rPr lang="en-US" smtClean="0"/>
              <a:t>5/8/23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44FC17-8036-4C17-99E3-36847C815777}" type="slidenum">
              <a:rPr lang="en-US" smtClean="0"/>
              <a:t>‹#›</a:t>
            </a:fld>
            <a:endParaRPr lang="en-US"/>
          </a:p>
        </p:txBody>
      </p:sp>
    </p:spTree>
    <p:extLst>
      <p:ext uri="{BB962C8B-B14F-4D97-AF65-F5344CB8AC3E}">
        <p14:creationId xmlns:p14="http://schemas.microsoft.com/office/powerpoint/2010/main" val="2179372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frax.groupeetudecanadien.ca/" TargetMode="External"/><Relationship Id="rId2" Type="http://schemas.openxmlformats.org/officeDocument/2006/relationships/slide" Target="../slides/slide61.xml"/><Relationship Id="rId1" Type="http://schemas.openxmlformats.org/officeDocument/2006/relationships/notesMaster" Target="../notesMasters/notesMaster1.xml"/><Relationship Id="rId4" Type="http://schemas.openxmlformats.org/officeDocument/2006/relationships/hyperlink" Target="https://canadiantaskforce.ca/?lang=fr" TargetMode="Externa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err="1">
                <a:ln>
                  <a:noFill/>
                </a:ln>
                <a:solidFill>
                  <a:srgbClr val="FFFFFF"/>
                </a:solidFill>
                <a:effectLst/>
                <a:uLnTx/>
                <a:uFillTx/>
                <a:latin typeface="Arial" panose="020B0604020202020204" pitchFamily="34" charset="0"/>
                <a:ea typeface="Arial"/>
                <a:cs typeface="Arial" panose="020B0604020202020204" pitchFamily="34" charset="0"/>
                <a:sym typeface="Arial"/>
              </a:rPr>
              <a:t>Recommandations</a:t>
            </a: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 sur le </a:t>
            </a:r>
            <a:r>
              <a:rPr kumimoji="0" lang="en-US" sz="1200" b="0" i="0" u="none" strike="noStrike" kern="1200" cap="none" spc="0" normalizeH="0" baseline="0" noProof="0" dirty="0" err="1">
                <a:ln>
                  <a:noFill/>
                </a:ln>
                <a:solidFill>
                  <a:srgbClr val="FFFFFF"/>
                </a:solidFill>
                <a:effectLst/>
                <a:uLnTx/>
                <a:uFillTx/>
                <a:latin typeface="Arial" panose="020B0604020202020204" pitchFamily="34" charset="0"/>
                <a:ea typeface="Arial"/>
                <a:cs typeface="Arial" panose="020B0604020202020204" pitchFamily="34" charset="0"/>
                <a:sym typeface="Arial"/>
              </a:rPr>
              <a:t>dépistage</a:t>
            </a: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 </a:t>
            </a:r>
            <a:r>
              <a:rPr kumimoji="0" lang="en-US" sz="1200" b="0" i="0" u="none" strike="noStrike" kern="1200" cap="none" spc="0" normalizeH="0" baseline="0" noProof="0" dirty="0" err="1">
                <a:ln>
                  <a:noFill/>
                </a:ln>
                <a:solidFill>
                  <a:srgbClr val="FFFFFF"/>
                </a:solidFill>
                <a:effectLst/>
                <a:uLnTx/>
                <a:uFillTx/>
                <a:latin typeface="Arial" panose="020B0604020202020204" pitchFamily="34" charset="0"/>
                <a:ea typeface="Arial"/>
                <a:cs typeface="Arial" panose="020B0604020202020204" pitchFamily="34" charset="0"/>
                <a:sym typeface="Arial"/>
              </a:rPr>
              <a:t>en</a:t>
            </a: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 prevention </a:t>
            </a:r>
            <a:r>
              <a:rPr kumimoji="0" lang="en-US" sz="1200" b="0" i="0" u="none" strike="noStrike" kern="1200" cap="none" spc="0" normalizeH="0" baseline="0" noProof="0" dirty="0" err="1">
                <a:ln>
                  <a:noFill/>
                </a:ln>
                <a:solidFill>
                  <a:srgbClr val="FFFFFF"/>
                </a:solidFill>
                <a:effectLst/>
                <a:uLnTx/>
                <a:uFillTx/>
                <a:latin typeface="Arial" panose="020B0604020202020204" pitchFamily="34" charset="0"/>
                <a:ea typeface="Arial"/>
                <a:cs typeface="Arial" panose="020B0604020202020204" pitchFamily="34" charset="0"/>
                <a:sym typeface="Arial"/>
              </a:rPr>
              <a:t>primaire</a:t>
            </a: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sym typeface="Arial"/>
              </a:rPr>
              <a:t> des fractures de </a:t>
            </a:r>
            <a:r>
              <a:rPr kumimoji="0" lang="en-US" sz="1200" b="0" i="0" u="none" strike="noStrike" kern="1200" cap="none" spc="0" normalizeH="0" baseline="0" noProof="0" dirty="0" err="1">
                <a:ln>
                  <a:noFill/>
                </a:ln>
                <a:solidFill>
                  <a:srgbClr val="FFFFFF"/>
                </a:solidFill>
                <a:effectLst/>
                <a:uLnTx/>
                <a:uFillTx/>
                <a:latin typeface="Arial" panose="020B0604020202020204" pitchFamily="34" charset="0"/>
                <a:ea typeface="Arial"/>
                <a:cs typeface="Arial" panose="020B0604020202020204" pitchFamily="34" charset="0"/>
                <a:sym typeface="Arial"/>
              </a:rPr>
              <a:t>fragilisation</a:t>
            </a:r>
            <a:r>
              <a:rPr lang="en-US" b="0" dirty="0">
                <a:latin typeface="Arial" panose="020B0604020202020204" pitchFamily="34" charset="0"/>
                <a:cs typeface="Arial" panose="020B0604020202020204" pitchFamily="34" charset="0"/>
              </a:rPr>
              <a:t> </a:t>
            </a:r>
            <a:endParaRPr lang="en-CA"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344FC17-8036-4C17-99E3-36847C815777}" type="slidenum">
              <a:rPr lang="en-US" smtClean="0"/>
              <a:t>1</a:t>
            </a:fld>
            <a:endParaRPr lang="en-US"/>
          </a:p>
        </p:txBody>
      </p:sp>
    </p:spTree>
    <p:extLst>
      <p:ext uri="{BB962C8B-B14F-4D97-AF65-F5344CB8AC3E}">
        <p14:creationId xmlns:p14="http://schemas.microsoft.com/office/powerpoint/2010/main" val="2880147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0: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0: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b="0" i="1" u="none" strike="noStrike">
                <a:solidFill>
                  <a:srgbClr val="000000"/>
                </a:solidFill>
                <a:latin typeface="Calibri"/>
                <a:ea typeface="Calibri"/>
                <a:cs typeface="Calibri"/>
                <a:sym typeface="Calibri"/>
              </a:rPr>
              <a:t>Qu’évaluons-nous?</a:t>
            </a:r>
            <a:r>
              <a:rPr lang="en-US" b="0" i="0">
                <a:solidFill>
                  <a:srgbClr val="000000"/>
                </a:solidFill>
                <a:latin typeface="Calibri"/>
                <a:ea typeface="Calibri"/>
                <a:cs typeface="Calibri"/>
                <a:sym typeface="Calibri"/>
              </a:rPr>
              <a:t>​</a:t>
            </a:r>
            <a:endParaRPr b="0" i="0">
              <a:solidFill>
                <a:srgbClr val="444444"/>
              </a:solidFill>
              <a:latin typeface="Calibri"/>
              <a:ea typeface="Calibri"/>
              <a:cs typeface="Calibri"/>
              <a:sym typeface="Calibri"/>
            </a:endParaRPr>
          </a:p>
          <a:p>
            <a:pPr marL="0" lvl="0" indent="0" algn="l" rtl="0">
              <a:spcBef>
                <a:spcPts val="0"/>
              </a:spcBef>
              <a:spcAft>
                <a:spcPts val="0"/>
              </a:spcAft>
              <a:buNone/>
            </a:pPr>
            <a:r>
              <a:rPr lang="en-US" b="1" i="0" u="none" strike="noStrike">
                <a:solidFill>
                  <a:srgbClr val="90214A"/>
                </a:solidFill>
                <a:latin typeface="Calibri"/>
                <a:ea typeface="Calibri"/>
                <a:cs typeface="Calibri"/>
                <a:sym typeface="Calibri"/>
              </a:rPr>
              <a:t>1. Certitude des données probantes  </a:t>
            </a:r>
            <a:r>
              <a:rPr lang="en-US" b="0" i="0">
                <a:solidFill>
                  <a:srgbClr val="90214A"/>
                </a:solidFill>
                <a:latin typeface="Calibri"/>
                <a:ea typeface="Calibri"/>
                <a:cs typeface="Calibri"/>
                <a:sym typeface="Calibri"/>
              </a:rPr>
              <a:t>​</a:t>
            </a:r>
            <a:endParaRPr b="0" i="0">
              <a:solidFill>
                <a:srgbClr val="444444"/>
              </a:solidFill>
              <a:latin typeface="Calibri"/>
              <a:ea typeface="Calibri"/>
              <a:cs typeface="Calibri"/>
              <a:sym typeface="Calibri"/>
            </a:endParaRPr>
          </a:p>
          <a:p>
            <a:pPr marL="0" lvl="0" indent="0" algn="l" rtl="0">
              <a:spcBef>
                <a:spcPts val="0"/>
              </a:spcBef>
              <a:spcAft>
                <a:spcPts val="0"/>
              </a:spcAft>
              <a:buNone/>
            </a:pPr>
            <a:r>
              <a:rPr lang="en-US" b="0" i="0" u="none" strike="noStrike">
                <a:solidFill>
                  <a:srgbClr val="000000"/>
                </a:solidFill>
                <a:latin typeface="Calibri"/>
                <a:ea typeface="Calibri"/>
                <a:cs typeface="Calibri"/>
                <a:sym typeface="Calibri"/>
              </a:rPr>
              <a:t>Degré de confiance quant au fait que les données probantes disponibles </a:t>
            </a:r>
            <a:r>
              <a:rPr lang="en-US" b="1" i="0" u="none" strike="noStrike">
                <a:solidFill>
                  <a:srgbClr val="000000"/>
                </a:solidFill>
                <a:latin typeface="Calibri"/>
                <a:ea typeface="Calibri"/>
                <a:cs typeface="Calibri"/>
                <a:sym typeface="Calibri"/>
              </a:rPr>
              <a:t>reflètent adéquatement l’effet théorique réel</a:t>
            </a:r>
            <a:r>
              <a:rPr lang="en-US" b="0" i="0" u="none" strike="noStrike">
                <a:solidFill>
                  <a:srgbClr val="000000"/>
                </a:solidFill>
                <a:latin typeface="Calibri"/>
                <a:ea typeface="Calibri"/>
                <a:cs typeface="Calibri"/>
                <a:sym typeface="Calibri"/>
              </a:rPr>
              <a:t> de l’intervention ou du service.</a:t>
            </a:r>
            <a:r>
              <a:rPr lang="en-US" b="0" i="0">
                <a:solidFill>
                  <a:srgbClr val="000000"/>
                </a:solidFill>
                <a:latin typeface="Calibri"/>
                <a:ea typeface="Calibri"/>
                <a:cs typeface="Calibri"/>
                <a:sym typeface="Calibri"/>
              </a:rPr>
              <a:t>​</a:t>
            </a:r>
            <a:endParaRPr b="0" i="0">
              <a:solidFill>
                <a:srgbClr val="444444"/>
              </a:solidFill>
              <a:latin typeface="Calibri"/>
              <a:ea typeface="Calibri"/>
              <a:cs typeface="Calibri"/>
              <a:sym typeface="Calibri"/>
            </a:endParaRPr>
          </a:p>
          <a:p>
            <a:pPr marL="0" lvl="0" indent="0" algn="l" rtl="0">
              <a:spcBef>
                <a:spcPts val="0"/>
              </a:spcBef>
              <a:spcAft>
                <a:spcPts val="0"/>
              </a:spcAft>
              <a:buNone/>
            </a:pPr>
            <a:r>
              <a:rPr lang="en-US" b="0" i="1" u="none" strike="noStrike">
                <a:solidFill>
                  <a:srgbClr val="000000"/>
                </a:solidFill>
                <a:latin typeface="Calibri"/>
                <a:ea typeface="Calibri"/>
                <a:cs typeface="Calibri"/>
                <a:sym typeface="Calibri"/>
              </a:rPr>
              <a:t>Élevée, moyenne, faible, très faible</a:t>
            </a:r>
            <a:r>
              <a:rPr lang="en-US" b="0" i="0">
                <a:solidFill>
                  <a:srgbClr val="000000"/>
                </a:solidFill>
                <a:latin typeface="Calibri"/>
                <a:ea typeface="Calibri"/>
                <a:cs typeface="Calibri"/>
                <a:sym typeface="Calibri"/>
              </a:rPr>
              <a:t>​</a:t>
            </a:r>
            <a:endParaRPr b="0" i="0">
              <a:solidFill>
                <a:srgbClr val="444444"/>
              </a:solidFill>
              <a:latin typeface="Calibri"/>
              <a:ea typeface="Calibri"/>
              <a:cs typeface="Calibri"/>
              <a:sym typeface="Calibri"/>
            </a:endParaRPr>
          </a:p>
          <a:p>
            <a:pPr marL="0" lvl="0" indent="0" algn="l" rtl="0">
              <a:spcBef>
                <a:spcPts val="0"/>
              </a:spcBef>
              <a:spcAft>
                <a:spcPts val="0"/>
              </a:spcAft>
              <a:buNone/>
            </a:pPr>
            <a:r>
              <a:rPr lang="en-US" b="0" i="0">
                <a:solidFill>
                  <a:srgbClr val="000000"/>
                </a:solidFill>
                <a:latin typeface="Calibri"/>
                <a:ea typeface="Calibri"/>
                <a:cs typeface="Calibri"/>
                <a:sym typeface="Calibri"/>
              </a:rPr>
              <a:t>​</a:t>
            </a:r>
            <a:endParaRPr b="0" i="0">
              <a:solidFill>
                <a:srgbClr val="444444"/>
              </a:solidFill>
              <a:latin typeface="Calibri"/>
              <a:ea typeface="Calibri"/>
              <a:cs typeface="Calibri"/>
              <a:sym typeface="Calibri"/>
            </a:endParaRPr>
          </a:p>
          <a:p>
            <a:pPr marL="0" lvl="0" indent="0" algn="l" rtl="0">
              <a:spcBef>
                <a:spcPts val="0"/>
              </a:spcBef>
              <a:spcAft>
                <a:spcPts val="0"/>
              </a:spcAft>
              <a:buNone/>
            </a:pPr>
            <a:r>
              <a:rPr lang="en-US" b="1" i="0" u="none" strike="noStrike">
                <a:solidFill>
                  <a:srgbClr val="90214A"/>
                </a:solidFill>
                <a:latin typeface="Calibri"/>
                <a:ea typeface="Calibri"/>
                <a:cs typeface="Calibri"/>
                <a:sym typeface="Calibri"/>
              </a:rPr>
              <a:t>2. Force de la recommandation </a:t>
            </a:r>
            <a:r>
              <a:rPr lang="en-US" b="0" i="0">
                <a:solidFill>
                  <a:srgbClr val="90214A"/>
                </a:solidFill>
                <a:latin typeface="Calibri"/>
                <a:ea typeface="Calibri"/>
                <a:cs typeface="Calibri"/>
                <a:sym typeface="Calibri"/>
              </a:rPr>
              <a:t>​</a:t>
            </a:r>
            <a:endParaRPr b="0" i="0">
              <a:solidFill>
                <a:srgbClr val="444444"/>
              </a:solidFill>
              <a:latin typeface="Calibri"/>
              <a:ea typeface="Calibri"/>
              <a:cs typeface="Calibri"/>
              <a:sym typeface="Calibri"/>
            </a:endParaRPr>
          </a:p>
          <a:p>
            <a:pPr marL="0" lvl="0" indent="0" algn="l" rtl="0">
              <a:spcBef>
                <a:spcPts val="0"/>
              </a:spcBef>
              <a:spcAft>
                <a:spcPts val="0"/>
              </a:spcAft>
              <a:buNone/>
            </a:pPr>
            <a:r>
              <a:rPr lang="en-US" b="0" i="0" u="none" strike="noStrike">
                <a:solidFill>
                  <a:srgbClr val="000000"/>
                </a:solidFill>
                <a:latin typeface="Calibri"/>
                <a:ea typeface="Calibri"/>
                <a:cs typeface="Calibri"/>
                <a:sym typeface="Calibri"/>
              </a:rPr>
              <a:t>L’équilibre entre la </a:t>
            </a:r>
            <a:r>
              <a:rPr lang="en-US" b="1" i="0" u="none" strike="noStrike">
                <a:solidFill>
                  <a:srgbClr val="000000"/>
                </a:solidFill>
                <a:latin typeface="Calibri"/>
                <a:ea typeface="Calibri"/>
                <a:cs typeface="Calibri"/>
                <a:sym typeface="Calibri"/>
              </a:rPr>
              <a:t>certitude des données probantes à l’appui</a:t>
            </a:r>
            <a:r>
              <a:rPr lang="en-US" b="0" i="0" u="none" strike="noStrike">
                <a:solidFill>
                  <a:srgbClr val="000000"/>
                </a:solidFill>
                <a:latin typeface="Calibri"/>
                <a:ea typeface="Calibri"/>
                <a:cs typeface="Calibri"/>
                <a:sym typeface="Calibri"/>
              </a:rPr>
              <a:t>; la certitude d’avoir atteint un </a:t>
            </a:r>
            <a:r>
              <a:rPr lang="en-US" b="1" i="0" u="none" strike="noStrike">
                <a:solidFill>
                  <a:srgbClr val="000000"/>
                </a:solidFill>
                <a:latin typeface="Calibri"/>
                <a:ea typeface="Calibri"/>
                <a:cs typeface="Calibri"/>
                <a:sym typeface="Calibri"/>
              </a:rPr>
              <a:t>équilibre entre les effets désirables et indésirables</a:t>
            </a:r>
            <a:r>
              <a:rPr lang="en-US" b="0" i="0" u="none" strike="noStrike">
                <a:solidFill>
                  <a:srgbClr val="000000"/>
                </a:solidFill>
                <a:latin typeface="Calibri"/>
                <a:ea typeface="Calibri"/>
                <a:cs typeface="Calibri"/>
                <a:sym typeface="Calibri"/>
              </a:rPr>
              <a:t>; la certitude/variabilité entourant les </a:t>
            </a:r>
            <a:r>
              <a:rPr lang="en-US" b="1" i="0" u="none" strike="noStrike">
                <a:solidFill>
                  <a:srgbClr val="000000"/>
                </a:solidFill>
                <a:latin typeface="Calibri"/>
                <a:ea typeface="Calibri"/>
                <a:cs typeface="Calibri"/>
                <a:sym typeface="Calibri"/>
              </a:rPr>
              <a:t>valeurs et préférences </a:t>
            </a:r>
            <a:r>
              <a:rPr lang="en-US" b="0" i="0" u="none" strike="noStrike">
                <a:solidFill>
                  <a:srgbClr val="000000"/>
                </a:solidFill>
                <a:latin typeface="Calibri"/>
                <a:ea typeface="Calibri"/>
                <a:cs typeface="Calibri"/>
                <a:sym typeface="Calibri"/>
              </a:rPr>
              <a:t>des gens et la certitude à savoir si l’intervention représente une </a:t>
            </a:r>
            <a:r>
              <a:rPr lang="en-US" b="1" i="0" u="none" strike="noStrike">
                <a:solidFill>
                  <a:srgbClr val="000000"/>
                </a:solidFill>
                <a:latin typeface="Calibri"/>
                <a:ea typeface="Calibri"/>
                <a:cs typeface="Calibri"/>
                <a:sym typeface="Calibri"/>
              </a:rPr>
              <a:t>utilisation judicieuse des ressources</a:t>
            </a:r>
            <a:r>
              <a:rPr lang="en-US" b="0" i="0" u="none" strike="noStrike">
                <a:solidFill>
                  <a:srgbClr val="000000"/>
                </a:solidFill>
                <a:latin typeface="Calibri"/>
                <a:ea typeface="Calibri"/>
                <a:cs typeface="Calibri"/>
                <a:sym typeface="Calibri"/>
              </a:rPr>
              <a:t>.</a:t>
            </a:r>
            <a:r>
              <a:rPr lang="en-US" b="1" i="0" u="none" strike="noStrike">
                <a:solidFill>
                  <a:srgbClr val="000000"/>
                </a:solidFill>
                <a:latin typeface="Calibri"/>
                <a:ea typeface="Calibri"/>
                <a:cs typeface="Calibri"/>
                <a:sym typeface="Calibri"/>
              </a:rPr>
              <a:t>  </a:t>
            </a:r>
            <a:r>
              <a:rPr lang="en-US" b="0" i="0">
                <a:solidFill>
                  <a:srgbClr val="000000"/>
                </a:solidFill>
                <a:latin typeface="Calibri"/>
                <a:ea typeface="Calibri"/>
                <a:cs typeface="Calibri"/>
                <a:sym typeface="Calibri"/>
              </a:rPr>
              <a:t>​</a:t>
            </a:r>
            <a:endParaRPr b="0" i="0">
              <a:solidFill>
                <a:srgbClr val="444444"/>
              </a:solidFill>
              <a:latin typeface="Calibri"/>
              <a:ea typeface="Calibri"/>
              <a:cs typeface="Calibri"/>
              <a:sym typeface="Calibri"/>
            </a:endParaRPr>
          </a:p>
          <a:p>
            <a:pPr marL="0" lvl="0" indent="0" algn="l" rtl="0">
              <a:spcBef>
                <a:spcPts val="0"/>
              </a:spcBef>
              <a:spcAft>
                <a:spcPts val="0"/>
              </a:spcAft>
              <a:buNone/>
            </a:pPr>
            <a:r>
              <a:rPr lang="en-US" b="0" i="1" u="none" strike="noStrike">
                <a:solidFill>
                  <a:srgbClr val="000000"/>
                </a:solidFill>
                <a:latin typeface="Calibri"/>
                <a:ea typeface="Calibri"/>
                <a:cs typeface="Calibri"/>
                <a:sym typeface="Calibri"/>
              </a:rPr>
              <a:t>Forte, conditionnelle</a:t>
            </a:r>
            <a:r>
              <a:rPr lang="en-US" b="0" i="0">
                <a:solidFill>
                  <a:srgbClr val="000000"/>
                </a:solidFill>
                <a:latin typeface="Calibri"/>
                <a:ea typeface="Calibri"/>
                <a:cs typeface="Calibri"/>
                <a:sym typeface="Calibri"/>
              </a:rPr>
              <a:t>​</a:t>
            </a:r>
            <a:endParaRPr b="0" i="0">
              <a:solidFill>
                <a:srgbClr val="444444"/>
              </a:solidFill>
              <a:latin typeface="Calibri"/>
              <a:ea typeface="Calibri"/>
              <a:cs typeface="Calibri"/>
              <a:sym typeface="Calibri"/>
            </a:endParaRPr>
          </a:p>
          <a:p>
            <a:pPr marL="0" lvl="0" indent="0" algn="l" rtl="0">
              <a:spcBef>
                <a:spcPts val="0"/>
              </a:spcBef>
              <a:spcAft>
                <a:spcPts val="0"/>
              </a:spcAft>
              <a:buNone/>
            </a:pPr>
            <a:endParaRPr/>
          </a:p>
        </p:txBody>
      </p:sp>
      <p:sp>
        <p:nvSpPr>
          <p:cNvPr id="162" name="Google Shape;162;p10: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2424707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1: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1: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Recommandation forte – données de faible certitude</a:t>
            </a:r>
            <a:endParaRPr/>
          </a:p>
          <a:p>
            <a:pPr marL="0" lvl="0" indent="0" algn="l" rtl="0">
              <a:spcBef>
                <a:spcPts val="0"/>
              </a:spcBef>
              <a:spcAft>
                <a:spcPts val="0"/>
              </a:spcAft>
              <a:buNone/>
            </a:pPr>
            <a:r>
              <a:rPr lang="en-US"/>
              <a:t>Lorsqu'il existe des preuves de bénéfice à faible niveau de certitude et des preuves de préjudice à forte certitude ou des implications importantes en termes de ressources.</a:t>
            </a:r>
            <a:endParaRPr/>
          </a:p>
          <a:p>
            <a:pPr marL="0" lvl="0" indent="0" algn="l" rtl="0">
              <a:spcBef>
                <a:spcPts val="0"/>
              </a:spcBef>
              <a:spcAft>
                <a:spcPts val="0"/>
              </a:spcAft>
              <a:buNone/>
            </a:pPr>
            <a:endParaRPr/>
          </a:p>
          <a:p>
            <a:pPr marL="0" lvl="0" indent="0" algn="l" rtl="0">
              <a:spcBef>
                <a:spcPts val="0"/>
              </a:spcBef>
              <a:spcAft>
                <a:spcPts val="0"/>
              </a:spcAft>
              <a:buNone/>
            </a:pPr>
            <a:r>
              <a:rPr lang="en-US"/>
              <a:t>Le groupe d’étude canadien est conscient des contraintes de ressources auxquelles est confronté notre système de soins en première ligne et la lourde charge de ressources que peut représenter l'engagement dans des activités qui consomment des ressources financières limitées ou qui limitent l'accès aux prestataires de soins en première ligne. </a:t>
            </a:r>
            <a:endParaRPr/>
          </a:p>
          <a:p>
            <a:pPr marL="0" lvl="0" indent="0" algn="l" rtl="0">
              <a:spcBef>
                <a:spcPts val="0"/>
              </a:spcBef>
              <a:spcAft>
                <a:spcPts val="0"/>
              </a:spcAft>
              <a:buNone/>
            </a:pPr>
            <a:endParaRPr/>
          </a:p>
          <a:p>
            <a:pPr marL="0" lvl="0" indent="0" algn="l" rtl="0">
              <a:spcBef>
                <a:spcPts val="0"/>
              </a:spcBef>
              <a:spcAft>
                <a:spcPts val="0"/>
              </a:spcAft>
              <a:buNone/>
            </a:pPr>
            <a:r>
              <a:rPr lang="en-US"/>
              <a:t>Ainsi, lorsqu'il est certain que les implications en termes de ressources sont importantes et que les avantages n'ont pas été démontrés, le groupe d’étude émettra une recommandation forte à l'encontre de l'application de la directive.</a:t>
            </a:r>
            <a:endParaRPr/>
          </a:p>
          <a:p>
            <a:pPr marL="0" lvl="0" indent="0" algn="l" rtl="0">
              <a:spcBef>
                <a:spcPts val="0"/>
              </a:spcBef>
              <a:spcAft>
                <a:spcPts val="0"/>
              </a:spcAft>
              <a:buNone/>
            </a:pPr>
            <a:endParaRPr/>
          </a:p>
        </p:txBody>
      </p:sp>
      <p:sp>
        <p:nvSpPr>
          <p:cNvPr id="177" name="Google Shape;177;p11: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931788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2: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5" name="Google Shape;185;p12: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 Le processus </a:t>
            </a:r>
            <a:r>
              <a:rPr lang="en-US" dirty="0" err="1"/>
              <a:t>d’examen</a:t>
            </a:r>
            <a:r>
              <a:rPr lang="en-US" dirty="0"/>
              <a:t> du </a:t>
            </a:r>
            <a:r>
              <a:rPr lang="en-US" dirty="0" err="1"/>
              <a:t>groupe</a:t>
            </a:r>
            <a:r>
              <a:rPr lang="en-US" dirty="0"/>
              <a:t> </a:t>
            </a:r>
            <a:r>
              <a:rPr lang="en-US" dirty="0" err="1"/>
              <a:t>d’étude</a:t>
            </a:r>
            <a:r>
              <a:rPr lang="en-US" dirty="0"/>
              <a:t> </a:t>
            </a:r>
            <a:r>
              <a:rPr lang="en-US" dirty="0" err="1"/>
              <a:t>canadien</a:t>
            </a:r>
            <a:r>
              <a:rPr lang="en-US" dirty="0"/>
              <a:t> </a:t>
            </a:r>
            <a:r>
              <a:rPr lang="en-US" dirty="0" err="1"/>
              <a:t>comprend</a:t>
            </a:r>
            <a:r>
              <a:rPr lang="en-US" dirty="0"/>
              <a:t> un examen interne par le </a:t>
            </a:r>
            <a:r>
              <a:rPr lang="en-US" dirty="0" err="1"/>
              <a:t>groupe</a:t>
            </a:r>
            <a:r>
              <a:rPr lang="en-US" dirty="0"/>
              <a:t> de travail sur les </a:t>
            </a:r>
            <a:r>
              <a:rPr lang="en-US" dirty="0" err="1"/>
              <a:t>lignes</a:t>
            </a:r>
            <a:r>
              <a:rPr lang="en-US" dirty="0"/>
              <a:t> directrices et </a:t>
            </a:r>
            <a:r>
              <a:rPr lang="en-US" dirty="0" err="1"/>
              <a:t>tous</a:t>
            </a:r>
            <a:r>
              <a:rPr lang="en-US" dirty="0"/>
              <a:t> les </a:t>
            </a:r>
            <a:r>
              <a:rPr lang="en-US" dirty="0" err="1"/>
              <a:t>autres</a:t>
            </a:r>
            <a:r>
              <a:rPr lang="en-US" dirty="0"/>
              <a:t> </a:t>
            </a:r>
            <a:r>
              <a:rPr lang="en-US" dirty="0" err="1"/>
              <a:t>membres</a:t>
            </a:r>
            <a:r>
              <a:rPr lang="en-US" dirty="0"/>
              <a:t> du </a:t>
            </a:r>
            <a:r>
              <a:rPr lang="en-US" dirty="0" err="1"/>
              <a:t>groupe</a:t>
            </a:r>
            <a:r>
              <a:rPr lang="en-US" dirty="0"/>
              <a:t> </a:t>
            </a:r>
            <a:r>
              <a:rPr lang="en-US" dirty="0" err="1"/>
              <a:t>d’étude</a:t>
            </a:r>
            <a:r>
              <a:rPr lang="en-US" dirty="0"/>
              <a:t> </a:t>
            </a:r>
            <a:r>
              <a:rPr lang="en-US" dirty="0" err="1"/>
              <a:t>canadien</a:t>
            </a:r>
            <a:endParaRPr dirty="0"/>
          </a:p>
          <a:p>
            <a:pPr marL="0" lvl="0" indent="0" algn="l" rtl="0">
              <a:lnSpc>
                <a:spcPct val="115000"/>
              </a:lnSpc>
              <a:spcBef>
                <a:spcPts val="0"/>
              </a:spcBef>
              <a:spcAft>
                <a:spcPts val="0"/>
              </a:spcAft>
              <a:buClr>
                <a:schemeClr val="dk1"/>
              </a:buClr>
              <a:buSzPts val="1100"/>
              <a:buFont typeface="Arial"/>
              <a:buNone/>
            </a:pPr>
            <a:r>
              <a:rPr lang="en-US" dirty="0"/>
              <a:t>- Le </a:t>
            </a:r>
            <a:r>
              <a:rPr lang="en-US" dirty="0" err="1"/>
              <a:t>groupe</a:t>
            </a:r>
            <a:r>
              <a:rPr lang="en-US" dirty="0"/>
              <a:t> </a:t>
            </a:r>
            <a:r>
              <a:rPr lang="en-US" dirty="0" err="1"/>
              <a:t>d’étude</a:t>
            </a:r>
            <a:r>
              <a:rPr lang="en-US" dirty="0"/>
              <a:t> </a:t>
            </a:r>
            <a:r>
              <a:rPr lang="en-US" dirty="0" err="1"/>
              <a:t>canadien</a:t>
            </a:r>
            <a:r>
              <a:rPr lang="en-US" dirty="0"/>
              <a:t> fait </a:t>
            </a:r>
            <a:r>
              <a:rPr lang="en-US" dirty="0" err="1"/>
              <a:t>également</a:t>
            </a:r>
            <a:r>
              <a:rPr lang="en-US" dirty="0"/>
              <a:t> </a:t>
            </a:r>
            <a:r>
              <a:rPr lang="en-US" dirty="0" err="1"/>
              <a:t>appel</a:t>
            </a:r>
            <a:r>
              <a:rPr lang="en-US" dirty="0"/>
              <a:t> </a:t>
            </a:r>
            <a:r>
              <a:rPr lang="en-US" dirty="0" err="1"/>
              <a:t>à</a:t>
            </a:r>
            <a:r>
              <a:rPr lang="en-US" dirty="0"/>
              <a:t> des </a:t>
            </a:r>
            <a:r>
              <a:rPr lang="en-US" dirty="0" err="1"/>
              <a:t>spécialistes</a:t>
            </a:r>
            <a:r>
              <a:rPr lang="en-US" dirty="0"/>
              <a:t>/experts en </a:t>
            </a:r>
            <a:r>
              <a:rPr lang="en-US" dirty="0" err="1"/>
              <a:t>contenu</a:t>
            </a:r>
            <a:r>
              <a:rPr lang="en-US" dirty="0"/>
              <a:t> pour </a:t>
            </a:r>
            <a:r>
              <a:rPr lang="en-US" dirty="0" err="1"/>
              <a:t>conseiller</a:t>
            </a:r>
            <a:r>
              <a:rPr lang="en-US" dirty="0"/>
              <a:t> le </a:t>
            </a:r>
            <a:r>
              <a:rPr lang="en-US" dirty="0" err="1"/>
              <a:t>groupe</a:t>
            </a:r>
            <a:r>
              <a:rPr lang="en-US" dirty="0"/>
              <a:t> de travail tout au long du processus. Les experts en </a:t>
            </a:r>
            <a:r>
              <a:rPr lang="en-US" dirty="0" err="1"/>
              <a:t>contenu</a:t>
            </a:r>
            <a:r>
              <a:rPr lang="en-US" dirty="0"/>
              <a:t> </a:t>
            </a:r>
            <a:r>
              <a:rPr lang="en-US" dirty="0" err="1"/>
              <a:t>participent</a:t>
            </a:r>
            <a:r>
              <a:rPr lang="en-US" dirty="0"/>
              <a:t> aux </a:t>
            </a:r>
            <a:r>
              <a:rPr lang="en-US" dirty="0" err="1"/>
              <a:t>réunions</a:t>
            </a:r>
            <a:r>
              <a:rPr lang="en-US" dirty="0"/>
              <a:t> et </a:t>
            </a:r>
            <a:r>
              <a:rPr lang="en-US" dirty="0" err="1"/>
              <a:t>examinent</a:t>
            </a:r>
            <a:r>
              <a:rPr lang="en-US" dirty="0"/>
              <a:t> les documents </a:t>
            </a:r>
            <a:r>
              <a:rPr lang="en-US" dirty="0" err="1"/>
              <a:t>clés</a:t>
            </a:r>
            <a:r>
              <a:rPr lang="en-US" dirty="0"/>
              <a:t>, </a:t>
            </a:r>
            <a:r>
              <a:rPr lang="en-US" dirty="0" err="1"/>
              <a:t>mais</a:t>
            </a:r>
            <a:r>
              <a:rPr lang="en-US" dirty="0"/>
              <a:t> ne </a:t>
            </a:r>
            <a:r>
              <a:rPr lang="en-US" dirty="0" err="1"/>
              <a:t>votent</a:t>
            </a:r>
            <a:r>
              <a:rPr lang="en-US" dirty="0"/>
              <a:t> pas et </a:t>
            </a:r>
            <a:r>
              <a:rPr lang="en-US" dirty="0" err="1"/>
              <a:t>n'interviennent</a:t>
            </a:r>
            <a:r>
              <a:rPr lang="en-US" dirty="0"/>
              <a:t> pas dans </a:t>
            </a:r>
            <a:r>
              <a:rPr lang="en-US" dirty="0" err="1"/>
              <a:t>l'orientation</a:t>
            </a:r>
            <a:r>
              <a:rPr lang="en-US" dirty="0"/>
              <a:t> </a:t>
            </a:r>
            <a:r>
              <a:rPr lang="en-US" dirty="0" err="1"/>
              <a:t>ou</a:t>
            </a:r>
            <a:r>
              <a:rPr lang="en-US" dirty="0"/>
              <a:t> la force des </a:t>
            </a:r>
            <a:r>
              <a:rPr lang="en-US" dirty="0" err="1"/>
              <a:t>recommandations</a:t>
            </a:r>
            <a:r>
              <a:rPr lang="en-US" dirty="0"/>
              <a:t>.</a:t>
            </a:r>
            <a:endParaRPr dirty="0"/>
          </a:p>
          <a:p>
            <a:pPr marL="0" lvl="0" indent="0" algn="l" rtl="0">
              <a:lnSpc>
                <a:spcPct val="115000"/>
              </a:lnSpc>
              <a:spcBef>
                <a:spcPts val="0"/>
              </a:spcBef>
              <a:spcAft>
                <a:spcPts val="0"/>
              </a:spcAft>
              <a:buClr>
                <a:schemeClr val="dk1"/>
              </a:buClr>
              <a:buSzPts val="1100"/>
              <a:buFont typeface="Arial"/>
              <a:buNone/>
            </a:pPr>
            <a:r>
              <a:rPr lang="en-US" dirty="0"/>
              <a:t>- </a:t>
            </a:r>
            <a:r>
              <a:rPr lang="en-US" dirty="0" err="1"/>
              <a:t>L'examen</a:t>
            </a:r>
            <a:r>
              <a:rPr lang="en-US" dirty="0"/>
              <a:t> </a:t>
            </a:r>
            <a:r>
              <a:rPr lang="en-US" dirty="0" err="1"/>
              <a:t>externe</a:t>
            </a:r>
            <a:r>
              <a:rPr lang="en-US" dirty="0"/>
              <a:t> </a:t>
            </a:r>
            <a:r>
              <a:rPr lang="en-US" dirty="0" err="1"/>
              <a:t>est</a:t>
            </a:r>
            <a:r>
              <a:rPr lang="en-US" dirty="0"/>
              <a:t> </a:t>
            </a:r>
            <a:r>
              <a:rPr lang="en-US" dirty="0" err="1"/>
              <a:t>effectué</a:t>
            </a:r>
            <a:r>
              <a:rPr lang="en-US" dirty="0"/>
              <a:t> </a:t>
            </a:r>
            <a:r>
              <a:rPr lang="en-US" dirty="0" err="1"/>
              <a:t>à</a:t>
            </a:r>
            <a:r>
              <a:rPr lang="en-US" dirty="0"/>
              <a:t> trois étapes </a:t>
            </a:r>
            <a:r>
              <a:rPr lang="en-US" dirty="0" err="1"/>
              <a:t>clés</a:t>
            </a:r>
            <a:r>
              <a:rPr lang="en-US" dirty="0"/>
              <a:t> : </a:t>
            </a:r>
            <a:r>
              <a:rPr lang="en-US" dirty="0" err="1"/>
              <a:t>Protocole</a:t>
            </a:r>
            <a:r>
              <a:rPr lang="en-US" dirty="0"/>
              <a:t>, revue(s) </a:t>
            </a:r>
            <a:r>
              <a:rPr lang="en-US" dirty="0" err="1"/>
              <a:t>systématique</a:t>
            </a:r>
            <a:r>
              <a:rPr lang="en-US" dirty="0"/>
              <a:t>(s) et </a:t>
            </a:r>
            <a:r>
              <a:rPr lang="en-US" dirty="0" err="1"/>
              <a:t>ligne</a:t>
            </a:r>
            <a:r>
              <a:rPr lang="en-US" dirty="0"/>
              <a:t> </a:t>
            </a:r>
            <a:r>
              <a:rPr lang="en-US" dirty="0" err="1"/>
              <a:t>directrice</a:t>
            </a:r>
            <a:endParaRPr dirty="0"/>
          </a:p>
          <a:p>
            <a:pPr marL="0" lvl="0" indent="0" algn="l" rtl="0">
              <a:lnSpc>
                <a:spcPct val="115000"/>
              </a:lnSpc>
              <a:spcBef>
                <a:spcPts val="0"/>
              </a:spcBef>
              <a:spcAft>
                <a:spcPts val="0"/>
              </a:spcAft>
              <a:buClr>
                <a:schemeClr val="dk1"/>
              </a:buClr>
              <a:buSzPts val="1100"/>
              <a:buFont typeface="Arial"/>
              <a:buNone/>
            </a:pPr>
            <a:r>
              <a:rPr lang="en-US" dirty="0"/>
              <a:t>- Les </a:t>
            </a:r>
            <a:r>
              <a:rPr lang="en-US" dirty="0" err="1"/>
              <a:t>groupes</a:t>
            </a:r>
            <a:r>
              <a:rPr lang="en-US" dirty="0"/>
              <a:t> </a:t>
            </a:r>
            <a:r>
              <a:rPr lang="en-US" dirty="0" err="1"/>
              <a:t>d'examinateurs</a:t>
            </a:r>
            <a:r>
              <a:rPr lang="en-US" dirty="0"/>
              <a:t> </a:t>
            </a:r>
            <a:r>
              <a:rPr lang="en-US" dirty="0" err="1"/>
              <a:t>externes</a:t>
            </a:r>
            <a:r>
              <a:rPr lang="en-US" dirty="0"/>
              <a:t> </a:t>
            </a:r>
            <a:r>
              <a:rPr lang="en-US" dirty="0" err="1"/>
              <a:t>sont</a:t>
            </a:r>
            <a:r>
              <a:rPr lang="en-US" dirty="0"/>
              <a:t> les </a:t>
            </a:r>
            <a:r>
              <a:rPr lang="en-US" dirty="0" err="1"/>
              <a:t>suivants</a:t>
            </a:r>
            <a:r>
              <a:rPr lang="en-US" dirty="0"/>
              <a:t> des parties </a:t>
            </a:r>
            <a:r>
              <a:rPr lang="en-US" dirty="0" err="1"/>
              <a:t>prenantes</a:t>
            </a:r>
            <a:r>
              <a:rPr lang="en-US" dirty="0"/>
              <a:t> </a:t>
            </a:r>
            <a:r>
              <a:rPr lang="en-US" dirty="0" err="1"/>
              <a:t>généralistes</a:t>
            </a:r>
            <a:r>
              <a:rPr lang="en-US" dirty="0"/>
              <a:t> et </a:t>
            </a:r>
            <a:r>
              <a:rPr lang="en-US" dirty="0" err="1"/>
              <a:t>spécifiques</a:t>
            </a:r>
            <a:r>
              <a:rPr lang="en-US" dirty="0"/>
              <a:t> </a:t>
            </a:r>
            <a:r>
              <a:rPr lang="en-US" dirty="0" err="1"/>
              <a:t>à</a:t>
            </a:r>
            <a:r>
              <a:rPr lang="en-US" dirty="0"/>
              <a:t> </a:t>
            </a:r>
            <a:r>
              <a:rPr lang="en-US" dirty="0" err="1"/>
              <a:t>une</a:t>
            </a:r>
            <a:r>
              <a:rPr lang="en-US" dirty="0"/>
              <a:t> </a:t>
            </a:r>
            <a:r>
              <a:rPr lang="en-US" dirty="0" err="1"/>
              <a:t>maladie</a:t>
            </a:r>
            <a:r>
              <a:rPr lang="en-US" dirty="0"/>
              <a:t> et pairs </a:t>
            </a:r>
            <a:r>
              <a:rPr lang="en-US" dirty="0" err="1"/>
              <a:t>évaluateurs</a:t>
            </a:r>
            <a:r>
              <a:rPr lang="en-US" dirty="0"/>
              <a:t> </a:t>
            </a:r>
            <a:r>
              <a:rPr lang="en-US" dirty="0" err="1"/>
              <a:t>universitaires</a:t>
            </a:r>
            <a:endParaRPr dirty="0"/>
          </a:p>
          <a:p>
            <a:pPr marL="0" lvl="0" indent="0" algn="l" rtl="0">
              <a:lnSpc>
                <a:spcPct val="115000"/>
              </a:lnSpc>
              <a:spcBef>
                <a:spcPts val="0"/>
              </a:spcBef>
              <a:spcAft>
                <a:spcPts val="0"/>
              </a:spcAft>
              <a:buClr>
                <a:schemeClr val="dk1"/>
              </a:buClr>
              <a:buSzPts val="1100"/>
              <a:buFont typeface="Arial"/>
              <a:buNone/>
            </a:pPr>
            <a:r>
              <a:rPr lang="en-US" dirty="0"/>
              <a:t>- Le JAMC </a:t>
            </a:r>
            <a:r>
              <a:rPr lang="en-US" dirty="0" err="1"/>
              <a:t>entreprend</a:t>
            </a:r>
            <a:r>
              <a:rPr lang="en-US" dirty="0"/>
              <a:t> un processus </a:t>
            </a:r>
            <a:r>
              <a:rPr lang="en-US" dirty="0" err="1"/>
              <a:t>indépendant</a:t>
            </a:r>
            <a:r>
              <a:rPr lang="en-US" dirty="0"/>
              <a:t> </a:t>
            </a:r>
            <a:r>
              <a:rPr lang="en-US" dirty="0" err="1"/>
              <a:t>d'examen</a:t>
            </a:r>
            <a:r>
              <a:rPr lang="en-US" dirty="0"/>
              <a:t> par les pairs pour </a:t>
            </a:r>
            <a:r>
              <a:rPr lang="en-US" dirty="0" err="1"/>
              <a:t>réviser</a:t>
            </a:r>
            <a:r>
              <a:rPr lang="en-US" dirty="0"/>
              <a:t> les </a:t>
            </a:r>
            <a:r>
              <a:rPr lang="en-US" dirty="0" err="1"/>
              <a:t>lignes</a:t>
            </a:r>
            <a:r>
              <a:rPr lang="en-US" dirty="0"/>
              <a:t> directrices </a:t>
            </a:r>
            <a:r>
              <a:rPr lang="en-US" dirty="0" err="1"/>
              <a:t>avant</a:t>
            </a:r>
            <a:r>
              <a:rPr lang="en-US" dirty="0"/>
              <a:t> de les accepter pour publication.</a:t>
            </a:r>
            <a:endParaRPr dirty="0"/>
          </a:p>
        </p:txBody>
      </p:sp>
      <p:sp>
        <p:nvSpPr>
          <p:cNvPr id="186" name="Google Shape;186;p12: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12</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4001102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3: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13: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b="0" i="0">
                <a:solidFill>
                  <a:srgbClr val="000000"/>
                </a:solidFill>
                <a:latin typeface="Calibri"/>
                <a:ea typeface="Calibri"/>
                <a:cs typeface="Calibri"/>
                <a:sym typeface="Calibri"/>
              </a:rPr>
              <a:t>Des patients ont participé à l’élaboration des lignes directrices. Ils ont été recrutés au moyen de publicités sur des sites Web de petites annonces (Craigslist et Kijiji) pour participer à des groupes de discussion en deux phases animés par l’équipe du Programme d’application des connaissances de l’Hôpital St. Michael.</a:t>
            </a:r>
            <a:endParaRPr/>
          </a:p>
        </p:txBody>
      </p:sp>
      <p:sp>
        <p:nvSpPr>
          <p:cNvPr id="195" name="Google Shape;195;p13: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478978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4: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5" name="Google Shape;205;p14: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0" lvl="0" indent="-76200" algn="l" rtl="0">
              <a:lnSpc>
                <a:spcPct val="115000"/>
              </a:lnSpc>
              <a:spcBef>
                <a:spcPts val="0"/>
              </a:spcBef>
              <a:spcAft>
                <a:spcPts val="0"/>
              </a:spcAft>
              <a:buClr>
                <a:schemeClr val="dk1"/>
              </a:buClr>
              <a:buSzPts val="1200"/>
              <a:buFont typeface="Calibri"/>
              <a:buChar char="•"/>
            </a:pPr>
            <a:r>
              <a:rPr lang="en-US" b="1"/>
              <a:t>Engagement des patients</a:t>
            </a:r>
            <a:endParaRPr b="1"/>
          </a:p>
          <a:p>
            <a:pPr marL="0" lvl="0" indent="-76200" algn="l" rtl="0">
              <a:lnSpc>
                <a:spcPct val="115000"/>
              </a:lnSpc>
              <a:spcBef>
                <a:spcPts val="0"/>
              </a:spcBef>
              <a:spcAft>
                <a:spcPts val="0"/>
              </a:spcAft>
              <a:buClr>
                <a:schemeClr val="dk1"/>
              </a:buClr>
              <a:buSzPts val="1200"/>
              <a:buChar char="•"/>
            </a:pPr>
            <a:r>
              <a:rPr lang="en-US" b="1"/>
              <a:t>Phase 1 : </a:t>
            </a:r>
            <a:r>
              <a:rPr lang="en-US"/>
              <a:t>Un groupe de discussion prédéfini selon les caractéristiques des patients (p. ex. : plus grand nombre de femmes, patients plus âgés).​</a:t>
            </a:r>
            <a:endParaRPr/>
          </a:p>
          <a:p>
            <a:pPr marL="0" lvl="0" indent="-76200" algn="l" rtl="0">
              <a:lnSpc>
                <a:spcPct val="115000"/>
              </a:lnSpc>
              <a:spcBef>
                <a:spcPts val="0"/>
              </a:spcBef>
              <a:spcAft>
                <a:spcPts val="0"/>
              </a:spcAft>
              <a:buClr>
                <a:schemeClr val="dk1"/>
              </a:buClr>
              <a:buSzPts val="1200"/>
              <a:buChar char="•"/>
            </a:pPr>
            <a:r>
              <a:rPr lang="en-US"/>
              <a:t>Il comprenait 4 hommes et 21 femmes (sélectionnés pour inclure certains patients présentant un risque élevé de fractures – fracture antérieure ou « diagnostic » d’ostéoporose)​</a:t>
            </a:r>
            <a:endParaRPr/>
          </a:p>
          <a:p>
            <a:pPr marL="0" lvl="0" indent="-76200" algn="l" rtl="0">
              <a:lnSpc>
                <a:spcPct val="115000"/>
              </a:lnSpc>
              <a:spcBef>
                <a:spcPts val="0"/>
              </a:spcBef>
              <a:spcAft>
                <a:spcPts val="0"/>
              </a:spcAft>
              <a:buClr>
                <a:schemeClr val="dk1"/>
              </a:buClr>
              <a:buSzPts val="1200"/>
              <a:buChar char="•"/>
            </a:pPr>
            <a:r>
              <a:rPr lang="en-US"/>
              <a:t>Les membres y ont évalué l’importance des effets du dépistage sur la décision de se faire dépister ou non et ont indiqué leur volonté à cet égard.​</a:t>
            </a:r>
            <a:endParaRPr/>
          </a:p>
          <a:p>
            <a:pPr marL="0" lvl="0" indent="-76200" algn="l" rtl="0">
              <a:lnSpc>
                <a:spcPct val="115000"/>
              </a:lnSpc>
              <a:spcBef>
                <a:spcPts val="0"/>
              </a:spcBef>
              <a:spcAft>
                <a:spcPts val="0"/>
              </a:spcAft>
              <a:buClr>
                <a:schemeClr val="dk1"/>
              </a:buClr>
              <a:buSzPts val="1200"/>
              <a:buChar char="•"/>
            </a:pPr>
            <a:r>
              <a:rPr lang="en-US" b="1"/>
              <a:t>Phase 2 : Réseau des Conseillers publics du Groupe d’étude canadien (RCP-GEC)</a:t>
            </a:r>
            <a:r>
              <a:rPr lang="en-US"/>
              <a:t>​</a:t>
            </a:r>
            <a:endParaRPr/>
          </a:p>
          <a:p>
            <a:pPr marL="0" lvl="0" indent="-76200" algn="l" rtl="0">
              <a:lnSpc>
                <a:spcPct val="115000"/>
              </a:lnSpc>
              <a:spcBef>
                <a:spcPts val="0"/>
              </a:spcBef>
              <a:spcAft>
                <a:spcPts val="0"/>
              </a:spcAft>
              <a:buClr>
                <a:schemeClr val="dk1"/>
              </a:buClr>
              <a:buSzPts val="1200"/>
              <a:buChar char="•"/>
            </a:pPr>
            <a:r>
              <a:rPr lang="en-US"/>
              <a:t>3 hommes et 3 femmes issus de la population générale​</a:t>
            </a:r>
            <a:endParaRPr/>
          </a:p>
          <a:p>
            <a:pPr marL="0" lvl="0" indent="-76200" algn="l" rtl="0">
              <a:lnSpc>
                <a:spcPct val="115000"/>
              </a:lnSpc>
              <a:spcBef>
                <a:spcPts val="0"/>
              </a:spcBef>
              <a:spcAft>
                <a:spcPts val="0"/>
              </a:spcAft>
              <a:buClr>
                <a:schemeClr val="dk1"/>
              </a:buClr>
              <a:buSzPts val="1200"/>
              <a:buChar char="•"/>
            </a:pPr>
            <a:r>
              <a:rPr lang="en-US"/>
              <a:t>Ils ont participé à une séance de sensibilisation concernant la ligne directrice sur les fractures de fragilisation​</a:t>
            </a:r>
            <a:endParaRPr/>
          </a:p>
          <a:p>
            <a:pPr marL="0" lvl="0" indent="-76200" algn="l" rtl="0">
              <a:lnSpc>
                <a:spcPct val="115000"/>
              </a:lnSpc>
              <a:spcBef>
                <a:spcPts val="0"/>
              </a:spcBef>
              <a:spcAft>
                <a:spcPts val="0"/>
              </a:spcAft>
              <a:buClr>
                <a:schemeClr val="dk1"/>
              </a:buClr>
              <a:buSzPts val="1200"/>
              <a:buChar char="•"/>
            </a:pPr>
            <a:r>
              <a:rPr lang="en-US"/>
              <a:t>Ils ont commenté les messages essentiels et fourni un exemple d’outil d’aide à la décision.​</a:t>
            </a:r>
            <a:endParaRPr/>
          </a:p>
          <a:p>
            <a:pPr marL="171450" lvl="0" indent="-184150" algn="l" rtl="0">
              <a:spcBef>
                <a:spcPts val="1200"/>
              </a:spcBef>
              <a:spcAft>
                <a:spcPts val="0"/>
              </a:spcAft>
              <a:buSzPts val="1400"/>
              <a:buChar char="•"/>
            </a:pPr>
            <a:endParaRPr b="1"/>
          </a:p>
          <a:p>
            <a:pPr marL="914400" lvl="1" indent="-95250" algn="l" rtl="0">
              <a:spcBef>
                <a:spcPts val="0"/>
              </a:spcBef>
              <a:spcAft>
                <a:spcPts val="0"/>
              </a:spcAft>
              <a:buClr>
                <a:schemeClr val="dk1"/>
              </a:buClr>
              <a:buSzPts val="1200"/>
              <a:buFont typeface="Arial"/>
              <a:buNone/>
            </a:pPr>
            <a:endParaRPr/>
          </a:p>
        </p:txBody>
      </p:sp>
      <p:sp>
        <p:nvSpPr>
          <p:cNvPr id="206" name="Google Shape;206;p14: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5034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5: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5: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Mise en contexte</a:t>
            </a:r>
            <a:endParaRPr/>
          </a:p>
        </p:txBody>
      </p:sp>
      <p:sp>
        <p:nvSpPr>
          <p:cNvPr id="215" name="Google Shape;215;p15: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11270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6: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6: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171450" lvl="0" indent="-171450" algn="l" rtl="0">
              <a:spcBef>
                <a:spcPts val="0"/>
              </a:spcBef>
              <a:spcAft>
                <a:spcPts val="0"/>
              </a:spcAft>
              <a:buClr>
                <a:schemeClr val="dk1"/>
              </a:buClr>
              <a:buSzPts val="1200"/>
              <a:buFont typeface="Arial"/>
              <a:buChar char="•"/>
            </a:pPr>
            <a:r>
              <a:rPr lang="en-US" dirty="0"/>
              <a:t>Une « fracture de fragilisation » est une fracture (un </a:t>
            </a:r>
            <a:r>
              <a:rPr lang="en-US" dirty="0" err="1"/>
              <a:t>os</a:t>
            </a:r>
            <a:r>
              <a:rPr lang="en-US" dirty="0"/>
              <a:t> </a:t>
            </a:r>
            <a:r>
              <a:rPr lang="en-US" dirty="0" err="1"/>
              <a:t>brisé</a:t>
            </a:r>
            <a:r>
              <a:rPr lang="en-US" dirty="0"/>
              <a:t>) due à un choc </a:t>
            </a:r>
            <a:r>
              <a:rPr lang="en-US" dirty="0" err="1"/>
              <a:t>mineur</a:t>
            </a:r>
            <a:r>
              <a:rPr lang="en-US" dirty="0"/>
              <a:t> </a:t>
            </a:r>
            <a:r>
              <a:rPr lang="en-US" dirty="0" err="1"/>
              <a:t>normalement</a:t>
            </a:r>
            <a:r>
              <a:rPr lang="en-US" dirty="0"/>
              <a:t> sans </a:t>
            </a:r>
            <a:r>
              <a:rPr lang="en-US" dirty="0" err="1"/>
              <a:t>gravité</a:t>
            </a:r>
            <a:r>
              <a:rPr lang="en-US" dirty="0"/>
              <a:t>.</a:t>
            </a:r>
            <a:endParaRPr dirty="0"/>
          </a:p>
          <a:p>
            <a:pPr marL="171450" lvl="0" indent="-171450" algn="l" rtl="0">
              <a:spcBef>
                <a:spcPts val="0"/>
              </a:spcBef>
              <a:spcAft>
                <a:spcPts val="0"/>
              </a:spcAft>
              <a:buClr>
                <a:schemeClr val="dk1"/>
              </a:buClr>
              <a:buSzPts val="1200"/>
              <a:buFont typeface="Arial"/>
              <a:buChar char="•"/>
            </a:pPr>
            <a:r>
              <a:rPr lang="en-US" dirty="0"/>
              <a:t>Elle est </a:t>
            </a:r>
            <a:r>
              <a:rPr lang="en-US" dirty="0" err="1"/>
              <a:t>généralement</a:t>
            </a:r>
            <a:r>
              <a:rPr lang="en-US" dirty="0"/>
              <a:t> </a:t>
            </a:r>
            <a:r>
              <a:rPr lang="en-US" dirty="0" err="1"/>
              <a:t>attribuable</a:t>
            </a:r>
            <a:r>
              <a:rPr lang="en-US" dirty="0"/>
              <a:t> à un </a:t>
            </a:r>
            <a:r>
              <a:rPr lang="en-US" dirty="0" err="1"/>
              <a:t>affaiblissement</a:t>
            </a:r>
            <a:r>
              <a:rPr lang="en-US" dirty="0"/>
              <a:t> sous-jacent de </a:t>
            </a:r>
            <a:r>
              <a:rPr lang="en-US" dirty="0" err="1"/>
              <a:t>l’ossature</a:t>
            </a:r>
            <a:r>
              <a:rPr lang="en-US" dirty="0"/>
              <a:t> (c.-à-d. à une faible </a:t>
            </a:r>
            <a:r>
              <a:rPr lang="en-US" dirty="0" err="1"/>
              <a:t>densité</a:t>
            </a:r>
            <a:r>
              <a:rPr lang="en-US" dirty="0"/>
              <a:t> </a:t>
            </a:r>
            <a:r>
              <a:rPr lang="en-US" dirty="0" err="1"/>
              <a:t>minérale</a:t>
            </a:r>
            <a:r>
              <a:rPr lang="en-US" dirty="0"/>
              <a:t> et </a:t>
            </a:r>
            <a:r>
              <a:rPr lang="en-US" dirty="0" err="1"/>
              <a:t>osseuse</a:t>
            </a:r>
            <a:r>
              <a:rPr lang="en-US" dirty="0"/>
              <a:t>), </a:t>
            </a:r>
            <a:r>
              <a:rPr lang="en-US" dirty="0" err="1"/>
              <a:t>communément</a:t>
            </a:r>
            <a:r>
              <a:rPr lang="en-US" dirty="0"/>
              <a:t> </a:t>
            </a:r>
            <a:r>
              <a:rPr lang="en-US" dirty="0" err="1"/>
              <a:t>appelé</a:t>
            </a:r>
            <a:r>
              <a:rPr lang="en-US" dirty="0"/>
              <a:t> </a:t>
            </a:r>
            <a:r>
              <a:rPr lang="en-US" dirty="0" err="1"/>
              <a:t>ostéoporose</a:t>
            </a:r>
            <a:r>
              <a:rPr lang="en-US" dirty="0"/>
              <a:t>.</a:t>
            </a:r>
            <a:endParaRPr dirty="0"/>
          </a:p>
          <a:p>
            <a:pPr marL="171450" lvl="0" indent="-171450" algn="l" rtl="0">
              <a:spcBef>
                <a:spcPts val="0"/>
              </a:spcBef>
              <a:spcAft>
                <a:spcPts val="0"/>
              </a:spcAft>
              <a:buClr>
                <a:schemeClr val="dk1"/>
              </a:buClr>
              <a:buSzPts val="1200"/>
              <a:buFont typeface="Arial"/>
              <a:buChar char="•"/>
            </a:pPr>
            <a:r>
              <a:rPr lang="en-US" dirty="0"/>
              <a:t>Les fractures de la hanche, de la </a:t>
            </a:r>
            <a:r>
              <a:rPr lang="en-US" dirty="0" err="1"/>
              <a:t>colonne</a:t>
            </a:r>
            <a:r>
              <a:rPr lang="en-US" dirty="0"/>
              <a:t> </a:t>
            </a:r>
            <a:r>
              <a:rPr lang="en-US" dirty="0" err="1"/>
              <a:t>vertébrale</a:t>
            </a:r>
            <a:r>
              <a:rPr lang="en-US" dirty="0"/>
              <a:t>, de </a:t>
            </a:r>
            <a:r>
              <a:rPr lang="en-US" dirty="0" err="1"/>
              <a:t>l’humérus</a:t>
            </a:r>
            <a:r>
              <a:rPr lang="en-US" dirty="0"/>
              <a:t> (bras) et du </a:t>
            </a:r>
            <a:r>
              <a:rPr lang="en-US" dirty="0" err="1"/>
              <a:t>poignet</a:t>
            </a:r>
            <a:r>
              <a:rPr lang="en-US" dirty="0"/>
              <a:t> sont les plus </a:t>
            </a:r>
            <a:r>
              <a:rPr lang="en-US" dirty="0" err="1"/>
              <a:t>courantes</a:t>
            </a:r>
            <a:r>
              <a:rPr lang="en-US" dirty="0"/>
              <a:t>. Elles sont </a:t>
            </a:r>
            <a:r>
              <a:rPr lang="en-US" dirty="0" err="1"/>
              <a:t>aussi</a:t>
            </a:r>
            <a:r>
              <a:rPr lang="en-US" dirty="0"/>
              <a:t> </a:t>
            </a:r>
            <a:r>
              <a:rPr lang="en-US" dirty="0" err="1"/>
              <a:t>désignées</a:t>
            </a:r>
            <a:r>
              <a:rPr lang="en-US" dirty="0"/>
              <a:t> comme des « fractures </a:t>
            </a:r>
            <a:r>
              <a:rPr lang="en-US" dirty="0" err="1"/>
              <a:t>ostéoporotiques</a:t>
            </a:r>
            <a:r>
              <a:rPr lang="en-US" dirty="0"/>
              <a:t> majeures » ou « FOM ».</a:t>
            </a:r>
            <a:endParaRPr dirty="0"/>
          </a:p>
          <a:p>
            <a:pPr marL="171450" lvl="0" indent="-95250" algn="l" rtl="0">
              <a:spcBef>
                <a:spcPts val="0"/>
              </a:spcBef>
              <a:spcAft>
                <a:spcPts val="0"/>
              </a:spcAft>
              <a:buClr>
                <a:schemeClr val="dk1"/>
              </a:buClr>
              <a:buSzPts val="1200"/>
              <a:buFont typeface="Arial"/>
              <a:buNone/>
            </a:pPr>
            <a:endParaRPr dirty="0"/>
          </a:p>
        </p:txBody>
      </p:sp>
      <p:sp>
        <p:nvSpPr>
          <p:cNvPr id="223" name="Google Shape;223;p16: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2654630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7: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17: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457200" lvl="0" indent="-317500" algn="l" rtl="0">
              <a:lnSpc>
                <a:spcPct val="115000"/>
              </a:lnSpc>
              <a:spcBef>
                <a:spcPts val="0"/>
              </a:spcBef>
              <a:spcAft>
                <a:spcPts val="0"/>
              </a:spcAft>
              <a:buSzPts val="1400"/>
              <a:buChar char="-"/>
            </a:pPr>
            <a:r>
              <a:rPr lang="en-US" dirty="0"/>
              <a:t>Les </a:t>
            </a:r>
            <a:r>
              <a:rPr lang="en-US" dirty="0" err="1"/>
              <a:t>facteurs</a:t>
            </a:r>
            <a:r>
              <a:rPr lang="en-US" dirty="0"/>
              <a:t> de risque sont : fracture </a:t>
            </a:r>
            <a:r>
              <a:rPr lang="en-US" dirty="0" err="1"/>
              <a:t>antérieure</a:t>
            </a:r>
            <a:r>
              <a:rPr lang="en-US" dirty="0"/>
              <a:t>, fracture de la hanche chez un parent, faible </a:t>
            </a:r>
            <a:r>
              <a:rPr lang="en-US" dirty="0" err="1"/>
              <a:t>densité</a:t>
            </a:r>
            <a:r>
              <a:rPr lang="en-US" dirty="0"/>
              <a:t> </a:t>
            </a:r>
            <a:r>
              <a:rPr lang="en-US" dirty="0" err="1"/>
              <a:t>osseuse</a:t>
            </a:r>
            <a:r>
              <a:rPr lang="en-US" dirty="0"/>
              <a:t>, </a:t>
            </a:r>
            <a:r>
              <a:rPr lang="en-US" dirty="0" err="1"/>
              <a:t>sexe</a:t>
            </a:r>
            <a:r>
              <a:rPr lang="en-US" dirty="0"/>
              <a:t> </a:t>
            </a:r>
            <a:r>
              <a:rPr lang="en-US" dirty="0" err="1"/>
              <a:t>féminin</a:t>
            </a:r>
            <a:r>
              <a:rPr lang="en-US" dirty="0"/>
              <a:t> à la naissance, âge </a:t>
            </a:r>
            <a:r>
              <a:rPr lang="en-US" dirty="0" err="1"/>
              <a:t>avancé</a:t>
            </a:r>
            <a:r>
              <a:rPr lang="en-US" dirty="0"/>
              <a:t> ou </a:t>
            </a:r>
            <a:r>
              <a:rPr lang="en-US" dirty="0" err="1"/>
              <a:t>ménopause</a:t>
            </a:r>
            <a:r>
              <a:rPr lang="en-US" dirty="0"/>
              <a:t>, faible </a:t>
            </a:r>
            <a:r>
              <a:rPr lang="en-US" dirty="0" err="1"/>
              <a:t>poids</a:t>
            </a:r>
            <a:r>
              <a:rPr lang="en-US" dirty="0"/>
              <a:t>, </a:t>
            </a:r>
            <a:r>
              <a:rPr lang="en-US" dirty="0" err="1"/>
              <a:t>prise</a:t>
            </a:r>
            <a:r>
              <a:rPr lang="en-US" dirty="0"/>
              <a:t> de </a:t>
            </a:r>
            <a:r>
              <a:rPr lang="en-US" dirty="0" err="1"/>
              <a:t>médicaments</a:t>
            </a:r>
            <a:r>
              <a:rPr lang="en-US" dirty="0"/>
              <a:t> (</a:t>
            </a:r>
            <a:r>
              <a:rPr lang="en-US" dirty="0" err="1"/>
              <a:t>prise</a:t>
            </a:r>
            <a:r>
              <a:rPr lang="en-US" dirty="0"/>
              <a:t> </a:t>
            </a:r>
            <a:r>
              <a:rPr lang="en-US" dirty="0" err="1"/>
              <a:t>chronique</a:t>
            </a:r>
            <a:r>
              <a:rPr lang="en-US" dirty="0"/>
              <a:t> de </a:t>
            </a:r>
            <a:r>
              <a:rPr lang="en-US" dirty="0" err="1"/>
              <a:t>glucocorticoïdes</a:t>
            </a:r>
            <a:r>
              <a:rPr lang="en-US" dirty="0"/>
              <a:t> par </a:t>
            </a:r>
            <a:r>
              <a:rPr lang="en-US" dirty="0" err="1"/>
              <a:t>exemple</a:t>
            </a:r>
            <a:r>
              <a:rPr lang="en-US" dirty="0"/>
              <a:t>), </a:t>
            </a:r>
            <a:r>
              <a:rPr lang="en-US" dirty="0" err="1"/>
              <a:t>tabagisme</a:t>
            </a:r>
            <a:r>
              <a:rPr lang="en-US" dirty="0"/>
              <a:t>, trouble </a:t>
            </a:r>
            <a:r>
              <a:rPr lang="en-US" dirty="0" err="1"/>
              <a:t>lié</a:t>
            </a:r>
            <a:r>
              <a:rPr lang="en-US" dirty="0"/>
              <a:t> à </a:t>
            </a:r>
            <a:r>
              <a:rPr lang="en-US" dirty="0" err="1"/>
              <a:t>l’usage</a:t>
            </a:r>
            <a:r>
              <a:rPr lang="en-US" dirty="0"/>
              <a:t> </a:t>
            </a:r>
            <a:r>
              <a:rPr lang="en-US" dirty="0" err="1"/>
              <a:t>d’alcool</a:t>
            </a:r>
            <a:r>
              <a:rPr lang="en-US" dirty="0"/>
              <a:t>, </a:t>
            </a:r>
            <a:r>
              <a:rPr lang="en-US" dirty="0" err="1"/>
              <a:t>diabète</a:t>
            </a:r>
            <a:r>
              <a:rPr lang="en-US" dirty="0"/>
              <a:t>, </a:t>
            </a:r>
            <a:r>
              <a:rPr lang="en-US" dirty="0" err="1"/>
              <a:t>polyarthrite</a:t>
            </a:r>
            <a:r>
              <a:rPr lang="en-US" dirty="0"/>
              <a:t> </a:t>
            </a:r>
            <a:r>
              <a:rPr lang="en-US" dirty="0" err="1"/>
              <a:t>rhumatoïde</a:t>
            </a:r>
            <a:r>
              <a:rPr lang="en-US" dirty="0"/>
              <a:t>, </a:t>
            </a:r>
            <a:r>
              <a:rPr lang="en-US" dirty="0" err="1"/>
              <a:t>insuffisance</a:t>
            </a:r>
            <a:r>
              <a:rPr lang="en-US" dirty="0"/>
              <a:t> </a:t>
            </a:r>
            <a:r>
              <a:rPr lang="en-US" dirty="0" err="1"/>
              <a:t>rénale</a:t>
            </a:r>
            <a:r>
              <a:rPr lang="en-US" dirty="0"/>
              <a:t> </a:t>
            </a:r>
            <a:r>
              <a:rPr lang="en-US" dirty="0" err="1"/>
              <a:t>terminale</a:t>
            </a:r>
            <a:r>
              <a:rPr lang="en-US" dirty="0"/>
              <a:t>, chutes.​</a:t>
            </a:r>
            <a:endParaRPr dirty="0"/>
          </a:p>
          <a:p>
            <a:pPr marL="457200" lvl="0" indent="-317500" algn="l" rtl="0">
              <a:lnSpc>
                <a:spcPct val="115000"/>
              </a:lnSpc>
              <a:spcBef>
                <a:spcPts val="0"/>
              </a:spcBef>
              <a:spcAft>
                <a:spcPts val="0"/>
              </a:spcAft>
              <a:buSzPts val="1400"/>
              <a:buChar char="-"/>
            </a:pPr>
            <a:r>
              <a:rPr lang="en-US" dirty="0" err="1"/>
              <a:t>Certains</a:t>
            </a:r>
            <a:r>
              <a:rPr lang="en-US" dirty="0"/>
              <a:t> troubles (</a:t>
            </a:r>
            <a:r>
              <a:rPr lang="en-US" dirty="0" err="1"/>
              <a:t>diabète</a:t>
            </a:r>
            <a:r>
              <a:rPr lang="en-US" dirty="0"/>
              <a:t> ou </a:t>
            </a:r>
            <a:r>
              <a:rPr lang="en-US" dirty="0" err="1"/>
              <a:t>autres</a:t>
            </a:r>
            <a:r>
              <a:rPr lang="en-US" dirty="0"/>
              <a:t> troubles </a:t>
            </a:r>
            <a:r>
              <a:rPr lang="en-US" dirty="0" err="1"/>
              <a:t>endocriniens</a:t>
            </a:r>
            <a:r>
              <a:rPr lang="en-US" dirty="0"/>
              <a:t>, </a:t>
            </a:r>
            <a:r>
              <a:rPr lang="en-US" dirty="0" err="1"/>
              <a:t>polyarthrite</a:t>
            </a:r>
            <a:r>
              <a:rPr lang="en-US" dirty="0"/>
              <a:t> </a:t>
            </a:r>
            <a:r>
              <a:rPr lang="en-US" dirty="0" err="1"/>
              <a:t>rhumatoïde</a:t>
            </a:r>
            <a:r>
              <a:rPr lang="en-US" dirty="0"/>
              <a:t>, </a:t>
            </a:r>
            <a:r>
              <a:rPr lang="en-US" dirty="0" err="1"/>
              <a:t>insuffisance</a:t>
            </a:r>
            <a:r>
              <a:rPr lang="en-US" dirty="0"/>
              <a:t> </a:t>
            </a:r>
            <a:r>
              <a:rPr lang="en-US" dirty="0" err="1"/>
              <a:t>rénale</a:t>
            </a:r>
            <a:r>
              <a:rPr lang="en-US" dirty="0"/>
              <a:t> </a:t>
            </a:r>
            <a:r>
              <a:rPr lang="en-US" dirty="0" err="1"/>
              <a:t>terminale</a:t>
            </a:r>
            <a:r>
              <a:rPr lang="en-US" dirty="0"/>
              <a:t>) ou </a:t>
            </a:r>
            <a:r>
              <a:rPr lang="en-US" dirty="0" err="1"/>
              <a:t>médicaments</a:t>
            </a:r>
            <a:r>
              <a:rPr lang="en-US" dirty="0"/>
              <a:t> (</a:t>
            </a:r>
            <a:r>
              <a:rPr lang="en-US" dirty="0" err="1"/>
              <a:t>prise</a:t>
            </a:r>
            <a:r>
              <a:rPr lang="en-US" dirty="0"/>
              <a:t> </a:t>
            </a:r>
            <a:r>
              <a:rPr lang="en-US" dirty="0" err="1"/>
              <a:t>chronique</a:t>
            </a:r>
            <a:r>
              <a:rPr lang="en-US" dirty="0"/>
              <a:t> de </a:t>
            </a:r>
            <a:r>
              <a:rPr lang="en-US" dirty="0" err="1"/>
              <a:t>glucocorticoïdes</a:t>
            </a:r>
            <a:r>
              <a:rPr lang="en-US" dirty="0"/>
              <a:t>) peuvent influencer </a:t>
            </a:r>
            <a:r>
              <a:rPr lang="en-US" dirty="0" err="1"/>
              <a:t>négativement</a:t>
            </a:r>
            <a:r>
              <a:rPr lang="en-US" dirty="0"/>
              <a:t> la </a:t>
            </a:r>
            <a:r>
              <a:rPr lang="en-US" dirty="0" err="1"/>
              <a:t>densité</a:t>
            </a:r>
            <a:r>
              <a:rPr lang="en-US" dirty="0"/>
              <a:t> </a:t>
            </a:r>
            <a:r>
              <a:rPr lang="en-US" dirty="0" err="1"/>
              <a:t>osseuse</a:t>
            </a:r>
            <a:r>
              <a:rPr lang="en-US" dirty="0"/>
              <a:t>; on parle </a:t>
            </a:r>
            <a:r>
              <a:rPr lang="en-US" dirty="0" err="1"/>
              <a:t>alors</a:t>
            </a:r>
            <a:r>
              <a:rPr lang="en-US" dirty="0"/>
              <a:t> </a:t>
            </a:r>
            <a:r>
              <a:rPr lang="en-US" dirty="0" err="1"/>
              <a:t>d’ostéoporose</a:t>
            </a:r>
            <a:r>
              <a:rPr lang="en-US" dirty="0"/>
              <a:t> </a:t>
            </a:r>
            <a:r>
              <a:rPr lang="en-US" dirty="0" err="1"/>
              <a:t>secondaire</a:t>
            </a:r>
            <a:r>
              <a:rPr lang="en-US" dirty="0"/>
              <a:t>. </a:t>
            </a:r>
            <a:r>
              <a:rPr lang="en-US" dirty="0" err="1"/>
              <a:t>Ils</a:t>
            </a:r>
            <a:r>
              <a:rPr lang="en-US" dirty="0"/>
              <a:t> peuvent </a:t>
            </a:r>
            <a:r>
              <a:rPr lang="en-US" dirty="0" err="1"/>
              <a:t>accroître</a:t>
            </a:r>
            <a:r>
              <a:rPr lang="en-US" dirty="0"/>
              <a:t> le risque de fractures de fragilisation.​</a:t>
            </a:r>
            <a:endParaRPr dirty="0"/>
          </a:p>
          <a:p>
            <a:pPr marL="0" lvl="0" indent="0" algn="l" rtl="0">
              <a:lnSpc>
                <a:spcPct val="115000"/>
              </a:lnSpc>
              <a:spcBef>
                <a:spcPts val="0"/>
              </a:spcBef>
              <a:spcAft>
                <a:spcPts val="0"/>
              </a:spcAft>
              <a:buClr>
                <a:schemeClr val="dk1"/>
              </a:buClr>
              <a:buSzPts val="1100"/>
              <a:buFont typeface="Arial"/>
              <a:buNone/>
            </a:pPr>
            <a:r>
              <a:rPr lang="en-US" dirty="0"/>
              <a:t>​</a:t>
            </a:r>
            <a:endParaRPr dirty="0"/>
          </a:p>
          <a:p>
            <a:pPr marL="171450" lvl="0" indent="-95250" algn="l" rtl="0">
              <a:spcBef>
                <a:spcPts val="0"/>
              </a:spcBef>
              <a:spcAft>
                <a:spcPts val="0"/>
              </a:spcAft>
              <a:buClr>
                <a:schemeClr val="dk1"/>
              </a:buClr>
              <a:buSzPts val="1200"/>
              <a:buFont typeface="Arial"/>
              <a:buNone/>
            </a:pPr>
            <a:endParaRPr dirty="0"/>
          </a:p>
        </p:txBody>
      </p:sp>
      <p:sp>
        <p:nvSpPr>
          <p:cNvPr id="234" name="Google Shape;234;p17: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31775402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8: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18: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La fréquence annuelle des fractures de la hanche au pays était de 168 pour 100 000 personnes (chez les 65 à 79 ans) et de 1 045 pour 100 000 personnes (chez les 80 ans et plus) en 2016. À titre comparatif, celle des infarctus aigus du myocarde s’élevait à 193 pour 100 000 personnes chez les 20 ans et plus. Chez les personnes âgées de 50 ans et plus, 131 443 fractures de fragilisation sont survenues au pays durant l’exercice 2010-2011, auxquelles sont associés 64 884 admissions en soins de courte durée et 983 074 jours d’hospitalisation. On estime à environ 4,6 milliards de dollars les coûts liés aux fractures de fragilisation, ce qui comprend les coûts associés aux soins de courte et de longue durée et à la réadaptation ainsi que ceux relatifs aux médicaments sur ordonnance, aux pertes de salaire et aux soins à domicile. Ceux liés aux maladies cardiovasculaires et au cancer étaient estimés respectivement à 13 milliards et à 5,4 milliards de dollars (2010).</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44" name="Google Shape;244;p18: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3941319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9: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19: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Les fractures de fragilisation peuvent entraîner des répercussions négatives importantes, notamment un handicap, de la douleur chronique, une hospitalisation, un placement en établissement de soins de longue durée, une réduction de la qualité de vie et une mort prématurée.</a:t>
            </a:r>
            <a:endParaRPr/>
          </a:p>
          <a:p>
            <a:pPr marL="0" lvl="0" indent="0" algn="l" rtl="0">
              <a:spcBef>
                <a:spcPts val="0"/>
              </a:spcBef>
              <a:spcAft>
                <a:spcPts val="0"/>
              </a:spcAft>
              <a:buNone/>
            </a:pPr>
            <a:endParaRPr/>
          </a:p>
        </p:txBody>
      </p:sp>
      <p:sp>
        <p:nvSpPr>
          <p:cNvPr id="254" name="Google Shape;254;p19: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2142936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2: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4" name="Google Shape;84;p2: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285750" lvl="0" indent="-285750" algn="l" rtl="0">
              <a:spcBef>
                <a:spcPts val="0"/>
              </a:spcBef>
              <a:spcAft>
                <a:spcPts val="0"/>
              </a:spcAft>
              <a:buClr>
                <a:schemeClr val="dk1"/>
              </a:buClr>
              <a:buSzPts val="1200"/>
              <a:buFont typeface="Arial"/>
              <a:buChar char="•"/>
            </a:pPr>
            <a:r>
              <a:rPr lang="en-US"/>
              <a:t>Ces diapositives seront </a:t>
            </a:r>
            <a:r>
              <a:rPr lang="en-US" b="1"/>
              <a:t>accessibles au public </a:t>
            </a:r>
            <a:r>
              <a:rPr lang="en-US"/>
              <a:t>après la parution de la ligne directrice pour en favoriser la diffusion, l’adoption et la mise en œuvre dans la pratique des soins primaires.</a:t>
            </a:r>
            <a:endParaRPr/>
          </a:p>
          <a:p>
            <a:pPr marL="285750" lvl="0" indent="-285750" algn="l" rtl="0">
              <a:spcBef>
                <a:spcPts val="240"/>
              </a:spcBef>
              <a:spcAft>
                <a:spcPts val="0"/>
              </a:spcAft>
              <a:buClr>
                <a:schemeClr val="dk1"/>
              </a:buClr>
              <a:buSzPts val="1200"/>
              <a:buFont typeface="Calibri"/>
              <a:buChar char="•"/>
            </a:pPr>
            <a:r>
              <a:rPr lang="en-US"/>
              <a:t>Ces diapositives peuvent  être utilisées dans un contexte éducatif</a:t>
            </a:r>
            <a:endParaRPr/>
          </a:p>
          <a:p>
            <a:pPr marL="285750" lvl="0" indent="-285750" algn="l" rtl="0">
              <a:spcBef>
                <a:spcPts val="240"/>
              </a:spcBef>
              <a:spcAft>
                <a:spcPts val="0"/>
              </a:spcAft>
              <a:buClr>
                <a:schemeClr val="dk1"/>
              </a:buClr>
              <a:buSzPts val="1200"/>
              <a:buFont typeface="Calibri"/>
              <a:buChar char="•"/>
            </a:pPr>
            <a:r>
              <a:rPr lang="en-US"/>
              <a:t>Les opinions exprimées ici ne réflètent pas nécessairement la position de l’Agence de santé publique du Canada</a:t>
            </a:r>
            <a:endParaRPr/>
          </a:p>
        </p:txBody>
      </p:sp>
      <p:sp>
        <p:nvSpPr>
          <p:cNvPr id="85" name="Google Shape;85;p2: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4273791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0: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20: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Le dépistage consiste à utiliser un instrument auprès de </a:t>
            </a:r>
            <a:r>
              <a:rPr lang="en-US" u="sng"/>
              <a:t>tous</a:t>
            </a:r>
            <a:r>
              <a:rPr lang="en-US"/>
              <a:t> les patients d’un contexte particulier pour discerner ceux qui bénéficieraient d’une intervention.</a:t>
            </a:r>
            <a:endParaRPr/>
          </a:p>
          <a:p>
            <a:pPr marL="0" lvl="0" indent="0" algn="l" rtl="0">
              <a:spcBef>
                <a:spcPts val="0"/>
              </a:spcBef>
              <a:spcAft>
                <a:spcPts val="0"/>
              </a:spcAft>
              <a:buNone/>
            </a:pPr>
            <a:endParaRPr/>
          </a:p>
        </p:txBody>
      </p:sp>
      <p:sp>
        <p:nvSpPr>
          <p:cNvPr id="264" name="Google Shape;264;p20: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42175646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1: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21: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Les tests de dépistage permettent la détection précoce de certains problèmes de santé chez des personnes asymptomatiques, mais n’améliorent pas tous les résultats cliniques. Le dépistage n’est justifié que s’il offre des résultats cliniques supérieurs comparativement aux autres moyens de détecter la maladie.​</a:t>
            </a:r>
            <a:endParaRPr/>
          </a:p>
          <a:p>
            <a:pPr marL="0" lvl="0" indent="0" algn="l" rtl="0">
              <a:lnSpc>
                <a:spcPct val="115000"/>
              </a:lnSpc>
              <a:spcBef>
                <a:spcPts val="0"/>
              </a:spcBef>
              <a:spcAft>
                <a:spcPts val="0"/>
              </a:spcAft>
              <a:buClr>
                <a:schemeClr val="dk1"/>
              </a:buClr>
              <a:buSzPts val="1100"/>
              <a:buFont typeface="Arial"/>
              <a:buNone/>
            </a:pPr>
            <a:r>
              <a:rPr lang="en-US"/>
              <a:t>Un résultat positif à un test de dépistage entraînera d’autres examens possiblement plus approfondis et effractifs pour confirmer le diagnostic. ​</a:t>
            </a:r>
            <a:endParaRPr/>
          </a:p>
          <a:p>
            <a:pPr marL="0" lvl="0" indent="0" algn="l" rtl="0">
              <a:lnSpc>
                <a:spcPct val="115000"/>
              </a:lnSpc>
              <a:spcBef>
                <a:spcPts val="0"/>
              </a:spcBef>
              <a:spcAft>
                <a:spcPts val="0"/>
              </a:spcAft>
              <a:buClr>
                <a:schemeClr val="dk1"/>
              </a:buClr>
              <a:buSzPts val="1100"/>
              <a:buFont typeface="Arial"/>
              <a:buNone/>
            </a:pPr>
            <a:r>
              <a:rPr lang="en-US"/>
              <a:t>Le dépistage n’est pas destiné aux personnes manifestant les symptômes d’une maladie ou d’un problème de santé. Il ne doit pas non plus être utilisé pour établir le diagnostic définitif. </a:t>
            </a:r>
            <a:endParaRPr/>
          </a:p>
          <a:p>
            <a:pPr marL="0" lvl="0" indent="0" algn="l" rtl="0">
              <a:spcBef>
                <a:spcPts val="0"/>
              </a:spcBef>
              <a:spcAft>
                <a:spcPts val="0"/>
              </a:spcAft>
              <a:buNone/>
            </a:pPr>
            <a:endParaRPr/>
          </a:p>
        </p:txBody>
      </p:sp>
      <p:sp>
        <p:nvSpPr>
          <p:cNvPr id="276" name="Google Shape;276;p21: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10514310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2: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22: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0" lvl="0" indent="-38100" algn="l" rtl="0">
              <a:lnSpc>
                <a:spcPct val="115000"/>
              </a:lnSpc>
              <a:spcBef>
                <a:spcPts val="0"/>
              </a:spcBef>
              <a:spcAft>
                <a:spcPts val="0"/>
              </a:spcAft>
              <a:buClr>
                <a:schemeClr val="dk1"/>
              </a:buClr>
              <a:buSzPts val="600"/>
              <a:buChar char="•"/>
            </a:pPr>
            <a:r>
              <a:rPr lang="en-US"/>
              <a:t> Le traitement de première intention pour la prévention des fractures de fragilisation est la prise de bisphosphonates (alendronate, risedronate ou acide zolédronique). Si le patient présente une contre-indication aux bisphosphonates, on peut lui prescrire du dénosumab.​</a:t>
            </a:r>
            <a:endParaRPr/>
          </a:p>
          <a:p>
            <a:pPr marL="0" lvl="0" indent="-38100" algn="l" rtl="0">
              <a:lnSpc>
                <a:spcPct val="115000"/>
              </a:lnSpc>
              <a:spcBef>
                <a:spcPts val="0"/>
              </a:spcBef>
              <a:spcAft>
                <a:spcPts val="0"/>
              </a:spcAft>
              <a:buClr>
                <a:schemeClr val="dk1"/>
              </a:buClr>
              <a:buSzPts val="600"/>
              <a:buChar char="•"/>
            </a:pPr>
            <a:r>
              <a:rPr lang="en-US"/>
              <a:t> Les autres interventions sont l’exercice, l’abandon du tabagisme, la prévention des chutes ainsi que la prise de calcium et de vitamine D.​</a:t>
            </a:r>
            <a:endParaRPr sz="1800">
              <a:latin typeface="Arial"/>
              <a:ea typeface="Arial"/>
              <a:cs typeface="Arial"/>
              <a:sym typeface="Arial"/>
            </a:endParaRPr>
          </a:p>
          <a:p>
            <a:pPr marL="171450" lvl="0" indent="-95250" algn="l" rtl="0">
              <a:spcBef>
                <a:spcPts val="0"/>
              </a:spcBef>
              <a:spcAft>
                <a:spcPts val="0"/>
              </a:spcAft>
              <a:buClr>
                <a:schemeClr val="dk1"/>
              </a:buClr>
              <a:buSzPts val="1200"/>
              <a:buFont typeface="Arial"/>
              <a:buNone/>
            </a:pPr>
            <a:endParaRPr/>
          </a:p>
        </p:txBody>
      </p:sp>
      <p:sp>
        <p:nvSpPr>
          <p:cNvPr id="285" name="Google Shape;285;p22: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23697880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3: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23: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0" lvl="0" indent="-38100" algn="l" rtl="0">
              <a:lnSpc>
                <a:spcPct val="115000"/>
              </a:lnSpc>
              <a:spcBef>
                <a:spcPts val="0"/>
              </a:spcBef>
              <a:spcAft>
                <a:spcPts val="0"/>
              </a:spcAft>
              <a:buClr>
                <a:schemeClr val="dk1"/>
              </a:buClr>
              <a:buSzPts val="600"/>
              <a:buChar char="•"/>
            </a:pPr>
            <a:r>
              <a:rPr lang="en-US"/>
              <a:t> Cette recommandation se veut une ligne directrice pour les professionnels de la santé en soins primaires (cliniciens, personnel infirmier, etc.), les décideurs et les patients. ​</a:t>
            </a:r>
            <a:endParaRPr/>
          </a:p>
          <a:p>
            <a:pPr marL="0" lvl="0" indent="-38100" algn="l" rtl="0">
              <a:lnSpc>
                <a:spcPct val="115000"/>
              </a:lnSpc>
              <a:spcBef>
                <a:spcPts val="0"/>
              </a:spcBef>
              <a:spcAft>
                <a:spcPts val="0"/>
              </a:spcAft>
              <a:buClr>
                <a:schemeClr val="dk1"/>
              </a:buClr>
              <a:buSzPts val="600"/>
              <a:buChar char="•"/>
            </a:pPr>
            <a:r>
              <a:rPr lang="en-US"/>
              <a:t> La population cible est la population adulte de 40 ans et plus vivant dans la collectivité.​</a:t>
            </a:r>
            <a:endParaRPr/>
          </a:p>
          <a:p>
            <a:pPr marL="0" lvl="0" indent="-38100" algn="l" rtl="0">
              <a:lnSpc>
                <a:spcPct val="115000"/>
              </a:lnSpc>
              <a:spcBef>
                <a:spcPts val="0"/>
              </a:spcBef>
              <a:spcAft>
                <a:spcPts val="0"/>
              </a:spcAft>
              <a:buClr>
                <a:schemeClr val="dk1"/>
              </a:buClr>
              <a:buSzPts val="600"/>
              <a:buChar char="•"/>
            </a:pPr>
            <a:r>
              <a:rPr lang="en-US"/>
              <a:t> Elle ne vise pas les personnes qui prennent déjà des médicaments pour prévenir les fractures de fragilisation. ​</a:t>
            </a:r>
            <a:endParaRPr/>
          </a:p>
        </p:txBody>
      </p:sp>
      <p:sp>
        <p:nvSpPr>
          <p:cNvPr id="295" name="Google Shape;295;p23: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1869804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4: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24: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0" lvl="0" indent="-38100" algn="l" rtl="0">
              <a:lnSpc>
                <a:spcPct val="115000"/>
              </a:lnSpc>
              <a:spcBef>
                <a:spcPts val="0"/>
              </a:spcBef>
              <a:spcAft>
                <a:spcPts val="0"/>
              </a:spcAft>
              <a:buClr>
                <a:schemeClr val="dk1"/>
              </a:buClr>
              <a:buSzPts val="600"/>
              <a:buChar char="•"/>
            </a:pPr>
            <a:r>
              <a:rPr lang="en-US"/>
              <a:t> Le dépistage offre aux cliniciens l’option de prescrire un médicament en prévention aux personnes présentant un risque élevé, ce qui pourrait entraîner une réduction du risque de fracture et de la morbidité associée.​</a:t>
            </a:r>
            <a:endParaRPr/>
          </a:p>
          <a:p>
            <a:pPr marL="0" lvl="0" indent="-38100" algn="l" rtl="0">
              <a:lnSpc>
                <a:spcPct val="115000"/>
              </a:lnSpc>
              <a:spcBef>
                <a:spcPts val="0"/>
              </a:spcBef>
              <a:spcAft>
                <a:spcPts val="0"/>
              </a:spcAft>
              <a:buClr>
                <a:schemeClr val="dk1"/>
              </a:buClr>
              <a:buSzPts val="600"/>
              <a:buChar char="•"/>
            </a:pPr>
            <a:r>
              <a:rPr lang="en-US"/>
              <a:t> Le dépistage et les traitements préventifs peuvent toutefois entraîner un étiquetage, de la stigmatisation et des effets indésirables causés par les médicaments.</a:t>
            </a:r>
            <a:endParaRPr/>
          </a:p>
          <a:p>
            <a:pPr marL="171450" lvl="0" indent="-95250" algn="l" rtl="0">
              <a:spcBef>
                <a:spcPts val="0"/>
              </a:spcBef>
              <a:spcAft>
                <a:spcPts val="0"/>
              </a:spcAft>
              <a:buClr>
                <a:schemeClr val="dk1"/>
              </a:buClr>
              <a:buSzPts val="1200"/>
              <a:buFont typeface="Arial"/>
              <a:buNone/>
            </a:pPr>
            <a:endParaRPr/>
          </a:p>
        </p:txBody>
      </p:sp>
      <p:sp>
        <p:nvSpPr>
          <p:cNvPr id="319" name="Google Shape;319;p24: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22441103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5: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25: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0" lvl="0" indent="0" algn="l" rtl="0">
              <a:lnSpc>
                <a:spcPct val="115000"/>
              </a:lnSpc>
              <a:spcBef>
                <a:spcPts val="0"/>
              </a:spcBef>
              <a:spcAft>
                <a:spcPts val="0"/>
              </a:spcAft>
              <a:buSzPts val="1100"/>
              <a:buNone/>
            </a:pPr>
            <a:r>
              <a:rPr lang="en-US"/>
              <a:t>Cette ligne directrice porte sur le dépistage en prévention primaire des fractures de fragilisation par la pharmacothérapie.​</a:t>
            </a:r>
            <a:endParaRPr/>
          </a:p>
          <a:p>
            <a:pPr marL="0" lvl="0" indent="0" algn="l" rtl="0">
              <a:lnSpc>
                <a:spcPct val="115000"/>
              </a:lnSpc>
              <a:spcBef>
                <a:spcPts val="0"/>
              </a:spcBef>
              <a:spcAft>
                <a:spcPts val="0"/>
              </a:spcAft>
              <a:buSzPts val="1100"/>
              <a:buNone/>
            </a:pPr>
            <a:r>
              <a:rPr lang="en-US"/>
              <a:t>Elle ne porte pas sur le traitement et la prévention sans médicaments (p. ex. : prise de vitamine D et de calcium, prévention des chutes, exercice).​</a:t>
            </a:r>
            <a:endParaRPr/>
          </a:p>
          <a:p>
            <a:pPr marL="0" lvl="0" indent="0" algn="l" rtl="0">
              <a:lnSpc>
                <a:spcPct val="115000"/>
              </a:lnSpc>
              <a:spcBef>
                <a:spcPts val="0"/>
              </a:spcBef>
              <a:spcAft>
                <a:spcPts val="0"/>
              </a:spcAft>
              <a:buSzPts val="1100"/>
              <a:buNone/>
            </a:pPr>
            <a:r>
              <a:rPr lang="en-US"/>
              <a:t>Le Groupe d’étude canadien publiera une ligne directrice sur la prévention des chutes et réfléchira à d’autres sujets connexes.</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40" name="Google Shape;340;p25: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3676146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6: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26: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171450" lvl="0" indent="-171450" algn="l" rtl="0">
              <a:spcBef>
                <a:spcPts val="0"/>
              </a:spcBef>
              <a:spcAft>
                <a:spcPts val="0"/>
              </a:spcAft>
              <a:buClr>
                <a:schemeClr val="dk1"/>
              </a:buClr>
              <a:buSzPts val="1200"/>
              <a:buFont typeface="Arial"/>
              <a:buChar char="•"/>
            </a:pPr>
            <a:r>
              <a:rPr lang="en-US"/>
              <a:t>Le Groupe d’étude canadien est conscient qu’Ostéoporose Canada publiera de nouvelles lignes directrices en 2023.</a:t>
            </a:r>
            <a:endParaRPr/>
          </a:p>
          <a:p>
            <a:pPr marL="171450" lvl="0" indent="-171450" algn="l" rtl="0">
              <a:spcBef>
                <a:spcPts val="0"/>
              </a:spcBef>
              <a:spcAft>
                <a:spcPts val="0"/>
              </a:spcAft>
              <a:buClr>
                <a:schemeClr val="dk1"/>
              </a:buClr>
              <a:buSzPts val="1200"/>
              <a:buFont typeface="Arial"/>
              <a:buChar char="•"/>
            </a:pPr>
            <a:r>
              <a:rPr lang="en-US"/>
              <a:t>Le rapport préliminaire n’était malheureusement pas disponible pour étude.</a:t>
            </a:r>
            <a:endParaRPr/>
          </a:p>
          <a:p>
            <a:pPr marL="171450" lvl="0" indent="-171450" algn="l" rtl="0">
              <a:spcBef>
                <a:spcPts val="0"/>
              </a:spcBef>
              <a:spcAft>
                <a:spcPts val="0"/>
              </a:spcAft>
              <a:buClr>
                <a:schemeClr val="dk1"/>
              </a:buClr>
              <a:buSzPts val="1200"/>
              <a:buFont typeface="Arial"/>
              <a:buChar char="•"/>
            </a:pPr>
            <a:r>
              <a:rPr lang="en-US"/>
              <a:t>Pour les hommes et les femmes, une analyse de 2020 appuyant la prochaine ligne directrice suggère toutefois ce qui suit : « L’ostéodensitométrie est indiquée à compter de 70 ans en l’absence d’autres facteurs de risque cliniques de l’outil FRAX, ou à compter de 65 ans en présence d’un ou plusieurs facteurs de risque cliniques. »</a:t>
            </a:r>
            <a:endParaRPr/>
          </a:p>
        </p:txBody>
      </p:sp>
      <p:sp>
        <p:nvSpPr>
          <p:cNvPr id="350" name="Google Shape;350;p26: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5087540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27: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p27: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Recommandation de Choisir avec soin Canada : Chez les femmes de plus de 65 ans et les hommes de plus de 70 ans, les examens d’ostéodensitométrie ne sont indiqués que pour ceux et celles présentant un risque modéré de fracture ou pour qui les résultats modifieraient le plan de soins.</a:t>
            </a:r>
            <a:endParaRPr/>
          </a:p>
          <a:p>
            <a:pPr marL="0" lvl="0" indent="0" algn="l" rtl="0">
              <a:spcBef>
                <a:spcPts val="0"/>
              </a:spcBef>
              <a:spcAft>
                <a:spcPts val="0"/>
              </a:spcAft>
              <a:buNone/>
            </a:pPr>
            <a:r>
              <a:rPr lang="en-US"/>
              <a:t>Les femmes plus jeunes et les hommes âgés entre 50 et 69 ans ne devraient envisager cet examen que s’ils présentent des facteurs de risque de perte osseuse importante.</a:t>
            </a:r>
            <a:endParaRPr/>
          </a:p>
        </p:txBody>
      </p:sp>
      <p:sp>
        <p:nvSpPr>
          <p:cNvPr id="361" name="Google Shape;361;p27: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27</a:t>
            </a:fld>
            <a:endParaRPr/>
          </a:p>
        </p:txBody>
      </p:sp>
    </p:spTree>
    <p:extLst>
      <p:ext uri="{BB962C8B-B14F-4D97-AF65-F5344CB8AC3E}">
        <p14:creationId xmlns:p14="http://schemas.microsoft.com/office/powerpoint/2010/main" val="674276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28: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28: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171450" lvl="0" indent="-171450" algn="l" rtl="0">
              <a:spcBef>
                <a:spcPts val="0"/>
              </a:spcBef>
              <a:spcAft>
                <a:spcPts val="0"/>
              </a:spcAft>
              <a:buClr>
                <a:schemeClr val="dk1"/>
              </a:buClr>
              <a:buSzPts val="1200"/>
              <a:buFont typeface="Arial"/>
              <a:buChar char="•"/>
            </a:pPr>
            <a:r>
              <a:rPr lang="en-US"/>
              <a:t>Dans sa ligne directrice de 2022, la Société des obstétriciens et gynécologues du Canada recommande que :</a:t>
            </a:r>
            <a:endParaRPr/>
          </a:p>
          <a:p>
            <a:pPr marL="171450" lvl="0" indent="-171450" algn="l" rtl="0">
              <a:spcBef>
                <a:spcPts val="0"/>
              </a:spcBef>
              <a:spcAft>
                <a:spcPts val="0"/>
              </a:spcAft>
              <a:buClr>
                <a:schemeClr val="dk1"/>
              </a:buClr>
              <a:buSzPts val="1200"/>
              <a:buFont typeface="Arial"/>
              <a:buChar char="•"/>
            </a:pPr>
            <a:r>
              <a:rPr lang="en-US"/>
              <a:t>tous les adultes de 65 ans et plus fassent l’objet d’un dépistage passant par une évaluation clinique et une ostéodensitométrie;</a:t>
            </a:r>
            <a:endParaRPr/>
          </a:p>
          <a:p>
            <a:pPr marL="171450" lvl="0" indent="-171450" algn="l" rtl="0">
              <a:spcBef>
                <a:spcPts val="0"/>
              </a:spcBef>
              <a:spcAft>
                <a:spcPts val="0"/>
              </a:spcAft>
              <a:buClr>
                <a:schemeClr val="dk1"/>
              </a:buClr>
              <a:buSzPts val="1200"/>
              <a:buFont typeface="Arial"/>
              <a:buChar char="•"/>
            </a:pPr>
            <a:r>
              <a:rPr lang="en-US"/>
              <a:t>les femmes postménopausées de moins de 65 ans soient évaluées avec l’outil clinique FRAX (sans ostéodensitométrie);</a:t>
            </a:r>
            <a:endParaRPr/>
          </a:p>
          <a:p>
            <a:pPr marL="628650" lvl="1" indent="-171450" algn="l" rtl="0">
              <a:spcBef>
                <a:spcPts val="0"/>
              </a:spcBef>
              <a:spcAft>
                <a:spcPts val="0"/>
              </a:spcAft>
              <a:buClr>
                <a:schemeClr val="dk1"/>
              </a:buClr>
              <a:buSzPts val="1200"/>
              <a:buFont typeface="Arial"/>
              <a:buChar char="•"/>
            </a:pPr>
            <a:r>
              <a:rPr lang="en-US"/>
              <a:t>Si le score de FOM obtenu indique un risque supérieur à 10 %, une ostéodensitométrie devrait aussi être envisagée.</a:t>
            </a:r>
            <a:endParaRPr/>
          </a:p>
          <a:p>
            <a:pPr marL="171450" lvl="0" indent="-171450" algn="l" rtl="0">
              <a:spcBef>
                <a:spcPts val="0"/>
              </a:spcBef>
              <a:spcAft>
                <a:spcPts val="0"/>
              </a:spcAft>
              <a:buClr>
                <a:schemeClr val="dk1"/>
              </a:buClr>
              <a:buSzPts val="1200"/>
              <a:buFont typeface="Arial"/>
              <a:buChar char="•"/>
            </a:pPr>
            <a:r>
              <a:rPr lang="en-US"/>
              <a:t>une ostéodensitométrie soit également envisagée pour les patients de moins de 65 ans qui présentent un risque élevé.</a:t>
            </a:r>
            <a:endParaRPr/>
          </a:p>
          <a:p>
            <a:pPr marL="171450" lvl="0" indent="-95250" algn="l" rtl="0">
              <a:spcBef>
                <a:spcPts val="0"/>
              </a:spcBef>
              <a:spcAft>
                <a:spcPts val="0"/>
              </a:spcAft>
              <a:buClr>
                <a:schemeClr val="dk1"/>
              </a:buClr>
              <a:buSzPts val="1200"/>
              <a:buFont typeface="Arial"/>
              <a:buNone/>
            </a:pPr>
            <a:endParaRPr/>
          </a:p>
        </p:txBody>
      </p:sp>
      <p:sp>
        <p:nvSpPr>
          <p:cNvPr id="373" name="Google Shape;373;p28: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28</a:t>
            </a:fld>
            <a:endParaRPr/>
          </a:p>
        </p:txBody>
      </p:sp>
    </p:spTree>
    <p:extLst>
      <p:ext uri="{BB962C8B-B14F-4D97-AF65-F5344CB8AC3E}">
        <p14:creationId xmlns:p14="http://schemas.microsoft.com/office/powerpoint/2010/main" val="34319001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29: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29: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0" lvl="0" indent="-38100" algn="l" rtl="0">
              <a:lnSpc>
                <a:spcPct val="115000"/>
              </a:lnSpc>
              <a:spcBef>
                <a:spcPts val="0"/>
              </a:spcBef>
              <a:spcAft>
                <a:spcPts val="0"/>
              </a:spcAft>
              <a:buClr>
                <a:schemeClr val="dk1"/>
              </a:buClr>
              <a:buSzPts val="600"/>
              <a:buChar char="•"/>
            </a:pPr>
            <a:r>
              <a:rPr lang="en-US" dirty="0"/>
              <a:t> Le dépistage pour la </a:t>
            </a:r>
            <a:r>
              <a:rPr lang="en-US" dirty="0" err="1"/>
              <a:t>prévention</a:t>
            </a:r>
            <a:r>
              <a:rPr lang="en-US" dirty="0"/>
              <a:t> des fractures de fragilisation </a:t>
            </a:r>
            <a:r>
              <a:rPr lang="en-US" dirty="0" err="1"/>
              <a:t>comprend</a:t>
            </a:r>
            <a:r>
              <a:rPr lang="en-US" dirty="0"/>
              <a:t> </a:t>
            </a:r>
            <a:r>
              <a:rPr lang="en-US" dirty="0" err="1"/>
              <a:t>généralement</a:t>
            </a:r>
            <a:r>
              <a:rPr lang="en-US" dirty="0"/>
              <a:t> une évaluation des </a:t>
            </a:r>
            <a:r>
              <a:rPr lang="en-US" dirty="0" err="1"/>
              <a:t>risques</a:t>
            </a:r>
            <a:r>
              <a:rPr lang="en-US" dirty="0"/>
              <a:t> et/ou une </a:t>
            </a:r>
            <a:r>
              <a:rPr lang="en-US" dirty="0" err="1"/>
              <a:t>ostéodensitométrie</a:t>
            </a:r>
            <a:r>
              <a:rPr lang="en-US" dirty="0"/>
              <a:t>. ​</a:t>
            </a:r>
            <a:endParaRPr dirty="0"/>
          </a:p>
          <a:p>
            <a:pPr marL="0" lvl="0" indent="-38100" algn="l" rtl="0">
              <a:lnSpc>
                <a:spcPct val="115000"/>
              </a:lnSpc>
              <a:spcBef>
                <a:spcPts val="0"/>
              </a:spcBef>
              <a:spcAft>
                <a:spcPts val="0"/>
              </a:spcAft>
              <a:buClr>
                <a:schemeClr val="dk1"/>
              </a:buClr>
              <a:buSzPts val="600"/>
              <a:buChar char="•"/>
            </a:pPr>
            <a:r>
              <a:rPr lang="en-US" dirty="0"/>
              <a:t> </a:t>
            </a:r>
            <a:r>
              <a:rPr lang="en-US" b="1" dirty="0" err="1"/>
              <a:t>L’ostéodensitométrie</a:t>
            </a:r>
            <a:r>
              <a:rPr lang="en-US" b="1" dirty="0"/>
              <a:t> </a:t>
            </a:r>
            <a:r>
              <a:rPr lang="en-US" dirty="0" err="1"/>
              <a:t>utilise</a:t>
            </a:r>
            <a:r>
              <a:rPr lang="en-US" dirty="0"/>
              <a:t> </a:t>
            </a:r>
            <a:r>
              <a:rPr lang="en-US" dirty="0" err="1"/>
              <a:t>l’absorptiométrie</a:t>
            </a:r>
            <a:r>
              <a:rPr lang="en-US" dirty="0"/>
              <a:t> à rayons X en double </a:t>
            </a:r>
            <a:r>
              <a:rPr lang="en-US" dirty="0" err="1"/>
              <a:t>énergie</a:t>
            </a:r>
            <a:r>
              <a:rPr lang="en-US" dirty="0"/>
              <a:t> (DEXA) du col </a:t>
            </a:r>
            <a:r>
              <a:rPr lang="en-US" dirty="0" err="1"/>
              <a:t>fémoral</a:t>
            </a:r>
            <a:r>
              <a:rPr lang="en-US" dirty="0"/>
              <a:t> (hanche) pour </a:t>
            </a:r>
            <a:r>
              <a:rPr lang="en-US" dirty="0" err="1"/>
              <a:t>fournir</a:t>
            </a:r>
            <a:r>
              <a:rPr lang="en-US" dirty="0"/>
              <a:t> un score T (</a:t>
            </a:r>
            <a:r>
              <a:rPr lang="en-US" dirty="0" err="1"/>
              <a:t>s’appuyant</a:t>
            </a:r>
            <a:r>
              <a:rPr lang="en-US" dirty="0"/>
              <a:t> sur des </a:t>
            </a:r>
            <a:r>
              <a:rPr lang="en-US" dirty="0" err="1"/>
              <a:t>valeurs</a:t>
            </a:r>
            <a:r>
              <a:rPr lang="en-US" dirty="0"/>
              <a:t> de </a:t>
            </a:r>
            <a:r>
              <a:rPr lang="en-US" dirty="0" err="1"/>
              <a:t>référence</a:t>
            </a:r>
            <a:r>
              <a:rPr lang="en-US" dirty="0"/>
              <a:t> standards) qui sera utilisé pour </a:t>
            </a:r>
            <a:r>
              <a:rPr lang="en-US" dirty="0" err="1"/>
              <a:t>l’évaluation</a:t>
            </a:r>
            <a:r>
              <a:rPr lang="en-US" dirty="0"/>
              <a:t> des </a:t>
            </a:r>
            <a:r>
              <a:rPr lang="en-US" dirty="0" err="1"/>
              <a:t>risques</a:t>
            </a:r>
            <a:r>
              <a:rPr lang="en-US" dirty="0"/>
              <a:t>.​</a:t>
            </a:r>
            <a:endParaRPr dirty="0"/>
          </a:p>
          <a:p>
            <a:pPr marL="0" lvl="0" indent="-38100" algn="l" rtl="0">
              <a:lnSpc>
                <a:spcPct val="115000"/>
              </a:lnSpc>
              <a:spcBef>
                <a:spcPts val="0"/>
              </a:spcBef>
              <a:spcAft>
                <a:spcPts val="0"/>
              </a:spcAft>
              <a:buClr>
                <a:schemeClr val="dk1"/>
              </a:buClr>
              <a:buSzPts val="600"/>
              <a:buChar char="•"/>
            </a:pPr>
            <a:r>
              <a:rPr lang="en-US" dirty="0"/>
              <a:t> </a:t>
            </a:r>
            <a:r>
              <a:rPr lang="en-US" b="1" dirty="0" err="1"/>
              <a:t>L’évaluation</a:t>
            </a:r>
            <a:r>
              <a:rPr lang="en-US" b="1" dirty="0"/>
              <a:t> des </a:t>
            </a:r>
            <a:r>
              <a:rPr lang="en-US" b="1" dirty="0" err="1"/>
              <a:t>risques</a:t>
            </a:r>
            <a:r>
              <a:rPr lang="en-US" b="1" dirty="0"/>
              <a:t> </a:t>
            </a:r>
            <a:r>
              <a:rPr lang="en-US" dirty="0" err="1"/>
              <a:t>utilise</a:t>
            </a:r>
            <a:r>
              <a:rPr lang="en-US" dirty="0"/>
              <a:t> un </a:t>
            </a:r>
            <a:r>
              <a:rPr lang="en-US" dirty="0" err="1"/>
              <a:t>algorithme</a:t>
            </a:r>
            <a:r>
              <a:rPr lang="en-US" dirty="0"/>
              <a:t> </a:t>
            </a:r>
            <a:r>
              <a:rPr lang="en-US" dirty="0" err="1"/>
              <a:t>validé</a:t>
            </a:r>
            <a:r>
              <a:rPr lang="en-US" dirty="0"/>
              <a:t> se </a:t>
            </a:r>
            <a:r>
              <a:rPr lang="en-US" dirty="0" err="1"/>
              <a:t>basant</a:t>
            </a:r>
            <a:r>
              <a:rPr lang="en-US" dirty="0"/>
              <a:t> sur des </a:t>
            </a:r>
            <a:r>
              <a:rPr lang="en-US" dirty="0" err="1"/>
              <a:t>facteurs</a:t>
            </a:r>
            <a:r>
              <a:rPr lang="en-US" dirty="0"/>
              <a:t> de risque et </a:t>
            </a:r>
            <a:r>
              <a:rPr lang="en-US" dirty="0" err="1"/>
              <a:t>permet</a:t>
            </a:r>
            <a:r>
              <a:rPr lang="en-US" dirty="0"/>
              <a:t> de </a:t>
            </a:r>
            <a:r>
              <a:rPr lang="en-US" dirty="0" err="1"/>
              <a:t>prédire</a:t>
            </a:r>
            <a:r>
              <a:rPr lang="en-US" dirty="0"/>
              <a:t> le risque de fracture de la hanche ou de fracture </a:t>
            </a:r>
            <a:r>
              <a:rPr lang="en-US" dirty="0" err="1"/>
              <a:t>ostéoporotique</a:t>
            </a:r>
            <a:r>
              <a:rPr lang="en-US" dirty="0"/>
              <a:t> majeure dans les 5 à 10 </a:t>
            </a:r>
            <a:r>
              <a:rPr lang="en-US" dirty="0" err="1"/>
              <a:t>prochaines</a:t>
            </a:r>
            <a:r>
              <a:rPr lang="en-US" dirty="0"/>
              <a:t> </a:t>
            </a:r>
            <a:r>
              <a:rPr lang="en-US" dirty="0" err="1"/>
              <a:t>années</a:t>
            </a:r>
            <a:r>
              <a:rPr lang="en-US" dirty="0"/>
              <a:t>.​</a:t>
            </a:r>
            <a:endParaRPr dirty="0"/>
          </a:p>
          <a:p>
            <a:pPr marL="0" lvl="0" indent="-38100" algn="l" rtl="0">
              <a:lnSpc>
                <a:spcPct val="115000"/>
              </a:lnSpc>
              <a:spcBef>
                <a:spcPts val="0"/>
              </a:spcBef>
              <a:spcAft>
                <a:spcPts val="0"/>
              </a:spcAft>
              <a:buClr>
                <a:schemeClr val="dk1"/>
              </a:buClr>
              <a:buSzPts val="600"/>
              <a:buChar char="•"/>
            </a:pPr>
            <a:r>
              <a:rPr lang="en-US" dirty="0"/>
              <a:t> </a:t>
            </a:r>
            <a:r>
              <a:rPr lang="en-US" dirty="0" err="1"/>
              <a:t>Voici</a:t>
            </a:r>
            <a:r>
              <a:rPr lang="en-US" dirty="0"/>
              <a:t> deux outils d’évaluation des </a:t>
            </a:r>
            <a:r>
              <a:rPr lang="en-US" dirty="0" err="1"/>
              <a:t>risques</a:t>
            </a:r>
            <a:r>
              <a:rPr lang="en-US" dirty="0"/>
              <a:t> courants :​</a:t>
            </a:r>
            <a:endParaRPr dirty="0"/>
          </a:p>
          <a:p>
            <a:pPr marL="0" lvl="0" indent="-38100" algn="l" rtl="0">
              <a:lnSpc>
                <a:spcPct val="115000"/>
              </a:lnSpc>
              <a:spcBef>
                <a:spcPts val="0"/>
              </a:spcBef>
              <a:spcAft>
                <a:spcPts val="0"/>
              </a:spcAft>
              <a:buClr>
                <a:schemeClr val="dk1"/>
              </a:buClr>
              <a:buSzPts val="600"/>
              <a:buChar char="•"/>
            </a:pPr>
            <a:r>
              <a:rPr lang="en-US" dirty="0"/>
              <a:t> </a:t>
            </a:r>
            <a:r>
              <a:rPr lang="en-US" dirty="0" err="1"/>
              <a:t>Outil</a:t>
            </a:r>
            <a:r>
              <a:rPr lang="en-US" dirty="0"/>
              <a:t> d’évaluation des </a:t>
            </a:r>
            <a:r>
              <a:rPr lang="en-US" dirty="0" err="1"/>
              <a:t>risques</a:t>
            </a:r>
            <a:r>
              <a:rPr lang="en-US" dirty="0"/>
              <a:t> de fracture (FRAX) (avec ou sans </a:t>
            </a:r>
            <a:r>
              <a:rPr lang="en-US" dirty="0" err="1"/>
              <a:t>ostéodensitométrie</a:t>
            </a:r>
            <a:r>
              <a:rPr lang="en-US" dirty="0"/>
              <a:t>)​</a:t>
            </a:r>
            <a:endParaRPr dirty="0"/>
          </a:p>
          <a:p>
            <a:pPr marL="0" lvl="0" indent="-38100" algn="l" rtl="0">
              <a:lnSpc>
                <a:spcPct val="115000"/>
              </a:lnSpc>
              <a:spcBef>
                <a:spcPts val="0"/>
              </a:spcBef>
              <a:spcAft>
                <a:spcPts val="0"/>
              </a:spcAft>
              <a:buClr>
                <a:schemeClr val="dk1"/>
              </a:buClr>
              <a:buSzPts val="600"/>
              <a:buChar char="•"/>
            </a:pPr>
            <a:r>
              <a:rPr lang="en-US" dirty="0"/>
              <a:t> </a:t>
            </a:r>
            <a:r>
              <a:rPr lang="en-US" dirty="0" err="1"/>
              <a:t>Outil</a:t>
            </a:r>
            <a:r>
              <a:rPr lang="en-US" dirty="0"/>
              <a:t> CAROC, </a:t>
            </a:r>
            <a:r>
              <a:rPr lang="en-US" dirty="0" err="1"/>
              <a:t>élaboré</a:t>
            </a:r>
            <a:r>
              <a:rPr lang="en-US" dirty="0"/>
              <a:t> par </a:t>
            </a:r>
            <a:r>
              <a:rPr lang="en-US" dirty="0" err="1"/>
              <a:t>l’Association</a:t>
            </a:r>
            <a:r>
              <a:rPr lang="en-US" dirty="0"/>
              <a:t> canadienne des </a:t>
            </a:r>
            <a:r>
              <a:rPr lang="en-US" dirty="0" err="1"/>
              <a:t>radiologistes</a:t>
            </a:r>
            <a:r>
              <a:rPr lang="en-US" dirty="0"/>
              <a:t> et </a:t>
            </a:r>
            <a:r>
              <a:rPr lang="en-US" dirty="0" err="1"/>
              <a:t>Ostéoporose</a:t>
            </a:r>
            <a:r>
              <a:rPr lang="en-US" dirty="0"/>
              <a:t> Canada (</a:t>
            </a:r>
            <a:r>
              <a:rPr lang="en-US" dirty="0" err="1"/>
              <a:t>nécessite</a:t>
            </a:r>
            <a:r>
              <a:rPr lang="en-US" dirty="0"/>
              <a:t> une </a:t>
            </a:r>
            <a:r>
              <a:rPr lang="en-US" dirty="0" err="1"/>
              <a:t>ostéodensitométrie</a:t>
            </a:r>
            <a:r>
              <a:rPr lang="en-US" dirty="0"/>
              <a:t>)</a:t>
            </a:r>
            <a:endParaRPr sz="600" dirty="0"/>
          </a:p>
        </p:txBody>
      </p:sp>
      <p:sp>
        <p:nvSpPr>
          <p:cNvPr id="384" name="Google Shape;384;p29: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29</a:t>
            </a:fld>
            <a:endParaRPr/>
          </a:p>
        </p:txBody>
      </p:sp>
    </p:spTree>
    <p:extLst>
      <p:ext uri="{BB962C8B-B14F-4D97-AF65-F5344CB8AC3E}">
        <p14:creationId xmlns:p14="http://schemas.microsoft.com/office/powerpoint/2010/main" val="956941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5" name="Google Shape;95;p3: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0" lvl="0" indent="-38100" algn="l" rtl="0">
              <a:lnSpc>
                <a:spcPct val="115000"/>
              </a:lnSpc>
              <a:spcBef>
                <a:spcPts val="0"/>
              </a:spcBef>
              <a:spcAft>
                <a:spcPts val="0"/>
              </a:spcAft>
              <a:buClr>
                <a:schemeClr val="dk1"/>
              </a:buClr>
              <a:buSzPts val="600"/>
              <a:buFont typeface="Calibri"/>
              <a:buChar char="-"/>
            </a:pPr>
            <a:r>
              <a:rPr lang="en-US" dirty="0"/>
              <a:t>Font </a:t>
            </a:r>
            <a:r>
              <a:rPr lang="en-US" dirty="0" err="1"/>
              <a:t>partie</a:t>
            </a:r>
            <a:r>
              <a:rPr lang="en-US" dirty="0"/>
              <a:t> du </a:t>
            </a:r>
            <a:r>
              <a:rPr lang="en-US" dirty="0" err="1"/>
              <a:t>groupe</a:t>
            </a:r>
            <a:r>
              <a:rPr lang="en-US" dirty="0"/>
              <a:t> de travail sur les fractures de </a:t>
            </a:r>
            <a:r>
              <a:rPr lang="en-US" dirty="0" err="1"/>
              <a:t>fragilité</a:t>
            </a:r>
            <a:r>
              <a:rPr lang="en-US" dirty="0"/>
              <a:t> : ​</a:t>
            </a:r>
            <a:endParaRPr dirty="0"/>
          </a:p>
          <a:p>
            <a:pPr marL="0" lvl="0" indent="-38100" algn="l" rtl="0">
              <a:lnSpc>
                <a:spcPct val="115000"/>
              </a:lnSpc>
              <a:spcBef>
                <a:spcPts val="0"/>
              </a:spcBef>
              <a:spcAft>
                <a:spcPts val="0"/>
              </a:spcAft>
              <a:buClr>
                <a:schemeClr val="dk1"/>
              </a:buClr>
              <a:buSzPts val="600"/>
              <a:buFont typeface="Calibri"/>
              <a:buChar char="-"/>
            </a:pPr>
            <a:r>
              <a:rPr lang="en-US" dirty="0"/>
              <a:t>Les </a:t>
            </a:r>
            <a:r>
              <a:rPr lang="en-US" dirty="0" err="1"/>
              <a:t>membres</a:t>
            </a:r>
            <a:r>
              <a:rPr lang="en-US" dirty="0"/>
              <a:t> du Groupe </a:t>
            </a:r>
            <a:r>
              <a:rPr lang="en-US" dirty="0" err="1"/>
              <a:t>d’étude</a:t>
            </a:r>
            <a:r>
              <a:rPr lang="en-US" dirty="0"/>
              <a:t> </a:t>
            </a:r>
            <a:r>
              <a:rPr lang="en-US" dirty="0" err="1"/>
              <a:t>canadien</a:t>
            </a:r>
            <a:r>
              <a:rPr lang="en-US" dirty="0"/>
              <a:t>, </a:t>
            </a:r>
            <a:r>
              <a:rPr lang="en-US" dirty="0" err="1"/>
              <a:t>notamment</a:t>
            </a:r>
            <a:r>
              <a:rPr lang="en-US" dirty="0"/>
              <a:t> Guylène Thériault (</a:t>
            </a:r>
            <a:r>
              <a:rPr lang="en-US" dirty="0" err="1"/>
              <a:t>présidente</a:t>
            </a:r>
            <a:r>
              <a:rPr lang="en-US" dirty="0"/>
              <a:t>), Roland Grad (vice-</a:t>
            </a:r>
            <a:r>
              <a:rPr lang="en-US" dirty="0" err="1"/>
              <a:t>président</a:t>
            </a:r>
            <a:r>
              <a:rPr lang="en-US" dirty="0"/>
              <a:t>), Scott Klarenbach, Donna Reynolds, John Riva et Brett Thombs​</a:t>
            </a:r>
            <a:endParaRPr dirty="0"/>
          </a:p>
          <a:p>
            <a:pPr marL="0" lvl="0" indent="-38100" algn="l" rtl="0">
              <a:lnSpc>
                <a:spcPct val="115000"/>
              </a:lnSpc>
              <a:spcBef>
                <a:spcPts val="0"/>
              </a:spcBef>
              <a:spcAft>
                <a:spcPts val="0"/>
              </a:spcAft>
              <a:buClr>
                <a:schemeClr val="dk1"/>
              </a:buClr>
              <a:buSzPts val="600"/>
              <a:buFont typeface="Calibri"/>
              <a:buChar char="-"/>
            </a:pPr>
            <a:r>
              <a:rPr lang="en-US" dirty="0"/>
              <a:t>Guylène Thériault (francophone et anglophone) et Roland Grad </a:t>
            </a:r>
            <a:r>
              <a:rPr lang="en-US" dirty="0" err="1"/>
              <a:t>sont</a:t>
            </a:r>
            <a:r>
              <a:rPr lang="en-US" dirty="0"/>
              <a:t> </a:t>
            </a:r>
            <a:r>
              <a:rPr lang="en-US" dirty="0" err="1"/>
              <a:t>aussi</a:t>
            </a:r>
            <a:r>
              <a:rPr lang="en-US" dirty="0"/>
              <a:t> les </a:t>
            </a:r>
            <a:r>
              <a:rPr lang="en-US" dirty="0" err="1"/>
              <a:t>porte</a:t>
            </a:r>
            <a:r>
              <a:rPr lang="en-US" dirty="0"/>
              <a:t>-paroles du Groupe </a:t>
            </a:r>
            <a:r>
              <a:rPr lang="en-US" dirty="0" err="1"/>
              <a:t>d’étude</a:t>
            </a:r>
            <a:r>
              <a:rPr lang="en-US" dirty="0"/>
              <a:t> </a:t>
            </a:r>
            <a:r>
              <a:rPr lang="en-US" dirty="0" err="1"/>
              <a:t>canadien</a:t>
            </a:r>
            <a:r>
              <a:rPr lang="en-US" dirty="0"/>
              <a:t>.​</a:t>
            </a:r>
            <a:endParaRPr dirty="0"/>
          </a:p>
          <a:p>
            <a:pPr marL="0" lvl="0" indent="-38100" algn="l" rtl="0">
              <a:lnSpc>
                <a:spcPct val="115000"/>
              </a:lnSpc>
              <a:spcBef>
                <a:spcPts val="0"/>
              </a:spcBef>
              <a:spcAft>
                <a:spcPts val="0"/>
              </a:spcAft>
              <a:buClr>
                <a:schemeClr val="dk1"/>
              </a:buClr>
              <a:buSzPts val="600"/>
              <a:buFont typeface="Calibri"/>
              <a:buChar char="-"/>
            </a:pPr>
            <a:r>
              <a:rPr lang="en-US" dirty="0" err="1"/>
              <a:t>L’Agence</a:t>
            </a:r>
            <a:r>
              <a:rPr lang="en-US" dirty="0"/>
              <a:t> de la </a:t>
            </a:r>
            <a:r>
              <a:rPr lang="en-US" dirty="0" err="1"/>
              <a:t>santé</a:t>
            </a:r>
            <a:r>
              <a:rPr lang="en-US" dirty="0"/>
              <a:t> </a:t>
            </a:r>
            <a:r>
              <a:rPr lang="en-US" dirty="0" err="1"/>
              <a:t>publique</a:t>
            </a:r>
            <a:r>
              <a:rPr lang="en-US" dirty="0"/>
              <a:t> du Canada (Heather Limburg et Laure Tessier), le Centre </a:t>
            </a:r>
            <a:r>
              <a:rPr lang="en-US" dirty="0" err="1"/>
              <a:t>d’analyse</a:t>
            </a:r>
            <a:r>
              <a:rPr lang="en-US" dirty="0"/>
              <a:t> et de </a:t>
            </a:r>
            <a:r>
              <a:rPr lang="en-US" dirty="0" err="1"/>
              <a:t>synthèse</a:t>
            </a:r>
            <a:r>
              <a:rPr lang="en-US" dirty="0"/>
              <a:t> des </a:t>
            </a:r>
            <a:r>
              <a:rPr lang="en-US" dirty="0" err="1"/>
              <a:t>données</a:t>
            </a:r>
            <a:r>
              <a:rPr lang="en-US" dirty="0"/>
              <a:t> </a:t>
            </a:r>
            <a:r>
              <a:rPr lang="en-US" dirty="0" err="1"/>
              <a:t>probantes</a:t>
            </a:r>
            <a:r>
              <a:rPr lang="en-US" dirty="0"/>
              <a:t> (Université de </a:t>
            </a:r>
            <a:r>
              <a:rPr lang="en-US" dirty="0" err="1"/>
              <a:t>l’Alberta</a:t>
            </a:r>
            <a:r>
              <a:rPr lang="en-US" dirty="0"/>
              <a:t>) et les experts du </a:t>
            </a:r>
            <a:r>
              <a:rPr lang="en-US" dirty="0" err="1"/>
              <a:t>contenu</a:t>
            </a:r>
            <a:r>
              <a:rPr lang="en-US" dirty="0"/>
              <a:t> (Bill Leslie et Greg Kline) </a:t>
            </a:r>
            <a:r>
              <a:rPr lang="en-US" dirty="0" err="1"/>
              <a:t>agissent</a:t>
            </a:r>
            <a:r>
              <a:rPr lang="en-US" dirty="0"/>
              <a:t> à </a:t>
            </a:r>
            <a:r>
              <a:rPr lang="en-US" dirty="0" err="1"/>
              <a:t>titre</a:t>
            </a:r>
            <a:r>
              <a:rPr lang="en-US" dirty="0"/>
              <a:t> de </a:t>
            </a:r>
            <a:r>
              <a:rPr lang="en-US" dirty="0" err="1"/>
              <a:t>soutien</a:t>
            </a:r>
            <a:r>
              <a:rPr lang="en-US" dirty="0"/>
              <a:t> </a:t>
            </a:r>
            <a:r>
              <a:rPr lang="en-US" dirty="0" err="1"/>
              <a:t>externe</a:t>
            </a:r>
            <a:r>
              <a:rPr lang="en-US" dirty="0"/>
              <a:t>.​</a:t>
            </a:r>
            <a:endParaRPr dirty="0"/>
          </a:p>
        </p:txBody>
      </p:sp>
      <p:sp>
        <p:nvSpPr>
          <p:cNvPr id="96" name="Google Shape;96;p3: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85944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30: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92" name="Google Shape;392;p30: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Données probantes</a:t>
            </a:r>
            <a:endParaRPr/>
          </a:p>
          <a:p>
            <a:pPr marL="0" lvl="0" indent="0" algn="l" rtl="0">
              <a:spcBef>
                <a:spcPts val="0"/>
              </a:spcBef>
              <a:spcAft>
                <a:spcPts val="0"/>
              </a:spcAft>
              <a:buNone/>
            </a:pPr>
            <a:endParaRPr/>
          </a:p>
        </p:txBody>
      </p:sp>
      <p:sp>
        <p:nvSpPr>
          <p:cNvPr id="393" name="Google Shape;393;p30: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30</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31950841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31: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31: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171450" lvl="0" indent="-171450" algn="l" rtl="0">
              <a:spcBef>
                <a:spcPts val="0"/>
              </a:spcBef>
              <a:spcAft>
                <a:spcPts val="0"/>
              </a:spcAft>
              <a:buClr>
                <a:schemeClr val="dk1"/>
              </a:buClr>
              <a:buSzPts val="1200"/>
              <a:buFont typeface="Arial"/>
              <a:buChar char="•"/>
            </a:pPr>
            <a:r>
              <a:rPr lang="en-US"/>
              <a:t>Pour élaborer les lignes directrices, le Groupe d’étude canadien a mené 4 revues systématiques (RS) et 1 analyse rapide des revues. </a:t>
            </a:r>
            <a:endParaRPr/>
          </a:p>
          <a:p>
            <a:pPr marL="171450" lvl="0" indent="-171450" algn="l" rtl="0">
              <a:spcBef>
                <a:spcPts val="0"/>
              </a:spcBef>
              <a:spcAft>
                <a:spcPts val="0"/>
              </a:spcAft>
              <a:buClr>
                <a:schemeClr val="dk1"/>
              </a:buClr>
              <a:buSzPts val="1200"/>
              <a:buFont typeface="Arial"/>
              <a:buChar char="•"/>
            </a:pPr>
            <a:r>
              <a:rPr lang="en-US"/>
              <a:t>Les volets suivants ont été abordés :</a:t>
            </a:r>
            <a:endParaRPr/>
          </a:p>
          <a:p>
            <a:pPr marL="628650" lvl="1" indent="-171450" algn="l" rtl="0">
              <a:spcBef>
                <a:spcPts val="0"/>
              </a:spcBef>
              <a:spcAft>
                <a:spcPts val="0"/>
              </a:spcAft>
              <a:buClr>
                <a:schemeClr val="dk1"/>
              </a:buClr>
              <a:buSzPts val="1200"/>
              <a:buFont typeface="Arial"/>
              <a:buChar char="•"/>
            </a:pPr>
            <a:r>
              <a:rPr lang="en-US"/>
              <a:t>Bénéfices et préjudices du dépistage (RS)</a:t>
            </a:r>
            <a:endParaRPr/>
          </a:p>
          <a:p>
            <a:pPr marL="1085850" lvl="2" indent="-171450" algn="l" rtl="0">
              <a:spcBef>
                <a:spcPts val="0"/>
              </a:spcBef>
              <a:spcAft>
                <a:spcPts val="0"/>
              </a:spcAft>
              <a:buClr>
                <a:schemeClr val="dk1"/>
              </a:buClr>
              <a:buSzPts val="1200"/>
              <a:buFont typeface="Arial"/>
              <a:buChar char="•"/>
            </a:pPr>
            <a:r>
              <a:rPr lang="en-US"/>
              <a:t>Documenté par 4 ECR et 1 essai clinique contrôlé (quasi randomisé)</a:t>
            </a:r>
            <a:endParaRPr/>
          </a:p>
          <a:p>
            <a:pPr marL="628650" lvl="1" indent="-171450" algn="l" rtl="0">
              <a:spcBef>
                <a:spcPts val="0"/>
              </a:spcBef>
              <a:spcAft>
                <a:spcPts val="0"/>
              </a:spcAft>
              <a:buClr>
                <a:schemeClr val="dk1"/>
              </a:buClr>
              <a:buSzPts val="1200"/>
              <a:buFont typeface="Arial"/>
              <a:buChar char="•"/>
            </a:pPr>
            <a:r>
              <a:rPr lang="en-US"/>
              <a:t>Étalonnage des outils de prédiction du risque (RS)</a:t>
            </a:r>
            <a:endParaRPr/>
          </a:p>
          <a:p>
            <a:pPr marL="1085850" lvl="2" indent="-171450" algn="l" rtl="0">
              <a:spcBef>
                <a:spcPts val="0"/>
              </a:spcBef>
              <a:spcAft>
                <a:spcPts val="0"/>
              </a:spcAft>
              <a:buClr>
                <a:schemeClr val="dk1"/>
              </a:buClr>
              <a:buSzPts val="1200"/>
              <a:buFont typeface="Arial"/>
              <a:buChar char="•"/>
            </a:pPr>
            <a:r>
              <a:rPr lang="en-US"/>
              <a:t>Documenté par 32 études de cohorte avec validation</a:t>
            </a:r>
            <a:endParaRPr/>
          </a:p>
          <a:p>
            <a:pPr marL="628650" lvl="1" indent="-171450" algn="l" rtl="0">
              <a:spcBef>
                <a:spcPts val="0"/>
              </a:spcBef>
              <a:spcAft>
                <a:spcPts val="0"/>
              </a:spcAft>
              <a:buClr>
                <a:schemeClr val="dk1"/>
              </a:buClr>
              <a:buSzPts val="1200"/>
              <a:buFont typeface="Arial"/>
              <a:buChar char="•"/>
            </a:pPr>
            <a:r>
              <a:rPr lang="en-US"/>
              <a:t>Bénéfices des traitements (RS)</a:t>
            </a:r>
            <a:endParaRPr/>
          </a:p>
          <a:p>
            <a:pPr marL="1085850" lvl="2" indent="-171450" algn="l" rtl="0">
              <a:spcBef>
                <a:spcPts val="0"/>
              </a:spcBef>
              <a:spcAft>
                <a:spcPts val="0"/>
              </a:spcAft>
              <a:buClr>
                <a:schemeClr val="dk1"/>
              </a:buClr>
              <a:buSzPts val="1200"/>
              <a:buFont typeface="Arial"/>
              <a:buChar char="•"/>
            </a:pPr>
            <a:r>
              <a:rPr lang="en-US"/>
              <a:t>Documenté par 27 ECR </a:t>
            </a:r>
            <a:endParaRPr/>
          </a:p>
          <a:p>
            <a:pPr marL="628650" lvl="1" indent="-171450" algn="l" rtl="0">
              <a:spcBef>
                <a:spcPts val="0"/>
              </a:spcBef>
              <a:spcAft>
                <a:spcPts val="0"/>
              </a:spcAft>
              <a:buClr>
                <a:schemeClr val="dk1"/>
              </a:buClr>
              <a:buSzPts val="1200"/>
              <a:buFont typeface="Arial"/>
              <a:buChar char="•"/>
            </a:pPr>
            <a:r>
              <a:rPr lang="en-US"/>
              <a:t>Acceptabilité des patients (RS)</a:t>
            </a:r>
            <a:endParaRPr/>
          </a:p>
          <a:p>
            <a:pPr marL="1085850" lvl="2" indent="-171450" algn="l" rtl="0">
              <a:spcBef>
                <a:spcPts val="0"/>
              </a:spcBef>
              <a:spcAft>
                <a:spcPts val="0"/>
              </a:spcAft>
              <a:buClr>
                <a:schemeClr val="dk1"/>
              </a:buClr>
              <a:buSzPts val="1200"/>
              <a:buFont typeface="Arial"/>
              <a:buChar char="•"/>
            </a:pPr>
            <a:r>
              <a:rPr lang="en-US"/>
              <a:t>Documenté par 1 étude sur les valeurs et préférences concernant le dépistage et 11 études sur l’acceptabilité de l’initiation d’un traitement</a:t>
            </a:r>
            <a:endParaRPr/>
          </a:p>
          <a:p>
            <a:pPr marL="628650" lvl="1" indent="-171450" algn="l" rtl="0">
              <a:spcBef>
                <a:spcPts val="0"/>
              </a:spcBef>
              <a:spcAft>
                <a:spcPts val="0"/>
              </a:spcAft>
              <a:buClr>
                <a:schemeClr val="dk1"/>
              </a:buClr>
              <a:buSzPts val="1200"/>
              <a:buFont typeface="Arial"/>
              <a:buChar char="•"/>
            </a:pPr>
            <a:r>
              <a:rPr lang="en-US"/>
              <a:t>Préjudices des traitements (analyse des revues)</a:t>
            </a:r>
            <a:endParaRPr/>
          </a:p>
          <a:p>
            <a:pPr marL="1085850" lvl="2" indent="-171450" algn="l" rtl="0">
              <a:spcBef>
                <a:spcPts val="0"/>
              </a:spcBef>
              <a:spcAft>
                <a:spcPts val="0"/>
              </a:spcAft>
              <a:buClr>
                <a:schemeClr val="dk1"/>
              </a:buClr>
              <a:buSzPts val="1200"/>
              <a:buFont typeface="Arial"/>
              <a:buChar char="•"/>
            </a:pPr>
            <a:r>
              <a:rPr lang="en-US"/>
              <a:t>Documenté par 10 revues systématiques</a:t>
            </a:r>
            <a:endParaRPr/>
          </a:p>
        </p:txBody>
      </p:sp>
      <p:sp>
        <p:nvSpPr>
          <p:cNvPr id="401" name="Google Shape;401;p31: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31</a:t>
            </a:fld>
            <a:endParaRPr/>
          </a:p>
        </p:txBody>
      </p:sp>
    </p:spTree>
    <p:extLst>
      <p:ext uri="{BB962C8B-B14F-4D97-AF65-F5344CB8AC3E}">
        <p14:creationId xmlns:p14="http://schemas.microsoft.com/office/powerpoint/2010/main" val="11942437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32: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p32: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dirty="0"/>
              <a:t>Pour les trois ECR, les participants se sont </a:t>
            </a:r>
            <a:r>
              <a:rPr lang="en-US" dirty="0" err="1"/>
              <a:t>portés</a:t>
            </a:r>
            <a:r>
              <a:rPr lang="en-US" dirty="0"/>
              <a:t> </a:t>
            </a:r>
            <a:r>
              <a:rPr lang="en-US" dirty="0" err="1"/>
              <a:t>volontaires</a:t>
            </a:r>
            <a:r>
              <a:rPr lang="en-US" dirty="0"/>
              <a:t> en acceptant de </a:t>
            </a:r>
            <a:r>
              <a:rPr lang="en-US" dirty="0" err="1"/>
              <a:t>remplir</a:t>
            </a:r>
            <a:r>
              <a:rPr lang="en-US" dirty="0"/>
              <a:t> </a:t>
            </a:r>
            <a:r>
              <a:rPr lang="en-US" dirty="0" err="1"/>
              <a:t>indépendamment</a:t>
            </a:r>
            <a:r>
              <a:rPr lang="en-US" dirty="0"/>
              <a:t> une évaluation des </a:t>
            </a:r>
            <a:r>
              <a:rPr lang="en-US" dirty="0" err="1"/>
              <a:t>risques</a:t>
            </a:r>
            <a:r>
              <a:rPr lang="en-US" dirty="0"/>
              <a:t>. Il </a:t>
            </a:r>
            <a:r>
              <a:rPr lang="en-US" dirty="0" err="1"/>
              <a:t>s’agit</a:t>
            </a:r>
            <a:r>
              <a:rPr lang="en-US" dirty="0"/>
              <a:t> donc d’un sous-groupe </a:t>
            </a:r>
            <a:r>
              <a:rPr lang="en-US" dirty="0" err="1"/>
              <a:t>pouvant</a:t>
            </a:r>
            <a:r>
              <a:rPr lang="en-US" dirty="0"/>
              <a:t> </a:t>
            </a:r>
            <a:r>
              <a:rPr lang="en-US" dirty="0" err="1"/>
              <a:t>différer</a:t>
            </a:r>
            <a:r>
              <a:rPr lang="en-US" dirty="0"/>
              <a:t> de la population générale (participants </a:t>
            </a:r>
            <a:r>
              <a:rPr lang="en-US" dirty="0" err="1"/>
              <a:t>volontaires</a:t>
            </a:r>
            <a:r>
              <a:rPr lang="en-US" dirty="0"/>
              <a:t> en santé, très </a:t>
            </a:r>
            <a:r>
              <a:rPr lang="en-US" dirty="0" err="1"/>
              <a:t>motivés</a:t>
            </a:r>
            <a:r>
              <a:rPr lang="en-US" dirty="0"/>
              <a:t>).</a:t>
            </a:r>
            <a:endParaRPr dirty="0"/>
          </a:p>
          <a:p>
            <a:pPr marL="0" lvl="0" indent="0" algn="l" rtl="0">
              <a:spcBef>
                <a:spcPts val="0"/>
              </a:spcBef>
              <a:spcAft>
                <a:spcPts val="0"/>
              </a:spcAft>
              <a:buNone/>
            </a:pPr>
            <a:r>
              <a:rPr lang="en-US" dirty="0"/>
              <a:t>Pour </a:t>
            </a:r>
            <a:r>
              <a:rPr lang="en-US" dirty="0" err="1"/>
              <a:t>toutes</a:t>
            </a:r>
            <a:r>
              <a:rPr lang="en-US" dirty="0"/>
              <a:t> les études, le </a:t>
            </a:r>
            <a:r>
              <a:rPr lang="en-US" dirty="0" err="1"/>
              <a:t>recrutement</a:t>
            </a:r>
            <a:r>
              <a:rPr lang="en-US" dirty="0"/>
              <a:t> </a:t>
            </a:r>
            <a:r>
              <a:rPr lang="en-US" dirty="0" err="1"/>
              <a:t>s’est</a:t>
            </a:r>
            <a:r>
              <a:rPr lang="en-US" dirty="0"/>
              <a:t> effectué au </a:t>
            </a:r>
            <a:r>
              <a:rPr lang="en-US" dirty="0" err="1"/>
              <a:t>moyen</a:t>
            </a:r>
            <a:r>
              <a:rPr lang="en-US" dirty="0"/>
              <a:t> </a:t>
            </a:r>
            <a:r>
              <a:rPr lang="en-US" dirty="0" err="1"/>
              <a:t>d’invitations</a:t>
            </a:r>
            <a:r>
              <a:rPr lang="en-US" dirty="0"/>
              <a:t> </a:t>
            </a:r>
            <a:r>
              <a:rPr lang="en-US" dirty="0" err="1"/>
              <a:t>envoyées</a:t>
            </a:r>
            <a:r>
              <a:rPr lang="en-US" dirty="0"/>
              <a:t> par la poste, </a:t>
            </a:r>
            <a:r>
              <a:rPr lang="en-US" dirty="0" err="1"/>
              <a:t>ce</a:t>
            </a:r>
            <a:r>
              <a:rPr lang="en-US" dirty="0"/>
              <a:t> qui </a:t>
            </a:r>
            <a:r>
              <a:rPr lang="en-US" dirty="0" err="1"/>
              <a:t>diffère</a:t>
            </a:r>
            <a:r>
              <a:rPr lang="en-US" dirty="0"/>
              <a:t> du contexte canadien de dépistage, </a:t>
            </a:r>
            <a:r>
              <a:rPr lang="en-US" dirty="0" err="1"/>
              <a:t>généralement</a:t>
            </a:r>
            <a:r>
              <a:rPr lang="en-US" dirty="0"/>
              <a:t> </a:t>
            </a:r>
            <a:r>
              <a:rPr lang="en-US" dirty="0" err="1"/>
              <a:t>opportuniste</a:t>
            </a:r>
            <a:r>
              <a:rPr lang="en-US" dirty="0"/>
              <a:t>.</a:t>
            </a:r>
            <a:endParaRPr dirty="0"/>
          </a:p>
          <a:p>
            <a:pPr marL="0" lvl="0" indent="0" algn="l" rtl="0">
              <a:spcBef>
                <a:spcPts val="0"/>
              </a:spcBef>
              <a:spcAft>
                <a:spcPts val="0"/>
              </a:spcAft>
              <a:buNone/>
            </a:pPr>
            <a:r>
              <a:rPr lang="en-US" dirty="0"/>
              <a:t>De plus, les participants aux ECR </a:t>
            </a:r>
            <a:r>
              <a:rPr lang="en-US" dirty="0" err="1"/>
              <a:t>avaient</a:t>
            </a:r>
            <a:r>
              <a:rPr lang="en-US" dirty="0"/>
              <a:t> un </a:t>
            </a:r>
            <a:r>
              <a:rPr lang="en-US" dirty="0" err="1"/>
              <a:t>niveau</a:t>
            </a:r>
            <a:r>
              <a:rPr lang="en-US" dirty="0"/>
              <a:t> de </a:t>
            </a:r>
            <a:r>
              <a:rPr lang="en-US" dirty="0" err="1"/>
              <a:t>scolarité</a:t>
            </a:r>
            <a:r>
              <a:rPr lang="en-US" dirty="0"/>
              <a:t> plus élevé </a:t>
            </a:r>
            <a:r>
              <a:rPr lang="en-US" dirty="0" err="1"/>
              <a:t>comparativement</a:t>
            </a:r>
            <a:r>
              <a:rPr lang="en-US" dirty="0"/>
              <a:t> à la population générale.</a:t>
            </a:r>
            <a:endParaRPr dirty="0"/>
          </a:p>
          <a:p>
            <a:pPr marL="0" lvl="0" indent="0" algn="l" rtl="0">
              <a:spcBef>
                <a:spcPts val="0"/>
              </a:spcBef>
              <a:spcAft>
                <a:spcPts val="0"/>
              </a:spcAft>
              <a:buNone/>
            </a:pPr>
            <a:r>
              <a:rPr lang="en-US" dirty="0"/>
              <a:t>En raison des </a:t>
            </a:r>
            <a:r>
              <a:rPr lang="en-US" dirty="0" err="1"/>
              <a:t>éléments</a:t>
            </a:r>
            <a:r>
              <a:rPr lang="en-US" dirty="0"/>
              <a:t> </a:t>
            </a:r>
            <a:r>
              <a:rPr lang="en-US" dirty="0" err="1"/>
              <a:t>d’applicabilité</a:t>
            </a:r>
            <a:r>
              <a:rPr lang="en-US" dirty="0"/>
              <a:t> </a:t>
            </a:r>
            <a:r>
              <a:rPr lang="en-US" dirty="0" err="1"/>
              <a:t>précédents</a:t>
            </a:r>
            <a:r>
              <a:rPr lang="en-US" dirty="0"/>
              <a:t>, </a:t>
            </a:r>
            <a:r>
              <a:rPr lang="en-US" dirty="0" err="1"/>
              <a:t>l’évaluation</a:t>
            </a:r>
            <a:r>
              <a:rPr lang="en-US" dirty="0"/>
              <a:t> selon </a:t>
            </a:r>
            <a:r>
              <a:rPr lang="en-US" dirty="0" err="1"/>
              <a:t>l’approche</a:t>
            </a:r>
            <a:r>
              <a:rPr lang="en-US" dirty="0"/>
              <a:t> GRADE des données probantes a été revue à la </a:t>
            </a:r>
            <a:r>
              <a:rPr lang="en-US" dirty="0" err="1"/>
              <a:t>baisse</a:t>
            </a:r>
            <a:r>
              <a:rPr lang="en-US" dirty="0"/>
              <a: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Ces </a:t>
            </a:r>
            <a:r>
              <a:rPr lang="en-US" dirty="0" err="1"/>
              <a:t>derniers</a:t>
            </a:r>
            <a:r>
              <a:rPr lang="en-US" dirty="0"/>
              <a:t> </a:t>
            </a:r>
            <a:r>
              <a:rPr lang="en-US" dirty="0" err="1"/>
              <a:t>ont</a:t>
            </a:r>
            <a:r>
              <a:rPr lang="en-US" dirty="0"/>
              <a:t> </a:t>
            </a:r>
            <a:r>
              <a:rPr lang="en-US" dirty="0" err="1"/>
              <a:t>aussi</a:t>
            </a:r>
            <a:r>
              <a:rPr lang="en-US" dirty="0"/>
              <a:t> </a:t>
            </a:r>
            <a:r>
              <a:rPr lang="en-US" dirty="0" err="1"/>
              <a:t>influencé</a:t>
            </a:r>
            <a:r>
              <a:rPr lang="en-US" dirty="0"/>
              <a:t> </a:t>
            </a:r>
            <a:r>
              <a:rPr lang="en-US" dirty="0" err="1"/>
              <a:t>l’applicabilité</a:t>
            </a:r>
            <a:r>
              <a:rPr lang="en-US" dirty="0"/>
              <a:t> de la population </a:t>
            </a:r>
            <a:r>
              <a:rPr lang="en-US" dirty="0" err="1"/>
              <a:t>étudiée</a:t>
            </a:r>
            <a:r>
              <a:rPr lang="en-US" dirty="0"/>
              <a:t> et </a:t>
            </a:r>
            <a:r>
              <a:rPr lang="en-US" dirty="0" err="1"/>
              <a:t>seront</a:t>
            </a:r>
            <a:r>
              <a:rPr lang="en-US" dirty="0"/>
              <a:t> </a:t>
            </a:r>
            <a:r>
              <a:rPr lang="en-US" dirty="0" err="1"/>
              <a:t>abordés</a:t>
            </a:r>
            <a:r>
              <a:rPr lang="en-US" dirty="0"/>
              <a:t> dans une diapositive </a:t>
            </a:r>
            <a:r>
              <a:rPr lang="en-US" dirty="0" err="1"/>
              <a:t>ultérieure</a:t>
            </a:r>
            <a:r>
              <a:rPr lang="en-US"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411" name="Google Shape;411;p32: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32</a:t>
            </a:fld>
            <a:endParaRPr/>
          </a:p>
        </p:txBody>
      </p:sp>
    </p:spTree>
    <p:extLst>
      <p:ext uri="{BB962C8B-B14F-4D97-AF65-F5344CB8AC3E}">
        <p14:creationId xmlns:p14="http://schemas.microsoft.com/office/powerpoint/2010/main" val="16144244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fr-FR" dirty="0"/>
              <a:t>Bénéfices du dépistage des fractures de la hanche</a:t>
            </a:r>
          </a:p>
          <a:p>
            <a:pPr marL="0" lvl="0" indent="0" algn="l" rtl="0">
              <a:lnSpc>
                <a:spcPct val="115000"/>
              </a:lnSpc>
              <a:spcBef>
                <a:spcPts val="0"/>
              </a:spcBef>
              <a:spcAft>
                <a:spcPts val="0"/>
              </a:spcAft>
              <a:buClr>
                <a:schemeClr val="dk1"/>
              </a:buClr>
              <a:buSzPts val="1100"/>
              <a:buFont typeface="Arial"/>
              <a:buNone/>
            </a:pPr>
            <a:r>
              <a:rPr lang="fr-FR" dirty="0"/>
              <a:t>La seule analyse montrant un bénéfice concerne les femmes de 65 ans et plus (population volontaire) utilisant l'évaluation du risque en premier lieu.</a:t>
            </a:r>
          </a:p>
          <a:p>
            <a:pPr marL="0" lvl="0" indent="0" algn="l" rtl="0">
              <a:lnSpc>
                <a:spcPct val="115000"/>
              </a:lnSpc>
              <a:spcBef>
                <a:spcPts val="0"/>
              </a:spcBef>
              <a:spcAft>
                <a:spcPts val="0"/>
              </a:spcAft>
              <a:buClr>
                <a:schemeClr val="dk1"/>
              </a:buClr>
              <a:buSzPts val="1100"/>
              <a:buFont typeface="Arial"/>
              <a:buNone/>
            </a:pPr>
            <a:r>
              <a:rPr lang="fr-FR" dirty="0"/>
              <a:t>- Le dépistage fondé sur l'évaluation des risques réduirait probablement le nombre de fractures de la hanche de 6,2 pour 1 000</a:t>
            </a:r>
          </a:p>
          <a:p>
            <a:pPr marL="0" lvl="0" indent="0" algn="l" rtl="0">
              <a:lnSpc>
                <a:spcPct val="115000"/>
              </a:lnSpc>
              <a:spcBef>
                <a:spcPts val="0"/>
              </a:spcBef>
              <a:spcAft>
                <a:spcPts val="0"/>
              </a:spcAft>
              <a:buClr>
                <a:schemeClr val="dk1"/>
              </a:buClr>
              <a:buSzPts val="1100"/>
              <a:buFont typeface="Arial"/>
              <a:buNone/>
            </a:pPr>
            <a:r>
              <a:rPr lang="fr-FR" dirty="0"/>
              <a:t>- En utilisant le taux d'événements de contrôle constaté dans l'essai clinique).</a:t>
            </a:r>
          </a:p>
          <a:p>
            <a:pPr marL="0" lvl="0" indent="0" algn="l" rtl="0">
              <a:lnSpc>
                <a:spcPct val="115000"/>
              </a:lnSpc>
              <a:spcBef>
                <a:spcPts val="0"/>
              </a:spcBef>
              <a:spcAft>
                <a:spcPts val="0"/>
              </a:spcAft>
              <a:buClr>
                <a:schemeClr val="dk1"/>
              </a:buClr>
              <a:buSzPts val="1100"/>
              <a:buFont typeface="Arial"/>
              <a:buNone/>
            </a:pPr>
            <a:r>
              <a:rPr lang="fr-FR" dirty="0"/>
              <a:t>- En utilisant le risque de la population canadienne générale, on obtiendrait 4,0 fractures de moins pour 1 000.</a:t>
            </a:r>
          </a:p>
          <a:p>
            <a:pPr marL="0" lvl="0" indent="0" algn="l" rtl="0">
              <a:lnSpc>
                <a:spcPct val="115000"/>
              </a:lnSpc>
              <a:spcBef>
                <a:spcPts val="0"/>
              </a:spcBef>
              <a:spcAft>
                <a:spcPts val="0"/>
              </a:spcAft>
              <a:buClr>
                <a:schemeClr val="dk1"/>
              </a:buClr>
              <a:buSzPts val="1100"/>
              <a:buFont typeface="Arial"/>
              <a:buNone/>
            </a:pPr>
            <a:r>
              <a:rPr lang="fr-FR" dirty="0"/>
              <a:t>- Les preuves concernant les femmes de 45 à 54 ans et les hommes de 65 ans et plus  (en utilisant le dépistage de la DMO d’abord) étaient très incertaines et n'ont pas montré de bénéfice.</a:t>
            </a:r>
          </a:p>
          <a:p>
            <a:pPr marL="0" lvl="0" indent="0" algn="l" rtl="0">
              <a:lnSpc>
                <a:spcPct val="115000"/>
              </a:lnSpc>
              <a:spcBef>
                <a:spcPts val="0"/>
              </a:spcBef>
              <a:spcAft>
                <a:spcPts val="0"/>
              </a:spcAft>
              <a:buClr>
                <a:schemeClr val="dk1"/>
              </a:buClr>
              <a:buSzPts val="1100"/>
              <a:buFont typeface="Arial"/>
              <a:buNone/>
            </a:pPr>
            <a:r>
              <a:rPr lang="fr-FR" dirty="0"/>
              <a:t>Note : Le terme "offre de dépistage" fait référence à une analyse incluant tous les participants à qui l’on a proposé un dépistage, tandis que le terme "acceptation du dépistage" n'inclut que les données de participants qui ont effectivement effectué (accepté) le dépistage.</a:t>
            </a:r>
          </a:p>
          <a:p>
            <a:pPr marL="171450" indent="-171450">
              <a:buFont typeface="Arial"/>
              <a:buChar char="•"/>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9344FC17-8036-4C17-99E3-36847C815777}" type="slidenum">
              <a:rPr lang="en-US" smtClean="0"/>
              <a:t>33</a:t>
            </a:fld>
            <a:endParaRPr lang="en-US"/>
          </a:p>
        </p:txBody>
      </p:sp>
    </p:spTree>
    <p:extLst>
      <p:ext uri="{BB962C8B-B14F-4D97-AF65-F5344CB8AC3E}">
        <p14:creationId xmlns:p14="http://schemas.microsoft.com/office/powerpoint/2010/main" val="22650618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76200" algn="l" rtl="0">
              <a:lnSpc>
                <a:spcPct val="115000"/>
              </a:lnSpc>
              <a:spcBef>
                <a:spcPts val="0"/>
              </a:spcBef>
              <a:spcAft>
                <a:spcPts val="0"/>
              </a:spcAft>
              <a:buClr>
                <a:schemeClr val="dk1"/>
              </a:buClr>
              <a:buSzPts val="1200"/>
              <a:buChar char="•"/>
            </a:pPr>
            <a:r>
              <a:rPr lang="fr-FR" dirty="0"/>
              <a:t>Bénéfices du dépistage de toutes les fractures de fragilisation cliniques</a:t>
            </a:r>
          </a:p>
          <a:p>
            <a:pPr marL="0" lvl="0" indent="-76200" algn="l" rtl="0">
              <a:lnSpc>
                <a:spcPct val="115000"/>
              </a:lnSpc>
              <a:spcBef>
                <a:spcPts val="0"/>
              </a:spcBef>
              <a:spcAft>
                <a:spcPts val="0"/>
              </a:spcAft>
              <a:buClr>
                <a:schemeClr val="dk1"/>
              </a:buClr>
              <a:buSzPts val="1200"/>
              <a:buChar char="•"/>
            </a:pPr>
            <a:r>
              <a:rPr lang="fr-FR" dirty="0"/>
              <a:t>La seule analyse montrant un bénéfice concerne les femmes de 65 ans et plus (population volontaire) utilisant l'évaluation du risque en premier lieu.</a:t>
            </a:r>
          </a:p>
          <a:p>
            <a:pPr marL="0" lvl="0" indent="-76200" algn="l" rtl="0">
              <a:lnSpc>
                <a:spcPct val="115000"/>
              </a:lnSpc>
              <a:spcBef>
                <a:spcPts val="0"/>
              </a:spcBef>
              <a:spcAft>
                <a:spcPts val="0"/>
              </a:spcAft>
              <a:buClr>
                <a:schemeClr val="dk1"/>
              </a:buClr>
              <a:buSzPts val="1200"/>
              <a:buChar char="•"/>
            </a:pPr>
            <a:r>
              <a:rPr lang="fr-FR" dirty="0"/>
              <a:t>Le dépistage fondé sur l'évaluation des risques réduit probablement les fractures de fragilisation cliniques (y compris les </a:t>
            </a:r>
            <a:r>
              <a:rPr lang="fr-FR" dirty="0">
                <a:latin typeface="Arial"/>
                <a:ea typeface="Arial"/>
                <a:cs typeface="Arial"/>
                <a:sym typeface="Arial"/>
              </a:rPr>
              <a:t>défaillance</a:t>
            </a:r>
            <a:r>
              <a:rPr lang="fr-FR" dirty="0">
                <a:solidFill>
                  <a:srgbClr val="0C0C0C"/>
                </a:solidFill>
                <a:latin typeface="Arial"/>
                <a:ea typeface="Arial"/>
                <a:cs typeface="Arial"/>
                <a:sym typeface="Arial"/>
              </a:rPr>
              <a:t> de</a:t>
            </a:r>
            <a:r>
              <a:rPr lang="fr-FR" dirty="0">
                <a:latin typeface="Arial"/>
                <a:ea typeface="Arial"/>
                <a:cs typeface="Arial"/>
                <a:sym typeface="Arial"/>
              </a:rPr>
              <a:t> multiples organes</a:t>
            </a:r>
            <a:r>
              <a:rPr lang="fr-FR" dirty="0"/>
              <a:t>) de 5,9 pour 1 000 (en utilisant le taux d'événements de contrôle trouvé dans l'essai clinique).</a:t>
            </a:r>
          </a:p>
          <a:p>
            <a:pPr marL="0" lvl="0" indent="-76200" algn="l" rtl="0">
              <a:lnSpc>
                <a:spcPct val="115000"/>
              </a:lnSpc>
              <a:spcBef>
                <a:spcPts val="0"/>
              </a:spcBef>
              <a:spcAft>
                <a:spcPts val="0"/>
              </a:spcAft>
              <a:buClr>
                <a:schemeClr val="dk1"/>
              </a:buClr>
              <a:buSzPts val="1200"/>
              <a:buChar char="•"/>
            </a:pPr>
            <a:r>
              <a:rPr lang="fr-FR" dirty="0"/>
              <a:t>En utilisant le risque de la population canadienne générale, on obtient 11,8 fractures de moins pour 1 000.</a:t>
            </a:r>
          </a:p>
          <a:p>
            <a:pPr marL="0" lvl="0" indent="-76200" algn="l" rtl="0">
              <a:lnSpc>
                <a:spcPct val="115000"/>
              </a:lnSpc>
              <a:spcBef>
                <a:spcPts val="0"/>
              </a:spcBef>
              <a:spcAft>
                <a:spcPts val="0"/>
              </a:spcAft>
              <a:buClr>
                <a:schemeClr val="dk1"/>
              </a:buClr>
              <a:buSzPts val="1200"/>
              <a:buChar char="•"/>
            </a:pPr>
            <a:r>
              <a:rPr lang="fr-FR" dirty="0"/>
              <a:t>Les preuves concernant les femmes de 45 à 54 ans et les hommes de 65 ans et plus (premier dépistage de la DMO) étaient très incertaines et n'ont pas montré de bénéfice.</a:t>
            </a:r>
          </a:p>
          <a:p>
            <a:pPr marL="0" lvl="0" indent="-76200" algn="l" rtl="0">
              <a:lnSpc>
                <a:spcPct val="115000"/>
              </a:lnSpc>
              <a:spcBef>
                <a:spcPts val="0"/>
              </a:spcBef>
              <a:spcAft>
                <a:spcPts val="0"/>
              </a:spcAft>
              <a:buClr>
                <a:schemeClr val="dk1"/>
              </a:buClr>
              <a:buSzPts val="1200"/>
              <a:buChar char="•"/>
            </a:pPr>
            <a:r>
              <a:rPr lang="fr-FR" dirty="0"/>
              <a:t>Note : Le terme "offre de dépistage" fait référence à une analyse incluant tous les participants auxquels un dépistage a été proposé, tandis que le terme "acceptation du dépistage" n'inclut que les données des participants qui ont effectivement effectué (accepté) le dépistage.</a:t>
            </a:r>
          </a:p>
          <a:p>
            <a:endParaRPr lang="en-US" dirty="0">
              <a:cs typeface="Calibri"/>
            </a:endParaRPr>
          </a:p>
        </p:txBody>
      </p:sp>
      <p:sp>
        <p:nvSpPr>
          <p:cNvPr id="4" name="Slide Number Placeholder 3"/>
          <p:cNvSpPr>
            <a:spLocks noGrp="1"/>
          </p:cNvSpPr>
          <p:nvPr>
            <p:ph type="sldNum" sz="quarter" idx="5"/>
          </p:nvPr>
        </p:nvSpPr>
        <p:spPr/>
        <p:txBody>
          <a:bodyPr/>
          <a:lstStyle/>
          <a:p>
            <a:fld id="{9344FC17-8036-4C17-99E3-36847C815777}" type="slidenum">
              <a:rPr lang="en-US" smtClean="0"/>
              <a:t>34</a:t>
            </a:fld>
            <a:endParaRPr lang="en-US"/>
          </a:p>
        </p:txBody>
      </p:sp>
    </p:spTree>
    <p:extLst>
      <p:ext uri="{BB962C8B-B14F-4D97-AF65-F5344CB8AC3E}">
        <p14:creationId xmlns:p14="http://schemas.microsoft.com/office/powerpoint/2010/main" val="4061677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fr-FR" dirty="0"/>
              <a:t>Bénéfices et </a:t>
            </a:r>
            <a:r>
              <a:rPr lang="fr-FR" dirty="0" err="1"/>
              <a:t>prejudices</a:t>
            </a:r>
            <a:r>
              <a:rPr lang="fr-FR" dirty="0"/>
              <a:t> potentiels du dépistage</a:t>
            </a:r>
          </a:p>
          <a:p>
            <a:pPr marL="0" lvl="0" indent="0" algn="l" rtl="0">
              <a:lnSpc>
                <a:spcPct val="115000"/>
              </a:lnSpc>
              <a:spcBef>
                <a:spcPts val="0"/>
              </a:spcBef>
              <a:spcAft>
                <a:spcPts val="0"/>
              </a:spcAft>
              <a:buClr>
                <a:schemeClr val="dk1"/>
              </a:buClr>
              <a:buSzPts val="1100"/>
              <a:buFont typeface="Arial"/>
              <a:buNone/>
            </a:pPr>
            <a:r>
              <a:rPr lang="fr-FR" dirty="0"/>
              <a:t>Les bénéfices incluent une réduction des fractures cliniques et celle de la hanche.</a:t>
            </a:r>
          </a:p>
          <a:p>
            <a:pPr marL="0" lvl="0" indent="0" algn="l" rtl="0">
              <a:lnSpc>
                <a:spcPct val="115000"/>
              </a:lnSpc>
              <a:spcBef>
                <a:spcPts val="0"/>
              </a:spcBef>
              <a:spcAft>
                <a:spcPts val="0"/>
              </a:spcAft>
              <a:buClr>
                <a:schemeClr val="dk1"/>
              </a:buClr>
              <a:buSzPts val="1100"/>
              <a:buFont typeface="Arial"/>
              <a:buNone/>
            </a:pPr>
            <a:r>
              <a:rPr lang="fr-FR" dirty="0"/>
              <a:t>-Basé sur le risque de fracture au Canada, il y aura 4 fractures de la hanche de moins et 12 fractures cliniques de moins/1,000 par femme</a:t>
            </a:r>
          </a:p>
          <a:p>
            <a:pPr marL="0" lvl="0" indent="0" algn="l" rtl="0">
              <a:lnSpc>
                <a:spcPct val="208181"/>
              </a:lnSpc>
              <a:spcBef>
                <a:spcPts val="0"/>
              </a:spcBef>
              <a:spcAft>
                <a:spcPts val="0"/>
              </a:spcAft>
              <a:buClr>
                <a:schemeClr val="dk1"/>
              </a:buClr>
              <a:buSzPts val="1100"/>
              <a:buFont typeface="Arial"/>
              <a:buNone/>
            </a:pPr>
            <a:r>
              <a:rPr lang="fr-FR" dirty="0"/>
              <a:t>Les </a:t>
            </a:r>
            <a:r>
              <a:rPr lang="fr-FR" dirty="0" err="1"/>
              <a:t>prejudices</a:t>
            </a:r>
            <a:r>
              <a:rPr lang="fr-FR" dirty="0"/>
              <a:t> incluent : </a:t>
            </a:r>
            <a:r>
              <a:rPr lang="fr-FR" dirty="0" err="1"/>
              <a:t>alendronate</a:t>
            </a:r>
            <a:r>
              <a:rPr lang="fr-FR" dirty="0"/>
              <a:t>, </a:t>
            </a:r>
            <a:r>
              <a:rPr lang="fr-FR" dirty="0" err="1"/>
              <a:t>risedronate</a:t>
            </a:r>
            <a:r>
              <a:rPr lang="fr-FR" dirty="0"/>
              <a:t> ou acide </a:t>
            </a:r>
            <a:r>
              <a:rPr lang="fr-FR" dirty="0" err="1"/>
              <a:t>zolédronique</a:t>
            </a:r>
            <a:endParaRPr lang="fr-FR" dirty="0"/>
          </a:p>
          <a:p>
            <a:pPr marL="0" lvl="0" indent="0" algn="l" rtl="0">
              <a:lnSpc>
                <a:spcPct val="115000"/>
              </a:lnSpc>
              <a:spcBef>
                <a:spcPts val="0"/>
              </a:spcBef>
              <a:spcAft>
                <a:spcPts val="0"/>
              </a:spcAft>
              <a:buClr>
                <a:schemeClr val="dk1"/>
              </a:buClr>
              <a:buSzPts val="1100"/>
              <a:buFont typeface="Arial"/>
              <a:buNone/>
            </a:pPr>
            <a:r>
              <a:rPr lang="fr-FR" dirty="0"/>
              <a:t>-L'</a:t>
            </a:r>
            <a:r>
              <a:rPr lang="fr-FR" dirty="0" err="1"/>
              <a:t>alendronate</a:t>
            </a:r>
            <a:r>
              <a:rPr lang="fr-FR" dirty="0"/>
              <a:t> augmente probablement les problèmes gastro-intestinaux non graves (par exemple, RGO) (16 de plus pour 1 000).</a:t>
            </a:r>
          </a:p>
          <a:p>
            <a:pPr marL="0" lvl="0" indent="0" algn="l" rtl="0">
              <a:lnSpc>
                <a:spcPct val="115000"/>
              </a:lnSpc>
              <a:spcBef>
                <a:spcPts val="0"/>
              </a:spcBef>
              <a:spcAft>
                <a:spcPts val="0"/>
              </a:spcAft>
              <a:buClr>
                <a:schemeClr val="dk1"/>
              </a:buClr>
              <a:buSzPts val="1100"/>
              <a:buFont typeface="Arial"/>
              <a:buNone/>
            </a:pPr>
            <a:r>
              <a:rPr lang="fr-FR" dirty="0"/>
              <a:t>-Les </a:t>
            </a:r>
            <a:r>
              <a:rPr lang="fr-FR" dirty="0" err="1"/>
              <a:t>bisphosphonates</a:t>
            </a:r>
            <a:r>
              <a:rPr lang="fr-FR" dirty="0"/>
              <a:t> peuvent augmenter les fractures fémorales atypiques (0,06-1,1 de plus pour 1 000) et l'ostéonécrose de la mâchoire (0,22 de plus pour 1 000).</a:t>
            </a:r>
          </a:p>
          <a:p>
            <a:pPr marL="0" lvl="0" indent="0" algn="l" rtl="0">
              <a:spcBef>
                <a:spcPts val="0"/>
              </a:spcBef>
              <a:spcAft>
                <a:spcPts val="0"/>
              </a:spcAft>
              <a:buNone/>
            </a:pPr>
            <a:r>
              <a:rPr lang="fr-FR" dirty="0"/>
              <a:t>Parmi les femmes faisant l'objet d'un dépistage, 120 à 200 pour 1 000 pourraient être surdiagnostiquées comme présentant un risque élevé de fracture.</a:t>
            </a:r>
          </a:p>
          <a:p>
            <a:endParaRPr lang="en-CA" dirty="0"/>
          </a:p>
        </p:txBody>
      </p:sp>
      <p:sp>
        <p:nvSpPr>
          <p:cNvPr id="4" name="Slide Number Placeholder 3"/>
          <p:cNvSpPr>
            <a:spLocks noGrp="1"/>
          </p:cNvSpPr>
          <p:nvPr>
            <p:ph type="sldNum" sz="quarter" idx="5"/>
          </p:nvPr>
        </p:nvSpPr>
        <p:spPr/>
        <p:txBody>
          <a:bodyPr/>
          <a:lstStyle/>
          <a:p>
            <a:fld id="{9344FC17-8036-4C17-99E3-36847C815777}" type="slidenum">
              <a:rPr lang="en-US" smtClean="0"/>
              <a:t>35</a:t>
            </a:fld>
            <a:endParaRPr lang="en-US"/>
          </a:p>
        </p:txBody>
      </p:sp>
    </p:spTree>
    <p:extLst>
      <p:ext uri="{BB962C8B-B14F-4D97-AF65-F5344CB8AC3E}">
        <p14:creationId xmlns:p14="http://schemas.microsoft.com/office/powerpoint/2010/main" val="27486020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36: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p36: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On parle de surdiagnostic lorsque des personnes sont correctement classées ou étiquetées comme présentant un risque élevé de fracture, mais qui, n’en ayant jamais subi, ne l’auraient jamais su et, par conséquent, ne retireraient aucun bénéfice à entreprendre des examens plus approfondis ou une pharmacothérapie préventive.​</a:t>
            </a:r>
            <a:endParaRPr/>
          </a:p>
          <a:p>
            <a:pPr marL="0" lvl="0" indent="0" algn="l" rtl="0">
              <a:lnSpc>
                <a:spcPct val="115000"/>
              </a:lnSpc>
              <a:spcBef>
                <a:spcPts val="0"/>
              </a:spcBef>
              <a:spcAft>
                <a:spcPts val="0"/>
              </a:spcAft>
              <a:buClr>
                <a:schemeClr val="dk1"/>
              </a:buClr>
              <a:buSzPts val="1100"/>
              <a:buFont typeface="Arial"/>
              <a:buNone/>
            </a:pPr>
            <a:r>
              <a:rPr lang="en-US"/>
              <a:t>​Chez les femmes de 65 ans et plus ayant subi un dépistage, 11,8 à 19,3 % d’entre elles ont reçu un surdiagnostic indiquant qu’elles présentaient un risque élevé.​</a:t>
            </a:r>
            <a:endParaRPr/>
          </a:p>
          <a:p>
            <a:pPr marL="0" lvl="0" indent="0" algn="l" rtl="0">
              <a:lnSpc>
                <a:spcPct val="115000"/>
              </a:lnSpc>
              <a:spcBef>
                <a:spcPts val="0"/>
              </a:spcBef>
              <a:spcAft>
                <a:spcPts val="0"/>
              </a:spcAft>
              <a:buClr>
                <a:schemeClr val="dk1"/>
              </a:buClr>
              <a:buSzPts val="1100"/>
              <a:buFont typeface="Arial"/>
              <a:buNone/>
            </a:pPr>
            <a:r>
              <a:rPr lang="en-US"/>
              <a:t>​(données de faible certitude)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56" name="Google Shape;456;p36: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36</a:t>
            </a:fld>
            <a:endParaRPr/>
          </a:p>
        </p:txBody>
      </p:sp>
    </p:spTree>
    <p:extLst>
      <p:ext uri="{BB962C8B-B14F-4D97-AF65-F5344CB8AC3E}">
        <p14:creationId xmlns:p14="http://schemas.microsoft.com/office/powerpoint/2010/main" val="12882762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Clinical FRAX (without BMD) may be well calibrated (threshold=0.8-1.2) to predict 10-year hip fractures (1.13, 95% CI 0.74-1.72) (low-certainty evidence) and is probably well calibrated for clinical fragility fractures (1.10, 95% CI 1.01-1.20) (moderate-certainty evidence). </a:t>
            </a:r>
          </a:p>
          <a:p>
            <a:pPr marL="171450" indent="-171450">
              <a:buFont typeface="Arial"/>
              <a:buChar char="•"/>
            </a:pPr>
            <a:r>
              <a:rPr lang="en-US"/>
              <a:t>FRAX with BMD is probably well calibrated to predict 10-year clinical fragility fractures (1.16, 95% CI 1.12-1.20) (moderate-certainty evidence) but may be poorly calibrated (1.31, 95% CI 0.91-2.13) to predict 10-year hip fractures (low-certainty evidence). </a:t>
            </a:r>
            <a:endParaRPr lang="en-US">
              <a:cs typeface="Calibri"/>
            </a:endParaRPr>
          </a:p>
          <a:p>
            <a:pPr marL="171450" indent="-171450">
              <a:buFont typeface="Arial"/>
              <a:buChar cha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9344FC17-8036-4C17-99E3-36847C815777}" type="slidenum">
              <a:rPr lang="en-US" smtClean="0"/>
              <a:t>37</a:t>
            </a:fld>
            <a:endParaRPr lang="en-US"/>
          </a:p>
        </p:txBody>
      </p:sp>
    </p:spTree>
    <p:extLst>
      <p:ext uri="{BB962C8B-B14F-4D97-AF65-F5344CB8AC3E}">
        <p14:creationId xmlns:p14="http://schemas.microsoft.com/office/powerpoint/2010/main" val="40963557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38: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38: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171450" lvl="0" indent="-171450" algn="l" rtl="0">
              <a:spcBef>
                <a:spcPts val="0"/>
              </a:spcBef>
              <a:spcAft>
                <a:spcPts val="0"/>
              </a:spcAft>
              <a:buClr>
                <a:schemeClr val="dk1"/>
              </a:buClr>
              <a:buSzPts val="1200"/>
              <a:buFont typeface="Arial"/>
              <a:buChar char="•"/>
            </a:pPr>
            <a:r>
              <a:rPr lang="en-US"/>
              <a:t>Selon les sondages et les groupes de discussion, les personnes présentant une faible DMO ou des fractures de fragilisation antérieures ont indiqué être plus favorablement disposées à se faire dépister.</a:t>
            </a:r>
            <a:endParaRPr/>
          </a:p>
          <a:p>
            <a:pPr marL="171450" lvl="0" indent="-171450" algn="l" rtl="0">
              <a:spcBef>
                <a:spcPts val="0"/>
              </a:spcBef>
              <a:spcAft>
                <a:spcPts val="0"/>
              </a:spcAft>
              <a:buClr>
                <a:schemeClr val="dk1"/>
              </a:buClr>
              <a:buSzPts val="1200"/>
              <a:buFont typeface="Arial"/>
              <a:buChar char="•"/>
            </a:pPr>
            <a:r>
              <a:rPr lang="en-US"/>
              <a:t>Les femmes âgées de 50 à 65 ans voulaient se faire dépister, MAIS étaient peu favorables au traitement (revue systématique).</a:t>
            </a:r>
            <a:endParaRPr/>
          </a:p>
          <a:p>
            <a:pPr marL="0" lvl="0" indent="0" algn="l" rtl="0">
              <a:spcBef>
                <a:spcPts val="0"/>
              </a:spcBef>
              <a:spcAft>
                <a:spcPts val="0"/>
              </a:spcAft>
              <a:buNone/>
            </a:pPr>
            <a:endParaRPr/>
          </a:p>
        </p:txBody>
      </p:sp>
      <p:sp>
        <p:nvSpPr>
          <p:cNvPr id="474" name="Google Shape;474;p38: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38</a:t>
            </a:fld>
            <a:endParaRPr/>
          </a:p>
        </p:txBody>
      </p:sp>
    </p:spTree>
    <p:extLst>
      <p:ext uri="{BB962C8B-B14F-4D97-AF65-F5344CB8AC3E}">
        <p14:creationId xmlns:p14="http://schemas.microsoft.com/office/powerpoint/2010/main" val="30044092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39: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7" name="Google Shape;487;p39: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a:t>Recommandation</a:t>
            </a:r>
            <a:endParaRPr/>
          </a:p>
        </p:txBody>
      </p:sp>
      <p:sp>
        <p:nvSpPr>
          <p:cNvPr id="488" name="Google Shape;488;p39: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39</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448484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4: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6" name="Google Shape;106;p4: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dirty="0"/>
              <a:t>•</a:t>
            </a:r>
            <a:r>
              <a:rPr lang="en-US" dirty="0" err="1"/>
              <a:t>Survol</a:t>
            </a:r>
            <a:r>
              <a:rPr lang="en-US" dirty="0"/>
              <a:t> du </a:t>
            </a:r>
            <a:r>
              <a:rPr lang="en-US" dirty="0" err="1"/>
              <a:t>webinaire</a:t>
            </a:r>
            <a:r>
              <a:rPr lang="en-US" dirty="0"/>
              <a:t>​</a:t>
            </a:r>
            <a:endParaRPr dirty="0"/>
          </a:p>
          <a:p>
            <a:pPr marL="0" lvl="0" indent="0" algn="l" rtl="0">
              <a:lnSpc>
                <a:spcPct val="115000"/>
              </a:lnSpc>
              <a:spcBef>
                <a:spcPts val="0"/>
              </a:spcBef>
              <a:spcAft>
                <a:spcPts val="0"/>
              </a:spcAft>
              <a:buClr>
                <a:schemeClr val="dk1"/>
              </a:buClr>
              <a:buSzPts val="1100"/>
              <a:buFont typeface="Arial"/>
              <a:buNone/>
            </a:pPr>
            <a:r>
              <a:rPr lang="en-US" dirty="0"/>
              <a:t>-</a:t>
            </a:r>
            <a:r>
              <a:rPr lang="en-US" b="1" dirty="0" err="1"/>
              <a:t>Présentation</a:t>
            </a:r>
            <a:r>
              <a:rPr lang="en-US" dirty="0"/>
              <a:t>​</a:t>
            </a:r>
            <a:endParaRPr dirty="0"/>
          </a:p>
          <a:p>
            <a:pPr marL="0" lvl="0" indent="0" algn="l" rtl="0">
              <a:lnSpc>
                <a:spcPct val="115000"/>
              </a:lnSpc>
              <a:spcBef>
                <a:spcPts val="0"/>
              </a:spcBef>
              <a:spcAft>
                <a:spcPts val="0"/>
              </a:spcAft>
              <a:buClr>
                <a:schemeClr val="dk1"/>
              </a:buClr>
              <a:buSzPts val="1100"/>
              <a:buFont typeface="Arial"/>
              <a:buNone/>
            </a:pPr>
            <a:r>
              <a:rPr lang="en-US" dirty="0"/>
              <a:t>-</a:t>
            </a:r>
            <a:r>
              <a:rPr lang="en-US" dirty="0" err="1"/>
              <a:t>Méthodes</a:t>
            </a:r>
            <a:endParaRPr dirty="0"/>
          </a:p>
          <a:p>
            <a:pPr marL="0" lvl="0" indent="0" algn="l" rtl="0">
              <a:lnSpc>
                <a:spcPct val="115000"/>
              </a:lnSpc>
              <a:spcBef>
                <a:spcPts val="0"/>
              </a:spcBef>
              <a:spcAft>
                <a:spcPts val="0"/>
              </a:spcAft>
              <a:buClr>
                <a:schemeClr val="dk1"/>
              </a:buClr>
              <a:buSzPts val="1100"/>
              <a:buFont typeface="Arial"/>
              <a:buNone/>
            </a:pPr>
            <a:r>
              <a:rPr lang="en-US" dirty="0"/>
              <a:t>-Mise en </a:t>
            </a:r>
            <a:r>
              <a:rPr lang="en-US" dirty="0" err="1"/>
              <a:t>contexte</a:t>
            </a:r>
            <a:endParaRPr dirty="0"/>
          </a:p>
          <a:p>
            <a:pPr marL="0" lvl="0" indent="0" algn="l" rtl="0">
              <a:lnSpc>
                <a:spcPct val="115000"/>
              </a:lnSpc>
              <a:spcBef>
                <a:spcPts val="0"/>
              </a:spcBef>
              <a:spcAft>
                <a:spcPts val="0"/>
              </a:spcAft>
              <a:buClr>
                <a:schemeClr val="dk1"/>
              </a:buClr>
              <a:buSzPts val="1100"/>
              <a:buFont typeface="Arial"/>
              <a:buNone/>
            </a:pPr>
            <a:r>
              <a:rPr lang="en-US" dirty="0"/>
              <a:t>-</a:t>
            </a:r>
            <a:r>
              <a:rPr lang="en-US" dirty="0" err="1"/>
              <a:t>Données</a:t>
            </a:r>
            <a:r>
              <a:rPr lang="en-US" dirty="0"/>
              <a:t> </a:t>
            </a:r>
            <a:r>
              <a:rPr lang="en-US" dirty="0" err="1"/>
              <a:t>probantes</a:t>
            </a:r>
            <a:endParaRPr dirty="0"/>
          </a:p>
          <a:p>
            <a:pPr marL="0" lvl="0" indent="0" algn="l" rtl="0">
              <a:lnSpc>
                <a:spcPct val="115000"/>
              </a:lnSpc>
              <a:spcBef>
                <a:spcPts val="0"/>
              </a:spcBef>
              <a:spcAft>
                <a:spcPts val="0"/>
              </a:spcAft>
              <a:buClr>
                <a:schemeClr val="dk1"/>
              </a:buClr>
              <a:buSzPts val="1100"/>
              <a:buFont typeface="Arial"/>
              <a:buNone/>
            </a:pPr>
            <a:r>
              <a:rPr lang="en-US" dirty="0"/>
              <a:t>-Recommandations​</a:t>
            </a:r>
            <a:endParaRPr dirty="0"/>
          </a:p>
          <a:p>
            <a:pPr marL="0" lvl="0" indent="0" algn="l" rtl="0">
              <a:lnSpc>
                <a:spcPct val="115000"/>
              </a:lnSpc>
              <a:spcBef>
                <a:spcPts val="0"/>
              </a:spcBef>
              <a:spcAft>
                <a:spcPts val="0"/>
              </a:spcAft>
              <a:buClr>
                <a:schemeClr val="dk1"/>
              </a:buClr>
              <a:buSzPts val="1100"/>
              <a:buFont typeface="Arial"/>
              <a:buNone/>
            </a:pPr>
            <a:r>
              <a:rPr lang="en-US" dirty="0"/>
              <a:t>-Mise en </a:t>
            </a:r>
            <a:r>
              <a:rPr lang="en-US" dirty="0" err="1"/>
              <a:t>œuvre</a:t>
            </a:r>
            <a:r>
              <a:rPr lang="en-US" dirty="0"/>
              <a:t>​</a:t>
            </a:r>
            <a:endParaRPr dirty="0"/>
          </a:p>
          <a:p>
            <a:pPr marL="0" lvl="0" indent="0" algn="l" rtl="0">
              <a:lnSpc>
                <a:spcPct val="115000"/>
              </a:lnSpc>
              <a:spcBef>
                <a:spcPts val="0"/>
              </a:spcBef>
              <a:spcAft>
                <a:spcPts val="0"/>
              </a:spcAft>
              <a:buClr>
                <a:schemeClr val="dk1"/>
              </a:buClr>
              <a:buSzPts val="1100"/>
              <a:buFont typeface="Arial"/>
              <a:buNone/>
            </a:pPr>
            <a:r>
              <a:rPr lang="en-US" dirty="0"/>
              <a:t>-</a:t>
            </a:r>
            <a:r>
              <a:rPr lang="en-US" dirty="0" err="1"/>
              <a:t>Outils</a:t>
            </a:r>
            <a:r>
              <a:rPr lang="en-US" dirty="0"/>
              <a:t> </a:t>
            </a:r>
            <a:r>
              <a:rPr lang="en-US" dirty="0" err="1"/>
              <a:t>d’application</a:t>
            </a:r>
            <a:r>
              <a:rPr lang="en-US" dirty="0"/>
              <a:t> des </a:t>
            </a:r>
            <a:r>
              <a:rPr lang="en-US" dirty="0" err="1"/>
              <a:t>connaissances</a:t>
            </a:r>
            <a:r>
              <a:rPr lang="en-US" dirty="0"/>
              <a:t>​</a:t>
            </a:r>
            <a:endParaRPr dirty="0"/>
          </a:p>
          <a:p>
            <a:pPr marL="0" lvl="0" indent="0" algn="l" rtl="0">
              <a:lnSpc>
                <a:spcPct val="115000"/>
              </a:lnSpc>
              <a:spcBef>
                <a:spcPts val="0"/>
              </a:spcBef>
              <a:spcAft>
                <a:spcPts val="0"/>
              </a:spcAft>
              <a:buClr>
                <a:schemeClr val="dk1"/>
              </a:buClr>
              <a:buSzPts val="1100"/>
              <a:buFont typeface="Arial"/>
              <a:buNone/>
            </a:pPr>
            <a:r>
              <a:rPr lang="en-US" dirty="0"/>
              <a:t>-Conclusions ​</a:t>
            </a:r>
            <a:endParaRPr dirty="0"/>
          </a:p>
          <a:p>
            <a:pPr marL="0" lvl="0" indent="0" algn="l" rtl="0">
              <a:lnSpc>
                <a:spcPct val="115000"/>
              </a:lnSpc>
              <a:spcBef>
                <a:spcPts val="0"/>
              </a:spcBef>
              <a:spcAft>
                <a:spcPts val="0"/>
              </a:spcAft>
              <a:buClr>
                <a:schemeClr val="dk1"/>
              </a:buClr>
              <a:buSzPts val="1100"/>
              <a:buFont typeface="Arial"/>
              <a:buNone/>
            </a:pPr>
            <a:r>
              <a:rPr lang="en-US" b="1" dirty="0"/>
              <a:t>- Questions et </a:t>
            </a:r>
            <a:r>
              <a:rPr lang="en-US" b="1" dirty="0" err="1"/>
              <a:t>réponses</a:t>
            </a:r>
            <a:endParaRPr b="1" dirty="0"/>
          </a:p>
          <a:p>
            <a:pPr marL="0" lvl="0" indent="0" algn="l" rtl="0">
              <a:spcBef>
                <a:spcPts val="0"/>
              </a:spcBef>
              <a:spcAft>
                <a:spcPts val="0"/>
              </a:spcAft>
              <a:buNone/>
            </a:pPr>
            <a:endParaRPr dirty="0"/>
          </a:p>
        </p:txBody>
      </p:sp>
      <p:sp>
        <p:nvSpPr>
          <p:cNvPr id="107" name="Google Shape;107;p4: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41149881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40: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p40: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r>
              <a:rPr lang="en-US" dirty="0"/>
              <a:t>Le groupe d’étude canadien </a:t>
            </a:r>
            <a:r>
              <a:rPr lang="en-US" dirty="0" err="1"/>
              <a:t>recommande</a:t>
            </a:r>
            <a:r>
              <a:rPr lang="en-US" dirty="0"/>
              <a:t> un dépistage </a:t>
            </a:r>
            <a:r>
              <a:rPr lang="en-US" dirty="0" err="1"/>
              <a:t>fondé</a:t>
            </a:r>
            <a:r>
              <a:rPr lang="en-US" dirty="0"/>
              <a:t> sur </a:t>
            </a:r>
            <a:r>
              <a:rPr lang="en-US" dirty="0" err="1"/>
              <a:t>l'évaluation</a:t>
            </a:r>
            <a:r>
              <a:rPr lang="en-US" dirty="0"/>
              <a:t> du risque en premier lieu pour les femmes de 65 ans et plus (</a:t>
            </a:r>
            <a:r>
              <a:rPr lang="en-US" dirty="0" err="1"/>
              <a:t>recommandation</a:t>
            </a:r>
            <a:r>
              <a:rPr lang="en-US" dirty="0"/>
              <a:t> </a:t>
            </a:r>
            <a:r>
              <a:rPr lang="en-US" dirty="0" err="1"/>
              <a:t>conditionnelle</a:t>
            </a:r>
            <a:r>
              <a:rPr lang="en-US" dirty="0"/>
              <a:t>, données de faible certitude). </a:t>
            </a:r>
            <a:endParaRPr dirty="0"/>
          </a:p>
          <a:p>
            <a:pPr marL="0" lvl="0" indent="0" algn="l" rtl="0">
              <a:spcBef>
                <a:spcPts val="0"/>
              </a:spcBef>
              <a:spcAft>
                <a:spcPts val="0"/>
              </a:spcAft>
              <a:buNone/>
            </a:pPr>
            <a:r>
              <a:rPr lang="en-US" dirty="0"/>
              <a:t>Le groupe d’étude canadien </a:t>
            </a:r>
            <a:r>
              <a:rPr lang="en-US" dirty="0" err="1"/>
              <a:t>recommande</a:t>
            </a:r>
            <a:r>
              <a:rPr lang="en-US" dirty="0"/>
              <a:t> de ne pas </a:t>
            </a:r>
            <a:r>
              <a:rPr lang="en-US" dirty="0" err="1"/>
              <a:t>dépister</a:t>
            </a:r>
            <a:r>
              <a:rPr lang="en-US" dirty="0"/>
              <a:t> les femmes de 40 à 64 ans et les hommes de tout âge (</a:t>
            </a:r>
            <a:r>
              <a:rPr lang="en-US" dirty="0" err="1"/>
              <a:t>recommandation</a:t>
            </a:r>
            <a:r>
              <a:rPr lang="en-US" dirty="0"/>
              <a:t> forte ; données de très faible certitude).</a:t>
            </a:r>
            <a:endParaRPr dirty="0"/>
          </a:p>
        </p:txBody>
      </p:sp>
      <p:sp>
        <p:nvSpPr>
          <p:cNvPr id="496" name="Google Shape;496;p40: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40</a:t>
            </a:fld>
            <a:endParaRPr/>
          </a:p>
        </p:txBody>
      </p:sp>
    </p:spTree>
    <p:extLst>
      <p:ext uri="{BB962C8B-B14F-4D97-AF65-F5344CB8AC3E}">
        <p14:creationId xmlns:p14="http://schemas.microsoft.com/office/powerpoint/2010/main" val="26875172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Le groupe d’étude canadien recommande de ne pas dépister les femmes de 40 à 64 ans et les hommes de tout âge (recommandation forte ; données de très faible certitude).</a:t>
            </a:r>
          </a:p>
          <a:p>
            <a:endParaRPr lang="fr-CA" dirty="0"/>
          </a:p>
        </p:txBody>
      </p:sp>
      <p:sp>
        <p:nvSpPr>
          <p:cNvPr id="4" name="Espace réservé du numéro de diapositive 3"/>
          <p:cNvSpPr>
            <a:spLocks noGrp="1"/>
          </p:cNvSpPr>
          <p:nvPr>
            <p:ph type="sldNum" sz="quarter" idx="5"/>
          </p:nvPr>
        </p:nvSpPr>
        <p:spPr/>
        <p:txBody>
          <a:bodyPr/>
          <a:lstStyle/>
          <a:p>
            <a:fld id="{2F93D95A-E142-9A47-9C1F-64774818F5B3}" type="slidenum">
              <a:rPr lang="fr-CA" smtClean="0"/>
              <a:t>41</a:t>
            </a:fld>
            <a:endParaRPr lang="fr-CA"/>
          </a:p>
        </p:txBody>
      </p:sp>
    </p:spTree>
    <p:extLst>
      <p:ext uri="{BB962C8B-B14F-4D97-AF65-F5344CB8AC3E}">
        <p14:creationId xmlns:p14="http://schemas.microsoft.com/office/powerpoint/2010/main" val="13740325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Arial" panose="020B0604020202020204" pitchFamily="34" charset="0"/>
              <a:buChar char="•"/>
            </a:pPr>
            <a:r>
              <a:rPr lang="fr-CA" dirty="0"/>
              <a:t>Pour les femmes et les hommes plus jeunes, il n'y a pas de preuves directes établissant un bénéfice du dépistage et des preuves d'une certitude faible à modérée quant aux préjudices potentiels (par exemple, surdiagnostic et effets indésirables des médicaments).</a:t>
            </a:r>
          </a:p>
          <a:p>
            <a:pPr marL="171450" indent="-171450">
              <a:buFont typeface="Arial" panose="020B0604020202020204" pitchFamily="34" charset="0"/>
              <a:buChar char="•"/>
            </a:pPr>
            <a:r>
              <a:rPr lang="fr-CA" dirty="0"/>
              <a:t>Le groupe de travail accorde une grande importance au fait de ne pas dépenser les ressources du système pour des interventions dont le bénéfice n'est pas établi.</a:t>
            </a:r>
          </a:p>
        </p:txBody>
      </p:sp>
      <p:sp>
        <p:nvSpPr>
          <p:cNvPr id="4" name="Espace réservé du numéro de diapositive 3"/>
          <p:cNvSpPr>
            <a:spLocks noGrp="1"/>
          </p:cNvSpPr>
          <p:nvPr>
            <p:ph type="sldNum" sz="quarter" idx="5"/>
          </p:nvPr>
        </p:nvSpPr>
        <p:spPr/>
        <p:txBody>
          <a:bodyPr/>
          <a:lstStyle/>
          <a:p>
            <a:fld id="{2F93D95A-E142-9A47-9C1F-64774818F5B3}" type="slidenum">
              <a:rPr lang="fr-CA" smtClean="0"/>
              <a:t>42</a:t>
            </a:fld>
            <a:endParaRPr lang="fr-CA"/>
          </a:p>
        </p:txBody>
      </p:sp>
    </p:spTree>
    <p:extLst>
      <p:ext uri="{BB962C8B-B14F-4D97-AF65-F5344CB8AC3E}">
        <p14:creationId xmlns:p14="http://schemas.microsoft.com/office/powerpoint/2010/main" val="40185624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Le groupe d’étude canadien recommande un dépistage fondé sur l'évaluation du risque en premier lieu pour les femmes de 65 ans et plus (recommandation conditionnelle, données de faible certitude). </a:t>
            </a:r>
          </a:p>
          <a:p>
            <a:r>
              <a:rPr lang="fr-CA" dirty="0"/>
              <a:t>Le groupe d’étude canadien recommande de ne pas dépister les femmes de 40 à 64 ans et les hommes de tout âge (recommandation forte ; données de très faible certitude).</a:t>
            </a:r>
          </a:p>
        </p:txBody>
      </p:sp>
      <p:sp>
        <p:nvSpPr>
          <p:cNvPr id="4" name="Espace réservé du numéro de diapositive 3"/>
          <p:cNvSpPr>
            <a:spLocks noGrp="1"/>
          </p:cNvSpPr>
          <p:nvPr>
            <p:ph type="sldNum" sz="quarter" idx="5"/>
          </p:nvPr>
        </p:nvSpPr>
        <p:spPr/>
        <p:txBody>
          <a:bodyPr/>
          <a:lstStyle/>
          <a:p>
            <a:fld id="{2F93D95A-E142-9A47-9C1F-64774818F5B3}" type="slidenum">
              <a:rPr lang="fr-CA" smtClean="0"/>
              <a:t>43</a:t>
            </a:fld>
            <a:endParaRPr lang="fr-CA"/>
          </a:p>
        </p:txBody>
      </p:sp>
    </p:spTree>
    <p:extLst>
      <p:ext uri="{BB962C8B-B14F-4D97-AF65-F5344CB8AC3E}">
        <p14:creationId xmlns:p14="http://schemas.microsoft.com/office/powerpoint/2010/main" val="40659849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a:lnSpc>
                <a:spcPts val="2904"/>
              </a:lnSpc>
              <a:spcBef>
                <a:spcPts val="0"/>
              </a:spcBef>
              <a:spcAft>
                <a:spcPts val="0"/>
              </a:spcAft>
            </a:pPr>
            <a:r>
              <a:rPr lang="fr-CA" sz="1800" b="0" dirty="0">
                <a:solidFill>
                  <a:srgbClr val="000000"/>
                </a:solidFill>
                <a:latin typeface="PVDENJ+Arial-BoldMT"/>
                <a:cs typeface="PVDENJ+Arial-BoldMT"/>
              </a:rPr>
              <a:t>Pour les femmes de 65 ans et plus, le dépistage </a:t>
            </a:r>
            <a:r>
              <a:rPr lang="fr-CA" sz="1800" b="1" dirty="0">
                <a:solidFill>
                  <a:srgbClr val="000000"/>
                </a:solidFill>
                <a:latin typeface="PVDENJ+Arial-BoldMT"/>
                <a:cs typeface="PVDENJ+Arial-BoldMT"/>
              </a:rPr>
              <a:t>débutant par une estimation</a:t>
            </a:r>
            <a:r>
              <a:rPr lang="fr-CA" sz="1800" b="1" spc="58" dirty="0">
                <a:solidFill>
                  <a:srgbClr val="000000"/>
                </a:solidFill>
                <a:latin typeface="Times New Roman"/>
                <a:cs typeface="Times New Roman"/>
              </a:rPr>
              <a:t> </a:t>
            </a:r>
            <a:r>
              <a:rPr lang="fr-CA" sz="1800" b="1" dirty="0">
                <a:solidFill>
                  <a:srgbClr val="000000"/>
                </a:solidFill>
                <a:latin typeface="PVDENJ+Arial-BoldMT"/>
                <a:cs typeface="PVDENJ+Arial-BoldMT"/>
              </a:rPr>
              <a:t>du risque </a:t>
            </a:r>
            <a:r>
              <a:rPr lang="fr-CA" sz="1800" b="0" dirty="0">
                <a:solidFill>
                  <a:srgbClr val="000000"/>
                </a:solidFill>
                <a:latin typeface="PVDENJ+Arial-BoldMT"/>
                <a:cs typeface="PVDENJ+Arial-BoldMT"/>
              </a:rPr>
              <a:t>se déroule comme suit :</a:t>
            </a:r>
          </a:p>
          <a:p>
            <a:pPr marL="0" marR="0">
              <a:lnSpc>
                <a:spcPts val="2904"/>
              </a:lnSpc>
              <a:spcBef>
                <a:spcPts val="0"/>
              </a:spcBef>
              <a:spcAft>
                <a:spcPts val="0"/>
              </a:spcAft>
            </a:pPr>
            <a:r>
              <a:rPr lang="fr-CA" sz="1800" b="0" dirty="0">
                <a:solidFill>
                  <a:srgbClr val="000000"/>
                </a:solidFill>
                <a:latin typeface="PVDENJ+Arial-BoldMT"/>
                <a:cs typeface="PVDENJ+Arial-BoldMT"/>
              </a:rPr>
              <a:t>FRAX</a:t>
            </a:r>
          </a:p>
          <a:p>
            <a:pPr marL="0" marR="0">
              <a:lnSpc>
                <a:spcPts val="2904"/>
              </a:lnSpc>
              <a:spcBef>
                <a:spcPts val="0"/>
              </a:spcBef>
              <a:spcAft>
                <a:spcPts val="0"/>
              </a:spcAft>
            </a:pPr>
            <a:r>
              <a:rPr lang="fr-CA" sz="1800" b="0" dirty="0">
                <a:solidFill>
                  <a:srgbClr val="000000"/>
                </a:solidFill>
                <a:latin typeface="PVDENJ+Arial-BoldMT"/>
                <a:cs typeface="PVDENJ+Arial-BoldMT"/>
              </a:rPr>
              <a:t>Utiliser l'outil clinique canadien FRAX d'évaluation du risque de fracture (sans DMO). </a:t>
            </a:r>
          </a:p>
          <a:p>
            <a:pPr marL="0" marR="0">
              <a:lnSpc>
                <a:spcPts val="2904"/>
              </a:lnSpc>
              <a:spcBef>
                <a:spcPts val="0"/>
              </a:spcBef>
              <a:spcAft>
                <a:spcPts val="0"/>
              </a:spcAft>
            </a:pPr>
            <a:r>
              <a:rPr lang="fr-CA" sz="1800" b="0" dirty="0">
                <a:solidFill>
                  <a:srgbClr val="000000"/>
                </a:solidFill>
                <a:latin typeface="PVDENJ+Arial-BoldMT"/>
                <a:cs typeface="PVDENJ+Arial-BoldMT"/>
              </a:rPr>
              <a:t>Prise de décision partagée sur les bénéfices et les préjudices du traitement (en fonction du risque individuel).</a:t>
            </a:r>
          </a:p>
          <a:p>
            <a:pPr marL="0" marR="0">
              <a:lnSpc>
                <a:spcPts val="2904"/>
              </a:lnSpc>
              <a:spcBef>
                <a:spcPts val="0"/>
              </a:spcBef>
              <a:spcAft>
                <a:spcPts val="0"/>
              </a:spcAft>
            </a:pPr>
            <a:r>
              <a:rPr lang="fr-CA" sz="1800" b="0" dirty="0">
                <a:solidFill>
                  <a:srgbClr val="000000"/>
                </a:solidFill>
                <a:latin typeface="PVDENJ+Arial-BoldMT"/>
                <a:cs typeface="PVDENJ+Arial-BoldMT"/>
              </a:rPr>
              <a:t>DMO+ FRAX : </a:t>
            </a:r>
          </a:p>
          <a:p>
            <a:pPr marL="0" marR="0">
              <a:lnSpc>
                <a:spcPts val="2904"/>
              </a:lnSpc>
              <a:spcBef>
                <a:spcPts val="0"/>
              </a:spcBef>
              <a:spcAft>
                <a:spcPts val="0"/>
              </a:spcAft>
            </a:pPr>
            <a:r>
              <a:rPr lang="fr-CA" sz="1800" b="0" dirty="0">
                <a:solidFill>
                  <a:srgbClr val="000000"/>
                </a:solidFill>
                <a:latin typeface="PVDENJ+Arial-BoldMT"/>
                <a:cs typeface="PVDENJ+Arial-BoldMT"/>
              </a:rPr>
              <a:t>Après cette discussion, si une pharmacothérapie préventive est envisagée, demander la DMO et ajouter le score </a:t>
            </a:r>
            <a:r>
              <a:rPr lang="fr-CA" sz="1800" b="0" dirty="0" err="1">
                <a:solidFill>
                  <a:srgbClr val="000000"/>
                </a:solidFill>
                <a:latin typeface="PVDENJ+Arial-BoldMT"/>
                <a:cs typeface="PVDENJ+Arial-BoldMT"/>
              </a:rPr>
              <a:t>T</a:t>
            </a:r>
            <a:r>
              <a:rPr lang="fr-CA" sz="1800" b="0" dirty="0">
                <a:solidFill>
                  <a:srgbClr val="000000"/>
                </a:solidFill>
                <a:latin typeface="PVDENJ+Arial-BoldMT"/>
                <a:cs typeface="PVDENJ+Arial-BoldMT"/>
              </a:rPr>
              <a:t> dans FRAX.</a:t>
            </a:r>
          </a:p>
          <a:p>
            <a:pPr marL="0" marR="0">
              <a:lnSpc>
                <a:spcPts val="2904"/>
              </a:lnSpc>
              <a:spcBef>
                <a:spcPts val="0"/>
              </a:spcBef>
              <a:spcAft>
                <a:spcPts val="0"/>
              </a:spcAft>
            </a:pPr>
            <a:r>
              <a:rPr lang="fr-CA" sz="1800" b="0" dirty="0">
                <a:solidFill>
                  <a:srgbClr val="000000"/>
                </a:solidFill>
                <a:latin typeface="PVDENJ+Arial-BoldMT"/>
                <a:cs typeface="PVDENJ+Arial-BoldMT"/>
              </a:rPr>
              <a:t>Recommandation conditionnelle, données de faible certitude</a:t>
            </a:r>
            <a:endParaRPr lang="fr-CA" b="0" dirty="0"/>
          </a:p>
        </p:txBody>
      </p:sp>
      <p:sp>
        <p:nvSpPr>
          <p:cNvPr id="4" name="Espace réservé du numéro de diapositive 3"/>
          <p:cNvSpPr>
            <a:spLocks noGrp="1"/>
          </p:cNvSpPr>
          <p:nvPr>
            <p:ph type="sldNum" sz="quarter" idx="5"/>
          </p:nvPr>
        </p:nvSpPr>
        <p:spPr/>
        <p:txBody>
          <a:bodyPr/>
          <a:lstStyle/>
          <a:p>
            <a:fld id="{2F93D95A-E142-9A47-9C1F-64774818F5B3}" type="slidenum">
              <a:rPr lang="fr-CA" smtClean="0"/>
              <a:t>44</a:t>
            </a:fld>
            <a:endParaRPr lang="fr-CA"/>
          </a:p>
        </p:txBody>
      </p:sp>
    </p:spTree>
    <p:extLst>
      <p:ext uri="{BB962C8B-B14F-4D97-AF65-F5344CB8AC3E}">
        <p14:creationId xmlns:p14="http://schemas.microsoft.com/office/powerpoint/2010/main" val="17602664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CA" sz="1100" kern="100" dirty="0">
                <a:effectLst/>
                <a:latin typeface="Calibri" pitchFamily="34" charset="0"/>
                <a:ea typeface="Calibri" panose="020F0502020204030204" pitchFamily="34" charset="0"/>
                <a:cs typeface="Times New Roman" panose="02020603050405020304" pitchFamily="18" charset="0"/>
              </a:rPr>
              <a:t>Un dépistage passant d’abord par l’évaluation des risques diffère d’un dépistage passant d’abord par une ostéodensitométrie par la présence ou non d’une ostéodensitométrie. </a:t>
            </a:r>
          </a:p>
          <a:p>
            <a:pPr>
              <a:lnSpc>
                <a:spcPct val="107000"/>
              </a:lnSpc>
              <a:spcAft>
                <a:spcPts val="800"/>
              </a:spcAft>
            </a:pPr>
            <a:r>
              <a:rPr lang="fr-CA" sz="1100" kern="100" dirty="0">
                <a:effectLst/>
                <a:latin typeface="Calibri" pitchFamily="34" charset="0"/>
                <a:ea typeface="Calibri" panose="020F0502020204030204" pitchFamily="34" charset="0"/>
                <a:cs typeface="Times New Roman" panose="02020603050405020304" pitchFamily="18" charset="0"/>
              </a:rPr>
              <a:t>Dépistage « passant d’abord par l’évaluation des risques » :</a:t>
            </a:r>
          </a:p>
          <a:p>
            <a:pPr marL="742950" lvl="1" indent="-285750">
              <a:lnSpc>
                <a:spcPct val="107000"/>
              </a:lnSpc>
              <a:spcAft>
                <a:spcPts val="800"/>
              </a:spcAft>
              <a:buFont typeface="+mj-lt"/>
              <a:buAutoNum type="arabicPeriod"/>
              <a:tabLst>
                <a:tab pos="914400" algn="l"/>
              </a:tabLst>
            </a:pPr>
            <a:r>
              <a:rPr lang="fr-CA" sz="1100" kern="100" dirty="0">
                <a:effectLst/>
                <a:latin typeface="Calibri" pitchFamily="34" charset="0"/>
                <a:ea typeface="Calibri" panose="020F0502020204030204" pitchFamily="34" charset="0"/>
                <a:cs typeface="Times New Roman" panose="02020603050405020304" pitchFamily="18" charset="0"/>
              </a:rPr>
              <a:t>Commencer par une évaluation des risques (ex. : outil FRAX sans ostéodensitométrie).</a:t>
            </a:r>
          </a:p>
          <a:p>
            <a:pPr marL="742950" lvl="1" indent="-285750">
              <a:lnSpc>
                <a:spcPct val="107000"/>
              </a:lnSpc>
              <a:spcAft>
                <a:spcPts val="800"/>
              </a:spcAft>
              <a:buFont typeface="+mj-lt"/>
              <a:buAutoNum type="arabicPeriod"/>
              <a:tabLst>
                <a:tab pos="914400" algn="l"/>
              </a:tabLst>
            </a:pPr>
            <a:r>
              <a:rPr lang="fr-CA" sz="1100" kern="100" dirty="0">
                <a:effectLst/>
                <a:latin typeface="Calibri" pitchFamily="34" charset="0"/>
                <a:ea typeface="Calibri" panose="020F0502020204030204" pitchFamily="34" charset="0"/>
                <a:cs typeface="Times New Roman" panose="02020603050405020304" pitchFamily="18" charset="0"/>
              </a:rPr>
              <a:t>Si indiqué, demander ensuite une ostéodensitométrie.</a:t>
            </a:r>
          </a:p>
          <a:p>
            <a:pPr marL="742950" lvl="1" indent="-285750">
              <a:lnSpc>
                <a:spcPct val="107000"/>
              </a:lnSpc>
              <a:spcAft>
                <a:spcPts val="800"/>
              </a:spcAft>
              <a:buFont typeface="+mj-lt"/>
              <a:buAutoNum type="arabicPeriod"/>
              <a:tabLst>
                <a:tab pos="914400" algn="l"/>
              </a:tabLst>
            </a:pPr>
            <a:r>
              <a:rPr lang="fr-CA" sz="1100" kern="100" dirty="0">
                <a:effectLst/>
                <a:latin typeface="Calibri" pitchFamily="34" charset="0"/>
                <a:ea typeface="Calibri" panose="020F0502020204030204" pitchFamily="34" charset="0"/>
                <a:cs typeface="Times New Roman" panose="02020603050405020304" pitchFamily="18" charset="0"/>
              </a:rPr>
              <a:t>Le risque est ensuite réévalué en inscrivant le score T de l’ostéodensitométrie dans les calculs de l’outil FRAX.</a:t>
            </a:r>
          </a:p>
          <a:p>
            <a:pPr>
              <a:lnSpc>
                <a:spcPct val="107000"/>
              </a:lnSpc>
              <a:spcAft>
                <a:spcPts val="800"/>
              </a:spcAft>
            </a:pPr>
            <a:r>
              <a:rPr lang="fr-CA" sz="1100" kern="100" dirty="0">
                <a:effectLst/>
                <a:latin typeface="Calibri" pitchFamily="34" charset="0"/>
                <a:ea typeface="Calibri" panose="020F0502020204030204" pitchFamily="34" charset="0"/>
                <a:cs typeface="Times New Roman" panose="02020603050405020304" pitchFamily="18" charset="0"/>
              </a:rPr>
              <a:t>Dépistage « passant d’abord par l’ostéodensitométrie » :</a:t>
            </a:r>
          </a:p>
          <a:p>
            <a:pPr marL="742950" lvl="1" indent="-285750">
              <a:lnSpc>
                <a:spcPct val="107000"/>
              </a:lnSpc>
              <a:spcAft>
                <a:spcPts val="800"/>
              </a:spcAft>
              <a:buFont typeface="+mj-lt"/>
              <a:buAutoNum type="arabicPeriod"/>
              <a:tabLst>
                <a:tab pos="914400" algn="l"/>
              </a:tabLst>
            </a:pPr>
            <a:r>
              <a:rPr lang="fr-CA" sz="1100" kern="100" dirty="0">
                <a:effectLst/>
                <a:latin typeface="Calibri" pitchFamily="34" charset="0"/>
                <a:ea typeface="Calibri" panose="020F0502020204030204" pitchFamily="34" charset="0"/>
                <a:cs typeface="Times New Roman" panose="02020603050405020304" pitchFamily="18" charset="0"/>
              </a:rPr>
              <a:t>Commencer par une ostéodensitométrie (p. ex., selon l’âge).</a:t>
            </a:r>
          </a:p>
          <a:p>
            <a:pPr marL="742950" lvl="1" indent="-285750">
              <a:lnSpc>
                <a:spcPct val="107000"/>
              </a:lnSpc>
              <a:spcAft>
                <a:spcPts val="800"/>
              </a:spcAft>
              <a:buFont typeface="+mj-lt"/>
              <a:buAutoNum type="arabicPeriod"/>
              <a:tabLst>
                <a:tab pos="914400" algn="l"/>
              </a:tabLst>
            </a:pPr>
            <a:r>
              <a:rPr lang="fr-CA" sz="1100" kern="100" dirty="0">
                <a:effectLst/>
                <a:latin typeface="Calibri" pitchFamily="34" charset="0"/>
                <a:ea typeface="Calibri" panose="020F0502020204030204" pitchFamily="34" charset="0"/>
                <a:cs typeface="Times New Roman" panose="02020603050405020304" pitchFamily="18" charset="0"/>
              </a:rPr>
              <a:t>C’est ensuite que l’on réalise généralement l’évaluation des risques (ex. : outil FRAX avec ostéodensitométrie, outil CAROC).</a:t>
            </a:r>
            <a:endParaRPr lang="en-US" dirty="0">
              <a:cs typeface="Calibri"/>
            </a:endParaRPr>
          </a:p>
        </p:txBody>
      </p:sp>
      <p:sp>
        <p:nvSpPr>
          <p:cNvPr id="4" name="Slide Number Placeholder 3"/>
          <p:cNvSpPr>
            <a:spLocks noGrp="1"/>
          </p:cNvSpPr>
          <p:nvPr>
            <p:ph type="sldNum" sz="quarter" idx="5"/>
          </p:nvPr>
        </p:nvSpPr>
        <p:spPr/>
        <p:txBody>
          <a:bodyPr/>
          <a:lstStyle/>
          <a:p>
            <a:fld id="{9344FC17-8036-4C17-99E3-36847C815777}" type="slidenum">
              <a:rPr lang="en-US" smtClean="0"/>
              <a:t>45</a:t>
            </a:fld>
            <a:endParaRPr lang="en-US"/>
          </a:p>
        </p:txBody>
      </p:sp>
    </p:spTree>
    <p:extLst>
      <p:ext uri="{BB962C8B-B14F-4D97-AF65-F5344CB8AC3E}">
        <p14:creationId xmlns:p14="http://schemas.microsoft.com/office/powerpoint/2010/main" val="30001121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a:lnSpc>
                <a:spcPts val="2513"/>
              </a:lnSpc>
              <a:spcBef>
                <a:spcPts val="0"/>
              </a:spcBef>
              <a:spcAft>
                <a:spcPts val="0"/>
              </a:spcAft>
            </a:pPr>
            <a:r>
              <a:rPr lang="fr-CA" sz="1200" dirty="0">
                <a:solidFill>
                  <a:srgbClr val="000000"/>
                </a:solidFill>
                <a:latin typeface="EQWAJR+ArialMT"/>
                <a:cs typeface="EQWAJR+ArialMT"/>
              </a:rPr>
              <a:t>Pour</a:t>
            </a:r>
            <a:r>
              <a:rPr lang="fr-CA" sz="1200" spc="60" dirty="0">
                <a:solidFill>
                  <a:srgbClr val="000000"/>
                </a:solidFill>
                <a:latin typeface="Times New Roman"/>
                <a:cs typeface="Times New Roman"/>
              </a:rPr>
              <a:t> </a:t>
            </a:r>
            <a:r>
              <a:rPr lang="fr-CA" sz="1200" dirty="0">
                <a:solidFill>
                  <a:srgbClr val="000000"/>
                </a:solidFill>
                <a:latin typeface="EQWAJR+ArialMT"/>
                <a:cs typeface="EQWAJR+ArialMT"/>
              </a:rPr>
              <a:t>les</a:t>
            </a:r>
            <a:r>
              <a:rPr lang="fr-CA" sz="1200" spc="60" dirty="0">
                <a:solidFill>
                  <a:srgbClr val="000000"/>
                </a:solidFill>
                <a:latin typeface="Times New Roman"/>
                <a:cs typeface="Times New Roman"/>
              </a:rPr>
              <a:t> </a:t>
            </a:r>
            <a:r>
              <a:rPr lang="fr-CA" sz="1200" dirty="0">
                <a:solidFill>
                  <a:srgbClr val="000000"/>
                </a:solidFill>
                <a:latin typeface="EQWAJR+ArialMT"/>
                <a:cs typeface="EQWAJR+ArialMT"/>
              </a:rPr>
              <a:t>femmes</a:t>
            </a:r>
            <a:r>
              <a:rPr lang="fr-CA" sz="1200" spc="60" dirty="0">
                <a:solidFill>
                  <a:srgbClr val="000000"/>
                </a:solidFill>
                <a:latin typeface="Times New Roman"/>
                <a:cs typeface="Times New Roman"/>
              </a:rPr>
              <a:t> </a:t>
            </a:r>
            <a:r>
              <a:rPr lang="fr-CA" sz="1200" dirty="0">
                <a:solidFill>
                  <a:srgbClr val="000000"/>
                </a:solidFill>
                <a:latin typeface="EQWAJR+ArialMT"/>
                <a:cs typeface="EQWAJR+ArialMT"/>
              </a:rPr>
              <a:t>de</a:t>
            </a:r>
            <a:r>
              <a:rPr lang="fr-CA" sz="1200" spc="58" dirty="0">
                <a:solidFill>
                  <a:srgbClr val="000000"/>
                </a:solidFill>
                <a:latin typeface="Times New Roman"/>
                <a:cs typeface="Times New Roman"/>
              </a:rPr>
              <a:t> </a:t>
            </a:r>
            <a:r>
              <a:rPr lang="fr-CA" sz="1200" dirty="0">
                <a:solidFill>
                  <a:srgbClr val="000000"/>
                </a:solidFill>
                <a:latin typeface="EQWAJR+ArialMT"/>
                <a:cs typeface="EQWAJR+ArialMT"/>
              </a:rPr>
              <a:t>65</a:t>
            </a:r>
            <a:r>
              <a:rPr lang="fr-CA" sz="1200" spc="58" dirty="0">
                <a:solidFill>
                  <a:srgbClr val="000000"/>
                </a:solidFill>
                <a:latin typeface="Times New Roman"/>
                <a:cs typeface="Times New Roman"/>
              </a:rPr>
              <a:t> </a:t>
            </a:r>
            <a:r>
              <a:rPr lang="fr-CA" sz="1200" dirty="0">
                <a:solidFill>
                  <a:srgbClr val="000000"/>
                </a:solidFill>
                <a:latin typeface="EQWAJR+ArialMT"/>
                <a:cs typeface="EQWAJR+ArialMT"/>
              </a:rPr>
              <a:t>ans</a:t>
            </a:r>
            <a:r>
              <a:rPr lang="fr-CA" sz="1200" spc="60" dirty="0">
                <a:solidFill>
                  <a:srgbClr val="000000"/>
                </a:solidFill>
                <a:latin typeface="Times New Roman"/>
                <a:cs typeface="Times New Roman"/>
              </a:rPr>
              <a:t> </a:t>
            </a:r>
            <a:r>
              <a:rPr lang="fr-CA" sz="1200" spc="60" dirty="0">
                <a:solidFill>
                  <a:srgbClr val="000000"/>
                </a:solidFill>
                <a:latin typeface="EQWAJR+ArialMT"/>
                <a:cs typeface="Times New Roman"/>
              </a:rPr>
              <a:t>et </a:t>
            </a:r>
            <a:r>
              <a:rPr lang="fr-CA" sz="1200" dirty="0">
                <a:solidFill>
                  <a:srgbClr val="000000"/>
                </a:solidFill>
                <a:latin typeface="EQWAJR+ArialMT"/>
                <a:cs typeface="EQWAJR+ArialMT"/>
              </a:rPr>
              <a:t>plus,</a:t>
            </a:r>
            <a:r>
              <a:rPr lang="fr-CA" sz="1200" spc="57" dirty="0">
                <a:solidFill>
                  <a:srgbClr val="000000"/>
                </a:solidFill>
                <a:latin typeface="Times New Roman"/>
                <a:cs typeface="Times New Roman"/>
              </a:rPr>
              <a:t> </a:t>
            </a:r>
            <a:r>
              <a:rPr lang="fr-CA" sz="1200" dirty="0">
                <a:solidFill>
                  <a:srgbClr val="000000"/>
                </a:solidFill>
                <a:latin typeface="EQWAJR+ArialMT"/>
                <a:cs typeface="EQWAJR+ArialMT"/>
              </a:rPr>
              <a:t>la</a:t>
            </a:r>
            <a:r>
              <a:rPr lang="fr-CA" sz="1200" spc="58" dirty="0">
                <a:solidFill>
                  <a:srgbClr val="000000"/>
                </a:solidFill>
                <a:latin typeface="Times New Roman"/>
                <a:cs typeface="Times New Roman"/>
              </a:rPr>
              <a:t> </a:t>
            </a:r>
            <a:r>
              <a:rPr lang="fr-CA" sz="1200" dirty="0">
                <a:solidFill>
                  <a:srgbClr val="000000"/>
                </a:solidFill>
                <a:latin typeface="EQWAJR+ArialMT"/>
                <a:cs typeface="EQWAJR+ArialMT"/>
              </a:rPr>
              <a:t>réduction</a:t>
            </a:r>
            <a:r>
              <a:rPr lang="fr-CA" sz="1200" spc="60" dirty="0">
                <a:solidFill>
                  <a:srgbClr val="000000"/>
                </a:solidFill>
                <a:latin typeface="Times New Roman"/>
                <a:cs typeface="Times New Roman"/>
              </a:rPr>
              <a:t> </a:t>
            </a:r>
            <a:r>
              <a:rPr lang="fr-CA" sz="1200" dirty="0">
                <a:solidFill>
                  <a:srgbClr val="000000"/>
                </a:solidFill>
                <a:latin typeface="EQWAJR+ArialMT"/>
                <a:cs typeface="EQWAJR+ArialMT"/>
              </a:rPr>
              <a:t>des</a:t>
            </a:r>
            <a:r>
              <a:rPr lang="fr-CA" sz="1200" spc="60" dirty="0">
                <a:solidFill>
                  <a:srgbClr val="000000"/>
                </a:solidFill>
                <a:latin typeface="Times New Roman"/>
                <a:cs typeface="Times New Roman"/>
              </a:rPr>
              <a:t> </a:t>
            </a:r>
            <a:r>
              <a:rPr lang="fr-CA" sz="1200" dirty="0">
                <a:solidFill>
                  <a:srgbClr val="000000"/>
                </a:solidFill>
                <a:latin typeface="EQWAJR+ArialMT"/>
                <a:cs typeface="EQWAJR+ArialMT"/>
              </a:rPr>
              <a:t>risques</a:t>
            </a:r>
            <a:r>
              <a:rPr lang="fr-CA" sz="1200" spc="60" dirty="0">
                <a:solidFill>
                  <a:srgbClr val="000000"/>
                </a:solidFill>
                <a:latin typeface="Times New Roman"/>
                <a:cs typeface="Times New Roman"/>
              </a:rPr>
              <a:t> </a:t>
            </a:r>
            <a:r>
              <a:rPr lang="fr-CA" sz="1200" dirty="0">
                <a:solidFill>
                  <a:srgbClr val="000000"/>
                </a:solidFill>
                <a:latin typeface="EQWAJR+ArialMT"/>
                <a:cs typeface="EQWAJR+ArialMT"/>
              </a:rPr>
              <a:t>de fractures</a:t>
            </a:r>
            <a:r>
              <a:rPr lang="fr-CA" sz="1200" spc="60" dirty="0">
                <a:solidFill>
                  <a:srgbClr val="000000"/>
                </a:solidFill>
                <a:latin typeface="Times New Roman"/>
                <a:cs typeface="Times New Roman"/>
              </a:rPr>
              <a:t> </a:t>
            </a:r>
            <a:r>
              <a:rPr lang="fr-CA" sz="1200" dirty="0">
                <a:solidFill>
                  <a:srgbClr val="000000"/>
                </a:solidFill>
                <a:latin typeface="EQWAJR+ArialMT"/>
                <a:cs typeface="EQWAJR+ArialMT"/>
              </a:rPr>
              <a:t>de</a:t>
            </a:r>
            <a:r>
              <a:rPr lang="fr-CA" sz="1200" spc="58" dirty="0">
                <a:solidFill>
                  <a:srgbClr val="000000"/>
                </a:solidFill>
                <a:latin typeface="Times New Roman"/>
                <a:cs typeface="Times New Roman"/>
              </a:rPr>
              <a:t> </a:t>
            </a:r>
            <a:r>
              <a:rPr lang="fr-CA" sz="1200" dirty="0">
                <a:solidFill>
                  <a:srgbClr val="000000"/>
                </a:solidFill>
                <a:latin typeface="EQWAJR+ArialMT"/>
                <a:cs typeface="EQWAJR+ArialMT"/>
              </a:rPr>
              <a:t>hanche</a:t>
            </a:r>
            <a:r>
              <a:rPr lang="fr-CA" sz="1200" spc="58" dirty="0">
                <a:solidFill>
                  <a:srgbClr val="000000"/>
                </a:solidFill>
                <a:latin typeface="Times New Roman"/>
                <a:cs typeface="Times New Roman"/>
              </a:rPr>
              <a:t> </a:t>
            </a:r>
            <a:r>
              <a:rPr lang="fr-CA" sz="1200" dirty="0">
                <a:solidFill>
                  <a:srgbClr val="000000"/>
                </a:solidFill>
                <a:latin typeface="EQWAJR+ArialMT"/>
                <a:cs typeface="EQWAJR+ArialMT"/>
              </a:rPr>
              <a:t>et</a:t>
            </a:r>
            <a:r>
              <a:rPr lang="fr-CA" sz="1200" spc="57" dirty="0">
                <a:solidFill>
                  <a:srgbClr val="000000"/>
                </a:solidFill>
                <a:latin typeface="Times New Roman"/>
                <a:cs typeface="Times New Roman"/>
              </a:rPr>
              <a:t> </a:t>
            </a:r>
            <a:r>
              <a:rPr lang="fr-CA" sz="1200" dirty="0">
                <a:solidFill>
                  <a:srgbClr val="000000"/>
                </a:solidFill>
                <a:latin typeface="EQWAJR+ArialMT"/>
                <a:cs typeface="EQWAJR+ArialMT"/>
              </a:rPr>
              <a:t>des fractures</a:t>
            </a:r>
            <a:r>
              <a:rPr lang="fr-CA" sz="1200" spc="60" dirty="0">
                <a:solidFill>
                  <a:srgbClr val="000000"/>
                </a:solidFill>
                <a:latin typeface="Times New Roman"/>
                <a:cs typeface="Times New Roman"/>
              </a:rPr>
              <a:t> </a:t>
            </a:r>
            <a:r>
              <a:rPr lang="fr-CA" sz="1200" dirty="0">
                <a:solidFill>
                  <a:srgbClr val="000000"/>
                </a:solidFill>
                <a:latin typeface="EQWAJR+ArialMT"/>
                <a:cs typeface="EQWAJR+ArialMT"/>
              </a:rPr>
              <a:t>cliniques l’emporte</a:t>
            </a:r>
            <a:r>
              <a:rPr lang="fr-CA" sz="1200" spc="60" dirty="0">
                <a:solidFill>
                  <a:srgbClr val="000000"/>
                </a:solidFill>
                <a:latin typeface="Times New Roman"/>
                <a:cs typeface="Times New Roman"/>
              </a:rPr>
              <a:t> </a:t>
            </a:r>
            <a:r>
              <a:rPr lang="fr-CA" sz="1200" dirty="0">
                <a:solidFill>
                  <a:srgbClr val="000000"/>
                </a:solidFill>
                <a:latin typeface="EQWAJR+ArialMT"/>
                <a:cs typeface="EQWAJR+ArialMT"/>
              </a:rPr>
              <a:t>sur</a:t>
            </a:r>
            <a:r>
              <a:rPr lang="fr-CA" sz="1200" spc="60" dirty="0">
                <a:solidFill>
                  <a:srgbClr val="000000"/>
                </a:solidFill>
                <a:latin typeface="Times New Roman"/>
                <a:cs typeface="Times New Roman"/>
              </a:rPr>
              <a:t> </a:t>
            </a:r>
            <a:r>
              <a:rPr lang="fr-CA" sz="1200" dirty="0">
                <a:solidFill>
                  <a:srgbClr val="000000"/>
                </a:solidFill>
                <a:latin typeface="EQWAJR+ArialMT"/>
                <a:cs typeface="EQWAJR+ArialMT"/>
              </a:rPr>
              <a:t>les</a:t>
            </a:r>
            <a:r>
              <a:rPr lang="fr-CA" sz="1200" spc="60" dirty="0">
                <a:solidFill>
                  <a:srgbClr val="000000"/>
                </a:solidFill>
                <a:latin typeface="Times New Roman"/>
                <a:cs typeface="Times New Roman"/>
              </a:rPr>
              <a:t> </a:t>
            </a:r>
            <a:r>
              <a:rPr lang="fr-CA" sz="1200" dirty="0">
                <a:solidFill>
                  <a:srgbClr val="000000"/>
                </a:solidFill>
                <a:latin typeface="EQWAJR+ArialMT"/>
                <a:cs typeface="EQWAJR+ArialMT"/>
              </a:rPr>
              <a:t>risques</a:t>
            </a:r>
            <a:r>
              <a:rPr lang="fr-CA" sz="1200" spc="60" dirty="0">
                <a:solidFill>
                  <a:srgbClr val="000000"/>
                </a:solidFill>
                <a:latin typeface="Times New Roman"/>
                <a:cs typeface="Times New Roman"/>
              </a:rPr>
              <a:t> </a:t>
            </a:r>
            <a:r>
              <a:rPr lang="fr-CA" sz="1200" dirty="0">
                <a:solidFill>
                  <a:srgbClr val="000000"/>
                </a:solidFill>
                <a:latin typeface="EQWAJR+ArialMT"/>
                <a:cs typeface="EQWAJR+ArialMT"/>
              </a:rPr>
              <a:t>potentiels associés</a:t>
            </a:r>
            <a:r>
              <a:rPr lang="fr-CA" sz="1200" spc="60" dirty="0">
                <a:solidFill>
                  <a:srgbClr val="000000"/>
                </a:solidFill>
                <a:latin typeface="Times New Roman"/>
                <a:cs typeface="Times New Roman"/>
              </a:rPr>
              <a:t> </a:t>
            </a:r>
            <a:r>
              <a:rPr lang="fr-CA" sz="1200" dirty="0">
                <a:solidFill>
                  <a:srgbClr val="000000"/>
                </a:solidFill>
                <a:latin typeface="EQWAJR+ArialMT"/>
                <a:cs typeface="EQWAJR+ArialMT"/>
              </a:rPr>
              <a:t>au</a:t>
            </a:r>
            <a:r>
              <a:rPr lang="fr-CA" sz="1200" spc="58" dirty="0">
                <a:solidFill>
                  <a:srgbClr val="000000"/>
                </a:solidFill>
                <a:latin typeface="Times New Roman"/>
                <a:cs typeface="Times New Roman"/>
              </a:rPr>
              <a:t> </a:t>
            </a:r>
            <a:r>
              <a:rPr lang="fr-CA" sz="1200" dirty="0">
                <a:solidFill>
                  <a:srgbClr val="000000"/>
                </a:solidFill>
                <a:latin typeface="EQWAJR+ArialMT"/>
                <a:cs typeface="EQWAJR+ArialMT"/>
              </a:rPr>
              <a:t>surdiagnostic</a:t>
            </a:r>
            <a:r>
              <a:rPr lang="fr-CA" sz="1200" spc="60" dirty="0">
                <a:solidFill>
                  <a:srgbClr val="000000"/>
                </a:solidFill>
                <a:latin typeface="Times New Roman"/>
                <a:cs typeface="Times New Roman"/>
              </a:rPr>
              <a:t> </a:t>
            </a:r>
            <a:r>
              <a:rPr lang="fr-CA" sz="1200" dirty="0">
                <a:solidFill>
                  <a:srgbClr val="000000"/>
                </a:solidFill>
                <a:latin typeface="EQWAJR+ArialMT"/>
                <a:cs typeface="EQWAJR+ArialMT"/>
              </a:rPr>
              <a:t>et</a:t>
            </a:r>
            <a:r>
              <a:rPr lang="fr-CA" sz="1200" spc="57" dirty="0">
                <a:solidFill>
                  <a:srgbClr val="000000"/>
                </a:solidFill>
                <a:latin typeface="Times New Roman"/>
                <a:cs typeface="Times New Roman"/>
              </a:rPr>
              <a:t> </a:t>
            </a:r>
            <a:r>
              <a:rPr lang="fr-CA" sz="1200" dirty="0">
                <a:solidFill>
                  <a:srgbClr val="000000"/>
                </a:solidFill>
                <a:latin typeface="EQWAJR+ArialMT"/>
                <a:cs typeface="EQWAJR+ArialMT"/>
              </a:rPr>
              <a:t>aux événements</a:t>
            </a:r>
            <a:r>
              <a:rPr lang="fr-CA" sz="1200" spc="60" dirty="0">
                <a:solidFill>
                  <a:srgbClr val="000000"/>
                </a:solidFill>
                <a:latin typeface="Times New Roman"/>
                <a:cs typeface="Times New Roman"/>
              </a:rPr>
              <a:t> </a:t>
            </a:r>
            <a:r>
              <a:rPr lang="fr-CA" sz="1200" dirty="0">
                <a:solidFill>
                  <a:srgbClr val="000000"/>
                </a:solidFill>
                <a:latin typeface="EQWAJR+ArialMT"/>
                <a:cs typeface="EQWAJR+ArialMT"/>
              </a:rPr>
              <a:t>indésirables.</a:t>
            </a:r>
          </a:p>
          <a:p>
            <a:pPr marL="342900" marR="0">
              <a:lnSpc>
                <a:spcPts val="2375"/>
              </a:lnSpc>
              <a:spcBef>
                <a:spcPts val="0"/>
              </a:spcBef>
              <a:spcAft>
                <a:spcPts val="0"/>
              </a:spcAft>
            </a:pPr>
            <a:endParaRPr lang="fr-CA" sz="1200" dirty="0">
              <a:solidFill>
                <a:srgbClr val="000000"/>
              </a:solidFill>
              <a:latin typeface="EQWAJR+ArialMT"/>
              <a:cs typeface="EQWAJR+ArialMT"/>
            </a:endParaRPr>
          </a:p>
          <a:p>
            <a:endParaRPr lang="fr-CA" dirty="0"/>
          </a:p>
        </p:txBody>
      </p:sp>
      <p:sp>
        <p:nvSpPr>
          <p:cNvPr id="4" name="Espace réservé du numéro de diapositive 3"/>
          <p:cNvSpPr>
            <a:spLocks noGrp="1"/>
          </p:cNvSpPr>
          <p:nvPr>
            <p:ph type="sldNum" sz="quarter" idx="5"/>
          </p:nvPr>
        </p:nvSpPr>
        <p:spPr/>
        <p:txBody>
          <a:bodyPr/>
          <a:lstStyle/>
          <a:p>
            <a:fld id="{2F93D95A-E142-9A47-9C1F-64774818F5B3}" type="slidenum">
              <a:rPr lang="fr-CA" smtClean="0"/>
              <a:t>46</a:t>
            </a:fld>
            <a:endParaRPr lang="fr-CA"/>
          </a:p>
        </p:txBody>
      </p:sp>
    </p:spTree>
    <p:extLst>
      <p:ext uri="{BB962C8B-B14F-4D97-AF65-F5344CB8AC3E}">
        <p14:creationId xmlns:p14="http://schemas.microsoft.com/office/powerpoint/2010/main" val="870824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0" i="0" u="none" strike="noStrike" dirty="0">
                <a:solidFill>
                  <a:srgbClr val="000000"/>
                </a:solidFill>
                <a:effectLst/>
                <a:latin typeface="Calibri" panose="020F0502020204030204" pitchFamily="34" charset="0"/>
              </a:rPr>
              <a:t>Comme le souligne la Dre Guylène Thériault, présidente du groupe de travail sur les fractures de fragilisation : « Les fractures de fragilisation peuvent réduire de beaucoup la qualité de vie d’une personne âgée. Pour les femmes de plus de 65 ans, des données crédibles indiquent que le dépistage peut changer la donne. Étonnamment, on offre pourtant le dépistage à des femmes plus jeunes et à des hommes, malgré l’absence d’avantages démontrés. » </a:t>
            </a:r>
            <a:r>
              <a:rPr lang="fr-FR" b="0" i="0" dirty="0">
                <a:solidFill>
                  <a:srgbClr val="000000"/>
                </a:solidFill>
                <a:effectLst/>
                <a:latin typeface="Calibri" panose="020F0502020204030204" pitchFamily="34" charset="0"/>
              </a:rPr>
              <a:t>​</a:t>
            </a:r>
            <a:endParaRPr lang="en-CA" dirty="0"/>
          </a:p>
        </p:txBody>
      </p:sp>
      <p:sp>
        <p:nvSpPr>
          <p:cNvPr id="4" name="Slide Number Placeholder 3"/>
          <p:cNvSpPr>
            <a:spLocks noGrp="1"/>
          </p:cNvSpPr>
          <p:nvPr>
            <p:ph type="sldNum" sz="quarter" idx="5"/>
          </p:nvPr>
        </p:nvSpPr>
        <p:spPr/>
        <p:txBody>
          <a:bodyPr/>
          <a:lstStyle/>
          <a:p>
            <a:fld id="{2F93D95A-E142-9A47-9C1F-64774818F5B3}" type="slidenum">
              <a:rPr lang="fr-CA" smtClean="0"/>
              <a:t>47</a:t>
            </a:fld>
            <a:endParaRPr lang="fr-CA"/>
          </a:p>
        </p:txBody>
      </p:sp>
    </p:spTree>
    <p:extLst>
      <p:ext uri="{BB962C8B-B14F-4D97-AF65-F5344CB8AC3E}">
        <p14:creationId xmlns:p14="http://schemas.microsoft.com/office/powerpoint/2010/main" val="7078380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CA" b="0" i="0" u="none" strike="noStrike" dirty="0">
                <a:solidFill>
                  <a:srgbClr val="000000"/>
                </a:solidFill>
                <a:effectLst/>
                <a:latin typeface="Calibri" panose="020F0502020204030204" pitchFamily="34" charset="0"/>
              </a:rPr>
              <a:t>Le FRAX sans DMO </a:t>
            </a:r>
            <a:r>
              <a:rPr lang="en-CA" b="0" i="0" u="none" strike="noStrike" dirty="0" err="1">
                <a:solidFill>
                  <a:srgbClr val="000000"/>
                </a:solidFill>
                <a:effectLst/>
                <a:latin typeface="Calibri" panose="020F0502020204030204" pitchFamily="34" charset="0"/>
              </a:rPr>
              <a:t>implique</a:t>
            </a:r>
            <a:r>
              <a:rPr lang="en-CA" b="0" i="0" u="none" strike="noStrike" dirty="0">
                <a:solidFill>
                  <a:srgbClr val="000000"/>
                </a:solidFill>
                <a:effectLst/>
                <a:latin typeface="Calibri" panose="020F0502020204030204" pitchFamily="34" charset="0"/>
              </a:rPr>
              <a:t> un </a:t>
            </a:r>
            <a:r>
              <a:rPr lang="en-CA" b="0" i="0" u="none" strike="noStrike" dirty="0" err="1">
                <a:solidFill>
                  <a:srgbClr val="000000"/>
                </a:solidFill>
                <a:effectLst/>
                <a:latin typeface="Calibri" panose="020F0502020204030204" pitchFamily="34" charset="0"/>
              </a:rPr>
              <a:t>calcul</a:t>
            </a:r>
            <a:r>
              <a:rPr lang="en-CA" b="0" i="0" u="none" strike="noStrike" dirty="0">
                <a:solidFill>
                  <a:srgbClr val="000000"/>
                </a:solidFill>
                <a:effectLst/>
                <a:latin typeface="Calibri" panose="020F0502020204030204" pitchFamily="34" charset="0"/>
              </a:rPr>
              <a:t> du </a:t>
            </a:r>
            <a:r>
              <a:rPr lang="en-CA" b="0" i="0" u="none" strike="noStrike" dirty="0" err="1">
                <a:solidFill>
                  <a:srgbClr val="000000"/>
                </a:solidFill>
                <a:effectLst/>
                <a:latin typeface="Calibri" panose="020F0502020204030204" pitchFamily="34" charset="0"/>
              </a:rPr>
              <a:t>risque</a:t>
            </a:r>
            <a:r>
              <a:rPr lang="en-CA" b="0" i="0" u="none" strike="noStrike" dirty="0">
                <a:solidFill>
                  <a:srgbClr val="000000"/>
                </a:solidFill>
                <a:effectLst/>
                <a:latin typeface="Calibri" panose="020F0502020204030204" pitchFamily="34" charset="0"/>
              </a:rPr>
              <a:t> </a:t>
            </a:r>
            <a:r>
              <a:rPr lang="en-CA" b="0" i="0" u="none" strike="noStrike" dirty="0" err="1">
                <a:solidFill>
                  <a:srgbClr val="000000"/>
                </a:solidFill>
                <a:effectLst/>
                <a:latin typeface="Calibri" panose="020F0502020204030204" pitchFamily="34" charset="0"/>
              </a:rPr>
              <a:t>individuel</a:t>
            </a:r>
            <a:r>
              <a:rPr lang="en-CA" b="0" i="0" u="none" strike="noStrike" dirty="0">
                <a:solidFill>
                  <a:srgbClr val="000000"/>
                </a:solidFill>
                <a:effectLst/>
                <a:latin typeface="Calibri" panose="020F0502020204030204" pitchFamily="34" charset="0"/>
              </a:rPr>
              <a:t> et la prise </a:t>
            </a:r>
            <a:r>
              <a:rPr lang="en-CA" b="0" i="0" u="none" strike="noStrike" dirty="0" err="1">
                <a:solidFill>
                  <a:srgbClr val="000000"/>
                </a:solidFill>
                <a:effectLst/>
                <a:latin typeface="Calibri" panose="020F0502020204030204" pitchFamily="34" charset="0"/>
              </a:rPr>
              <a:t>en</a:t>
            </a:r>
            <a:r>
              <a:rPr lang="en-CA" b="0" i="0" u="none" strike="noStrike" dirty="0">
                <a:solidFill>
                  <a:srgbClr val="000000"/>
                </a:solidFill>
                <a:effectLst/>
                <a:latin typeface="Calibri" panose="020F0502020204030204" pitchFamily="34" charset="0"/>
              </a:rPr>
              <a:t> </a:t>
            </a:r>
            <a:r>
              <a:rPr lang="en-CA" b="0" i="0" u="none" strike="noStrike" dirty="0" err="1">
                <a:solidFill>
                  <a:srgbClr val="000000"/>
                </a:solidFill>
                <a:effectLst/>
                <a:latin typeface="Calibri" panose="020F0502020204030204" pitchFamily="34" charset="0"/>
              </a:rPr>
              <a:t>compte</a:t>
            </a:r>
            <a:r>
              <a:rPr lang="en-CA" b="0" i="0" u="none" strike="noStrike" dirty="0">
                <a:solidFill>
                  <a:srgbClr val="000000"/>
                </a:solidFill>
                <a:effectLst/>
                <a:latin typeface="Calibri" panose="020F0502020204030204" pitchFamily="34" charset="0"/>
              </a:rPr>
              <a:t> des </a:t>
            </a:r>
            <a:r>
              <a:rPr lang="en-CA" b="0" i="0" u="none" strike="noStrike" dirty="0" err="1">
                <a:solidFill>
                  <a:srgbClr val="000000"/>
                </a:solidFill>
                <a:effectLst/>
                <a:latin typeface="Calibri" panose="020F0502020204030204" pitchFamily="34" charset="0"/>
              </a:rPr>
              <a:t>bénéfices</a:t>
            </a:r>
            <a:r>
              <a:rPr lang="en-CA" b="0" i="0" u="none" strike="noStrike" dirty="0">
                <a:solidFill>
                  <a:srgbClr val="000000"/>
                </a:solidFill>
                <a:effectLst/>
                <a:latin typeface="Calibri" panose="020F0502020204030204" pitchFamily="34" charset="0"/>
              </a:rPr>
              <a:t> et prejudices </a:t>
            </a:r>
            <a:r>
              <a:rPr lang="en-CA" b="0" i="0" u="none" strike="noStrike" dirty="0" err="1">
                <a:solidFill>
                  <a:srgbClr val="000000"/>
                </a:solidFill>
                <a:effectLst/>
                <a:latin typeface="Calibri" panose="020F0502020204030204" pitchFamily="34" charset="0"/>
              </a:rPr>
              <a:t>potentiels</a:t>
            </a:r>
            <a:r>
              <a:rPr lang="en-CA" b="0" i="0" u="none" strike="noStrike" dirty="0">
                <a:solidFill>
                  <a:srgbClr val="000000"/>
                </a:solidFill>
                <a:effectLst/>
                <a:latin typeface="Calibri" panose="020F0502020204030204" pitchFamily="34" charset="0"/>
              </a:rPr>
              <a:t> du </a:t>
            </a:r>
            <a:r>
              <a:rPr lang="en-CA" b="0" i="0" u="none" strike="noStrike" dirty="0" err="1">
                <a:solidFill>
                  <a:srgbClr val="000000"/>
                </a:solidFill>
                <a:effectLst/>
                <a:latin typeface="Calibri" panose="020F0502020204030204" pitchFamily="34" charset="0"/>
              </a:rPr>
              <a:t>traitement</a:t>
            </a:r>
            <a:r>
              <a:rPr lang="en-CA" b="0" i="0" u="none" strike="noStrike" dirty="0">
                <a:solidFill>
                  <a:srgbClr val="000000"/>
                </a:solidFill>
                <a:effectLst/>
                <a:latin typeface="Calibri" panose="020F0502020204030204" pitchFamily="34" charset="0"/>
              </a:rPr>
              <a:t>. </a:t>
            </a:r>
          </a:p>
          <a:p>
            <a:pPr algn="l" rtl="0" fontAlgn="base"/>
            <a:r>
              <a:rPr lang="en-CA" b="0" i="0" u="none" strike="noStrike" dirty="0" err="1">
                <a:solidFill>
                  <a:srgbClr val="000000"/>
                </a:solidFill>
                <a:effectLst/>
                <a:latin typeface="Calibri" panose="020F0502020204030204" pitchFamily="34" charset="0"/>
              </a:rPr>
              <a:t>Cette</a:t>
            </a:r>
            <a:r>
              <a:rPr lang="en-CA" b="0" i="0" u="none" strike="noStrike" dirty="0">
                <a:solidFill>
                  <a:srgbClr val="000000"/>
                </a:solidFill>
                <a:effectLst/>
                <a:latin typeface="Calibri" panose="020F0502020204030204" pitchFamily="34" charset="0"/>
              </a:rPr>
              <a:t> étape </a:t>
            </a:r>
            <a:r>
              <a:rPr lang="en-CA" b="0" i="0" u="none" strike="noStrike" dirty="0" err="1">
                <a:solidFill>
                  <a:srgbClr val="000000"/>
                </a:solidFill>
                <a:effectLst/>
                <a:latin typeface="Calibri" panose="020F0502020204030204" pitchFamily="34" charset="0"/>
              </a:rPr>
              <a:t>concerne</a:t>
            </a:r>
            <a:r>
              <a:rPr lang="en-CA" b="0" i="0" u="none" strike="noStrike" dirty="0">
                <a:solidFill>
                  <a:srgbClr val="000000"/>
                </a:solidFill>
                <a:effectLst/>
                <a:latin typeface="Calibri" panose="020F0502020204030204" pitchFamily="34" charset="0"/>
              </a:rPr>
              <a:t> </a:t>
            </a:r>
            <a:r>
              <a:rPr lang="en-CA" b="0" i="0" u="none" strike="noStrike" dirty="0" err="1">
                <a:solidFill>
                  <a:srgbClr val="000000"/>
                </a:solidFill>
                <a:effectLst/>
                <a:latin typeface="Calibri" panose="020F0502020204030204" pitchFamily="34" charset="0"/>
              </a:rPr>
              <a:t>toutes</a:t>
            </a:r>
            <a:r>
              <a:rPr lang="en-CA" b="0" i="0" u="none" strike="noStrike" dirty="0">
                <a:solidFill>
                  <a:srgbClr val="000000"/>
                </a:solidFill>
                <a:effectLst/>
                <a:latin typeface="Calibri" panose="020F0502020204030204" pitchFamily="34" charset="0"/>
              </a:rPr>
              <a:t> les femmes de 65 </a:t>
            </a:r>
            <a:r>
              <a:rPr lang="en-CA" b="0" i="0" u="none" strike="noStrike" dirty="0" err="1">
                <a:solidFill>
                  <a:srgbClr val="000000"/>
                </a:solidFill>
                <a:effectLst/>
                <a:latin typeface="Calibri" panose="020F0502020204030204" pitchFamily="34" charset="0"/>
              </a:rPr>
              <a:t>ans</a:t>
            </a:r>
            <a:r>
              <a:rPr lang="en-CA" b="0" i="0" u="none" strike="noStrike" dirty="0">
                <a:solidFill>
                  <a:srgbClr val="000000"/>
                </a:solidFill>
                <a:effectLst/>
                <a:latin typeface="Calibri" panose="020F0502020204030204" pitchFamily="34" charset="0"/>
              </a:rPr>
              <a:t> et plus.</a:t>
            </a:r>
          </a:p>
          <a:p>
            <a:pPr algn="l" rtl="0" fontAlgn="base"/>
            <a:r>
              <a:rPr lang="en-CA" b="0" i="0" u="none" strike="noStrike" dirty="0">
                <a:solidFill>
                  <a:srgbClr val="000000"/>
                </a:solidFill>
                <a:effectLst/>
                <a:latin typeface="Calibri" panose="020F0502020204030204" pitchFamily="34" charset="0"/>
              </a:rPr>
              <a:t>Après </a:t>
            </a:r>
            <a:r>
              <a:rPr lang="en-CA" b="0" i="0" u="none" strike="noStrike" dirty="0" err="1">
                <a:solidFill>
                  <a:srgbClr val="000000"/>
                </a:solidFill>
                <a:effectLst/>
                <a:latin typeface="Calibri" panose="020F0502020204030204" pitchFamily="34" charset="0"/>
              </a:rPr>
              <a:t>une</a:t>
            </a:r>
            <a:r>
              <a:rPr lang="en-CA" b="0" i="0" u="none" strike="noStrike" dirty="0">
                <a:solidFill>
                  <a:srgbClr val="000000"/>
                </a:solidFill>
                <a:effectLst/>
                <a:latin typeface="Calibri" panose="020F0502020204030204" pitchFamily="34" charset="0"/>
              </a:rPr>
              <a:t> prise de </a:t>
            </a:r>
            <a:r>
              <a:rPr lang="en-CA" b="0" i="0" u="none" strike="noStrike" dirty="0" err="1">
                <a:solidFill>
                  <a:srgbClr val="000000"/>
                </a:solidFill>
                <a:effectLst/>
                <a:latin typeface="Calibri" panose="020F0502020204030204" pitchFamily="34" charset="0"/>
              </a:rPr>
              <a:t>décision</a:t>
            </a:r>
            <a:r>
              <a:rPr lang="en-CA" b="0" i="0" u="none" strike="noStrike" dirty="0">
                <a:solidFill>
                  <a:srgbClr val="000000"/>
                </a:solidFill>
                <a:effectLst/>
                <a:latin typeface="Calibri" panose="020F0502020204030204" pitchFamily="34" charset="0"/>
              </a:rPr>
              <a:t> </a:t>
            </a:r>
            <a:r>
              <a:rPr lang="en-CA" b="0" i="0" u="none" strike="noStrike" dirty="0" err="1">
                <a:solidFill>
                  <a:srgbClr val="000000"/>
                </a:solidFill>
                <a:effectLst/>
                <a:latin typeface="Calibri" panose="020F0502020204030204" pitchFamily="34" charset="0"/>
              </a:rPr>
              <a:t>partagée</a:t>
            </a:r>
            <a:r>
              <a:rPr lang="en-CA" b="0" i="0" u="none" strike="noStrike" dirty="0">
                <a:solidFill>
                  <a:srgbClr val="000000"/>
                </a:solidFill>
                <a:effectLst/>
                <a:latin typeface="Calibri" panose="020F0502020204030204" pitchFamily="34" charset="0"/>
              </a:rPr>
              <a:t>, </a:t>
            </a:r>
            <a:r>
              <a:rPr lang="en-CA" b="0" i="0" u="none" strike="noStrike" dirty="0" err="1">
                <a:solidFill>
                  <a:srgbClr val="000000"/>
                </a:solidFill>
                <a:effectLst/>
                <a:latin typeface="Calibri" panose="020F0502020204030204" pitchFamily="34" charset="0"/>
              </a:rPr>
              <a:t>si</a:t>
            </a:r>
            <a:r>
              <a:rPr lang="en-CA" b="0" i="0" u="none" strike="noStrike" dirty="0">
                <a:solidFill>
                  <a:srgbClr val="000000"/>
                </a:solidFill>
                <a:effectLst/>
                <a:latin typeface="Calibri" panose="020F0502020204030204" pitchFamily="34" charset="0"/>
              </a:rPr>
              <a:t> la </a:t>
            </a:r>
            <a:r>
              <a:rPr lang="en-CA" b="0" i="0" u="none" strike="noStrike" dirty="0" err="1">
                <a:solidFill>
                  <a:srgbClr val="000000"/>
                </a:solidFill>
                <a:effectLst/>
                <a:latin typeface="Calibri" panose="020F0502020204030204" pitchFamily="34" charset="0"/>
              </a:rPr>
              <a:t>personne</a:t>
            </a:r>
            <a:r>
              <a:rPr lang="en-CA" b="0" i="0" u="none" strike="noStrike" dirty="0">
                <a:solidFill>
                  <a:srgbClr val="000000"/>
                </a:solidFill>
                <a:effectLst/>
                <a:latin typeface="Calibri" panose="020F0502020204030204" pitchFamily="34" charset="0"/>
              </a:rPr>
              <a:t> envisage </a:t>
            </a:r>
            <a:r>
              <a:rPr lang="en-CA" b="0" i="0" u="none" strike="noStrike" dirty="0" err="1">
                <a:solidFill>
                  <a:srgbClr val="000000"/>
                </a:solidFill>
                <a:effectLst/>
                <a:latin typeface="Calibri" panose="020F0502020204030204" pitchFamily="34" charset="0"/>
              </a:rPr>
              <a:t>une</a:t>
            </a:r>
            <a:r>
              <a:rPr lang="en-CA" b="0" i="0" u="none" strike="noStrike" dirty="0">
                <a:solidFill>
                  <a:srgbClr val="000000"/>
                </a:solidFill>
                <a:effectLst/>
                <a:latin typeface="Calibri" panose="020F0502020204030204" pitchFamily="34" charset="0"/>
              </a:rPr>
              <a:t> </a:t>
            </a:r>
            <a:r>
              <a:rPr lang="en-CA" b="0" i="0" u="none" strike="noStrike" dirty="0" err="1">
                <a:solidFill>
                  <a:srgbClr val="000000"/>
                </a:solidFill>
                <a:effectLst/>
                <a:latin typeface="Calibri" panose="020F0502020204030204" pitchFamily="34" charset="0"/>
              </a:rPr>
              <a:t>pharmacothérapie</a:t>
            </a:r>
            <a:r>
              <a:rPr lang="en-CA" b="0" i="0" u="none" strike="noStrike" dirty="0">
                <a:solidFill>
                  <a:srgbClr val="000000"/>
                </a:solidFill>
                <a:effectLst/>
                <a:latin typeface="Calibri" panose="020F0502020204030204" pitchFamily="34" charset="0"/>
              </a:rPr>
              <a:t>, le </a:t>
            </a:r>
            <a:r>
              <a:rPr lang="en-CA" b="0" i="0" u="none" strike="noStrike" dirty="0" err="1">
                <a:solidFill>
                  <a:srgbClr val="000000"/>
                </a:solidFill>
                <a:effectLst/>
                <a:latin typeface="Calibri" panose="020F0502020204030204" pitchFamily="34" charset="0"/>
              </a:rPr>
              <a:t>clinicien</a:t>
            </a:r>
            <a:r>
              <a:rPr lang="en-CA" b="0" i="0" u="none" strike="noStrike" dirty="0">
                <a:solidFill>
                  <a:srgbClr val="000000"/>
                </a:solidFill>
                <a:effectLst/>
                <a:latin typeface="Calibri" panose="020F0502020204030204" pitchFamily="34" charset="0"/>
              </a:rPr>
              <a:t> </a:t>
            </a:r>
            <a:r>
              <a:rPr lang="en-CA" b="0" i="0" u="none" strike="noStrike" dirty="0" err="1">
                <a:solidFill>
                  <a:srgbClr val="000000"/>
                </a:solidFill>
                <a:effectLst/>
                <a:latin typeface="Calibri" panose="020F0502020204030204" pitchFamily="34" charset="0"/>
              </a:rPr>
              <a:t>demandera</a:t>
            </a:r>
            <a:r>
              <a:rPr lang="en-CA" b="0" i="0" u="none" strike="noStrike" dirty="0">
                <a:solidFill>
                  <a:srgbClr val="000000"/>
                </a:solidFill>
                <a:effectLst/>
                <a:latin typeface="Calibri" panose="020F0502020204030204" pitchFamily="34" charset="0"/>
              </a:rPr>
              <a:t> un test de DMO.</a:t>
            </a:r>
          </a:p>
          <a:p>
            <a:pPr algn="l" rtl="0" fontAlgn="base"/>
            <a:r>
              <a:rPr lang="en-CA" b="0" i="0" u="none" strike="noStrike" dirty="0" err="1">
                <a:solidFill>
                  <a:srgbClr val="000000"/>
                </a:solidFill>
                <a:effectLst/>
                <a:latin typeface="Calibri" panose="020F0502020204030204" pitchFamily="34" charset="0"/>
              </a:rPr>
              <a:t>Cette</a:t>
            </a:r>
            <a:r>
              <a:rPr lang="en-CA" b="0" i="0" u="none" strike="noStrike" dirty="0">
                <a:solidFill>
                  <a:srgbClr val="000000"/>
                </a:solidFill>
                <a:effectLst/>
                <a:latin typeface="Calibri" panose="020F0502020204030204" pitchFamily="34" charset="0"/>
              </a:rPr>
              <a:t> étape ne </a:t>
            </a:r>
            <a:r>
              <a:rPr lang="en-CA" b="0" i="0" u="none" strike="noStrike" dirty="0" err="1">
                <a:solidFill>
                  <a:srgbClr val="000000"/>
                </a:solidFill>
                <a:effectLst/>
                <a:latin typeface="Calibri" panose="020F0502020204030204" pitchFamily="34" charset="0"/>
              </a:rPr>
              <a:t>concerne</a:t>
            </a:r>
            <a:r>
              <a:rPr lang="en-CA" b="0" i="0" u="none" strike="noStrike" dirty="0">
                <a:solidFill>
                  <a:srgbClr val="000000"/>
                </a:solidFill>
                <a:effectLst/>
                <a:latin typeface="Calibri" panose="020F0502020204030204" pitchFamily="34" charset="0"/>
              </a:rPr>
              <a:t> pas </a:t>
            </a:r>
            <a:r>
              <a:rPr lang="en-CA" b="0" i="0" u="none" strike="noStrike" dirty="0" err="1">
                <a:solidFill>
                  <a:srgbClr val="000000"/>
                </a:solidFill>
                <a:effectLst/>
                <a:latin typeface="Calibri" panose="020F0502020204030204" pitchFamily="34" charset="0"/>
              </a:rPr>
              <a:t>toutes</a:t>
            </a:r>
            <a:r>
              <a:rPr lang="en-CA" b="0" i="0" u="none" strike="noStrike" dirty="0">
                <a:solidFill>
                  <a:srgbClr val="000000"/>
                </a:solidFill>
                <a:effectLst/>
                <a:latin typeface="Calibri" panose="020F0502020204030204" pitchFamily="34" charset="0"/>
              </a:rPr>
              <a:t> les femmes de 65 </a:t>
            </a:r>
            <a:r>
              <a:rPr lang="en-CA" b="0" i="0" u="none" strike="noStrike" dirty="0" err="1">
                <a:solidFill>
                  <a:srgbClr val="000000"/>
                </a:solidFill>
                <a:effectLst/>
                <a:latin typeface="Calibri" panose="020F0502020204030204" pitchFamily="34" charset="0"/>
              </a:rPr>
              <a:t>ans</a:t>
            </a:r>
            <a:r>
              <a:rPr lang="en-CA" b="0" i="0" u="none" strike="noStrike" dirty="0">
                <a:solidFill>
                  <a:srgbClr val="000000"/>
                </a:solidFill>
                <a:effectLst/>
                <a:latin typeface="Calibri" panose="020F0502020204030204" pitchFamily="34" charset="0"/>
              </a:rPr>
              <a:t> et plus, car </a:t>
            </a:r>
            <a:r>
              <a:rPr lang="en-CA" b="0" i="0" u="none" strike="noStrike" dirty="0" err="1">
                <a:solidFill>
                  <a:srgbClr val="000000"/>
                </a:solidFill>
                <a:effectLst/>
                <a:latin typeface="Calibri" panose="020F0502020204030204" pitchFamily="34" charset="0"/>
              </a:rPr>
              <a:t>certaines</a:t>
            </a:r>
            <a:r>
              <a:rPr lang="en-CA" b="0" i="0" u="none" strike="noStrike" dirty="0">
                <a:solidFill>
                  <a:srgbClr val="000000"/>
                </a:solidFill>
                <a:effectLst/>
                <a:latin typeface="Calibri" panose="020F0502020204030204" pitchFamily="34" charset="0"/>
              </a:rPr>
              <a:t> </a:t>
            </a:r>
            <a:r>
              <a:rPr lang="en-CA" b="0" i="0" u="none" strike="noStrike" dirty="0" err="1">
                <a:solidFill>
                  <a:srgbClr val="000000"/>
                </a:solidFill>
                <a:effectLst/>
                <a:latin typeface="Calibri" panose="020F0502020204030204" pitchFamily="34" charset="0"/>
              </a:rPr>
              <a:t>d'entre</a:t>
            </a:r>
            <a:r>
              <a:rPr lang="en-CA" b="0" i="0" u="none" strike="noStrike" dirty="0">
                <a:solidFill>
                  <a:srgbClr val="000000"/>
                </a:solidFill>
                <a:effectLst/>
                <a:latin typeface="Calibri" panose="020F0502020204030204" pitchFamily="34" charset="0"/>
              </a:rPr>
              <a:t> </a:t>
            </a:r>
            <a:r>
              <a:rPr lang="en-CA" b="0" i="0" u="none" strike="noStrike" dirty="0" err="1">
                <a:solidFill>
                  <a:srgbClr val="000000"/>
                </a:solidFill>
                <a:effectLst/>
                <a:latin typeface="Calibri" panose="020F0502020204030204" pitchFamily="34" charset="0"/>
              </a:rPr>
              <a:t>elles</a:t>
            </a:r>
            <a:r>
              <a:rPr lang="en-CA" b="0" i="0" u="none" strike="noStrike" dirty="0">
                <a:solidFill>
                  <a:srgbClr val="000000"/>
                </a:solidFill>
                <a:effectLst/>
                <a:latin typeface="Calibri" panose="020F0502020204030204" pitchFamily="34" charset="0"/>
              </a:rPr>
              <a:t> </a:t>
            </a:r>
            <a:r>
              <a:rPr lang="en-CA" b="0" i="0" u="none" strike="noStrike" dirty="0" err="1">
                <a:solidFill>
                  <a:srgbClr val="000000"/>
                </a:solidFill>
                <a:effectLst/>
                <a:latin typeface="Calibri" panose="020F0502020204030204" pitchFamily="34" charset="0"/>
              </a:rPr>
              <a:t>peuvent</a:t>
            </a:r>
            <a:r>
              <a:rPr lang="en-CA" b="0" i="0" u="none" strike="noStrike" dirty="0">
                <a:solidFill>
                  <a:srgbClr val="000000"/>
                </a:solidFill>
                <a:effectLst/>
                <a:latin typeface="Calibri" panose="020F0502020204030204" pitchFamily="34" charset="0"/>
              </a:rPr>
              <a:t> ne pas </a:t>
            </a:r>
            <a:r>
              <a:rPr lang="en-CA" b="0" i="0" u="none" strike="noStrike" dirty="0" err="1">
                <a:solidFill>
                  <a:srgbClr val="000000"/>
                </a:solidFill>
                <a:effectLst/>
                <a:latin typeface="Calibri" panose="020F0502020204030204" pitchFamily="34" charset="0"/>
              </a:rPr>
              <a:t>vouloir</a:t>
            </a:r>
            <a:r>
              <a:rPr lang="en-CA" b="0" i="0" u="none" strike="noStrike" dirty="0">
                <a:solidFill>
                  <a:srgbClr val="000000"/>
                </a:solidFill>
                <a:effectLst/>
                <a:latin typeface="Calibri" panose="020F0502020204030204" pitchFamily="34" charset="0"/>
              </a:rPr>
              <a:t> </a:t>
            </a:r>
            <a:r>
              <a:rPr lang="en-CA" b="0" i="0" u="none" strike="noStrike" dirty="0" err="1">
                <a:solidFill>
                  <a:srgbClr val="000000"/>
                </a:solidFill>
                <a:effectLst/>
                <a:latin typeface="Calibri" panose="020F0502020204030204" pitchFamily="34" charset="0"/>
              </a:rPr>
              <a:t>suivre</a:t>
            </a:r>
            <a:r>
              <a:rPr lang="en-CA" b="0" i="0" u="none" strike="noStrike" dirty="0">
                <a:solidFill>
                  <a:srgbClr val="000000"/>
                </a:solidFill>
                <a:effectLst/>
                <a:latin typeface="Calibri" panose="020F0502020204030204" pitchFamily="34" charset="0"/>
              </a:rPr>
              <a:t> </a:t>
            </a:r>
            <a:r>
              <a:rPr lang="en-CA" b="0" i="0" u="none" strike="noStrike" dirty="0" err="1">
                <a:solidFill>
                  <a:srgbClr val="000000"/>
                </a:solidFill>
                <a:effectLst/>
                <a:latin typeface="Calibri" panose="020F0502020204030204" pitchFamily="34" charset="0"/>
              </a:rPr>
              <a:t>une</a:t>
            </a:r>
            <a:r>
              <a:rPr lang="en-CA" b="0" i="0" u="none" strike="noStrike" dirty="0">
                <a:solidFill>
                  <a:srgbClr val="000000"/>
                </a:solidFill>
                <a:effectLst/>
                <a:latin typeface="Calibri" panose="020F0502020204030204" pitchFamily="34" charset="0"/>
              </a:rPr>
              <a:t> </a:t>
            </a:r>
            <a:r>
              <a:rPr lang="en-CA" b="0" i="0" u="none" strike="noStrike" dirty="0" err="1">
                <a:solidFill>
                  <a:srgbClr val="000000"/>
                </a:solidFill>
                <a:effectLst/>
                <a:latin typeface="Calibri" panose="020F0502020204030204" pitchFamily="34" charset="0"/>
              </a:rPr>
              <a:t>pharmacothérapie</a:t>
            </a:r>
            <a:r>
              <a:rPr lang="en-CA" b="0" i="0" u="none" strike="noStrike" dirty="0">
                <a:solidFill>
                  <a:srgbClr val="000000"/>
                </a:solidFill>
                <a:effectLst/>
                <a:latin typeface="Calibri" panose="020F0502020204030204" pitchFamily="34" charset="0"/>
              </a:rPr>
              <a:t>.</a:t>
            </a:r>
          </a:p>
          <a:p>
            <a:pPr algn="l" rtl="0" fontAlgn="base"/>
            <a:r>
              <a:rPr lang="en-CA" b="0" i="0" u="none" strike="noStrike" dirty="0">
                <a:solidFill>
                  <a:srgbClr val="000000"/>
                </a:solidFill>
                <a:effectLst/>
                <a:latin typeface="Calibri" panose="020F0502020204030204" pitchFamily="34" charset="0"/>
              </a:rPr>
              <a:t>Après </a:t>
            </a:r>
            <a:r>
              <a:rPr lang="en-CA" b="0" i="0" u="none" strike="noStrike" dirty="0" err="1">
                <a:solidFill>
                  <a:srgbClr val="000000"/>
                </a:solidFill>
                <a:effectLst/>
                <a:latin typeface="Calibri" panose="020F0502020204030204" pitchFamily="34" charset="0"/>
              </a:rPr>
              <a:t>l'examen</a:t>
            </a:r>
            <a:r>
              <a:rPr lang="en-CA" b="0" i="0" u="none" strike="noStrike" dirty="0">
                <a:solidFill>
                  <a:srgbClr val="000000"/>
                </a:solidFill>
                <a:effectLst/>
                <a:latin typeface="Calibri" panose="020F0502020204030204" pitchFamily="34" charset="0"/>
              </a:rPr>
              <a:t> de la DMO, le </a:t>
            </a:r>
            <a:r>
              <a:rPr lang="en-CA" b="0" i="0" u="none" strike="noStrike" dirty="0" err="1">
                <a:solidFill>
                  <a:srgbClr val="000000"/>
                </a:solidFill>
                <a:effectLst/>
                <a:latin typeface="Calibri" panose="020F0502020204030204" pitchFamily="34" charset="0"/>
              </a:rPr>
              <a:t>clinicien</a:t>
            </a:r>
            <a:r>
              <a:rPr lang="en-CA" b="0" i="0" u="none" strike="noStrike" dirty="0">
                <a:solidFill>
                  <a:srgbClr val="000000"/>
                </a:solidFill>
                <a:effectLst/>
                <a:latin typeface="Calibri" panose="020F0502020204030204" pitchFamily="34" charset="0"/>
              </a:rPr>
              <a:t> </a:t>
            </a:r>
            <a:r>
              <a:rPr lang="en-CA" b="0" i="0" u="none" strike="noStrike" dirty="0" err="1">
                <a:solidFill>
                  <a:srgbClr val="000000"/>
                </a:solidFill>
                <a:effectLst/>
                <a:latin typeface="Calibri" panose="020F0502020204030204" pitchFamily="34" charset="0"/>
              </a:rPr>
              <a:t>recalculera</a:t>
            </a:r>
            <a:r>
              <a:rPr lang="en-CA" b="0" i="0" u="none" strike="noStrike" dirty="0">
                <a:solidFill>
                  <a:srgbClr val="000000"/>
                </a:solidFill>
                <a:effectLst/>
                <a:latin typeface="Calibri" panose="020F0502020204030204" pitchFamily="34" charset="0"/>
              </a:rPr>
              <a:t> FRAX </a:t>
            </a:r>
            <a:r>
              <a:rPr lang="en-CA" b="0" i="0" u="none" strike="noStrike" dirty="0" err="1">
                <a:solidFill>
                  <a:srgbClr val="000000"/>
                </a:solidFill>
                <a:effectLst/>
                <a:latin typeface="Calibri" panose="020F0502020204030204" pitchFamily="34" charset="0"/>
              </a:rPr>
              <a:t>en</a:t>
            </a:r>
            <a:r>
              <a:rPr lang="en-CA" b="0" i="0" u="none" strike="noStrike" dirty="0">
                <a:solidFill>
                  <a:srgbClr val="000000"/>
                </a:solidFill>
                <a:effectLst/>
                <a:latin typeface="Calibri" panose="020F0502020204030204" pitchFamily="34" charset="0"/>
              </a:rPr>
              <a:t> </a:t>
            </a:r>
            <a:r>
              <a:rPr lang="en-CA" b="0" i="0" u="none" strike="noStrike" dirty="0" err="1">
                <a:solidFill>
                  <a:srgbClr val="000000"/>
                </a:solidFill>
                <a:effectLst/>
                <a:latin typeface="Calibri" panose="020F0502020204030204" pitchFamily="34" charset="0"/>
              </a:rPr>
              <a:t>ajoutant</a:t>
            </a:r>
            <a:r>
              <a:rPr lang="en-CA" b="0" i="0" u="none" strike="noStrike" dirty="0">
                <a:solidFill>
                  <a:srgbClr val="000000"/>
                </a:solidFill>
                <a:effectLst/>
                <a:latin typeface="Calibri" panose="020F0502020204030204" pitchFamily="34" charset="0"/>
              </a:rPr>
              <a:t> le score T de </a:t>
            </a:r>
            <a:r>
              <a:rPr lang="en-CA" b="0" i="0" u="none" strike="noStrike" dirty="0" err="1">
                <a:solidFill>
                  <a:srgbClr val="000000"/>
                </a:solidFill>
                <a:effectLst/>
                <a:latin typeface="Calibri" panose="020F0502020204030204" pitchFamily="34" charset="0"/>
              </a:rPr>
              <a:t>l'examen</a:t>
            </a:r>
            <a:r>
              <a:rPr lang="en-CA" b="0" i="0" u="none" strike="noStrike" dirty="0">
                <a:solidFill>
                  <a:srgbClr val="000000"/>
                </a:solidFill>
                <a:effectLst/>
                <a:latin typeface="Calibri" panose="020F0502020204030204" pitchFamily="34" charset="0"/>
              </a:rPr>
              <a:t> de la DMO.</a:t>
            </a:r>
          </a:p>
          <a:p>
            <a:pPr algn="l" rtl="0" fontAlgn="base"/>
            <a:r>
              <a:rPr lang="en-CA" b="0" i="0" u="none" strike="noStrike" dirty="0">
                <a:solidFill>
                  <a:srgbClr val="000000"/>
                </a:solidFill>
                <a:effectLst/>
                <a:latin typeface="Calibri" panose="020F0502020204030204" pitchFamily="34" charset="0"/>
              </a:rPr>
              <a:t>Les </a:t>
            </a:r>
            <a:r>
              <a:rPr lang="en-CA" b="0" i="0" u="none" strike="noStrike" dirty="0" err="1">
                <a:solidFill>
                  <a:srgbClr val="000000"/>
                </a:solidFill>
                <a:effectLst/>
                <a:latin typeface="Calibri" panose="020F0502020204030204" pitchFamily="34" charset="0"/>
              </a:rPr>
              <a:t>résultats</a:t>
            </a:r>
            <a:r>
              <a:rPr lang="en-CA" b="0" i="0" u="none" strike="noStrike" dirty="0">
                <a:solidFill>
                  <a:srgbClr val="000000"/>
                </a:solidFill>
                <a:effectLst/>
                <a:latin typeface="Calibri" panose="020F0502020204030204" pitchFamily="34" charset="0"/>
              </a:rPr>
              <a:t> </a:t>
            </a:r>
            <a:r>
              <a:rPr lang="en-CA" b="0" i="0" u="none" strike="noStrike" dirty="0" err="1">
                <a:solidFill>
                  <a:srgbClr val="000000"/>
                </a:solidFill>
                <a:effectLst/>
                <a:latin typeface="Calibri" panose="020F0502020204030204" pitchFamily="34" charset="0"/>
              </a:rPr>
              <a:t>seront</a:t>
            </a:r>
            <a:r>
              <a:rPr lang="en-CA" b="0" i="0" u="none" strike="noStrike" dirty="0">
                <a:solidFill>
                  <a:srgbClr val="000000"/>
                </a:solidFill>
                <a:effectLst/>
                <a:latin typeface="Calibri" panose="020F0502020204030204" pitchFamily="34" charset="0"/>
              </a:rPr>
              <a:t> </a:t>
            </a:r>
            <a:r>
              <a:rPr lang="en-CA" b="0" i="0" u="none" strike="noStrike" dirty="0" err="1">
                <a:solidFill>
                  <a:srgbClr val="000000"/>
                </a:solidFill>
                <a:effectLst/>
                <a:latin typeface="Calibri" panose="020F0502020204030204" pitchFamily="34" charset="0"/>
              </a:rPr>
              <a:t>utilisés</a:t>
            </a:r>
            <a:r>
              <a:rPr lang="en-CA" b="0" i="0" u="none" strike="noStrike" dirty="0">
                <a:solidFill>
                  <a:srgbClr val="000000"/>
                </a:solidFill>
                <a:effectLst/>
                <a:latin typeface="Calibri" panose="020F0502020204030204" pitchFamily="34" charset="0"/>
              </a:rPr>
              <a:t> pour </a:t>
            </a:r>
            <a:r>
              <a:rPr lang="en-CA" b="0" i="0" u="none" strike="noStrike" dirty="0" err="1">
                <a:solidFill>
                  <a:srgbClr val="000000"/>
                </a:solidFill>
                <a:effectLst/>
                <a:latin typeface="Calibri" panose="020F0502020204030204" pitchFamily="34" charset="0"/>
              </a:rPr>
              <a:t>éclairer</a:t>
            </a:r>
            <a:r>
              <a:rPr lang="en-CA" b="0" i="0" u="none" strike="noStrike" dirty="0">
                <a:solidFill>
                  <a:srgbClr val="000000"/>
                </a:solidFill>
                <a:effectLst/>
                <a:latin typeface="Calibri" panose="020F0502020204030204" pitchFamily="34" charset="0"/>
              </a:rPr>
              <a:t> les </a:t>
            </a:r>
            <a:r>
              <a:rPr lang="en-CA" b="0" i="0" u="none" strike="noStrike" dirty="0" err="1">
                <a:solidFill>
                  <a:srgbClr val="000000"/>
                </a:solidFill>
                <a:effectLst/>
                <a:latin typeface="Calibri" panose="020F0502020204030204" pitchFamily="34" charset="0"/>
              </a:rPr>
              <a:t>décisions</a:t>
            </a:r>
            <a:r>
              <a:rPr lang="en-CA" b="0" i="0" u="none" strike="noStrike" dirty="0">
                <a:solidFill>
                  <a:srgbClr val="000000"/>
                </a:solidFill>
                <a:effectLst/>
                <a:latin typeface="Calibri" panose="020F0502020204030204" pitchFamily="34" charset="0"/>
              </a:rPr>
              <a:t> </a:t>
            </a:r>
            <a:r>
              <a:rPr lang="en-CA" b="0" i="0" u="none" strike="noStrike" dirty="0" err="1">
                <a:solidFill>
                  <a:srgbClr val="000000"/>
                </a:solidFill>
                <a:effectLst/>
                <a:latin typeface="Calibri" panose="020F0502020204030204" pitchFamily="34" charset="0"/>
              </a:rPr>
              <a:t>thérapeutiques</a:t>
            </a:r>
            <a:r>
              <a:rPr lang="en-CA" b="0" i="0" u="none" strike="noStrike" dirty="0">
                <a:solidFill>
                  <a:srgbClr val="000000"/>
                </a:solidFill>
                <a:effectLst/>
                <a:latin typeface="Calibri" panose="020F0502020204030204" pitchFamily="34" charset="0"/>
              </a:rPr>
              <a:t>.</a:t>
            </a:r>
            <a:endParaRPr lang="en-CA" sz="1800" b="0" i="0" dirty="0">
              <a:solidFill>
                <a:srgbClr val="444444"/>
              </a:solidFill>
              <a:effectLst/>
              <a:latin typeface="Arial" panose="020B0604020202020204" pitchFamily="34" charset="0"/>
            </a:endParaRPr>
          </a:p>
          <a:p>
            <a:endParaRPr lang="en-CA" dirty="0"/>
          </a:p>
        </p:txBody>
      </p:sp>
      <p:sp>
        <p:nvSpPr>
          <p:cNvPr id="4" name="Slide Number Placeholder 3"/>
          <p:cNvSpPr>
            <a:spLocks noGrp="1"/>
          </p:cNvSpPr>
          <p:nvPr>
            <p:ph type="sldNum" sz="quarter" idx="10"/>
          </p:nvPr>
        </p:nvSpPr>
        <p:spPr/>
        <p:txBody>
          <a:bodyPr/>
          <a:lstStyle/>
          <a:p>
            <a:fld id="{E31F06D1-CFC5-4433-B572-4E494ED56510}" type="slidenum">
              <a:rPr lang="en-CA" smtClean="0"/>
              <a:t>48</a:t>
            </a:fld>
            <a:endParaRPr lang="en-CA"/>
          </a:p>
        </p:txBody>
      </p:sp>
    </p:spTree>
    <p:extLst>
      <p:ext uri="{BB962C8B-B14F-4D97-AF65-F5344CB8AC3E}">
        <p14:creationId xmlns:p14="http://schemas.microsoft.com/office/powerpoint/2010/main" val="40304193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Les participants ont indiqué que des outils facilement accessibles, simplifiés et centrés sur le patient pourraient aider à la compréhension et à la prise de décision partagée.</a:t>
            </a:r>
          </a:p>
        </p:txBody>
      </p:sp>
      <p:sp>
        <p:nvSpPr>
          <p:cNvPr id="4" name="Espace réservé du numéro de diapositive 3"/>
          <p:cNvSpPr>
            <a:spLocks noGrp="1"/>
          </p:cNvSpPr>
          <p:nvPr>
            <p:ph type="sldNum" sz="quarter" idx="5"/>
          </p:nvPr>
        </p:nvSpPr>
        <p:spPr/>
        <p:txBody>
          <a:bodyPr/>
          <a:lstStyle/>
          <a:p>
            <a:fld id="{2F93D95A-E142-9A47-9C1F-64774818F5B3}" type="slidenum">
              <a:rPr lang="fr-CA" smtClean="0"/>
              <a:t>49</a:t>
            </a:fld>
            <a:endParaRPr lang="fr-CA"/>
          </a:p>
        </p:txBody>
      </p:sp>
    </p:spTree>
    <p:extLst>
      <p:ext uri="{BB962C8B-B14F-4D97-AF65-F5344CB8AC3E}">
        <p14:creationId xmlns:p14="http://schemas.microsoft.com/office/powerpoint/2010/main" val="4230844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5: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Faits saillants : ​</a:t>
            </a:r>
            <a:endParaRPr/>
          </a:p>
          <a:p>
            <a:pPr marL="0" lvl="0" indent="0" algn="l" rtl="0">
              <a:lnSpc>
                <a:spcPct val="115000"/>
              </a:lnSpc>
              <a:spcBef>
                <a:spcPts val="0"/>
              </a:spcBef>
              <a:spcAft>
                <a:spcPts val="0"/>
              </a:spcAft>
              <a:buClr>
                <a:schemeClr val="dk1"/>
              </a:buClr>
              <a:buSzPts val="1100"/>
              <a:buFont typeface="Arial"/>
              <a:buNone/>
            </a:pPr>
            <a:r>
              <a:rPr lang="en-US"/>
              <a:t>•Dépistage pour la prévention des fractures de fragilisation : qui, pourquoi, quand et comment​</a:t>
            </a:r>
            <a:endParaRPr/>
          </a:p>
          <a:p>
            <a:pPr marL="0" lvl="0" indent="0" algn="l" rtl="0">
              <a:lnSpc>
                <a:spcPct val="115000"/>
              </a:lnSpc>
              <a:spcBef>
                <a:spcPts val="0"/>
              </a:spcBef>
              <a:spcAft>
                <a:spcPts val="0"/>
              </a:spcAft>
              <a:buClr>
                <a:schemeClr val="dk1"/>
              </a:buClr>
              <a:buSzPts val="1100"/>
              <a:buFont typeface="Arial"/>
              <a:buNone/>
            </a:pPr>
            <a:r>
              <a:rPr lang="en-US"/>
              <a:t>•Qu’est-ce que le dépistage passant d’abord par l’évaluation des risques?​</a:t>
            </a:r>
            <a:endParaRPr/>
          </a:p>
          <a:p>
            <a:pPr marL="0" lvl="0" indent="0" algn="l" rtl="0">
              <a:lnSpc>
                <a:spcPct val="115000"/>
              </a:lnSpc>
              <a:spcBef>
                <a:spcPts val="0"/>
              </a:spcBef>
              <a:spcAft>
                <a:spcPts val="0"/>
              </a:spcAft>
              <a:buClr>
                <a:schemeClr val="dk1"/>
              </a:buClr>
              <a:buSzPts val="1100"/>
              <a:buFont typeface="Arial"/>
              <a:buNone/>
            </a:pPr>
            <a:r>
              <a:rPr lang="en-US"/>
              <a:t>•Outils d’aide pour une prise de décision partagée – Fractures de fragilisation​</a:t>
            </a:r>
            <a:endParaRPr/>
          </a:p>
          <a:p>
            <a:pPr marL="0" lvl="0" indent="0" algn="l" rtl="0">
              <a:lnSpc>
                <a:spcPct val="115000"/>
              </a:lnSpc>
              <a:spcBef>
                <a:spcPts val="0"/>
              </a:spcBef>
              <a:spcAft>
                <a:spcPts val="0"/>
              </a:spcAft>
              <a:buClr>
                <a:schemeClr val="dk1"/>
              </a:buClr>
              <a:buSzPts val="1100"/>
              <a:buFont typeface="Arial"/>
              <a:buNone/>
            </a:pPr>
            <a:r>
              <a:rPr lang="en-US"/>
              <a:t>•Le rôle de la prise de décision partagée​</a:t>
            </a:r>
            <a:endParaRPr/>
          </a:p>
          <a:p>
            <a:pPr marL="0" lvl="0" indent="0" algn="l" rtl="0">
              <a:lnSpc>
                <a:spcPct val="115000"/>
              </a:lnSpc>
              <a:spcBef>
                <a:spcPts val="0"/>
              </a:spcBef>
              <a:spcAft>
                <a:spcPts val="0"/>
              </a:spcAft>
              <a:buClr>
                <a:schemeClr val="dk1"/>
              </a:buClr>
              <a:buSzPts val="1100"/>
              <a:buFont typeface="Arial"/>
              <a:buNone/>
            </a:pPr>
            <a:r>
              <a:rPr lang="en-US"/>
              <a:t>​</a:t>
            </a:r>
            <a:endParaRPr/>
          </a:p>
          <a:p>
            <a:pPr marL="0" lvl="0" indent="0" algn="l" rtl="0">
              <a:spcBef>
                <a:spcPts val="0"/>
              </a:spcBef>
              <a:spcAft>
                <a:spcPts val="0"/>
              </a:spcAft>
              <a:buNone/>
            </a:pPr>
            <a:endParaRPr/>
          </a:p>
        </p:txBody>
      </p:sp>
      <p:sp>
        <p:nvSpPr>
          <p:cNvPr id="117" name="Google Shape;117;p5: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4473077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L’outil d’aide à la décision pour une prise de décision partagée en cas de fracture de fragilité </a:t>
            </a:r>
          </a:p>
          <a:p>
            <a:r>
              <a:rPr lang="fr-CA" dirty="0"/>
              <a:t>Ce nouvel outil permet aux patients de calculer et de visualiser leur risque individuel de fracture sur 10 ans en utilisant l'algorithme clinique canadien FRAX. Sur la base de ces informations, l'outil permet ensuite aux patients de voir l'impact que la pharmacothérapie aurait sur leur risque.</a:t>
            </a:r>
          </a:p>
          <a:p>
            <a:r>
              <a:rPr lang="fr-CA" dirty="0"/>
              <a:t>L'outil fournit un graphique pour 100 personnes montrant le nombre de fractures ostéoporotiques majeures (rouge) et de fractures de la hanche (cercle jaune) prévues au cours des 10 prochaines années sur la base du risque individuel du patient.</a:t>
            </a:r>
          </a:p>
          <a:p>
            <a:r>
              <a:rPr lang="fr-CA" dirty="0"/>
              <a:t>Le nombre de fractures évitées par la pharmacothérapie est ensuite indiqué en vert.</a:t>
            </a:r>
          </a:p>
          <a:p>
            <a:r>
              <a:rPr lang="fr-CA" dirty="0"/>
              <a:t>Cette aide à la décision permet de calculer le risque individuel sans qu'il soit nécessaire d'effectuer un test de DMO au préalable (c'est-à-dire un dépistage fondé sur le dépistage </a:t>
            </a:r>
            <a:r>
              <a:rPr lang="fr-CA" sz="1200" b="1" dirty="0">
                <a:solidFill>
                  <a:srgbClr val="000000"/>
                </a:solidFill>
                <a:latin typeface="PVDENJ+Arial-BoldMT"/>
                <a:cs typeface="PVDENJ+Arial-BoldMT"/>
              </a:rPr>
              <a:t>débutant par une estimation</a:t>
            </a:r>
            <a:r>
              <a:rPr lang="fr-CA" sz="1200" b="1" spc="58" dirty="0">
                <a:solidFill>
                  <a:srgbClr val="000000"/>
                </a:solidFill>
                <a:latin typeface="Times New Roman"/>
                <a:cs typeface="Times New Roman"/>
              </a:rPr>
              <a:t> </a:t>
            </a:r>
            <a:r>
              <a:rPr lang="fr-CA" sz="1200" b="1" dirty="0">
                <a:solidFill>
                  <a:srgbClr val="000000"/>
                </a:solidFill>
                <a:latin typeface="PVDENJ+Arial-BoldMT"/>
                <a:cs typeface="PVDENJ+Arial-BoldMT"/>
              </a:rPr>
              <a:t>du risque.</a:t>
            </a:r>
            <a:endParaRPr lang="fr-CA" dirty="0"/>
          </a:p>
          <a:p>
            <a:endParaRPr lang="fr-CA" dirty="0"/>
          </a:p>
          <a:p>
            <a:r>
              <a:rPr lang="fr-CA" dirty="0"/>
              <a:t>Cela permet aux patients et aux cliniciens de prendre une décision commune sur l'opportunité d'envisager une pharmacothérapie.</a:t>
            </a:r>
          </a:p>
          <a:p>
            <a:r>
              <a:rPr lang="fr-CA" dirty="0"/>
              <a:t>Si le patient envisage une pharmacothérapie, le clinicien peut demander un test de DMO et ajouter le score </a:t>
            </a:r>
            <a:r>
              <a:rPr lang="fr-CA" dirty="0" err="1"/>
              <a:t>T</a:t>
            </a:r>
            <a:r>
              <a:rPr lang="fr-CA" dirty="0"/>
              <a:t> pour réévaluer le risque de fracture.</a:t>
            </a:r>
          </a:p>
        </p:txBody>
      </p:sp>
      <p:sp>
        <p:nvSpPr>
          <p:cNvPr id="4" name="Espace réservé du numéro de diapositive 3"/>
          <p:cNvSpPr>
            <a:spLocks noGrp="1"/>
          </p:cNvSpPr>
          <p:nvPr>
            <p:ph type="sldNum" sz="quarter" idx="5"/>
          </p:nvPr>
        </p:nvSpPr>
        <p:spPr/>
        <p:txBody>
          <a:bodyPr/>
          <a:lstStyle/>
          <a:p>
            <a:fld id="{2F93D95A-E142-9A47-9C1F-64774818F5B3}" type="slidenum">
              <a:rPr lang="fr-CA" smtClean="0"/>
              <a:t>50</a:t>
            </a:fld>
            <a:endParaRPr lang="fr-CA"/>
          </a:p>
        </p:txBody>
      </p:sp>
    </p:spTree>
    <p:extLst>
      <p:ext uri="{BB962C8B-B14F-4D97-AF65-F5344CB8AC3E}">
        <p14:creationId xmlns:p14="http://schemas.microsoft.com/office/powerpoint/2010/main" val="11331428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Le dépistage </a:t>
            </a:r>
            <a:r>
              <a:rPr lang="fr-CA" sz="1200" b="1" dirty="0">
                <a:solidFill>
                  <a:srgbClr val="000000"/>
                </a:solidFill>
                <a:latin typeface="PVDENJ+Arial-BoldMT"/>
                <a:cs typeface="PVDENJ+Arial-BoldMT"/>
              </a:rPr>
              <a:t>débutant par une estimation</a:t>
            </a:r>
            <a:r>
              <a:rPr lang="fr-CA" sz="1200" b="1" spc="58" dirty="0">
                <a:solidFill>
                  <a:srgbClr val="000000"/>
                </a:solidFill>
                <a:latin typeface="Times New Roman"/>
                <a:cs typeface="Times New Roman"/>
              </a:rPr>
              <a:t> </a:t>
            </a:r>
            <a:r>
              <a:rPr lang="fr-CA" sz="1200" b="1" dirty="0">
                <a:solidFill>
                  <a:srgbClr val="000000"/>
                </a:solidFill>
                <a:latin typeface="PVDENJ+Arial-BoldMT"/>
                <a:cs typeface="PVDENJ+Arial-BoldMT"/>
              </a:rPr>
              <a:t>du risque </a:t>
            </a:r>
            <a:r>
              <a:rPr lang="fr-CA" dirty="0"/>
              <a:t> peut être acceptable pour les patients et les cliniciens, étant donné l'importance accrue accordée à la prise de décision partagée</a:t>
            </a:r>
          </a:p>
          <a:p>
            <a:r>
              <a:rPr lang="fr-CA" dirty="0"/>
              <a:t>L'application des connaissances devrait mettre l'accent sur l'absence de preuves de bénéfices chez les hommes et les jeunes femmes, ainsi que sur les préjudices potentiels.</a:t>
            </a:r>
          </a:p>
          <a:p>
            <a:r>
              <a:rPr lang="fr-CA" dirty="0"/>
              <a:t>L'aide à la décision du groupe d’étude canadien facilitera la mise en œuvre.</a:t>
            </a:r>
          </a:p>
          <a:p>
            <a:r>
              <a:rPr lang="fr-CA" dirty="0"/>
              <a:t>Une transition vers le dépistage passant d’abord par l'évaluation des risques peut être acceptable pour les médecins, car cela leur permettra de gagner du temps et de réduire les tests de DMO inutiles.</a:t>
            </a:r>
          </a:p>
        </p:txBody>
      </p:sp>
      <p:sp>
        <p:nvSpPr>
          <p:cNvPr id="4" name="Espace réservé du numéro de diapositive 3"/>
          <p:cNvSpPr>
            <a:spLocks noGrp="1"/>
          </p:cNvSpPr>
          <p:nvPr>
            <p:ph type="sldNum" sz="quarter" idx="5"/>
          </p:nvPr>
        </p:nvSpPr>
        <p:spPr/>
        <p:txBody>
          <a:bodyPr/>
          <a:lstStyle/>
          <a:p>
            <a:fld id="{2F93D95A-E142-9A47-9C1F-64774818F5B3}" type="slidenum">
              <a:rPr lang="fr-CA" smtClean="0"/>
              <a:t>51</a:t>
            </a:fld>
            <a:endParaRPr lang="fr-CA"/>
          </a:p>
        </p:txBody>
      </p:sp>
    </p:spTree>
    <p:extLst>
      <p:ext uri="{BB962C8B-B14F-4D97-AF65-F5344CB8AC3E}">
        <p14:creationId xmlns:p14="http://schemas.microsoft.com/office/powerpoint/2010/main" val="31901663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A clinician infographic was developed to help describe the differences in time between risk assessment-first and BMD testing-first screening</a:t>
            </a:r>
          </a:p>
          <a:p>
            <a:pPr marL="171450" indent="-171450">
              <a:buFont typeface="Arial,Sans-Serif"/>
              <a:buChar char="•"/>
            </a:pPr>
            <a:endParaRPr lang="en-US" dirty="0"/>
          </a:p>
          <a:p>
            <a:pPr marL="171450" indent="-171450">
              <a:buFont typeface="Arial,Sans-Serif"/>
              <a:buChar char="•"/>
            </a:pPr>
            <a:r>
              <a:rPr lang="en-US" dirty="0"/>
              <a:t>The green bar represents the average time to implement risk assessment-first screening (women &gt;65 years) compared to BMD-first screening for women and men at different ages and screening cycles</a:t>
            </a:r>
          </a:p>
          <a:p>
            <a:pPr marL="171450" indent="-171450">
              <a:buFont typeface="Arial"/>
              <a:buChar char="•"/>
            </a:pPr>
            <a:r>
              <a:rPr lang="en-US" dirty="0">
                <a:cs typeface="Calibri"/>
              </a:rPr>
              <a:t>By only screening those where there is proven benefit (i.e., women &gt;65 years) this will also save clinician, patient, receptionist, technician and radiologist time as well as reducing unnecessary testing and allowing for shared decision-making with patients</a:t>
            </a:r>
          </a:p>
          <a:p>
            <a:pPr marL="171450" indent="-1714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9344FC17-8036-4C17-99E3-36847C815777}" type="slidenum">
              <a:rPr lang="en-US" smtClean="0"/>
              <a:t>52</a:t>
            </a:fld>
            <a:endParaRPr lang="en-US"/>
          </a:p>
        </p:txBody>
      </p:sp>
    </p:spTree>
    <p:extLst>
      <p:ext uri="{BB962C8B-B14F-4D97-AF65-F5344CB8AC3E}">
        <p14:creationId xmlns:p14="http://schemas.microsoft.com/office/powerpoint/2010/main" val="33374222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solidFill>
                  <a:srgbClr val="FFFFFF"/>
                </a:solidFill>
                <a:latin typeface="PVDENJ+Arial-BoldMT"/>
                <a:cs typeface="PVDENJ+Arial-BoldMT"/>
              </a:rPr>
              <a:t>Mise</a:t>
            </a:r>
            <a:r>
              <a:rPr lang="en-CA" sz="1200" b="0" spc="120" dirty="0">
                <a:solidFill>
                  <a:srgbClr val="FFFFFF"/>
                </a:solidFill>
                <a:latin typeface="Times New Roman"/>
                <a:cs typeface="Times New Roman"/>
              </a:rPr>
              <a:t> </a:t>
            </a:r>
            <a:r>
              <a:rPr lang="en-CA" sz="1200" b="0" dirty="0" err="1">
                <a:solidFill>
                  <a:srgbClr val="FFFFFF"/>
                </a:solidFill>
                <a:latin typeface="PVDENJ+Arial-BoldMT"/>
                <a:cs typeface="PVDENJ+Arial-BoldMT"/>
              </a:rPr>
              <a:t>en</a:t>
            </a:r>
            <a:r>
              <a:rPr lang="en-CA" sz="1200" b="0" spc="115" dirty="0">
                <a:solidFill>
                  <a:srgbClr val="FFFFFF"/>
                </a:solidFill>
                <a:latin typeface="Times New Roman"/>
                <a:cs typeface="Times New Roman"/>
              </a:rPr>
              <a:t> </a:t>
            </a:r>
            <a:r>
              <a:rPr lang="en-CA" sz="1200" b="0" dirty="0" err="1">
                <a:solidFill>
                  <a:srgbClr val="FFFFFF"/>
                </a:solidFill>
                <a:latin typeface="PVDENJ+Arial-BoldMT"/>
                <a:cs typeface="PVDENJ+Arial-BoldMT"/>
              </a:rPr>
              <a:t>œuvre</a:t>
            </a:r>
            <a:endParaRPr lang="en-CA" sz="1200" b="0" dirty="0">
              <a:solidFill>
                <a:srgbClr val="FFFFFF"/>
              </a:solidFill>
              <a:latin typeface="PVDENJ+Arial-BoldMT"/>
              <a:cs typeface="PVDENJ+Arial-BoldMT"/>
            </a:endParaRPr>
          </a:p>
          <a:p>
            <a:endParaRPr lang="en-CA" dirty="0"/>
          </a:p>
        </p:txBody>
      </p:sp>
      <p:sp>
        <p:nvSpPr>
          <p:cNvPr id="4" name="Slide Number Placeholder 3"/>
          <p:cNvSpPr>
            <a:spLocks noGrp="1"/>
          </p:cNvSpPr>
          <p:nvPr>
            <p:ph type="sldNum" sz="quarter" idx="5"/>
          </p:nvPr>
        </p:nvSpPr>
        <p:spPr/>
        <p:txBody>
          <a:bodyPr/>
          <a:lstStyle/>
          <a:p>
            <a:fld id="{2F93D95A-E142-9A47-9C1F-64774818F5B3}" type="slidenum">
              <a:rPr lang="fr-CA" smtClean="0"/>
              <a:t>53</a:t>
            </a:fld>
            <a:endParaRPr lang="fr-CA"/>
          </a:p>
        </p:txBody>
      </p:sp>
    </p:spTree>
    <p:extLst>
      <p:ext uri="{BB962C8B-B14F-4D97-AF65-F5344CB8AC3E}">
        <p14:creationId xmlns:p14="http://schemas.microsoft.com/office/powerpoint/2010/main" val="33288628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fr-FR" b="0" i="0" u="none" strike="noStrike" dirty="0">
                <a:solidFill>
                  <a:srgbClr val="000000"/>
                </a:solidFill>
                <a:effectLst/>
                <a:latin typeface="Calibri" panose="020F0502020204030204" pitchFamily="34" charset="0"/>
              </a:rPr>
              <a:t>Les points à considérer pour la mise en œuvre sont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r-FR" b="0" i="0" u="none" strike="noStrike" dirty="0">
                <a:solidFill>
                  <a:srgbClr val="000000"/>
                </a:solidFill>
                <a:effectLst/>
                <a:latin typeface="Calibri" panose="020F0502020204030204" pitchFamily="34" charset="0"/>
              </a:rPr>
              <a:t>une transition vers une approche de dépistage passant d’abord par l’évaluation des risques pour les femmes de 65 ans et plus;</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r-FR" b="0" i="0" u="none" strike="noStrike" dirty="0">
                <a:solidFill>
                  <a:srgbClr val="000000"/>
                </a:solidFill>
                <a:effectLst/>
                <a:latin typeface="Calibri" panose="020F0502020204030204" pitchFamily="34" charset="0"/>
              </a:rPr>
              <a:t>une réduction du dépistage chez les femmes de moins de 65 ans et les hommes, quel que soit leur âge.</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CA" dirty="0"/>
          </a:p>
        </p:txBody>
      </p:sp>
      <p:sp>
        <p:nvSpPr>
          <p:cNvPr id="4" name="Slide Number Placeholder 3"/>
          <p:cNvSpPr>
            <a:spLocks noGrp="1"/>
          </p:cNvSpPr>
          <p:nvPr>
            <p:ph type="sldNum" sz="quarter" idx="5"/>
          </p:nvPr>
        </p:nvSpPr>
        <p:spPr/>
        <p:txBody>
          <a:bodyPr/>
          <a:lstStyle/>
          <a:p>
            <a:fld id="{2F93D95A-E142-9A47-9C1F-64774818F5B3}" type="slidenum">
              <a:rPr lang="fr-CA" smtClean="0"/>
              <a:t>54</a:t>
            </a:fld>
            <a:endParaRPr lang="fr-CA"/>
          </a:p>
        </p:txBody>
      </p:sp>
    </p:spTree>
    <p:extLst>
      <p:ext uri="{BB962C8B-B14F-4D97-AF65-F5344CB8AC3E}">
        <p14:creationId xmlns:p14="http://schemas.microsoft.com/office/powerpoint/2010/main" val="6964364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fr-FR" sz="1200" b="0" i="0" u="none" strike="noStrike" dirty="0">
                <a:solidFill>
                  <a:srgbClr val="000000"/>
                </a:solidFill>
                <a:effectLst/>
                <a:latin typeface="Calibri" panose="020F0502020204030204" pitchFamily="34" charset="0"/>
              </a:rPr>
              <a:t>Être à l’affût des changements de l’état de santé associés aux fractures de fragilisation.</a:t>
            </a:r>
            <a:r>
              <a:rPr lang="en-US" sz="1200" b="0" i="0" dirty="0">
                <a:solidFill>
                  <a:srgbClr val="000000"/>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fr-FR" sz="1200" b="0" i="0" u="none" strike="noStrike" dirty="0">
                <a:solidFill>
                  <a:srgbClr val="000000"/>
                </a:solidFill>
                <a:effectLst/>
                <a:latin typeface="Calibri" panose="020F0502020204030204" pitchFamily="34" charset="0"/>
              </a:rPr>
              <a:t>Cesser de demander des ostéodensitométries pour les femmes de moins de 65 ans et les hommes de tout âge.</a:t>
            </a:r>
            <a:r>
              <a:rPr lang="en-US" sz="1200" b="0" i="0" dirty="0">
                <a:solidFill>
                  <a:srgbClr val="000000"/>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fr-FR" sz="1200" b="0" i="0" u="none" strike="noStrike" dirty="0">
                <a:solidFill>
                  <a:srgbClr val="000000"/>
                </a:solidFill>
                <a:effectLst/>
                <a:latin typeface="Calibri" panose="020F0502020204030204" pitchFamily="34" charset="0"/>
              </a:rPr>
              <a:t>Effectuer le dépistage chez les femmes de 65 ans et plus avec une approche </a:t>
            </a:r>
            <a:r>
              <a:rPr lang="fr-FR" sz="1200" b="0" i="0" u="sng" dirty="0">
                <a:solidFill>
                  <a:srgbClr val="000000"/>
                </a:solidFill>
                <a:effectLst/>
                <a:latin typeface="Calibri" panose="020F0502020204030204" pitchFamily="34" charset="0"/>
              </a:rPr>
              <a:t>passant d’abord par l’évaluation des risques</a:t>
            </a:r>
            <a:r>
              <a:rPr lang="fr-FR" sz="1200" b="0" i="0" u="none" strike="noStrike" dirty="0">
                <a:solidFill>
                  <a:srgbClr val="000000"/>
                </a:solidFill>
                <a:effectLst/>
                <a:latin typeface="Calibri" panose="020F0502020204030204" pitchFamily="34" charset="0"/>
              </a:rPr>
              <a:t> et intervenir dans une prise de décision partagée sur les bienfaits et préjudices potentiels d’une pharmacothérapie préventive avant de demander une ostéodensitométrie.</a:t>
            </a:r>
            <a:r>
              <a:rPr lang="fr-CA" sz="1200" b="0" i="0" u="none" strike="noStrike" dirty="0">
                <a:solidFill>
                  <a:srgbClr val="000000"/>
                </a:solidFill>
                <a:effectLst/>
                <a:latin typeface="Calibri" panose="020F0502020204030204" pitchFamily="34" charset="0"/>
              </a:rPr>
              <a:t> </a:t>
            </a:r>
            <a:endParaRPr lang="en-US" sz="1200" b="0" i="0" dirty="0">
              <a:solidFill>
                <a:srgbClr val="444444"/>
              </a:solidFill>
              <a:effectLst/>
              <a:latin typeface="Arial" panose="020B0604020202020204" pitchFamily="34" charset="0"/>
            </a:endParaRPr>
          </a:p>
          <a:p>
            <a:pPr marL="171450" indent="-171450">
              <a:buFont typeface="Arial"/>
              <a:buChar char="•"/>
            </a:pPr>
            <a:endParaRPr lang="en-CA" dirty="0">
              <a:cs typeface="Calibri"/>
            </a:endParaRPr>
          </a:p>
        </p:txBody>
      </p:sp>
      <p:sp>
        <p:nvSpPr>
          <p:cNvPr id="4" name="Slide Number Placeholder 3"/>
          <p:cNvSpPr>
            <a:spLocks noGrp="1"/>
          </p:cNvSpPr>
          <p:nvPr>
            <p:ph type="sldNum" sz="quarter" idx="10"/>
          </p:nvPr>
        </p:nvSpPr>
        <p:spPr/>
        <p:txBody>
          <a:bodyPr/>
          <a:lstStyle/>
          <a:p>
            <a:fld id="{9344FC17-8036-4C17-99E3-36847C815777}" type="slidenum">
              <a:rPr lang="en-US" smtClean="0"/>
              <a:t>55</a:t>
            </a:fld>
            <a:endParaRPr lang="en-US"/>
          </a:p>
        </p:txBody>
      </p:sp>
    </p:spTree>
    <p:extLst>
      <p:ext uri="{BB962C8B-B14F-4D97-AF65-F5344CB8AC3E}">
        <p14:creationId xmlns:p14="http://schemas.microsoft.com/office/powerpoint/2010/main" val="10122774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CA" dirty="0"/>
              <a:t>On ne </a:t>
            </a:r>
            <a:r>
              <a:rPr lang="en-CA" dirty="0" err="1"/>
              <a:t>sait</a:t>
            </a:r>
            <a:r>
              <a:rPr lang="en-CA" dirty="0"/>
              <a:t> pas </a:t>
            </a:r>
            <a:r>
              <a:rPr lang="en-CA" dirty="0" err="1"/>
              <a:t>à</a:t>
            </a:r>
            <a:r>
              <a:rPr lang="en-CA" dirty="0"/>
              <a:t> quelle </a:t>
            </a:r>
            <a:r>
              <a:rPr lang="en-CA" dirty="0" err="1"/>
              <a:t>fréquence</a:t>
            </a:r>
            <a:r>
              <a:rPr lang="en-CA" dirty="0"/>
              <a:t> un nouveau </a:t>
            </a:r>
            <a:r>
              <a:rPr lang="en-CA" dirty="0" err="1"/>
              <a:t>dépistage</a:t>
            </a:r>
            <a:r>
              <a:rPr lang="en-CA" dirty="0"/>
              <a:t> par FRAX +/- DMO </a:t>
            </a:r>
            <a:r>
              <a:rPr lang="en-CA" dirty="0" err="1"/>
              <a:t>devrait</a:t>
            </a:r>
            <a:r>
              <a:rPr lang="en-CA" dirty="0"/>
              <a:t> </a:t>
            </a:r>
            <a:r>
              <a:rPr lang="en-CA" dirty="0" err="1"/>
              <a:t>être</a:t>
            </a:r>
            <a:r>
              <a:rPr lang="en-CA" dirty="0"/>
              <a:t> </a:t>
            </a:r>
            <a:r>
              <a:rPr lang="en-CA" dirty="0" err="1"/>
              <a:t>effectué</a:t>
            </a:r>
            <a:r>
              <a:rPr lang="en-CA" dirty="0"/>
              <a:t>.</a:t>
            </a:r>
          </a:p>
          <a:p>
            <a:pPr marL="171450" indent="-171450">
              <a:buFont typeface="Arial"/>
              <a:buChar char="•"/>
            </a:pPr>
            <a:r>
              <a:rPr lang="en-CA" dirty="0"/>
              <a:t>Il ne </a:t>
            </a:r>
            <a:r>
              <a:rPr lang="en-CA" dirty="0" err="1"/>
              <a:t>semble</a:t>
            </a:r>
            <a:r>
              <a:rPr lang="en-CA" dirty="0"/>
              <a:t> pas </a:t>
            </a:r>
            <a:r>
              <a:rPr lang="en-CA" dirty="0" err="1"/>
              <a:t>nécessaire</a:t>
            </a:r>
            <a:r>
              <a:rPr lang="en-CA" dirty="0"/>
              <a:t> de </a:t>
            </a:r>
            <a:r>
              <a:rPr lang="en-CA" dirty="0" err="1"/>
              <a:t>procéder</a:t>
            </a:r>
            <a:r>
              <a:rPr lang="en-CA" dirty="0"/>
              <a:t> </a:t>
            </a:r>
            <a:r>
              <a:rPr lang="en-CA" dirty="0" err="1"/>
              <a:t>à</a:t>
            </a:r>
            <a:r>
              <a:rPr lang="en-CA" dirty="0"/>
              <a:t> un nouveau </a:t>
            </a:r>
            <a:r>
              <a:rPr lang="en-CA" dirty="0" err="1"/>
              <a:t>dépistage</a:t>
            </a:r>
            <a:r>
              <a:rPr lang="en-CA" dirty="0"/>
              <a:t> par un test de DMO </a:t>
            </a:r>
            <a:r>
              <a:rPr lang="en-CA" dirty="0" err="1"/>
              <a:t>avant</a:t>
            </a:r>
            <a:r>
              <a:rPr lang="en-CA" dirty="0"/>
              <a:t> 8 </a:t>
            </a:r>
            <a:r>
              <a:rPr lang="en-CA" dirty="0" err="1"/>
              <a:t>ans</a:t>
            </a:r>
            <a:r>
              <a:rPr lang="en-CA" dirty="0"/>
              <a:t> chez les femmes </a:t>
            </a:r>
            <a:r>
              <a:rPr lang="en-CA" dirty="0" err="1"/>
              <a:t>éligibles</a:t>
            </a:r>
            <a:r>
              <a:rPr lang="en-CA" dirty="0"/>
              <a:t>. </a:t>
            </a:r>
          </a:p>
          <a:p>
            <a:pPr marL="171450" indent="-171450">
              <a:buFont typeface="Arial"/>
              <a:buChar char="•"/>
            </a:pPr>
            <a:r>
              <a:rPr lang="en-CA" dirty="0"/>
              <a:t>Le </a:t>
            </a:r>
            <a:r>
              <a:rPr lang="en-CA" dirty="0" err="1"/>
              <a:t>groupe</a:t>
            </a:r>
            <a:r>
              <a:rPr lang="en-CA" dirty="0"/>
              <a:t> </a:t>
            </a:r>
            <a:r>
              <a:rPr lang="en-CA" dirty="0" err="1"/>
              <a:t>d’étude</a:t>
            </a:r>
            <a:r>
              <a:rPr lang="en-CA" dirty="0"/>
              <a:t> </a:t>
            </a:r>
            <a:r>
              <a:rPr lang="en-CA" dirty="0" err="1"/>
              <a:t>canadien</a:t>
            </a:r>
            <a:r>
              <a:rPr lang="en-CA" dirty="0"/>
              <a:t> </a:t>
            </a:r>
            <a:r>
              <a:rPr lang="en-CA" dirty="0" err="1"/>
              <a:t>espère</a:t>
            </a:r>
            <a:r>
              <a:rPr lang="en-CA" dirty="0"/>
              <a:t> que </a:t>
            </a:r>
            <a:r>
              <a:rPr lang="en-CA" dirty="0" err="1"/>
              <a:t>ces</a:t>
            </a:r>
            <a:r>
              <a:rPr lang="en-CA" dirty="0"/>
              <a:t> </a:t>
            </a:r>
            <a:r>
              <a:rPr lang="en-CA" dirty="0" err="1"/>
              <a:t>recommandations</a:t>
            </a:r>
            <a:r>
              <a:rPr lang="en-CA" dirty="0"/>
              <a:t> </a:t>
            </a:r>
            <a:r>
              <a:rPr lang="en-CA" dirty="0" err="1"/>
              <a:t>permettront</a:t>
            </a:r>
            <a:r>
              <a:rPr lang="en-CA" dirty="0"/>
              <a:t> </a:t>
            </a:r>
            <a:r>
              <a:rPr lang="en-CA" dirty="0" err="1"/>
              <a:t>d'éviter</a:t>
            </a:r>
            <a:r>
              <a:rPr lang="en-CA" dirty="0"/>
              <a:t> les tests de DMO </a:t>
            </a:r>
            <a:r>
              <a:rPr lang="en-CA" dirty="0" err="1"/>
              <a:t>inutiles</a:t>
            </a:r>
            <a:r>
              <a:rPr lang="en-CA" dirty="0"/>
              <a:t>.</a:t>
            </a:r>
          </a:p>
          <a:p>
            <a:pPr marL="171450" indent="-171450">
              <a:buFont typeface="Arial"/>
              <a:buChar char="•"/>
            </a:pPr>
            <a:endParaRPr lang="en-CA" dirty="0">
              <a:cs typeface="Calibri"/>
            </a:endParaRPr>
          </a:p>
        </p:txBody>
      </p:sp>
      <p:sp>
        <p:nvSpPr>
          <p:cNvPr id="4" name="Slide Number Placeholder 3"/>
          <p:cNvSpPr>
            <a:spLocks noGrp="1"/>
          </p:cNvSpPr>
          <p:nvPr>
            <p:ph type="sldNum" sz="quarter" idx="10"/>
          </p:nvPr>
        </p:nvSpPr>
        <p:spPr/>
        <p:txBody>
          <a:bodyPr/>
          <a:lstStyle/>
          <a:p>
            <a:fld id="{9344FC17-8036-4C17-99E3-36847C815777}" type="slidenum">
              <a:rPr lang="en-US" smtClean="0"/>
              <a:t>56</a:t>
            </a:fld>
            <a:endParaRPr lang="en-US"/>
          </a:p>
        </p:txBody>
      </p:sp>
    </p:spTree>
    <p:extLst>
      <p:ext uri="{BB962C8B-B14F-4D97-AF65-F5344CB8AC3E}">
        <p14:creationId xmlns:p14="http://schemas.microsoft.com/office/powerpoint/2010/main" val="31074778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Les considérations relatives à la mise en œuvre sont les suivantes : </a:t>
            </a:r>
          </a:p>
          <a:p>
            <a:pPr marL="0" marR="0">
              <a:lnSpc>
                <a:spcPts val="2737"/>
              </a:lnSpc>
              <a:spcBef>
                <a:spcPts val="0"/>
              </a:spcBef>
              <a:spcAft>
                <a:spcPts val="0"/>
              </a:spcAft>
            </a:pPr>
            <a:r>
              <a:rPr lang="fr-CA" sz="1200" dirty="0">
                <a:solidFill>
                  <a:srgbClr val="000000"/>
                </a:solidFill>
                <a:latin typeface="EQWAJR+ArialMT"/>
                <a:cs typeface="EQWAJR+ArialMT"/>
              </a:rPr>
              <a:t>Les</a:t>
            </a:r>
            <a:r>
              <a:rPr lang="fr-CA" sz="1200" spc="64" dirty="0">
                <a:solidFill>
                  <a:srgbClr val="000000"/>
                </a:solidFill>
                <a:latin typeface="Times New Roman"/>
                <a:cs typeface="Times New Roman"/>
              </a:rPr>
              <a:t> </a:t>
            </a:r>
            <a:r>
              <a:rPr lang="fr-CA" sz="1200" dirty="0">
                <a:solidFill>
                  <a:srgbClr val="000000"/>
                </a:solidFill>
                <a:latin typeface="EQWAJR+ArialMT"/>
                <a:cs typeface="EQWAJR+ArialMT"/>
              </a:rPr>
              <a:t>données</a:t>
            </a:r>
            <a:r>
              <a:rPr lang="fr-CA" sz="1200" spc="64" dirty="0">
                <a:solidFill>
                  <a:srgbClr val="000000"/>
                </a:solidFill>
                <a:latin typeface="Times New Roman"/>
                <a:cs typeface="Times New Roman"/>
              </a:rPr>
              <a:t> </a:t>
            </a:r>
            <a:r>
              <a:rPr lang="fr-CA" sz="1200" dirty="0">
                <a:solidFill>
                  <a:srgbClr val="000000"/>
                </a:solidFill>
                <a:latin typeface="EQWAJR+ArialMT"/>
                <a:cs typeface="EQWAJR+ArialMT"/>
              </a:rPr>
              <a:t>ayant</a:t>
            </a:r>
            <a:r>
              <a:rPr lang="fr-CA" sz="1200" spc="62" dirty="0">
                <a:solidFill>
                  <a:srgbClr val="000000"/>
                </a:solidFill>
                <a:latin typeface="Times New Roman"/>
                <a:cs typeface="Times New Roman"/>
              </a:rPr>
              <a:t> </a:t>
            </a:r>
            <a:r>
              <a:rPr lang="fr-CA" sz="1200" dirty="0">
                <a:solidFill>
                  <a:srgbClr val="000000"/>
                </a:solidFill>
                <a:latin typeface="EQWAJR+ArialMT"/>
                <a:cs typeface="EQWAJR+ArialMT"/>
              </a:rPr>
              <a:t>servi</a:t>
            </a:r>
            <a:r>
              <a:rPr lang="fr-CA" sz="1200" spc="63" dirty="0">
                <a:solidFill>
                  <a:srgbClr val="000000"/>
                </a:solidFill>
                <a:latin typeface="Times New Roman"/>
                <a:cs typeface="Times New Roman"/>
              </a:rPr>
              <a:t> </a:t>
            </a:r>
            <a:r>
              <a:rPr lang="fr-CA" sz="1200" dirty="0">
                <a:solidFill>
                  <a:srgbClr val="000000"/>
                </a:solidFill>
                <a:latin typeface="EQWAJR+ArialMT"/>
                <a:cs typeface="EQWAJR+ArialMT"/>
              </a:rPr>
              <a:t>à</a:t>
            </a:r>
            <a:r>
              <a:rPr lang="fr-CA" sz="1200" spc="63" dirty="0">
                <a:solidFill>
                  <a:srgbClr val="000000"/>
                </a:solidFill>
                <a:latin typeface="Times New Roman"/>
                <a:cs typeface="Times New Roman"/>
              </a:rPr>
              <a:t> </a:t>
            </a:r>
            <a:r>
              <a:rPr lang="fr-CA" sz="1200" dirty="0">
                <a:solidFill>
                  <a:srgbClr val="000000"/>
                </a:solidFill>
                <a:latin typeface="EQWAJR+ArialMT"/>
                <a:cs typeface="EQWAJR+ArialMT"/>
              </a:rPr>
              <a:t>établir</a:t>
            </a:r>
            <a:r>
              <a:rPr lang="fr-CA" sz="1200" spc="64" dirty="0">
                <a:solidFill>
                  <a:srgbClr val="000000"/>
                </a:solidFill>
                <a:latin typeface="Times New Roman"/>
                <a:cs typeface="Times New Roman"/>
              </a:rPr>
              <a:t> </a:t>
            </a:r>
            <a:r>
              <a:rPr lang="fr-CA" sz="1200" dirty="0">
                <a:solidFill>
                  <a:srgbClr val="000000"/>
                </a:solidFill>
                <a:latin typeface="EQWAJR+ArialMT"/>
                <a:cs typeface="EQWAJR+ArialMT"/>
              </a:rPr>
              <a:t>la</a:t>
            </a:r>
            <a:r>
              <a:rPr lang="fr-CA" sz="1200" spc="64" dirty="0">
                <a:solidFill>
                  <a:srgbClr val="000000"/>
                </a:solidFill>
                <a:latin typeface="Times New Roman"/>
                <a:cs typeface="Times New Roman"/>
              </a:rPr>
              <a:t> </a:t>
            </a:r>
            <a:r>
              <a:rPr lang="fr-CA" sz="1200" dirty="0">
                <a:solidFill>
                  <a:srgbClr val="000000"/>
                </a:solidFill>
                <a:latin typeface="EQWAJR+ArialMT"/>
                <a:cs typeface="EQWAJR+ArialMT"/>
              </a:rPr>
              <a:t>version canadienne</a:t>
            </a:r>
            <a:r>
              <a:rPr lang="fr-CA" sz="1200" spc="64" dirty="0">
                <a:solidFill>
                  <a:srgbClr val="000000"/>
                </a:solidFill>
                <a:latin typeface="Times New Roman"/>
                <a:cs typeface="Times New Roman"/>
              </a:rPr>
              <a:t> </a:t>
            </a:r>
            <a:r>
              <a:rPr lang="fr-CA" sz="1200" dirty="0">
                <a:solidFill>
                  <a:srgbClr val="000000"/>
                </a:solidFill>
                <a:latin typeface="EQWAJR+ArialMT"/>
                <a:cs typeface="EQWAJR+ArialMT"/>
              </a:rPr>
              <a:t>de</a:t>
            </a:r>
            <a:r>
              <a:rPr lang="fr-CA" sz="1200" spc="64" dirty="0">
                <a:solidFill>
                  <a:srgbClr val="000000"/>
                </a:solidFill>
                <a:latin typeface="Times New Roman"/>
                <a:cs typeface="Times New Roman"/>
              </a:rPr>
              <a:t> </a:t>
            </a:r>
            <a:r>
              <a:rPr lang="fr-CA" sz="1200" dirty="0">
                <a:solidFill>
                  <a:srgbClr val="000000"/>
                </a:solidFill>
                <a:latin typeface="EQWAJR+ArialMT"/>
                <a:cs typeface="EQWAJR+ArialMT"/>
              </a:rPr>
              <a:t>l’algorithme</a:t>
            </a:r>
            <a:r>
              <a:rPr lang="fr-CA" sz="1200" spc="64" dirty="0">
                <a:solidFill>
                  <a:srgbClr val="000000"/>
                </a:solidFill>
                <a:latin typeface="Times New Roman"/>
                <a:cs typeface="Times New Roman"/>
              </a:rPr>
              <a:t> </a:t>
            </a:r>
            <a:r>
              <a:rPr lang="fr-CA" sz="1200" dirty="0">
                <a:solidFill>
                  <a:srgbClr val="000000"/>
                </a:solidFill>
                <a:latin typeface="EQWAJR+ArialMT"/>
                <a:cs typeface="EQWAJR+ArialMT"/>
              </a:rPr>
              <a:t>FRAX</a:t>
            </a:r>
            <a:r>
              <a:rPr lang="fr-CA" sz="1200" spc="63" dirty="0">
                <a:solidFill>
                  <a:srgbClr val="000000"/>
                </a:solidFill>
                <a:latin typeface="Times New Roman"/>
                <a:cs typeface="Times New Roman"/>
              </a:rPr>
              <a:t> </a:t>
            </a:r>
            <a:r>
              <a:rPr lang="fr-CA" sz="1200" dirty="0">
                <a:solidFill>
                  <a:srgbClr val="000000"/>
                </a:solidFill>
                <a:latin typeface="EQWAJR+ArialMT"/>
                <a:cs typeface="EQWAJR+ArialMT"/>
              </a:rPr>
              <a:t>sont</a:t>
            </a:r>
            <a:r>
              <a:rPr lang="fr-CA" sz="1200" spc="62" dirty="0">
                <a:solidFill>
                  <a:srgbClr val="000000"/>
                </a:solidFill>
                <a:latin typeface="Times New Roman"/>
                <a:cs typeface="Times New Roman"/>
              </a:rPr>
              <a:t> </a:t>
            </a:r>
            <a:r>
              <a:rPr lang="fr-CA" sz="1200" dirty="0">
                <a:solidFill>
                  <a:srgbClr val="000000"/>
                </a:solidFill>
                <a:latin typeface="EQWAJR+ArialMT"/>
                <a:cs typeface="EQWAJR+ArialMT"/>
              </a:rPr>
              <a:t>limitées</a:t>
            </a:r>
            <a:r>
              <a:rPr lang="fr-CA" sz="1200" spc="64" dirty="0">
                <a:solidFill>
                  <a:srgbClr val="000000"/>
                </a:solidFill>
                <a:latin typeface="Times New Roman"/>
                <a:cs typeface="Times New Roman"/>
              </a:rPr>
              <a:t> </a:t>
            </a:r>
            <a:r>
              <a:rPr lang="fr-CA" sz="1200" dirty="0">
                <a:solidFill>
                  <a:srgbClr val="000000"/>
                </a:solidFill>
                <a:latin typeface="EQWAJR+ArialMT"/>
                <a:cs typeface="EQWAJR+ArialMT"/>
              </a:rPr>
              <a:t>pour certains</a:t>
            </a:r>
            <a:r>
              <a:rPr lang="fr-CA" sz="1200" spc="64" dirty="0">
                <a:solidFill>
                  <a:srgbClr val="000000"/>
                </a:solidFill>
                <a:latin typeface="Times New Roman"/>
                <a:cs typeface="Times New Roman"/>
              </a:rPr>
              <a:t> </a:t>
            </a:r>
            <a:r>
              <a:rPr lang="fr-CA" sz="1200" dirty="0">
                <a:solidFill>
                  <a:srgbClr val="000000"/>
                </a:solidFill>
                <a:latin typeface="EQWAJR+ArialMT"/>
                <a:cs typeface="EQWAJR+ArialMT"/>
              </a:rPr>
              <a:t>groupes</a:t>
            </a:r>
            <a:r>
              <a:rPr lang="fr-CA" sz="1200" spc="64" dirty="0">
                <a:solidFill>
                  <a:srgbClr val="000000"/>
                </a:solidFill>
                <a:latin typeface="Times New Roman"/>
                <a:cs typeface="Times New Roman"/>
              </a:rPr>
              <a:t> </a:t>
            </a:r>
            <a:r>
              <a:rPr lang="fr-CA" sz="1200" dirty="0">
                <a:solidFill>
                  <a:srgbClr val="000000"/>
                </a:solidFill>
                <a:latin typeface="EQWAJR+ArialMT"/>
                <a:cs typeface="EQWAJR+ArialMT"/>
              </a:rPr>
              <a:t>raciaux</a:t>
            </a:r>
            <a:r>
              <a:rPr lang="fr-CA" sz="1200" spc="64" dirty="0">
                <a:solidFill>
                  <a:srgbClr val="000000"/>
                </a:solidFill>
                <a:latin typeface="Times New Roman"/>
                <a:cs typeface="Times New Roman"/>
              </a:rPr>
              <a:t> </a:t>
            </a:r>
            <a:r>
              <a:rPr lang="fr-CA" sz="1200" dirty="0">
                <a:solidFill>
                  <a:srgbClr val="000000"/>
                </a:solidFill>
                <a:latin typeface="EQWAJR+ArialMT"/>
                <a:cs typeface="EQWAJR+ArialMT"/>
              </a:rPr>
              <a:t>et</a:t>
            </a:r>
            <a:r>
              <a:rPr lang="fr-CA" sz="1200" spc="62" dirty="0">
                <a:solidFill>
                  <a:srgbClr val="000000"/>
                </a:solidFill>
                <a:latin typeface="Times New Roman"/>
                <a:cs typeface="Times New Roman"/>
              </a:rPr>
              <a:t> </a:t>
            </a:r>
            <a:r>
              <a:rPr lang="fr-CA" sz="1200" dirty="0">
                <a:solidFill>
                  <a:srgbClr val="000000"/>
                </a:solidFill>
                <a:latin typeface="EQWAJR+ArialMT"/>
                <a:cs typeface="EQWAJR+ArialMT"/>
              </a:rPr>
              <a:t>ethniques.</a:t>
            </a:r>
          </a:p>
          <a:p>
            <a:pPr marL="0" marR="0">
              <a:lnSpc>
                <a:spcPts val="2737"/>
              </a:lnSpc>
              <a:spcBef>
                <a:spcPts val="355"/>
              </a:spcBef>
              <a:spcAft>
                <a:spcPts val="0"/>
              </a:spcAft>
            </a:pPr>
            <a:r>
              <a:rPr lang="fr-CA" sz="1200" dirty="0">
                <a:solidFill>
                  <a:srgbClr val="000000"/>
                </a:solidFill>
                <a:latin typeface="EQWAJR+ArialMT"/>
                <a:cs typeface="EQWAJR+ArialMT"/>
              </a:rPr>
              <a:t>Des</a:t>
            </a:r>
            <a:r>
              <a:rPr lang="fr-CA" sz="1200" spc="64" dirty="0">
                <a:solidFill>
                  <a:srgbClr val="000000"/>
                </a:solidFill>
                <a:latin typeface="Times New Roman"/>
                <a:cs typeface="Times New Roman"/>
              </a:rPr>
              <a:t> </a:t>
            </a:r>
            <a:r>
              <a:rPr lang="fr-CA" sz="1200" dirty="0">
                <a:solidFill>
                  <a:srgbClr val="000000"/>
                </a:solidFill>
                <a:latin typeface="EQWAJR+ArialMT"/>
                <a:cs typeface="EQWAJR+ArialMT"/>
              </a:rPr>
              <a:t>versions</a:t>
            </a:r>
            <a:r>
              <a:rPr lang="fr-CA" sz="1200" spc="64" dirty="0">
                <a:solidFill>
                  <a:srgbClr val="000000"/>
                </a:solidFill>
                <a:latin typeface="Times New Roman"/>
                <a:cs typeface="Times New Roman"/>
              </a:rPr>
              <a:t> </a:t>
            </a:r>
            <a:r>
              <a:rPr lang="fr-CA" sz="1200" dirty="0">
                <a:solidFill>
                  <a:srgbClr val="000000"/>
                </a:solidFill>
                <a:latin typeface="EQWAJR+ArialMT"/>
                <a:cs typeface="EQWAJR+ArialMT"/>
              </a:rPr>
              <a:t>de</a:t>
            </a:r>
            <a:r>
              <a:rPr lang="fr-CA" sz="1200" spc="64" dirty="0">
                <a:solidFill>
                  <a:srgbClr val="000000"/>
                </a:solidFill>
                <a:latin typeface="Times New Roman"/>
                <a:cs typeface="Times New Roman"/>
              </a:rPr>
              <a:t> </a:t>
            </a:r>
            <a:r>
              <a:rPr lang="fr-CA" sz="1200" dirty="0">
                <a:solidFill>
                  <a:srgbClr val="000000"/>
                </a:solidFill>
                <a:latin typeface="EQWAJR+ArialMT"/>
                <a:cs typeface="EQWAJR+ArialMT"/>
              </a:rPr>
              <a:t>l’algorithme</a:t>
            </a:r>
            <a:r>
              <a:rPr lang="fr-CA" sz="1200" spc="64" dirty="0">
                <a:solidFill>
                  <a:srgbClr val="000000"/>
                </a:solidFill>
                <a:latin typeface="Times New Roman"/>
                <a:cs typeface="Times New Roman"/>
              </a:rPr>
              <a:t> </a:t>
            </a:r>
            <a:r>
              <a:rPr lang="fr-CA" sz="1200" dirty="0">
                <a:solidFill>
                  <a:srgbClr val="000000"/>
                </a:solidFill>
                <a:latin typeface="EQWAJR+ArialMT"/>
                <a:cs typeface="EQWAJR+ArialMT"/>
              </a:rPr>
              <a:t>FRAX</a:t>
            </a:r>
            <a:r>
              <a:rPr lang="fr-CA" sz="1200" spc="63" dirty="0">
                <a:solidFill>
                  <a:srgbClr val="000000"/>
                </a:solidFill>
                <a:latin typeface="Times New Roman"/>
                <a:cs typeface="Times New Roman"/>
              </a:rPr>
              <a:t> </a:t>
            </a:r>
            <a:r>
              <a:rPr lang="fr-CA" sz="1200" dirty="0">
                <a:solidFill>
                  <a:srgbClr val="000000"/>
                </a:solidFill>
                <a:latin typeface="EQWAJR+ArialMT"/>
                <a:cs typeface="EQWAJR+ArialMT"/>
              </a:rPr>
              <a:t>propres</a:t>
            </a:r>
            <a:r>
              <a:rPr lang="fr-CA" sz="1200" spc="64" dirty="0">
                <a:solidFill>
                  <a:srgbClr val="000000"/>
                </a:solidFill>
                <a:latin typeface="Times New Roman"/>
                <a:cs typeface="Times New Roman"/>
              </a:rPr>
              <a:t> </a:t>
            </a:r>
            <a:r>
              <a:rPr lang="fr-CA" sz="1200" dirty="0">
                <a:solidFill>
                  <a:srgbClr val="000000"/>
                </a:solidFill>
                <a:latin typeface="EQWAJR+ArialMT"/>
                <a:cs typeface="EQWAJR+ArialMT"/>
              </a:rPr>
              <a:t>à</a:t>
            </a:r>
            <a:r>
              <a:rPr lang="fr-CA" sz="1200" spc="63" dirty="0">
                <a:solidFill>
                  <a:srgbClr val="000000"/>
                </a:solidFill>
                <a:latin typeface="Times New Roman"/>
                <a:cs typeface="Times New Roman"/>
              </a:rPr>
              <a:t> </a:t>
            </a:r>
            <a:r>
              <a:rPr lang="fr-CA" sz="1200" dirty="0">
                <a:solidFill>
                  <a:srgbClr val="000000"/>
                </a:solidFill>
                <a:latin typeface="EQWAJR+ArialMT"/>
                <a:cs typeface="EQWAJR+ArialMT"/>
              </a:rPr>
              <a:t>certains pays</a:t>
            </a:r>
            <a:r>
              <a:rPr lang="fr-CA" sz="1200" spc="64" dirty="0">
                <a:solidFill>
                  <a:srgbClr val="000000"/>
                </a:solidFill>
                <a:latin typeface="Times New Roman"/>
                <a:cs typeface="Times New Roman"/>
              </a:rPr>
              <a:t> </a:t>
            </a:r>
            <a:r>
              <a:rPr lang="fr-CA" sz="1200" dirty="0">
                <a:solidFill>
                  <a:srgbClr val="000000"/>
                </a:solidFill>
                <a:latin typeface="EQWAJR+ArialMT"/>
                <a:cs typeface="EQWAJR+ArialMT"/>
              </a:rPr>
              <a:t>ainsi</a:t>
            </a:r>
            <a:r>
              <a:rPr lang="fr-CA" sz="1200" spc="64" dirty="0">
                <a:solidFill>
                  <a:srgbClr val="000000"/>
                </a:solidFill>
                <a:latin typeface="Times New Roman"/>
                <a:cs typeface="Times New Roman"/>
              </a:rPr>
              <a:t> </a:t>
            </a:r>
            <a:r>
              <a:rPr lang="fr-CA" sz="1200" dirty="0">
                <a:solidFill>
                  <a:srgbClr val="000000"/>
                </a:solidFill>
                <a:latin typeface="EQWAJR+ArialMT"/>
                <a:cs typeface="EQWAJR+ArialMT"/>
              </a:rPr>
              <a:t>qu’aux</a:t>
            </a:r>
            <a:r>
              <a:rPr lang="fr-CA" sz="1200" spc="64" dirty="0">
                <a:solidFill>
                  <a:srgbClr val="000000"/>
                </a:solidFill>
                <a:latin typeface="Times New Roman"/>
                <a:cs typeface="Times New Roman"/>
              </a:rPr>
              <a:t> </a:t>
            </a:r>
            <a:r>
              <a:rPr lang="fr-CA" sz="1200" dirty="0">
                <a:solidFill>
                  <a:srgbClr val="000000"/>
                </a:solidFill>
                <a:latin typeface="EQWAJR+ArialMT"/>
                <a:cs typeface="EQWAJR+ArialMT"/>
              </a:rPr>
              <a:t>populations</a:t>
            </a:r>
            <a:r>
              <a:rPr lang="fr-CA" sz="1200" spc="64" dirty="0">
                <a:solidFill>
                  <a:srgbClr val="000000"/>
                </a:solidFill>
                <a:latin typeface="Times New Roman"/>
                <a:cs typeface="Times New Roman"/>
              </a:rPr>
              <a:t> </a:t>
            </a:r>
            <a:r>
              <a:rPr lang="fr-CA" sz="1200" dirty="0">
                <a:solidFill>
                  <a:srgbClr val="000000"/>
                </a:solidFill>
                <a:latin typeface="EQWAJR+ArialMT"/>
                <a:cs typeface="EQWAJR+ArialMT"/>
              </a:rPr>
              <a:t>noires,</a:t>
            </a:r>
            <a:r>
              <a:rPr lang="fr-CA" sz="1200" spc="62" dirty="0">
                <a:solidFill>
                  <a:srgbClr val="000000"/>
                </a:solidFill>
                <a:latin typeface="Times New Roman"/>
                <a:cs typeface="Times New Roman"/>
              </a:rPr>
              <a:t> </a:t>
            </a:r>
            <a:r>
              <a:rPr lang="fr-CA" sz="1200" dirty="0">
                <a:solidFill>
                  <a:srgbClr val="000000"/>
                </a:solidFill>
                <a:latin typeface="EQWAJR+ArialMT"/>
                <a:cs typeface="EQWAJR+ArialMT"/>
              </a:rPr>
              <a:t>hispaniques</a:t>
            </a:r>
            <a:r>
              <a:rPr lang="fr-CA" sz="1200" spc="64" dirty="0">
                <a:solidFill>
                  <a:srgbClr val="000000"/>
                </a:solidFill>
                <a:latin typeface="Times New Roman"/>
                <a:cs typeface="Times New Roman"/>
              </a:rPr>
              <a:t> </a:t>
            </a:r>
            <a:r>
              <a:rPr lang="fr-CA" sz="1200" dirty="0">
                <a:solidFill>
                  <a:srgbClr val="000000"/>
                </a:solidFill>
                <a:latin typeface="EQWAJR+ArialMT"/>
                <a:cs typeface="EQWAJR+ArialMT"/>
              </a:rPr>
              <a:t>et asiatiques</a:t>
            </a:r>
            <a:r>
              <a:rPr lang="fr-CA" sz="1200" spc="64" dirty="0">
                <a:solidFill>
                  <a:srgbClr val="000000"/>
                </a:solidFill>
                <a:latin typeface="Times New Roman"/>
                <a:cs typeface="Times New Roman"/>
              </a:rPr>
              <a:t> </a:t>
            </a:r>
            <a:r>
              <a:rPr lang="fr-CA" sz="1200" dirty="0">
                <a:solidFill>
                  <a:srgbClr val="000000"/>
                </a:solidFill>
                <a:latin typeface="EQWAJR+ArialMT"/>
                <a:cs typeface="EQWAJR+ArialMT"/>
              </a:rPr>
              <a:t>des</a:t>
            </a:r>
            <a:r>
              <a:rPr lang="fr-CA" sz="1200" spc="64" dirty="0">
                <a:solidFill>
                  <a:srgbClr val="000000"/>
                </a:solidFill>
                <a:latin typeface="Times New Roman"/>
                <a:cs typeface="Times New Roman"/>
              </a:rPr>
              <a:t> </a:t>
            </a:r>
            <a:r>
              <a:rPr lang="fr-CA" sz="1200" dirty="0">
                <a:solidFill>
                  <a:srgbClr val="000000"/>
                </a:solidFill>
                <a:latin typeface="EQWAJR+ArialMT"/>
                <a:cs typeface="EQWAJR+ArialMT"/>
              </a:rPr>
              <a:t>États-Unis</a:t>
            </a:r>
            <a:r>
              <a:rPr lang="fr-CA" sz="1200" spc="66" dirty="0">
                <a:solidFill>
                  <a:srgbClr val="000000"/>
                </a:solidFill>
                <a:latin typeface="Times New Roman"/>
                <a:cs typeface="Times New Roman"/>
              </a:rPr>
              <a:t> </a:t>
            </a:r>
            <a:r>
              <a:rPr lang="fr-CA" sz="1200" dirty="0">
                <a:solidFill>
                  <a:srgbClr val="000000"/>
                </a:solidFill>
                <a:latin typeface="EQWAJR+ArialMT"/>
                <a:cs typeface="EQWAJR+ArialMT"/>
              </a:rPr>
              <a:t>sont</a:t>
            </a:r>
            <a:r>
              <a:rPr lang="fr-CA" sz="1200" spc="62" dirty="0">
                <a:solidFill>
                  <a:srgbClr val="000000"/>
                </a:solidFill>
                <a:latin typeface="Times New Roman"/>
                <a:cs typeface="Times New Roman"/>
              </a:rPr>
              <a:t> </a:t>
            </a:r>
            <a:r>
              <a:rPr lang="fr-CA" sz="1200" dirty="0">
                <a:solidFill>
                  <a:srgbClr val="000000"/>
                </a:solidFill>
                <a:latin typeface="EQWAJR+ArialMT"/>
                <a:cs typeface="EQWAJR+ArialMT"/>
              </a:rPr>
              <a:t>disponibles,</a:t>
            </a:r>
            <a:r>
              <a:rPr lang="fr-CA" sz="1200" spc="62" dirty="0">
                <a:solidFill>
                  <a:srgbClr val="000000"/>
                </a:solidFill>
                <a:latin typeface="Times New Roman"/>
                <a:cs typeface="Times New Roman"/>
              </a:rPr>
              <a:t> </a:t>
            </a:r>
            <a:r>
              <a:rPr lang="fr-CA" sz="1200" dirty="0">
                <a:solidFill>
                  <a:srgbClr val="000000"/>
                </a:solidFill>
                <a:latin typeface="EQWAJR+ArialMT"/>
                <a:cs typeface="EQWAJR+ArialMT"/>
              </a:rPr>
              <a:t>mais</a:t>
            </a:r>
            <a:r>
              <a:rPr lang="fr-CA" sz="1200" spc="64" dirty="0">
                <a:solidFill>
                  <a:srgbClr val="000000"/>
                </a:solidFill>
                <a:latin typeface="Times New Roman"/>
                <a:cs typeface="Times New Roman"/>
              </a:rPr>
              <a:t> </a:t>
            </a:r>
            <a:r>
              <a:rPr lang="fr-CA" sz="1200" dirty="0">
                <a:solidFill>
                  <a:srgbClr val="000000"/>
                </a:solidFill>
                <a:latin typeface="EQWAJR+ArialMT"/>
                <a:cs typeface="EQWAJR+ArialMT"/>
              </a:rPr>
              <a:t>sont toutes</a:t>
            </a:r>
            <a:r>
              <a:rPr lang="fr-CA" sz="1200" spc="66" dirty="0">
                <a:solidFill>
                  <a:srgbClr val="000000"/>
                </a:solidFill>
                <a:latin typeface="Times New Roman"/>
                <a:cs typeface="Times New Roman"/>
              </a:rPr>
              <a:t> </a:t>
            </a:r>
            <a:r>
              <a:rPr lang="fr-CA" sz="1200" dirty="0">
                <a:solidFill>
                  <a:srgbClr val="000000"/>
                </a:solidFill>
                <a:latin typeface="EQWAJR+ArialMT"/>
                <a:cs typeface="EQWAJR+ArialMT"/>
              </a:rPr>
              <a:t>aussi</a:t>
            </a:r>
            <a:r>
              <a:rPr lang="fr-CA" sz="1200" spc="64" dirty="0">
                <a:solidFill>
                  <a:srgbClr val="000000"/>
                </a:solidFill>
                <a:latin typeface="Times New Roman"/>
                <a:cs typeface="Times New Roman"/>
              </a:rPr>
              <a:t> </a:t>
            </a:r>
            <a:r>
              <a:rPr lang="fr-CA" sz="1200" dirty="0">
                <a:solidFill>
                  <a:srgbClr val="000000"/>
                </a:solidFill>
                <a:latin typeface="EQWAJR+ArialMT"/>
                <a:cs typeface="EQWAJR+ArialMT"/>
              </a:rPr>
              <a:t>limitées.</a:t>
            </a:r>
          </a:p>
        </p:txBody>
      </p:sp>
      <p:sp>
        <p:nvSpPr>
          <p:cNvPr id="4" name="Espace réservé du numéro de diapositive 3"/>
          <p:cNvSpPr>
            <a:spLocks noGrp="1"/>
          </p:cNvSpPr>
          <p:nvPr>
            <p:ph type="sldNum" sz="quarter" idx="5"/>
          </p:nvPr>
        </p:nvSpPr>
        <p:spPr/>
        <p:txBody>
          <a:bodyPr/>
          <a:lstStyle/>
          <a:p>
            <a:fld id="{2F93D95A-E142-9A47-9C1F-64774818F5B3}" type="slidenum">
              <a:rPr lang="fr-CA" smtClean="0"/>
              <a:t>57</a:t>
            </a:fld>
            <a:endParaRPr lang="fr-CA"/>
          </a:p>
        </p:txBody>
      </p:sp>
    </p:spTree>
    <p:extLst>
      <p:ext uri="{BB962C8B-B14F-4D97-AF65-F5344CB8AC3E}">
        <p14:creationId xmlns:p14="http://schemas.microsoft.com/office/powerpoint/2010/main" val="31542980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En outre, ces recommandations mettent l'accent sur une bonne pratique clinique où les cliniciens sont attentifs aux changements dans la santé physique et le bien-être</a:t>
            </a:r>
          </a:p>
          <a:p>
            <a:r>
              <a:rPr lang="fr-CA" dirty="0"/>
              <a:t>La sensibilisation à la prévention secondaire et à la prise en charge après une fracture est également importante.</a:t>
            </a:r>
          </a:p>
        </p:txBody>
      </p:sp>
      <p:sp>
        <p:nvSpPr>
          <p:cNvPr id="4" name="Espace réservé du numéro de diapositive 3"/>
          <p:cNvSpPr>
            <a:spLocks noGrp="1"/>
          </p:cNvSpPr>
          <p:nvPr>
            <p:ph type="sldNum" sz="quarter" idx="5"/>
          </p:nvPr>
        </p:nvSpPr>
        <p:spPr/>
        <p:txBody>
          <a:bodyPr/>
          <a:lstStyle/>
          <a:p>
            <a:fld id="{2F93D95A-E142-9A47-9C1F-64774818F5B3}" type="slidenum">
              <a:rPr lang="fr-CA" smtClean="0"/>
              <a:t>58</a:t>
            </a:fld>
            <a:endParaRPr lang="fr-CA"/>
          </a:p>
        </p:txBody>
      </p:sp>
    </p:spTree>
    <p:extLst>
      <p:ext uri="{BB962C8B-B14F-4D97-AF65-F5344CB8AC3E}">
        <p14:creationId xmlns:p14="http://schemas.microsoft.com/office/powerpoint/2010/main" val="26834865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a:lnSpc>
                <a:spcPts val="2010"/>
              </a:lnSpc>
              <a:spcBef>
                <a:spcPts val="0"/>
              </a:spcBef>
              <a:spcAft>
                <a:spcPts val="0"/>
              </a:spcAft>
            </a:pPr>
            <a:r>
              <a:rPr lang="fr-CA" sz="1200" dirty="0">
                <a:solidFill>
                  <a:srgbClr val="000000"/>
                </a:solidFill>
                <a:latin typeface="EQWAJR+ArialMT"/>
                <a:cs typeface="EQWAJR+ArialMT"/>
              </a:rPr>
              <a:t>Donna Reynolds déclare : Nous</a:t>
            </a:r>
            <a:r>
              <a:rPr lang="fr-CA" sz="1200" spc="49" dirty="0">
                <a:solidFill>
                  <a:srgbClr val="000000"/>
                </a:solidFill>
                <a:latin typeface="Times New Roman"/>
                <a:cs typeface="Times New Roman"/>
              </a:rPr>
              <a:t> </a:t>
            </a:r>
            <a:r>
              <a:rPr lang="fr-CA" sz="1200" dirty="0">
                <a:solidFill>
                  <a:srgbClr val="000000"/>
                </a:solidFill>
                <a:latin typeface="EQWAJR+ArialMT"/>
                <a:cs typeface="EQWAJR+ArialMT"/>
              </a:rPr>
              <a:t>espérons</a:t>
            </a:r>
            <a:r>
              <a:rPr lang="fr-CA" sz="1200" spc="49" dirty="0">
                <a:solidFill>
                  <a:srgbClr val="000000"/>
                </a:solidFill>
                <a:latin typeface="Times New Roman"/>
                <a:cs typeface="Times New Roman"/>
              </a:rPr>
              <a:t> </a:t>
            </a:r>
            <a:r>
              <a:rPr lang="fr-CA" sz="1200" dirty="0">
                <a:solidFill>
                  <a:srgbClr val="000000"/>
                </a:solidFill>
                <a:latin typeface="EQWAJR+ArialMT"/>
                <a:cs typeface="EQWAJR+ArialMT"/>
              </a:rPr>
              <a:t>que</a:t>
            </a:r>
            <a:r>
              <a:rPr lang="fr-CA" sz="1200" spc="49" dirty="0">
                <a:solidFill>
                  <a:srgbClr val="000000"/>
                </a:solidFill>
                <a:latin typeface="Times New Roman"/>
                <a:cs typeface="Times New Roman"/>
              </a:rPr>
              <a:t> </a:t>
            </a:r>
            <a:r>
              <a:rPr lang="fr-CA" sz="1200" dirty="0">
                <a:solidFill>
                  <a:srgbClr val="000000"/>
                </a:solidFill>
                <a:latin typeface="EQWAJR+ArialMT"/>
                <a:cs typeface="EQWAJR+ArialMT"/>
              </a:rPr>
              <a:t>l’adoption</a:t>
            </a:r>
            <a:r>
              <a:rPr lang="fr-CA" sz="1200" spc="49" dirty="0">
                <a:solidFill>
                  <a:srgbClr val="000000"/>
                </a:solidFill>
                <a:latin typeface="Times New Roman"/>
                <a:cs typeface="Times New Roman"/>
              </a:rPr>
              <a:t> </a:t>
            </a:r>
            <a:r>
              <a:rPr lang="fr-CA" sz="1200" dirty="0">
                <a:solidFill>
                  <a:srgbClr val="000000"/>
                </a:solidFill>
                <a:latin typeface="EQWAJR+ArialMT"/>
                <a:cs typeface="EQWAJR+ArialMT"/>
              </a:rPr>
              <a:t>d’une approche</a:t>
            </a:r>
            <a:r>
              <a:rPr lang="fr-CA" sz="1200" spc="49" dirty="0">
                <a:solidFill>
                  <a:srgbClr val="000000"/>
                </a:solidFill>
                <a:latin typeface="Times New Roman"/>
                <a:cs typeface="Times New Roman"/>
              </a:rPr>
              <a:t> </a:t>
            </a:r>
            <a:r>
              <a:rPr lang="fr-CA" sz="1200" b="1" dirty="0">
                <a:solidFill>
                  <a:srgbClr val="000000"/>
                </a:solidFill>
                <a:latin typeface="PVDENJ+Arial-BoldMT"/>
                <a:cs typeface="PVDENJ+Arial-BoldMT"/>
              </a:rPr>
              <a:t>débutant par une estimation</a:t>
            </a:r>
            <a:r>
              <a:rPr lang="fr-CA" sz="1200" b="1" spc="58" dirty="0">
                <a:solidFill>
                  <a:srgbClr val="000000"/>
                </a:solidFill>
                <a:latin typeface="Times New Roman"/>
                <a:cs typeface="Times New Roman"/>
              </a:rPr>
              <a:t> </a:t>
            </a:r>
            <a:r>
              <a:rPr lang="fr-CA" sz="1200" b="1" dirty="0">
                <a:solidFill>
                  <a:srgbClr val="000000"/>
                </a:solidFill>
                <a:latin typeface="PVDENJ+Arial-BoldMT"/>
                <a:cs typeface="PVDENJ+Arial-BoldMT"/>
              </a:rPr>
              <a:t>du risque </a:t>
            </a:r>
            <a:r>
              <a:rPr lang="fr-CA" sz="1200" dirty="0">
                <a:solidFill>
                  <a:srgbClr val="000000"/>
                </a:solidFill>
                <a:latin typeface="EQWAJR+ArialMT"/>
                <a:cs typeface="EQWAJR+ArialMT"/>
              </a:rPr>
              <a:t>réduira</a:t>
            </a:r>
            <a:r>
              <a:rPr lang="fr-CA" sz="1200" spc="49" dirty="0">
                <a:solidFill>
                  <a:srgbClr val="000000"/>
                </a:solidFill>
                <a:latin typeface="Times New Roman"/>
                <a:cs typeface="Times New Roman"/>
              </a:rPr>
              <a:t> </a:t>
            </a:r>
            <a:r>
              <a:rPr lang="fr-CA" sz="1200" dirty="0">
                <a:solidFill>
                  <a:srgbClr val="000000"/>
                </a:solidFill>
                <a:latin typeface="EQWAJR+ArialMT"/>
                <a:cs typeface="EQWAJR+ArialMT"/>
              </a:rPr>
              <a:t>le nombre</a:t>
            </a:r>
            <a:r>
              <a:rPr lang="fr-CA" sz="1200" spc="47" dirty="0">
                <a:solidFill>
                  <a:srgbClr val="000000"/>
                </a:solidFill>
                <a:latin typeface="Times New Roman"/>
                <a:cs typeface="Times New Roman"/>
              </a:rPr>
              <a:t> </a:t>
            </a:r>
            <a:r>
              <a:rPr lang="fr-CA" sz="1200" dirty="0">
                <a:solidFill>
                  <a:srgbClr val="000000"/>
                </a:solidFill>
                <a:latin typeface="EQWAJR+ArialMT"/>
                <a:cs typeface="EQWAJR+ArialMT"/>
              </a:rPr>
              <a:t>de DMO</a:t>
            </a:r>
            <a:r>
              <a:rPr lang="fr-CA" sz="1200" spc="49" dirty="0">
                <a:solidFill>
                  <a:srgbClr val="000000"/>
                </a:solidFill>
                <a:latin typeface="Times New Roman"/>
                <a:cs typeface="Times New Roman"/>
              </a:rPr>
              <a:t> </a:t>
            </a:r>
            <a:r>
              <a:rPr lang="fr-CA" sz="1200" dirty="0">
                <a:solidFill>
                  <a:srgbClr val="000000"/>
                </a:solidFill>
                <a:latin typeface="EQWAJR+ArialMT"/>
                <a:cs typeface="EQWAJR+ArialMT"/>
              </a:rPr>
              <a:t>inutiles, ce</a:t>
            </a:r>
            <a:r>
              <a:rPr lang="fr-CA" sz="1200" spc="47" dirty="0">
                <a:solidFill>
                  <a:srgbClr val="000000"/>
                </a:solidFill>
                <a:latin typeface="Times New Roman"/>
                <a:cs typeface="Times New Roman"/>
              </a:rPr>
              <a:t> </a:t>
            </a:r>
            <a:r>
              <a:rPr lang="fr-CA" sz="1200" dirty="0">
                <a:solidFill>
                  <a:srgbClr val="000000"/>
                </a:solidFill>
                <a:latin typeface="EQWAJR+ArialMT"/>
                <a:cs typeface="EQWAJR+ArialMT"/>
              </a:rPr>
              <a:t>qui</a:t>
            </a:r>
            <a:r>
              <a:rPr lang="fr-CA" sz="1200" spc="49" dirty="0">
                <a:solidFill>
                  <a:srgbClr val="000000"/>
                </a:solidFill>
                <a:latin typeface="Times New Roman"/>
                <a:cs typeface="Times New Roman"/>
              </a:rPr>
              <a:t> </a:t>
            </a:r>
            <a:r>
              <a:rPr lang="fr-CA" sz="1200" dirty="0">
                <a:solidFill>
                  <a:srgbClr val="000000"/>
                </a:solidFill>
                <a:latin typeface="EQWAJR+ArialMT"/>
                <a:cs typeface="EQWAJR+ArialMT"/>
              </a:rPr>
              <a:t>profitera</a:t>
            </a:r>
            <a:r>
              <a:rPr lang="fr-CA" sz="1200" spc="49" dirty="0">
                <a:solidFill>
                  <a:srgbClr val="000000"/>
                </a:solidFill>
                <a:latin typeface="Times New Roman"/>
                <a:cs typeface="Times New Roman"/>
              </a:rPr>
              <a:t> </a:t>
            </a:r>
            <a:r>
              <a:rPr lang="fr-CA" sz="1200" dirty="0">
                <a:solidFill>
                  <a:srgbClr val="000000"/>
                </a:solidFill>
                <a:latin typeface="EQWAJR+ArialMT"/>
                <a:cs typeface="EQWAJR+ArialMT"/>
              </a:rPr>
              <a:t>à</a:t>
            </a:r>
            <a:r>
              <a:rPr lang="fr-CA" sz="1200" spc="47" dirty="0">
                <a:solidFill>
                  <a:srgbClr val="000000"/>
                </a:solidFill>
                <a:latin typeface="Times New Roman"/>
                <a:cs typeface="Times New Roman"/>
              </a:rPr>
              <a:t> </a:t>
            </a:r>
            <a:r>
              <a:rPr lang="fr-CA" sz="1200" dirty="0">
                <a:solidFill>
                  <a:srgbClr val="000000"/>
                </a:solidFill>
                <a:latin typeface="EQWAJR+ArialMT"/>
                <a:cs typeface="EQWAJR+ArialMT"/>
              </a:rPr>
              <a:t>la</a:t>
            </a:r>
            <a:r>
              <a:rPr lang="fr-CA" sz="1200" spc="49" dirty="0">
                <a:solidFill>
                  <a:srgbClr val="000000"/>
                </a:solidFill>
                <a:latin typeface="Times New Roman"/>
                <a:cs typeface="Times New Roman"/>
              </a:rPr>
              <a:t> </a:t>
            </a:r>
            <a:r>
              <a:rPr lang="fr-CA" sz="1200" dirty="0">
                <a:solidFill>
                  <a:srgbClr val="000000"/>
                </a:solidFill>
                <a:latin typeface="EQWAJR+ArialMT"/>
                <a:cs typeface="EQWAJR+ArialMT"/>
              </a:rPr>
              <a:t>fois</a:t>
            </a:r>
            <a:r>
              <a:rPr lang="fr-CA" sz="1200" spc="49" dirty="0">
                <a:solidFill>
                  <a:srgbClr val="000000"/>
                </a:solidFill>
                <a:latin typeface="Times New Roman"/>
                <a:cs typeface="Times New Roman"/>
              </a:rPr>
              <a:t> </a:t>
            </a:r>
            <a:r>
              <a:rPr lang="fr-CA" sz="1200" dirty="0">
                <a:solidFill>
                  <a:srgbClr val="000000"/>
                </a:solidFill>
                <a:latin typeface="EQWAJR+ArialMT"/>
                <a:cs typeface="EQWAJR+ArialMT"/>
              </a:rPr>
              <a:t>aux</a:t>
            </a:r>
            <a:r>
              <a:rPr lang="fr-CA" sz="1200" spc="49" dirty="0">
                <a:solidFill>
                  <a:srgbClr val="000000"/>
                </a:solidFill>
                <a:latin typeface="Times New Roman"/>
                <a:cs typeface="Times New Roman"/>
              </a:rPr>
              <a:t> </a:t>
            </a:r>
            <a:r>
              <a:rPr lang="fr-CA" sz="1200" dirty="0">
                <a:solidFill>
                  <a:srgbClr val="000000"/>
                </a:solidFill>
                <a:latin typeface="EQWAJR+ArialMT"/>
                <a:cs typeface="EQWAJR+ArialMT"/>
              </a:rPr>
              <a:t>patients</a:t>
            </a:r>
            <a:r>
              <a:rPr lang="fr-CA" sz="1200" spc="49" dirty="0">
                <a:solidFill>
                  <a:srgbClr val="000000"/>
                </a:solidFill>
                <a:latin typeface="Times New Roman"/>
                <a:cs typeface="Times New Roman"/>
              </a:rPr>
              <a:t> </a:t>
            </a:r>
            <a:r>
              <a:rPr lang="fr-CA" sz="1200" dirty="0">
                <a:solidFill>
                  <a:srgbClr val="000000"/>
                </a:solidFill>
                <a:latin typeface="EQWAJR+ArialMT"/>
                <a:cs typeface="EQWAJR+ArialMT"/>
              </a:rPr>
              <a:t>et au</a:t>
            </a:r>
            <a:r>
              <a:rPr lang="fr-CA" sz="1200" spc="49" dirty="0">
                <a:solidFill>
                  <a:srgbClr val="000000"/>
                </a:solidFill>
                <a:latin typeface="Times New Roman"/>
                <a:cs typeface="Times New Roman"/>
              </a:rPr>
              <a:t> </a:t>
            </a:r>
            <a:r>
              <a:rPr lang="fr-CA" sz="1200" dirty="0">
                <a:solidFill>
                  <a:srgbClr val="000000"/>
                </a:solidFill>
                <a:latin typeface="EQWAJR+ArialMT"/>
                <a:cs typeface="EQWAJR+ArialMT"/>
              </a:rPr>
              <a:t>système</a:t>
            </a:r>
            <a:r>
              <a:rPr lang="fr-CA" sz="1200" spc="49" dirty="0">
                <a:solidFill>
                  <a:srgbClr val="000000"/>
                </a:solidFill>
                <a:latin typeface="Times New Roman"/>
                <a:cs typeface="Times New Roman"/>
              </a:rPr>
              <a:t> </a:t>
            </a:r>
            <a:r>
              <a:rPr lang="fr-CA" sz="1200" dirty="0">
                <a:solidFill>
                  <a:srgbClr val="000000"/>
                </a:solidFill>
                <a:latin typeface="EQWAJR+ArialMT"/>
                <a:cs typeface="EQWAJR+ArialMT"/>
              </a:rPr>
              <a:t>de</a:t>
            </a:r>
            <a:r>
              <a:rPr lang="fr-CA" sz="1200" spc="49" dirty="0">
                <a:solidFill>
                  <a:srgbClr val="000000"/>
                </a:solidFill>
                <a:latin typeface="Times New Roman"/>
                <a:cs typeface="Times New Roman"/>
              </a:rPr>
              <a:t> </a:t>
            </a:r>
            <a:r>
              <a:rPr lang="fr-CA" sz="1200" dirty="0">
                <a:solidFill>
                  <a:srgbClr val="000000"/>
                </a:solidFill>
                <a:latin typeface="EQWAJR+ArialMT"/>
                <a:cs typeface="EQWAJR+ArialMT"/>
              </a:rPr>
              <a:t>santé.</a:t>
            </a:r>
            <a:r>
              <a:rPr lang="fr-CA" sz="1200" spc="47" dirty="0">
                <a:solidFill>
                  <a:srgbClr val="000000"/>
                </a:solidFill>
                <a:latin typeface="Times New Roman"/>
                <a:cs typeface="Times New Roman"/>
              </a:rPr>
              <a:t> </a:t>
            </a:r>
            <a:r>
              <a:rPr lang="fr-CA" sz="1200" dirty="0">
                <a:solidFill>
                  <a:srgbClr val="000000"/>
                </a:solidFill>
                <a:latin typeface="EQWAJR+ArialMT"/>
                <a:cs typeface="EQWAJR+ArialMT"/>
              </a:rPr>
              <a:t>Il</a:t>
            </a:r>
            <a:r>
              <a:rPr lang="fr-CA" sz="1200" spc="50" dirty="0">
                <a:solidFill>
                  <a:srgbClr val="000000"/>
                </a:solidFill>
                <a:latin typeface="Times New Roman"/>
                <a:cs typeface="Times New Roman"/>
              </a:rPr>
              <a:t> </a:t>
            </a:r>
            <a:r>
              <a:rPr lang="fr-CA" sz="1200" dirty="0">
                <a:solidFill>
                  <a:srgbClr val="000000"/>
                </a:solidFill>
                <a:latin typeface="EQWAJR+ArialMT"/>
                <a:cs typeface="EQWAJR+ArialMT"/>
              </a:rPr>
              <a:t>est</a:t>
            </a:r>
            <a:r>
              <a:rPr lang="fr-CA" sz="1200" spc="46" dirty="0">
                <a:solidFill>
                  <a:srgbClr val="000000"/>
                </a:solidFill>
                <a:latin typeface="Times New Roman"/>
                <a:cs typeface="Times New Roman"/>
              </a:rPr>
              <a:t> </a:t>
            </a:r>
            <a:r>
              <a:rPr lang="fr-CA" sz="1200" dirty="0">
                <a:solidFill>
                  <a:srgbClr val="000000"/>
                </a:solidFill>
                <a:latin typeface="EQWAJR+ArialMT"/>
                <a:cs typeface="EQWAJR+ArialMT"/>
              </a:rPr>
              <a:t>insensé</a:t>
            </a:r>
            <a:r>
              <a:rPr lang="fr-CA" sz="1200" spc="49" dirty="0">
                <a:solidFill>
                  <a:srgbClr val="000000"/>
                </a:solidFill>
                <a:latin typeface="Times New Roman"/>
                <a:cs typeface="Times New Roman"/>
              </a:rPr>
              <a:t> </a:t>
            </a:r>
            <a:r>
              <a:rPr lang="fr-CA" sz="1200" dirty="0">
                <a:solidFill>
                  <a:srgbClr val="000000"/>
                </a:solidFill>
                <a:latin typeface="EQWAJR+ArialMT"/>
                <a:cs typeface="EQWAJR+ArialMT"/>
              </a:rPr>
              <a:t>de demander</a:t>
            </a:r>
            <a:r>
              <a:rPr lang="fr-CA" sz="1200" spc="49" dirty="0">
                <a:solidFill>
                  <a:srgbClr val="000000"/>
                </a:solidFill>
                <a:latin typeface="Times New Roman"/>
                <a:cs typeface="Times New Roman"/>
              </a:rPr>
              <a:t> </a:t>
            </a:r>
            <a:r>
              <a:rPr lang="fr-CA" sz="1200" dirty="0">
                <a:solidFill>
                  <a:srgbClr val="000000"/>
                </a:solidFill>
                <a:latin typeface="EQWAJR+ArialMT"/>
                <a:cs typeface="EQWAJR+ArialMT"/>
              </a:rPr>
              <a:t>des</a:t>
            </a:r>
            <a:r>
              <a:rPr lang="fr-CA" sz="1200" spc="49" dirty="0">
                <a:solidFill>
                  <a:srgbClr val="000000"/>
                </a:solidFill>
                <a:latin typeface="Times New Roman"/>
                <a:cs typeface="Times New Roman"/>
              </a:rPr>
              <a:t> </a:t>
            </a:r>
            <a:r>
              <a:rPr lang="fr-CA" sz="1200" dirty="0">
                <a:solidFill>
                  <a:srgbClr val="000000"/>
                </a:solidFill>
                <a:latin typeface="EQWAJR+ArialMT"/>
                <a:cs typeface="EQWAJR+ArialMT"/>
              </a:rPr>
              <a:t>examens</a:t>
            </a:r>
            <a:r>
              <a:rPr lang="fr-CA" sz="1200" spc="49" dirty="0">
                <a:solidFill>
                  <a:srgbClr val="000000"/>
                </a:solidFill>
                <a:latin typeface="Times New Roman"/>
                <a:cs typeface="Times New Roman"/>
              </a:rPr>
              <a:t> </a:t>
            </a:r>
            <a:r>
              <a:rPr lang="fr-CA" sz="1200" dirty="0">
                <a:solidFill>
                  <a:srgbClr val="000000"/>
                </a:solidFill>
                <a:latin typeface="EQWAJR+ArialMT"/>
                <a:cs typeface="EQWAJR+ArialMT"/>
              </a:rPr>
              <a:t>qui n’orienteront</a:t>
            </a:r>
            <a:r>
              <a:rPr lang="fr-CA" sz="1200" spc="46" dirty="0">
                <a:solidFill>
                  <a:srgbClr val="000000"/>
                </a:solidFill>
                <a:latin typeface="Times New Roman"/>
                <a:cs typeface="Times New Roman"/>
              </a:rPr>
              <a:t> </a:t>
            </a:r>
            <a:r>
              <a:rPr lang="fr-CA" sz="1200" dirty="0">
                <a:solidFill>
                  <a:srgbClr val="000000"/>
                </a:solidFill>
                <a:latin typeface="EQWAJR+ArialMT"/>
                <a:cs typeface="EQWAJR+ArialMT"/>
              </a:rPr>
              <a:t>pas</a:t>
            </a:r>
            <a:r>
              <a:rPr lang="fr-CA" sz="1200" spc="49" dirty="0">
                <a:solidFill>
                  <a:srgbClr val="000000"/>
                </a:solidFill>
                <a:latin typeface="Times New Roman"/>
                <a:cs typeface="Times New Roman"/>
              </a:rPr>
              <a:t> </a:t>
            </a:r>
            <a:r>
              <a:rPr lang="fr-CA" sz="1200" dirty="0">
                <a:solidFill>
                  <a:srgbClr val="000000"/>
                </a:solidFill>
                <a:latin typeface="EQWAJR+ArialMT"/>
                <a:cs typeface="EQWAJR+ArialMT"/>
              </a:rPr>
              <a:t>les</a:t>
            </a:r>
            <a:r>
              <a:rPr lang="fr-CA" sz="1200" spc="49" dirty="0">
                <a:solidFill>
                  <a:srgbClr val="000000"/>
                </a:solidFill>
                <a:latin typeface="Times New Roman"/>
                <a:cs typeface="Times New Roman"/>
              </a:rPr>
              <a:t> </a:t>
            </a:r>
            <a:r>
              <a:rPr lang="fr-CA" sz="1200" dirty="0">
                <a:solidFill>
                  <a:srgbClr val="000000"/>
                </a:solidFill>
                <a:latin typeface="EQWAJR+ArialMT"/>
                <a:cs typeface="EQWAJR+ArialMT"/>
              </a:rPr>
              <a:t>décisions</a:t>
            </a:r>
            <a:r>
              <a:rPr lang="fr-CA" sz="1200" spc="49" dirty="0">
                <a:solidFill>
                  <a:srgbClr val="000000"/>
                </a:solidFill>
                <a:latin typeface="Times New Roman"/>
                <a:cs typeface="Times New Roman"/>
              </a:rPr>
              <a:t> </a:t>
            </a:r>
            <a:r>
              <a:rPr lang="fr-CA" sz="1200" dirty="0">
                <a:solidFill>
                  <a:srgbClr val="000000"/>
                </a:solidFill>
                <a:latin typeface="EQWAJR+ArialMT"/>
                <a:cs typeface="EQWAJR+ArialMT"/>
              </a:rPr>
              <a:t>de traitement.</a:t>
            </a:r>
            <a:r>
              <a:rPr lang="fr-CA" sz="1200" spc="52" dirty="0">
                <a:solidFill>
                  <a:srgbClr val="000000"/>
                </a:solidFill>
                <a:latin typeface="Times New Roman"/>
                <a:cs typeface="Times New Roman"/>
              </a:rPr>
              <a:t> </a:t>
            </a:r>
            <a:r>
              <a:rPr lang="fr-CA" sz="1200" dirty="0">
                <a:solidFill>
                  <a:srgbClr val="000000"/>
                </a:solidFill>
                <a:latin typeface="EQWAJR+ArialMT"/>
                <a:cs typeface="EQWAJR+ArialMT"/>
              </a:rPr>
              <a:t>»</a:t>
            </a:r>
          </a:p>
          <a:p>
            <a:pPr marL="0" marR="0">
              <a:lnSpc>
                <a:spcPts val="2010"/>
              </a:lnSpc>
              <a:spcBef>
                <a:spcPts val="0"/>
              </a:spcBef>
              <a:spcAft>
                <a:spcPts val="0"/>
              </a:spcAft>
            </a:pPr>
            <a:endParaRPr lang="fr-CA" sz="1200" dirty="0">
              <a:solidFill>
                <a:srgbClr val="000000"/>
              </a:solidFill>
              <a:latin typeface="EQWAJR+ArialMT"/>
              <a:cs typeface="EQWAJR+ArialMT"/>
            </a:endParaRPr>
          </a:p>
          <a:p>
            <a:endParaRPr lang="fr-CA" dirty="0"/>
          </a:p>
        </p:txBody>
      </p:sp>
      <p:sp>
        <p:nvSpPr>
          <p:cNvPr id="4" name="Espace réservé du numéro de diapositive 3"/>
          <p:cNvSpPr>
            <a:spLocks noGrp="1"/>
          </p:cNvSpPr>
          <p:nvPr>
            <p:ph type="sldNum" sz="quarter" idx="5"/>
          </p:nvPr>
        </p:nvSpPr>
        <p:spPr/>
        <p:txBody>
          <a:bodyPr/>
          <a:lstStyle/>
          <a:p>
            <a:fld id="{2F93D95A-E142-9A47-9C1F-64774818F5B3}" type="slidenum">
              <a:rPr lang="fr-CA" smtClean="0"/>
              <a:t>59</a:t>
            </a:fld>
            <a:endParaRPr lang="fr-CA"/>
          </a:p>
        </p:txBody>
      </p:sp>
    </p:spTree>
    <p:extLst>
      <p:ext uri="{BB962C8B-B14F-4D97-AF65-F5344CB8AC3E}">
        <p14:creationId xmlns:p14="http://schemas.microsoft.com/office/powerpoint/2010/main" val="2264262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5: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5: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Clr>
                <a:schemeClr val="lt1"/>
              </a:buClr>
              <a:buSzPts val="4400"/>
              <a:buNone/>
            </a:pPr>
            <a:r>
              <a:rPr lang="en-US" sz="1200" dirty="0" err="1">
                <a:solidFill>
                  <a:schemeClr val="bg1"/>
                </a:solidFill>
                <a:latin typeface="Arial" panose="020B0604020202020204" pitchFamily="34" charset="0"/>
                <a:cs typeface="Arial" panose="020B0604020202020204" pitchFamily="34" charset="0"/>
              </a:rPr>
              <a:t>Méthodes</a:t>
            </a:r>
            <a:endParaRPr lang="en-US" sz="1200" dirty="0">
              <a:solidFill>
                <a:schemeClr val="bg1"/>
              </a:solidFill>
              <a:latin typeface="Arial" panose="020B0604020202020204" pitchFamily="34" charset="0"/>
              <a:cs typeface="Arial" panose="020B0604020202020204" pitchFamily="34" charset="0"/>
            </a:endParaRPr>
          </a:p>
        </p:txBody>
      </p:sp>
      <p:sp>
        <p:nvSpPr>
          <p:cNvPr id="215" name="Google Shape;215;p15: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6570771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4021"/>
              </a:lnSpc>
              <a:spcBef>
                <a:spcPts val="0"/>
              </a:spcBef>
              <a:spcAft>
                <a:spcPts val="0"/>
              </a:spcAft>
            </a:pPr>
            <a:r>
              <a:rPr lang="en-CA" sz="1200" b="0" dirty="0" err="1">
                <a:solidFill>
                  <a:srgbClr val="000000"/>
                </a:solidFill>
                <a:latin typeface="PVDENJ+Arial-BoldMT"/>
                <a:cs typeface="PVDENJ+Arial-BoldMT"/>
              </a:rPr>
              <a:t>Outils</a:t>
            </a:r>
            <a:r>
              <a:rPr lang="en-CA" sz="1200" b="0" spc="99" dirty="0">
                <a:solidFill>
                  <a:srgbClr val="000000"/>
                </a:solidFill>
                <a:latin typeface="Times New Roman"/>
                <a:cs typeface="Times New Roman"/>
              </a:rPr>
              <a:t> </a:t>
            </a:r>
            <a:r>
              <a:rPr lang="en-CA" sz="1200" b="0" dirty="0" err="1">
                <a:solidFill>
                  <a:srgbClr val="000000"/>
                </a:solidFill>
                <a:latin typeface="PVDENJ+Arial-BoldMT"/>
                <a:cs typeface="PVDENJ+Arial-BoldMT"/>
              </a:rPr>
              <a:t>d’application</a:t>
            </a:r>
            <a:r>
              <a:rPr lang="en-CA" sz="1200" b="0" spc="95" dirty="0">
                <a:solidFill>
                  <a:srgbClr val="000000"/>
                </a:solidFill>
                <a:latin typeface="Times New Roman"/>
                <a:cs typeface="Times New Roman"/>
              </a:rPr>
              <a:t> </a:t>
            </a:r>
            <a:r>
              <a:rPr lang="en-CA" sz="1200" b="0" dirty="0">
                <a:solidFill>
                  <a:srgbClr val="000000"/>
                </a:solidFill>
                <a:latin typeface="PVDENJ+Arial-BoldMT"/>
                <a:cs typeface="PVDENJ+Arial-BoldMT"/>
              </a:rPr>
              <a:t>des </a:t>
            </a:r>
            <a:r>
              <a:rPr lang="en-CA" sz="1200" b="0" dirty="0" err="1">
                <a:solidFill>
                  <a:srgbClr val="000000"/>
                </a:solidFill>
                <a:latin typeface="PVDENJ+Arial-BoldMT"/>
                <a:cs typeface="PVDENJ+Arial-BoldMT"/>
              </a:rPr>
              <a:t>connaissances</a:t>
            </a:r>
            <a:endParaRPr lang="en-CA" b="0" dirty="0"/>
          </a:p>
        </p:txBody>
      </p:sp>
      <p:sp>
        <p:nvSpPr>
          <p:cNvPr id="4" name="Slide Number Placeholder 3"/>
          <p:cNvSpPr>
            <a:spLocks noGrp="1"/>
          </p:cNvSpPr>
          <p:nvPr>
            <p:ph type="sldNum" sz="quarter" idx="5"/>
          </p:nvPr>
        </p:nvSpPr>
        <p:spPr/>
        <p:txBody>
          <a:bodyPr/>
          <a:lstStyle/>
          <a:p>
            <a:fld id="{2F93D95A-E142-9A47-9C1F-64774818F5B3}" type="slidenum">
              <a:rPr lang="fr-CA" smtClean="0"/>
              <a:t>60</a:t>
            </a:fld>
            <a:endParaRPr lang="fr-CA"/>
          </a:p>
        </p:txBody>
      </p:sp>
    </p:spTree>
    <p:extLst>
      <p:ext uri="{BB962C8B-B14F-4D97-AF65-F5344CB8AC3E}">
        <p14:creationId xmlns:p14="http://schemas.microsoft.com/office/powerpoint/2010/main" val="5323583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fr-FR" sz="1800" b="0" i="0" u="none" strike="noStrike" dirty="0">
                <a:solidFill>
                  <a:srgbClr val="000000"/>
                </a:solidFill>
                <a:effectLst/>
                <a:latin typeface="Arial" panose="020B0604020202020204" pitchFamily="34" charset="0"/>
              </a:rPr>
              <a:t>Le Groupe d’étude canadien a élaboré un outil d’aide à la décision pour aider les cliniciens et les patients à comprendre le risque individuel de fracture de fragilisation: </a:t>
            </a:r>
            <a:r>
              <a:rPr lang="fr-CA" sz="1800" u="sng" dirty="0">
                <a:solidFill>
                  <a:srgbClr val="007BC3"/>
                </a:solidFill>
                <a:effectLst/>
                <a:latin typeface="Arial" panose="020B0604020202020204" pitchFamily="34" charset="0"/>
                <a:ea typeface="Times New Roman" panose="02020603050405020304" pitchFamily="18" charset="0"/>
                <a:hlinkClick r:id="rId3"/>
              </a:rPr>
              <a:t>https://frax.groupeetudecanadien.ca</a:t>
            </a:r>
            <a:r>
              <a:rPr lang="fr-FR" sz="1800" b="0" i="0" u="none" strike="noStrike" dirty="0">
                <a:solidFill>
                  <a:srgbClr val="000000"/>
                </a:solidFill>
                <a:effectLst/>
                <a:latin typeface="Arial" panose="020B0604020202020204" pitchFamily="34" charset="0"/>
              </a:rPr>
              <a:t>. </a:t>
            </a:r>
            <a:r>
              <a:rPr lang="fr-CA" sz="1800" b="0" i="0" dirty="0">
                <a:solidFill>
                  <a:srgbClr val="000000"/>
                </a:solidFill>
                <a:effectLst/>
                <a:latin typeface="Arial" panose="020B0604020202020204" pitchFamily="34" charset="0"/>
              </a:rPr>
              <a:t>​</a:t>
            </a:r>
            <a:endParaRPr lang="fr-CA"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fr-CA" sz="1800" b="0" i="0" u="none" strike="noStrike" dirty="0">
                <a:solidFill>
                  <a:srgbClr val="000000"/>
                </a:solidFill>
                <a:effectLst/>
                <a:latin typeface="Calibri" panose="020F0502020204030204" pitchFamily="34" charset="0"/>
              </a:rPr>
              <a:t>À la publication, les outils pourront être</a:t>
            </a:r>
            <a:r>
              <a:rPr lang="fr-CA" sz="1800" b="1" i="0" u="none" strike="noStrike" dirty="0">
                <a:solidFill>
                  <a:srgbClr val="000000"/>
                </a:solidFill>
                <a:effectLst/>
                <a:latin typeface="Calibri" panose="020F0502020204030204" pitchFamily="34" charset="0"/>
              </a:rPr>
              <a:t> téléchargés gratuitement </a:t>
            </a:r>
            <a:r>
              <a:rPr lang="fr-CA" sz="1800" b="0" i="0" u="none" strike="noStrike" dirty="0">
                <a:solidFill>
                  <a:srgbClr val="000000"/>
                </a:solidFill>
                <a:effectLst/>
                <a:latin typeface="Calibri" panose="020F0502020204030204" pitchFamily="34" charset="0"/>
              </a:rPr>
              <a:t>en </a:t>
            </a:r>
            <a:r>
              <a:rPr lang="fr-CA" sz="1800" b="1" i="0" u="none" strike="noStrike" dirty="0">
                <a:solidFill>
                  <a:srgbClr val="000000"/>
                </a:solidFill>
                <a:effectLst/>
                <a:latin typeface="Calibri" panose="020F0502020204030204" pitchFamily="34" charset="0"/>
              </a:rPr>
              <a:t>anglais </a:t>
            </a:r>
            <a:r>
              <a:rPr lang="fr-CA" sz="1800" b="0" i="0" u="none" strike="noStrike" dirty="0">
                <a:solidFill>
                  <a:srgbClr val="000000"/>
                </a:solidFill>
                <a:effectLst/>
                <a:latin typeface="Calibri" panose="020F0502020204030204" pitchFamily="34" charset="0"/>
              </a:rPr>
              <a:t>et en </a:t>
            </a:r>
            <a:r>
              <a:rPr lang="fr-CA" sz="1800" b="1" i="0" u="none" strike="noStrike" dirty="0">
                <a:solidFill>
                  <a:srgbClr val="000000"/>
                </a:solidFill>
                <a:effectLst/>
                <a:latin typeface="Calibri" panose="020F0502020204030204" pitchFamily="34" charset="0"/>
              </a:rPr>
              <a:t>français </a:t>
            </a:r>
            <a:r>
              <a:rPr lang="fr-CA" sz="1800" b="0" i="0" u="none" strike="noStrike" dirty="0">
                <a:solidFill>
                  <a:srgbClr val="000000"/>
                </a:solidFill>
                <a:effectLst/>
                <a:latin typeface="Calibri" panose="020F0502020204030204" pitchFamily="34" charset="0"/>
              </a:rPr>
              <a:t>à : </a:t>
            </a:r>
            <a:r>
              <a:rPr lang="fr-CA" sz="1800" b="0" i="0" u="sng" strike="noStrike" dirty="0">
                <a:solidFill>
                  <a:srgbClr val="007BC3"/>
                </a:solidFill>
                <a:effectLst/>
                <a:latin typeface="Calibri" panose="020F0502020204030204" pitchFamily="34" charset="0"/>
                <a:hlinkClick r:id="rId4"/>
              </a:rPr>
              <a:t>https://canadiantaskforce.ca/?lang=fr</a:t>
            </a:r>
            <a:r>
              <a:rPr lang="fr-CA" sz="1800" b="0" i="0" u="none" strike="noStrike" dirty="0">
                <a:solidFill>
                  <a:srgbClr val="000000"/>
                </a:solidFill>
                <a:effectLst/>
                <a:latin typeface="Calibri" panose="020F0502020204030204" pitchFamily="34" charset="0"/>
              </a:rPr>
              <a:t>  </a:t>
            </a:r>
            <a:endParaRPr lang="fr-CA" sz="1800" b="0" i="0" dirty="0">
              <a:solidFill>
                <a:srgbClr val="444444"/>
              </a:solidFill>
              <a:effectLst/>
              <a:latin typeface="Arial" panose="020B0604020202020204" pitchFamily="34" charset="0"/>
            </a:endParaRPr>
          </a:p>
          <a:p>
            <a:endParaRPr lang="en-CA" dirty="0"/>
          </a:p>
        </p:txBody>
      </p:sp>
      <p:sp>
        <p:nvSpPr>
          <p:cNvPr id="4" name="Slide Number Placeholder 3"/>
          <p:cNvSpPr>
            <a:spLocks noGrp="1"/>
          </p:cNvSpPr>
          <p:nvPr>
            <p:ph type="sldNum" sz="quarter" idx="5"/>
          </p:nvPr>
        </p:nvSpPr>
        <p:spPr/>
        <p:txBody>
          <a:bodyPr/>
          <a:lstStyle/>
          <a:p>
            <a:fld id="{2F93D95A-E142-9A47-9C1F-64774818F5B3}" type="slidenum">
              <a:rPr lang="fr-CA" smtClean="0"/>
              <a:t>61</a:t>
            </a:fld>
            <a:endParaRPr lang="fr-CA"/>
          </a:p>
        </p:txBody>
      </p:sp>
    </p:spTree>
    <p:extLst>
      <p:ext uri="{BB962C8B-B14F-4D97-AF65-F5344CB8AC3E}">
        <p14:creationId xmlns:p14="http://schemas.microsoft.com/office/powerpoint/2010/main" val="37254202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Une infographie destinée aux cliniciens a été élaborée pour aider à décrire les différences de temps entre le dépistage fondé sur l'évaluation des risques et le dépistage fondé sur l'analyse de la DMO.</a:t>
            </a:r>
          </a:p>
          <a:p>
            <a:endParaRPr lang="fr-CA" dirty="0"/>
          </a:p>
          <a:p>
            <a:r>
              <a:rPr lang="fr-CA" dirty="0"/>
              <a:t>La barre verte représente le temps moyen nécessaire à la mise en œuvre du dépistage fondé sur l'évaluation des risques (femmes de plus de 65 ans) par rapport au dépistage fondé sur la DMO pour les femmes et les hommes de différents âges et cycles de dépistage.</a:t>
            </a:r>
          </a:p>
          <a:p>
            <a:r>
              <a:rPr lang="fr-CA" dirty="0"/>
              <a:t>En ne dépistant que les personnes dont le bénéfice est avéré (c'est-à-dire les femmes de plus de 65 ans), le clinicien, le patient, le réceptionniste, le technicien et le radiologue gagneront du temps, réduiront le nombre de tests inutiles et pourront partager la prise de décision avec les patients.</a:t>
            </a:r>
          </a:p>
        </p:txBody>
      </p:sp>
      <p:sp>
        <p:nvSpPr>
          <p:cNvPr id="4" name="Espace réservé du numéro de diapositive 3"/>
          <p:cNvSpPr>
            <a:spLocks noGrp="1"/>
          </p:cNvSpPr>
          <p:nvPr>
            <p:ph type="sldNum" sz="quarter" idx="5"/>
          </p:nvPr>
        </p:nvSpPr>
        <p:spPr/>
        <p:txBody>
          <a:bodyPr/>
          <a:lstStyle/>
          <a:p>
            <a:fld id="{2F93D95A-E142-9A47-9C1F-64774818F5B3}" type="slidenum">
              <a:rPr lang="fr-CA" smtClean="0"/>
              <a:t>62</a:t>
            </a:fld>
            <a:endParaRPr lang="fr-CA"/>
          </a:p>
        </p:txBody>
      </p:sp>
    </p:spTree>
    <p:extLst>
      <p:ext uri="{BB962C8B-B14F-4D97-AF65-F5344CB8AC3E}">
        <p14:creationId xmlns:p14="http://schemas.microsoft.com/office/powerpoint/2010/main" val="15906609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Outils d’application des connaissances</a:t>
            </a:r>
          </a:p>
        </p:txBody>
      </p:sp>
      <p:sp>
        <p:nvSpPr>
          <p:cNvPr id="4" name="Espace réservé du numéro de diapositive 3"/>
          <p:cNvSpPr>
            <a:spLocks noGrp="1"/>
          </p:cNvSpPr>
          <p:nvPr>
            <p:ph type="sldNum" sz="quarter" idx="5"/>
          </p:nvPr>
        </p:nvSpPr>
        <p:spPr/>
        <p:txBody>
          <a:bodyPr/>
          <a:lstStyle/>
          <a:p>
            <a:fld id="{2F93D95A-E142-9A47-9C1F-64774818F5B3}" type="slidenum">
              <a:rPr lang="fr-CA" smtClean="0"/>
              <a:t>63</a:t>
            </a:fld>
            <a:endParaRPr lang="fr-CA"/>
          </a:p>
        </p:txBody>
      </p:sp>
    </p:spTree>
    <p:extLst>
      <p:ext uri="{BB962C8B-B14F-4D97-AF65-F5344CB8AC3E}">
        <p14:creationId xmlns:p14="http://schemas.microsoft.com/office/powerpoint/2010/main" val="21378669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Les revues systématiques qui ont servi de base à cette ligne directrice ont été publiées dans la revue </a:t>
            </a:r>
            <a:r>
              <a:rPr lang="fr-CA" dirty="0" err="1"/>
              <a:t>Systematic</a:t>
            </a:r>
            <a:r>
              <a:rPr lang="fr-CA" dirty="0"/>
              <a:t> </a:t>
            </a:r>
            <a:r>
              <a:rPr lang="fr-CA" dirty="0" err="1"/>
              <a:t>Reviews</a:t>
            </a:r>
            <a:r>
              <a:rPr lang="fr-CA" dirty="0"/>
              <a:t>.</a:t>
            </a:r>
          </a:p>
          <a:p>
            <a:endParaRPr lang="fr-CA" dirty="0"/>
          </a:p>
          <a:p>
            <a:r>
              <a:rPr lang="fr-CA" dirty="0"/>
              <a:t>Ces revues peuvent également être consultées sur le site web du groupe d’étude canadien ou dans la collection de journaux du groupe d’étude canadien.</a:t>
            </a:r>
          </a:p>
        </p:txBody>
      </p:sp>
      <p:sp>
        <p:nvSpPr>
          <p:cNvPr id="4" name="Espace réservé du numéro de diapositive 3"/>
          <p:cNvSpPr>
            <a:spLocks noGrp="1"/>
          </p:cNvSpPr>
          <p:nvPr>
            <p:ph type="sldNum" sz="quarter" idx="5"/>
          </p:nvPr>
        </p:nvSpPr>
        <p:spPr/>
        <p:txBody>
          <a:bodyPr/>
          <a:lstStyle/>
          <a:p>
            <a:fld id="{2F93D95A-E142-9A47-9C1F-64774818F5B3}" type="slidenum">
              <a:rPr lang="fr-CA" smtClean="0"/>
              <a:t>64</a:t>
            </a:fld>
            <a:endParaRPr lang="fr-CA"/>
          </a:p>
        </p:txBody>
      </p:sp>
    </p:spTree>
    <p:extLst>
      <p:ext uri="{BB962C8B-B14F-4D97-AF65-F5344CB8AC3E}">
        <p14:creationId xmlns:p14="http://schemas.microsoft.com/office/powerpoint/2010/main" val="161846342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Les autres communications comprennent les messages sur les médias sociaux, les nouveaux communiqués et les communications avec les parties prenantes. </a:t>
            </a:r>
          </a:p>
          <a:p>
            <a:r>
              <a:rPr lang="fr-CA" dirty="0"/>
              <a:t>Suivre @groupedetudecanadien</a:t>
            </a:r>
          </a:p>
        </p:txBody>
      </p:sp>
      <p:sp>
        <p:nvSpPr>
          <p:cNvPr id="4" name="Espace réservé du numéro de diapositive 3"/>
          <p:cNvSpPr>
            <a:spLocks noGrp="1"/>
          </p:cNvSpPr>
          <p:nvPr>
            <p:ph type="sldNum" sz="quarter" idx="5"/>
          </p:nvPr>
        </p:nvSpPr>
        <p:spPr/>
        <p:txBody>
          <a:bodyPr/>
          <a:lstStyle/>
          <a:p>
            <a:fld id="{2F93D95A-E142-9A47-9C1F-64774818F5B3}" type="slidenum">
              <a:rPr lang="fr-CA" smtClean="0"/>
              <a:t>65</a:t>
            </a:fld>
            <a:endParaRPr lang="fr-CA"/>
          </a:p>
        </p:txBody>
      </p:sp>
    </p:spTree>
    <p:extLst>
      <p:ext uri="{BB962C8B-B14F-4D97-AF65-F5344CB8AC3E}">
        <p14:creationId xmlns:p14="http://schemas.microsoft.com/office/powerpoint/2010/main" val="969028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Conclusion</a:t>
            </a:r>
          </a:p>
        </p:txBody>
      </p:sp>
      <p:sp>
        <p:nvSpPr>
          <p:cNvPr id="4" name="Slide Number Placeholder 3"/>
          <p:cNvSpPr>
            <a:spLocks noGrp="1"/>
          </p:cNvSpPr>
          <p:nvPr>
            <p:ph type="sldNum" sz="quarter" idx="5"/>
          </p:nvPr>
        </p:nvSpPr>
        <p:spPr/>
        <p:txBody>
          <a:bodyPr/>
          <a:lstStyle/>
          <a:p>
            <a:fld id="{2F93D95A-E142-9A47-9C1F-64774818F5B3}" type="slidenum">
              <a:rPr lang="fr-CA" smtClean="0"/>
              <a:t>66</a:t>
            </a:fld>
            <a:endParaRPr lang="fr-CA"/>
          </a:p>
        </p:txBody>
      </p:sp>
    </p:spTree>
    <p:extLst>
      <p:ext uri="{BB962C8B-B14F-4D97-AF65-F5344CB8AC3E}">
        <p14:creationId xmlns:p14="http://schemas.microsoft.com/office/powerpoint/2010/main" val="26884494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ts val="2010"/>
              </a:lnSpc>
              <a:spcBef>
                <a:spcPts val="0"/>
              </a:spcBef>
              <a:spcAft>
                <a:spcPts val="0"/>
              </a:spcAft>
              <a:buClrTx/>
              <a:buSzTx/>
              <a:buFontTx/>
              <a:buNone/>
              <a:tabLst/>
              <a:defRPr/>
            </a:pPr>
            <a:r>
              <a:rPr lang="fr-CA" dirty="0"/>
              <a:t>Le groupe d’étude canadien recommande une prise de décision partagée avec les patients</a:t>
            </a:r>
          </a:p>
          <a:p>
            <a:pPr marL="0" marR="0">
              <a:lnSpc>
                <a:spcPts val="2010"/>
              </a:lnSpc>
              <a:spcBef>
                <a:spcPts val="0"/>
              </a:spcBef>
              <a:spcAft>
                <a:spcPts val="0"/>
              </a:spcAft>
            </a:pPr>
            <a:r>
              <a:rPr lang="fr-CA" sz="1200" dirty="0">
                <a:solidFill>
                  <a:srgbClr val="FFFFFF"/>
                </a:solidFill>
                <a:latin typeface="CLUDUE+Arial-ItalicMT"/>
                <a:cs typeface="CLUDUE+Arial-ItalicMT"/>
              </a:rPr>
              <a:t>Utiliser</a:t>
            </a:r>
            <a:r>
              <a:rPr lang="fr-CA" sz="1200" spc="49" dirty="0">
                <a:solidFill>
                  <a:srgbClr val="FFFFFF"/>
                </a:solidFill>
                <a:latin typeface="Times New Roman"/>
                <a:cs typeface="Times New Roman"/>
              </a:rPr>
              <a:t> </a:t>
            </a:r>
            <a:r>
              <a:rPr lang="fr-CA" sz="1200" dirty="0">
                <a:solidFill>
                  <a:srgbClr val="FFFFFF"/>
                </a:solidFill>
                <a:latin typeface="CLUDUE+Arial-ItalicMT"/>
                <a:cs typeface="CLUDUE+Arial-ItalicMT"/>
              </a:rPr>
              <a:t>l’outil</a:t>
            </a:r>
            <a:r>
              <a:rPr lang="fr-CA" sz="1200" spc="49" dirty="0">
                <a:solidFill>
                  <a:srgbClr val="FFFFFF"/>
                </a:solidFill>
                <a:latin typeface="Times New Roman"/>
                <a:cs typeface="Times New Roman"/>
              </a:rPr>
              <a:t> </a:t>
            </a:r>
            <a:r>
              <a:rPr lang="fr-CA" sz="1200" dirty="0">
                <a:solidFill>
                  <a:srgbClr val="FFFFFF"/>
                </a:solidFill>
                <a:latin typeface="CLUDUE+Arial-ItalicMT"/>
                <a:cs typeface="CLUDUE+Arial-ItalicMT"/>
              </a:rPr>
              <a:t>d’aide</a:t>
            </a:r>
            <a:r>
              <a:rPr lang="fr-CA" sz="1200" spc="49" dirty="0">
                <a:solidFill>
                  <a:srgbClr val="FFFFFF"/>
                </a:solidFill>
                <a:latin typeface="Times New Roman"/>
                <a:cs typeface="Times New Roman"/>
              </a:rPr>
              <a:t> </a:t>
            </a:r>
            <a:r>
              <a:rPr lang="fr-CA" sz="1200" dirty="0">
                <a:solidFill>
                  <a:srgbClr val="FFFFFF"/>
                </a:solidFill>
                <a:latin typeface="CLUDUE+Arial-ItalicMT"/>
                <a:cs typeface="CLUDUE+Arial-ItalicMT"/>
              </a:rPr>
              <a:t>pour</a:t>
            </a:r>
            <a:r>
              <a:rPr lang="fr-CA" sz="1200" spc="49" dirty="0">
                <a:solidFill>
                  <a:srgbClr val="FFFFFF"/>
                </a:solidFill>
                <a:latin typeface="Times New Roman"/>
                <a:cs typeface="Times New Roman"/>
              </a:rPr>
              <a:t> </a:t>
            </a:r>
            <a:r>
              <a:rPr lang="fr-CA" sz="1200" dirty="0">
                <a:solidFill>
                  <a:srgbClr val="FFFFFF"/>
                </a:solidFill>
                <a:latin typeface="CLUDUE+Arial-ItalicMT"/>
                <a:cs typeface="CLUDUE+Arial-ItalicMT"/>
              </a:rPr>
              <a:t>une</a:t>
            </a:r>
            <a:r>
              <a:rPr lang="fr-CA" sz="1200" spc="49" dirty="0">
                <a:solidFill>
                  <a:srgbClr val="FFFFFF"/>
                </a:solidFill>
                <a:latin typeface="Times New Roman"/>
                <a:cs typeface="Times New Roman"/>
              </a:rPr>
              <a:t> </a:t>
            </a:r>
            <a:r>
              <a:rPr lang="fr-CA" sz="1200" dirty="0">
                <a:solidFill>
                  <a:srgbClr val="FFFFFF"/>
                </a:solidFill>
                <a:latin typeface="CLUDUE+Arial-ItalicMT"/>
                <a:cs typeface="CLUDUE+Arial-ItalicMT"/>
              </a:rPr>
              <a:t>prise</a:t>
            </a:r>
            <a:r>
              <a:rPr lang="fr-CA" sz="1200" spc="47" dirty="0">
                <a:solidFill>
                  <a:srgbClr val="FFFFFF"/>
                </a:solidFill>
                <a:latin typeface="Times New Roman"/>
                <a:cs typeface="Times New Roman"/>
              </a:rPr>
              <a:t> </a:t>
            </a:r>
            <a:r>
              <a:rPr lang="fr-CA" sz="1200" dirty="0">
                <a:solidFill>
                  <a:srgbClr val="FFFFFF"/>
                </a:solidFill>
                <a:latin typeface="CLUDUE+Arial-ItalicMT"/>
                <a:cs typeface="CLUDUE+Arial-ItalicMT"/>
              </a:rPr>
              <a:t>de</a:t>
            </a:r>
            <a:r>
              <a:rPr lang="fr-CA" sz="1200" spc="49" dirty="0">
                <a:solidFill>
                  <a:srgbClr val="FFFFFF"/>
                </a:solidFill>
                <a:latin typeface="Times New Roman"/>
                <a:cs typeface="Times New Roman"/>
              </a:rPr>
              <a:t> </a:t>
            </a:r>
            <a:r>
              <a:rPr lang="fr-CA" sz="1200" dirty="0">
                <a:solidFill>
                  <a:srgbClr val="FFFFFF"/>
                </a:solidFill>
                <a:latin typeface="CLUDUE+Arial-ItalicMT"/>
                <a:cs typeface="CLUDUE+Arial-ItalicMT"/>
              </a:rPr>
              <a:t>décision</a:t>
            </a:r>
            <a:r>
              <a:rPr lang="fr-CA" sz="1200" spc="49" dirty="0">
                <a:solidFill>
                  <a:srgbClr val="FFFFFF"/>
                </a:solidFill>
                <a:latin typeface="Times New Roman"/>
                <a:cs typeface="Times New Roman"/>
              </a:rPr>
              <a:t> </a:t>
            </a:r>
            <a:r>
              <a:rPr lang="fr-CA" sz="1200" dirty="0">
                <a:solidFill>
                  <a:srgbClr val="FFFFFF"/>
                </a:solidFill>
                <a:latin typeface="CLUDUE+Arial-ItalicMT"/>
                <a:cs typeface="CLUDUE+Arial-ItalicMT"/>
              </a:rPr>
              <a:t>partagée</a:t>
            </a:r>
            <a:r>
              <a:rPr lang="fr-CA" sz="1200" spc="49" dirty="0">
                <a:solidFill>
                  <a:srgbClr val="FFFFFF"/>
                </a:solidFill>
                <a:latin typeface="Times New Roman"/>
                <a:cs typeface="Times New Roman"/>
              </a:rPr>
              <a:t> </a:t>
            </a:r>
            <a:r>
              <a:rPr lang="fr-CA" sz="1200" dirty="0">
                <a:solidFill>
                  <a:srgbClr val="FFFFFF"/>
                </a:solidFill>
                <a:latin typeface="CLUDUE+Arial-ItalicMT"/>
                <a:cs typeface="CLUDUE+Arial-ItalicMT"/>
              </a:rPr>
              <a:t>sur les</a:t>
            </a:r>
            <a:r>
              <a:rPr lang="fr-CA" sz="1200" spc="49" dirty="0">
                <a:solidFill>
                  <a:srgbClr val="FFFFFF"/>
                </a:solidFill>
                <a:latin typeface="Times New Roman"/>
                <a:cs typeface="Times New Roman"/>
              </a:rPr>
              <a:t> </a:t>
            </a:r>
            <a:r>
              <a:rPr lang="fr-CA" sz="1200" dirty="0">
                <a:solidFill>
                  <a:srgbClr val="FFFFFF"/>
                </a:solidFill>
                <a:latin typeface="CLUDUE+Arial-ItalicMT"/>
                <a:cs typeface="CLUDUE+Arial-ItalicMT"/>
              </a:rPr>
              <a:t>fractures</a:t>
            </a:r>
            <a:r>
              <a:rPr lang="fr-CA" sz="1200" spc="49" dirty="0">
                <a:solidFill>
                  <a:srgbClr val="FFFFFF"/>
                </a:solidFill>
                <a:latin typeface="Times New Roman"/>
                <a:cs typeface="Times New Roman"/>
              </a:rPr>
              <a:t> </a:t>
            </a:r>
            <a:r>
              <a:rPr lang="fr-CA" sz="1200" dirty="0">
                <a:solidFill>
                  <a:srgbClr val="FFFFFF"/>
                </a:solidFill>
                <a:latin typeface="CLUDUE+Arial-ItalicMT"/>
                <a:cs typeface="CLUDUE+Arial-ItalicMT"/>
              </a:rPr>
              <a:t>de</a:t>
            </a:r>
            <a:r>
              <a:rPr lang="fr-CA" sz="1200" spc="49" dirty="0">
                <a:solidFill>
                  <a:srgbClr val="FFFFFF"/>
                </a:solidFill>
                <a:latin typeface="Times New Roman"/>
                <a:cs typeface="Times New Roman"/>
              </a:rPr>
              <a:t> </a:t>
            </a:r>
            <a:r>
              <a:rPr lang="fr-CA" sz="1200" dirty="0">
                <a:solidFill>
                  <a:srgbClr val="FFFFFF"/>
                </a:solidFill>
                <a:latin typeface="CLUDUE+Arial-ItalicMT"/>
                <a:cs typeface="CLUDUE+Arial-ItalicMT"/>
              </a:rPr>
              <a:t>fragilisation</a:t>
            </a:r>
          </a:p>
          <a:p>
            <a:endParaRPr lang="fr-CA" dirty="0"/>
          </a:p>
        </p:txBody>
      </p:sp>
      <p:sp>
        <p:nvSpPr>
          <p:cNvPr id="4" name="Espace réservé du numéro de diapositive 3"/>
          <p:cNvSpPr>
            <a:spLocks noGrp="1"/>
          </p:cNvSpPr>
          <p:nvPr>
            <p:ph type="sldNum" sz="quarter" idx="5"/>
          </p:nvPr>
        </p:nvSpPr>
        <p:spPr/>
        <p:txBody>
          <a:bodyPr/>
          <a:lstStyle/>
          <a:p>
            <a:fld id="{2F93D95A-E142-9A47-9C1F-64774818F5B3}" type="slidenum">
              <a:rPr lang="fr-CA" smtClean="0"/>
              <a:t>67</a:t>
            </a:fld>
            <a:endParaRPr lang="fr-CA"/>
          </a:p>
        </p:txBody>
      </p:sp>
    </p:spTree>
    <p:extLst>
      <p:ext uri="{BB962C8B-B14F-4D97-AF65-F5344CB8AC3E}">
        <p14:creationId xmlns:p14="http://schemas.microsoft.com/office/powerpoint/2010/main" val="35572423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a:lnSpc>
                <a:spcPts val="2737"/>
              </a:lnSpc>
              <a:spcBef>
                <a:spcPts val="0"/>
              </a:spcBef>
              <a:spcAft>
                <a:spcPts val="0"/>
              </a:spcAft>
            </a:pPr>
            <a:r>
              <a:rPr lang="fr-CA" sz="1200" dirty="0">
                <a:solidFill>
                  <a:srgbClr val="000000"/>
                </a:solidFill>
                <a:latin typeface="EQWAJR+ArialMT"/>
                <a:cs typeface="EQWAJR+ArialMT"/>
              </a:rPr>
              <a:t>Des</a:t>
            </a:r>
            <a:r>
              <a:rPr lang="fr-CA" sz="1200" spc="64" dirty="0">
                <a:solidFill>
                  <a:srgbClr val="000000"/>
                </a:solidFill>
                <a:latin typeface="Times New Roman"/>
                <a:cs typeface="Times New Roman"/>
              </a:rPr>
              <a:t> </a:t>
            </a:r>
            <a:r>
              <a:rPr lang="fr-CA" sz="1200" dirty="0">
                <a:solidFill>
                  <a:srgbClr val="000000"/>
                </a:solidFill>
                <a:latin typeface="EQWAJR+ArialMT"/>
                <a:cs typeface="EQWAJR+ArialMT"/>
              </a:rPr>
              <a:t>essais</a:t>
            </a:r>
            <a:r>
              <a:rPr lang="fr-CA" sz="1200" spc="64" dirty="0">
                <a:solidFill>
                  <a:srgbClr val="000000"/>
                </a:solidFill>
                <a:latin typeface="Times New Roman"/>
                <a:cs typeface="Times New Roman"/>
              </a:rPr>
              <a:t> </a:t>
            </a:r>
            <a:r>
              <a:rPr lang="fr-CA" sz="1200" dirty="0">
                <a:solidFill>
                  <a:srgbClr val="000000"/>
                </a:solidFill>
                <a:latin typeface="EQWAJR+ArialMT"/>
                <a:cs typeface="EQWAJR+ArialMT"/>
              </a:rPr>
              <a:t>de</a:t>
            </a:r>
            <a:r>
              <a:rPr lang="fr-CA" sz="1200" spc="64" dirty="0">
                <a:solidFill>
                  <a:srgbClr val="000000"/>
                </a:solidFill>
                <a:latin typeface="Times New Roman"/>
                <a:cs typeface="Times New Roman"/>
              </a:rPr>
              <a:t> </a:t>
            </a:r>
            <a:r>
              <a:rPr lang="fr-CA" sz="1200" dirty="0">
                <a:solidFill>
                  <a:srgbClr val="000000"/>
                </a:solidFill>
                <a:latin typeface="EQWAJR+ArialMT"/>
                <a:cs typeface="EQWAJR+ArialMT"/>
              </a:rPr>
              <a:t>grande</a:t>
            </a:r>
            <a:r>
              <a:rPr lang="fr-CA" sz="1200" spc="64" dirty="0">
                <a:solidFill>
                  <a:srgbClr val="000000"/>
                </a:solidFill>
                <a:latin typeface="Times New Roman"/>
                <a:cs typeface="Times New Roman"/>
              </a:rPr>
              <a:t> </a:t>
            </a:r>
            <a:r>
              <a:rPr lang="fr-CA" sz="1200" dirty="0">
                <a:solidFill>
                  <a:srgbClr val="000000"/>
                </a:solidFill>
                <a:latin typeface="EQWAJR+ArialMT"/>
                <a:cs typeface="EQWAJR+ArialMT"/>
              </a:rPr>
              <a:t>qualité</a:t>
            </a:r>
            <a:r>
              <a:rPr lang="fr-CA" sz="1200" spc="64" dirty="0">
                <a:solidFill>
                  <a:srgbClr val="000000"/>
                </a:solidFill>
                <a:latin typeface="Times New Roman"/>
                <a:cs typeface="Times New Roman"/>
              </a:rPr>
              <a:t> </a:t>
            </a:r>
            <a:r>
              <a:rPr lang="fr-CA" sz="1200" dirty="0">
                <a:solidFill>
                  <a:srgbClr val="000000"/>
                </a:solidFill>
                <a:latin typeface="EQWAJR+ArialMT"/>
                <a:cs typeface="EQWAJR+ArialMT"/>
              </a:rPr>
              <a:t>seront</a:t>
            </a:r>
            <a:r>
              <a:rPr lang="fr-CA" sz="1200" spc="62" dirty="0">
                <a:solidFill>
                  <a:srgbClr val="000000"/>
                </a:solidFill>
                <a:latin typeface="Times New Roman"/>
                <a:cs typeface="Times New Roman"/>
              </a:rPr>
              <a:t> </a:t>
            </a:r>
            <a:r>
              <a:rPr lang="fr-CA" sz="1200" dirty="0">
                <a:solidFill>
                  <a:srgbClr val="000000"/>
                </a:solidFill>
                <a:latin typeface="EQWAJR+ArialMT"/>
                <a:cs typeface="EQWAJR+ArialMT"/>
              </a:rPr>
              <a:t>nécessaires pour</a:t>
            </a:r>
            <a:r>
              <a:rPr lang="fr-CA" sz="1200" spc="64" dirty="0">
                <a:solidFill>
                  <a:srgbClr val="000000"/>
                </a:solidFill>
                <a:latin typeface="Times New Roman"/>
                <a:cs typeface="Times New Roman"/>
              </a:rPr>
              <a:t> </a:t>
            </a:r>
            <a:r>
              <a:rPr lang="fr-CA" sz="1200" dirty="0">
                <a:solidFill>
                  <a:srgbClr val="000000"/>
                </a:solidFill>
                <a:latin typeface="EQWAJR+ArialMT"/>
                <a:cs typeface="EQWAJR+ArialMT"/>
              </a:rPr>
              <a:t>déterminer</a:t>
            </a:r>
            <a:r>
              <a:rPr lang="fr-CA" sz="1200" spc="64" dirty="0">
                <a:solidFill>
                  <a:srgbClr val="000000"/>
                </a:solidFill>
                <a:latin typeface="Times New Roman"/>
                <a:cs typeface="Times New Roman"/>
              </a:rPr>
              <a:t> </a:t>
            </a:r>
            <a:r>
              <a:rPr lang="fr-CA" sz="1200" dirty="0">
                <a:solidFill>
                  <a:srgbClr val="000000"/>
                </a:solidFill>
                <a:latin typeface="EQWAJR+ArialMT"/>
                <a:cs typeface="EQWAJR+ArialMT"/>
              </a:rPr>
              <a:t>:</a:t>
            </a:r>
          </a:p>
          <a:p>
            <a:pPr marL="0" marR="0">
              <a:lnSpc>
                <a:spcPts val="2290"/>
              </a:lnSpc>
              <a:spcBef>
                <a:spcPts val="0"/>
              </a:spcBef>
              <a:spcAft>
                <a:spcPts val="0"/>
              </a:spcAft>
            </a:pPr>
            <a:r>
              <a:rPr lang="fr-CA" sz="1200" dirty="0">
                <a:solidFill>
                  <a:srgbClr val="000000"/>
                </a:solidFill>
                <a:latin typeface="EQWAJR+ArialMT"/>
                <a:cs typeface="EQWAJR+ArialMT"/>
              </a:rPr>
              <a:t>–</a:t>
            </a:r>
            <a:r>
              <a:rPr lang="fr-CA" sz="1200" spc="596" dirty="0">
                <a:solidFill>
                  <a:srgbClr val="000000"/>
                </a:solidFill>
                <a:latin typeface="Times New Roman"/>
                <a:cs typeface="Times New Roman"/>
              </a:rPr>
              <a:t> </a:t>
            </a:r>
            <a:r>
              <a:rPr lang="fr-CA" sz="1200" dirty="0">
                <a:solidFill>
                  <a:srgbClr val="000000"/>
                </a:solidFill>
                <a:latin typeface="EQWAJR+ArialMT"/>
                <a:cs typeface="EQWAJR+ArialMT"/>
              </a:rPr>
              <a:t>les</a:t>
            </a:r>
            <a:r>
              <a:rPr lang="fr-CA" sz="1200" spc="54" dirty="0">
                <a:solidFill>
                  <a:srgbClr val="000000"/>
                </a:solidFill>
                <a:latin typeface="Times New Roman"/>
                <a:cs typeface="Times New Roman"/>
              </a:rPr>
              <a:t> </a:t>
            </a:r>
            <a:r>
              <a:rPr lang="fr-CA" sz="1200" dirty="0">
                <a:solidFill>
                  <a:srgbClr val="000000"/>
                </a:solidFill>
                <a:latin typeface="EQWAJR+ArialMT"/>
                <a:cs typeface="EQWAJR+ArialMT"/>
              </a:rPr>
              <a:t>bénéfices</a:t>
            </a:r>
            <a:r>
              <a:rPr lang="fr-CA" sz="1200" spc="54" dirty="0">
                <a:solidFill>
                  <a:srgbClr val="000000"/>
                </a:solidFill>
                <a:latin typeface="Times New Roman"/>
                <a:cs typeface="Times New Roman"/>
              </a:rPr>
              <a:t> </a:t>
            </a:r>
            <a:r>
              <a:rPr lang="fr-CA" sz="1200" dirty="0">
                <a:solidFill>
                  <a:srgbClr val="000000"/>
                </a:solidFill>
                <a:latin typeface="EQWAJR+ArialMT"/>
                <a:cs typeface="EQWAJR+ArialMT"/>
              </a:rPr>
              <a:t>et</a:t>
            </a:r>
            <a:r>
              <a:rPr lang="fr-CA" sz="1200" spc="52" dirty="0">
                <a:solidFill>
                  <a:srgbClr val="000000"/>
                </a:solidFill>
                <a:latin typeface="Times New Roman"/>
                <a:cs typeface="Times New Roman"/>
              </a:rPr>
              <a:t> </a:t>
            </a:r>
            <a:r>
              <a:rPr lang="fr-CA" sz="1200" dirty="0">
                <a:solidFill>
                  <a:srgbClr val="000000"/>
                </a:solidFill>
                <a:latin typeface="EQWAJR+ArialMT"/>
                <a:cs typeface="EQWAJR+ArialMT"/>
              </a:rPr>
              <a:t>les</a:t>
            </a:r>
            <a:r>
              <a:rPr lang="fr-CA" sz="1200" spc="54" dirty="0">
                <a:solidFill>
                  <a:srgbClr val="000000"/>
                </a:solidFill>
                <a:latin typeface="Times New Roman"/>
                <a:cs typeface="Times New Roman"/>
              </a:rPr>
              <a:t> </a:t>
            </a:r>
            <a:r>
              <a:rPr lang="fr-CA" sz="1200" dirty="0">
                <a:solidFill>
                  <a:srgbClr val="000000"/>
                </a:solidFill>
                <a:latin typeface="EQWAJR+ArialMT"/>
                <a:cs typeface="EQWAJR+ArialMT"/>
              </a:rPr>
              <a:t>préjudices</a:t>
            </a:r>
            <a:r>
              <a:rPr lang="fr-CA" sz="1200" spc="54" dirty="0">
                <a:solidFill>
                  <a:srgbClr val="000000"/>
                </a:solidFill>
                <a:latin typeface="Times New Roman"/>
                <a:cs typeface="Times New Roman"/>
              </a:rPr>
              <a:t> </a:t>
            </a:r>
            <a:r>
              <a:rPr lang="fr-CA" sz="1200" dirty="0">
                <a:solidFill>
                  <a:srgbClr val="000000"/>
                </a:solidFill>
                <a:latin typeface="EQWAJR+ArialMT"/>
                <a:cs typeface="EQWAJR+ArialMT"/>
              </a:rPr>
              <a:t>du</a:t>
            </a:r>
            <a:r>
              <a:rPr lang="fr-CA" sz="1200" spc="54" dirty="0">
                <a:solidFill>
                  <a:srgbClr val="000000"/>
                </a:solidFill>
                <a:latin typeface="Times New Roman"/>
                <a:cs typeface="Times New Roman"/>
              </a:rPr>
              <a:t> </a:t>
            </a:r>
            <a:r>
              <a:rPr lang="fr-CA" sz="1200" dirty="0">
                <a:solidFill>
                  <a:srgbClr val="000000"/>
                </a:solidFill>
                <a:latin typeface="EQWAJR+ArialMT"/>
                <a:cs typeface="EQWAJR+ArialMT"/>
              </a:rPr>
              <a:t>dépistage</a:t>
            </a:r>
            <a:r>
              <a:rPr lang="fr-CA" sz="1200" spc="54" dirty="0">
                <a:solidFill>
                  <a:srgbClr val="000000"/>
                </a:solidFill>
                <a:latin typeface="Times New Roman"/>
                <a:cs typeface="Times New Roman"/>
              </a:rPr>
              <a:t> </a:t>
            </a:r>
            <a:r>
              <a:rPr lang="fr-CA" sz="1200" dirty="0">
                <a:solidFill>
                  <a:srgbClr val="000000"/>
                </a:solidFill>
                <a:latin typeface="EQWAJR+ArialMT"/>
                <a:cs typeface="EQWAJR+ArialMT"/>
              </a:rPr>
              <a:t>pour</a:t>
            </a:r>
            <a:r>
              <a:rPr lang="fr-CA" sz="1200" spc="54" dirty="0">
                <a:solidFill>
                  <a:srgbClr val="000000"/>
                </a:solidFill>
                <a:latin typeface="Times New Roman"/>
                <a:cs typeface="Times New Roman"/>
              </a:rPr>
              <a:t> </a:t>
            </a:r>
            <a:r>
              <a:rPr lang="fr-CA" sz="1200" dirty="0">
                <a:solidFill>
                  <a:srgbClr val="000000"/>
                </a:solidFill>
                <a:latin typeface="EQWAJR+ArialMT"/>
                <a:cs typeface="EQWAJR+ArialMT"/>
              </a:rPr>
              <a:t>les hommes</a:t>
            </a:r>
            <a:r>
              <a:rPr lang="fr-CA" sz="1200" spc="54" dirty="0">
                <a:solidFill>
                  <a:srgbClr val="000000"/>
                </a:solidFill>
                <a:latin typeface="Times New Roman"/>
                <a:cs typeface="Times New Roman"/>
              </a:rPr>
              <a:t> </a:t>
            </a:r>
            <a:r>
              <a:rPr lang="fr-CA" sz="1200" dirty="0">
                <a:solidFill>
                  <a:srgbClr val="000000"/>
                </a:solidFill>
                <a:latin typeface="EQWAJR+ArialMT"/>
                <a:cs typeface="EQWAJR+ArialMT"/>
              </a:rPr>
              <a:t>de</a:t>
            </a:r>
            <a:r>
              <a:rPr lang="fr-CA" sz="1200" spc="54" dirty="0">
                <a:solidFill>
                  <a:srgbClr val="000000"/>
                </a:solidFill>
                <a:latin typeface="Times New Roman"/>
                <a:cs typeface="Times New Roman"/>
              </a:rPr>
              <a:t> </a:t>
            </a:r>
            <a:r>
              <a:rPr lang="fr-CA" sz="1200" dirty="0">
                <a:solidFill>
                  <a:srgbClr val="000000"/>
                </a:solidFill>
                <a:latin typeface="EQWAJR+ArialMT"/>
                <a:cs typeface="EQWAJR+ArialMT"/>
              </a:rPr>
              <a:t>tout</a:t>
            </a:r>
            <a:r>
              <a:rPr lang="fr-CA" sz="1200" spc="52" dirty="0">
                <a:solidFill>
                  <a:srgbClr val="000000"/>
                </a:solidFill>
                <a:latin typeface="Times New Roman"/>
                <a:cs typeface="Times New Roman"/>
              </a:rPr>
              <a:t> </a:t>
            </a:r>
            <a:r>
              <a:rPr lang="fr-CA" sz="1200" dirty="0">
                <a:solidFill>
                  <a:srgbClr val="000000"/>
                </a:solidFill>
                <a:latin typeface="EQWAJR+ArialMT"/>
                <a:cs typeface="EQWAJR+ArialMT"/>
              </a:rPr>
              <a:t>âge</a:t>
            </a:r>
            <a:r>
              <a:rPr lang="fr-CA" sz="1200" spc="54" dirty="0">
                <a:solidFill>
                  <a:srgbClr val="000000"/>
                </a:solidFill>
                <a:latin typeface="Times New Roman"/>
                <a:cs typeface="Times New Roman"/>
              </a:rPr>
              <a:t> </a:t>
            </a:r>
            <a:r>
              <a:rPr lang="fr-CA" sz="1200" dirty="0">
                <a:solidFill>
                  <a:srgbClr val="000000"/>
                </a:solidFill>
                <a:latin typeface="EQWAJR+ArialMT"/>
                <a:cs typeface="EQWAJR+ArialMT"/>
              </a:rPr>
              <a:t>et</a:t>
            </a:r>
            <a:r>
              <a:rPr lang="fr-CA" sz="1200" spc="52" dirty="0">
                <a:solidFill>
                  <a:srgbClr val="000000"/>
                </a:solidFill>
                <a:latin typeface="Times New Roman"/>
                <a:cs typeface="Times New Roman"/>
              </a:rPr>
              <a:t> </a:t>
            </a:r>
            <a:r>
              <a:rPr lang="fr-CA" sz="1200" dirty="0">
                <a:solidFill>
                  <a:srgbClr val="000000"/>
                </a:solidFill>
                <a:latin typeface="EQWAJR+ArialMT"/>
                <a:cs typeface="EQWAJR+ArialMT"/>
              </a:rPr>
              <a:t>les</a:t>
            </a:r>
            <a:r>
              <a:rPr lang="fr-CA" sz="1200" spc="54" dirty="0">
                <a:solidFill>
                  <a:srgbClr val="000000"/>
                </a:solidFill>
                <a:latin typeface="Times New Roman"/>
                <a:cs typeface="Times New Roman"/>
              </a:rPr>
              <a:t> </a:t>
            </a:r>
            <a:r>
              <a:rPr lang="fr-CA" sz="1200" dirty="0">
                <a:solidFill>
                  <a:srgbClr val="000000"/>
                </a:solidFill>
                <a:latin typeface="EQWAJR+ArialMT"/>
                <a:cs typeface="EQWAJR+ArialMT"/>
              </a:rPr>
              <a:t>femmes</a:t>
            </a:r>
            <a:r>
              <a:rPr lang="fr-CA" sz="1200" spc="54" dirty="0">
                <a:solidFill>
                  <a:srgbClr val="000000"/>
                </a:solidFill>
                <a:latin typeface="Times New Roman"/>
                <a:cs typeface="Times New Roman"/>
              </a:rPr>
              <a:t> </a:t>
            </a:r>
            <a:r>
              <a:rPr lang="fr-CA" sz="1200" dirty="0">
                <a:solidFill>
                  <a:srgbClr val="000000"/>
                </a:solidFill>
                <a:latin typeface="EQWAJR+ArialMT"/>
                <a:cs typeface="EQWAJR+ArialMT"/>
              </a:rPr>
              <a:t>plus</a:t>
            </a:r>
            <a:r>
              <a:rPr lang="fr-CA" sz="1200" spc="54" dirty="0">
                <a:solidFill>
                  <a:srgbClr val="000000"/>
                </a:solidFill>
                <a:latin typeface="Times New Roman"/>
                <a:cs typeface="Times New Roman"/>
              </a:rPr>
              <a:t> </a:t>
            </a:r>
            <a:r>
              <a:rPr lang="fr-CA" sz="1200" dirty="0">
                <a:solidFill>
                  <a:srgbClr val="000000"/>
                </a:solidFill>
                <a:latin typeface="EQWAJR+ArialMT"/>
                <a:cs typeface="EQWAJR+ArialMT"/>
              </a:rPr>
              <a:t>jeunes;</a:t>
            </a:r>
          </a:p>
          <a:p>
            <a:pPr marL="0" marR="0">
              <a:lnSpc>
                <a:spcPts val="2290"/>
              </a:lnSpc>
              <a:spcBef>
                <a:spcPts val="310"/>
              </a:spcBef>
              <a:spcAft>
                <a:spcPts val="0"/>
              </a:spcAft>
            </a:pPr>
            <a:r>
              <a:rPr lang="fr-CA" sz="1400" dirty="0">
                <a:solidFill>
                  <a:srgbClr val="000000"/>
                </a:solidFill>
                <a:latin typeface="EQWAJR+ArialMT"/>
                <a:cs typeface="EQWAJR+ArialMT"/>
              </a:rPr>
              <a:t>–</a:t>
            </a:r>
            <a:r>
              <a:rPr lang="fr-CA" sz="1400" spc="596" dirty="0">
                <a:solidFill>
                  <a:srgbClr val="000000"/>
                </a:solidFill>
                <a:latin typeface="Times New Roman"/>
                <a:cs typeface="Times New Roman"/>
              </a:rPr>
              <a:t> </a:t>
            </a:r>
            <a:r>
              <a:rPr lang="fr-CA" sz="1200" dirty="0">
                <a:solidFill>
                  <a:srgbClr val="000000"/>
                </a:solidFill>
                <a:latin typeface="EQWAJR+ArialMT"/>
                <a:cs typeface="EQWAJR+ArialMT"/>
              </a:rPr>
              <a:t>la</a:t>
            </a:r>
            <a:r>
              <a:rPr lang="fr-CA" sz="1200" spc="54" dirty="0">
                <a:solidFill>
                  <a:srgbClr val="000000"/>
                </a:solidFill>
                <a:latin typeface="Times New Roman"/>
                <a:cs typeface="Times New Roman"/>
              </a:rPr>
              <a:t> </a:t>
            </a:r>
            <a:r>
              <a:rPr lang="fr-CA" sz="1200" dirty="0">
                <a:solidFill>
                  <a:srgbClr val="000000"/>
                </a:solidFill>
                <a:latin typeface="EQWAJR+ArialMT"/>
                <a:cs typeface="EQWAJR+ArialMT"/>
              </a:rPr>
              <a:t>fréquence</a:t>
            </a:r>
            <a:r>
              <a:rPr lang="fr-CA" sz="1200" spc="54" dirty="0">
                <a:solidFill>
                  <a:srgbClr val="000000"/>
                </a:solidFill>
                <a:latin typeface="Times New Roman"/>
                <a:cs typeface="Times New Roman"/>
              </a:rPr>
              <a:t> </a:t>
            </a:r>
            <a:r>
              <a:rPr lang="fr-CA" sz="1200" dirty="0">
                <a:solidFill>
                  <a:srgbClr val="000000"/>
                </a:solidFill>
                <a:latin typeface="EQWAJR+ArialMT"/>
                <a:cs typeface="EQWAJR+ArialMT"/>
              </a:rPr>
              <a:t>de</a:t>
            </a:r>
            <a:r>
              <a:rPr lang="fr-CA" sz="1200" spc="54" dirty="0">
                <a:solidFill>
                  <a:srgbClr val="000000"/>
                </a:solidFill>
                <a:latin typeface="Times New Roman"/>
                <a:cs typeface="Times New Roman"/>
              </a:rPr>
              <a:t> </a:t>
            </a:r>
            <a:r>
              <a:rPr lang="fr-CA" sz="1200" dirty="0">
                <a:solidFill>
                  <a:srgbClr val="000000"/>
                </a:solidFill>
                <a:latin typeface="EQWAJR+ArialMT"/>
                <a:cs typeface="EQWAJR+ArialMT"/>
              </a:rPr>
              <a:t>reprise</a:t>
            </a:r>
            <a:r>
              <a:rPr lang="fr-CA" sz="1200" spc="54" dirty="0">
                <a:solidFill>
                  <a:srgbClr val="000000"/>
                </a:solidFill>
                <a:latin typeface="Times New Roman"/>
                <a:cs typeface="Times New Roman"/>
              </a:rPr>
              <a:t> </a:t>
            </a:r>
            <a:r>
              <a:rPr lang="fr-CA" sz="1200" dirty="0">
                <a:solidFill>
                  <a:srgbClr val="000000"/>
                </a:solidFill>
                <a:latin typeface="EQWAJR+ArialMT"/>
                <a:cs typeface="EQWAJR+ArialMT"/>
              </a:rPr>
              <a:t>du</a:t>
            </a:r>
            <a:r>
              <a:rPr lang="fr-CA" sz="1200" spc="54" dirty="0">
                <a:solidFill>
                  <a:srgbClr val="000000"/>
                </a:solidFill>
                <a:latin typeface="Times New Roman"/>
                <a:cs typeface="Times New Roman"/>
              </a:rPr>
              <a:t> </a:t>
            </a:r>
            <a:r>
              <a:rPr lang="fr-CA" sz="1200" dirty="0">
                <a:solidFill>
                  <a:srgbClr val="000000"/>
                </a:solidFill>
                <a:latin typeface="EQWAJR+ArialMT"/>
                <a:cs typeface="EQWAJR+ArialMT"/>
              </a:rPr>
              <a:t>dépistage</a:t>
            </a:r>
            <a:r>
              <a:rPr lang="fr-CA" sz="1200" spc="54" dirty="0">
                <a:solidFill>
                  <a:srgbClr val="000000"/>
                </a:solidFill>
                <a:latin typeface="Times New Roman"/>
                <a:cs typeface="Times New Roman"/>
              </a:rPr>
              <a:t> </a:t>
            </a:r>
            <a:r>
              <a:rPr lang="fr-CA" sz="1200" dirty="0">
                <a:solidFill>
                  <a:srgbClr val="000000"/>
                </a:solidFill>
                <a:latin typeface="EQWAJR+ArialMT"/>
                <a:cs typeface="EQWAJR+ArialMT"/>
              </a:rPr>
              <a:t>et</a:t>
            </a:r>
            <a:r>
              <a:rPr lang="fr-CA" sz="1200" spc="52" dirty="0">
                <a:solidFill>
                  <a:srgbClr val="000000"/>
                </a:solidFill>
                <a:latin typeface="Times New Roman"/>
                <a:cs typeface="Times New Roman"/>
              </a:rPr>
              <a:t> </a:t>
            </a:r>
            <a:r>
              <a:rPr lang="fr-CA" sz="1200" dirty="0">
                <a:solidFill>
                  <a:srgbClr val="000000"/>
                </a:solidFill>
                <a:latin typeface="EQWAJR+ArialMT"/>
                <a:cs typeface="EQWAJR+ArialMT"/>
              </a:rPr>
              <a:t>l’âge</a:t>
            </a:r>
            <a:r>
              <a:rPr lang="fr-CA" sz="1200" spc="54" dirty="0">
                <a:solidFill>
                  <a:srgbClr val="000000"/>
                </a:solidFill>
                <a:latin typeface="Times New Roman"/>
                <a:cs typeface="Times New Roman"/>
              </a:rPr>
              <a:t> </a:t>
            </a:r>
            <a:r>
              <a:rPr lang="fr-CA" sz="1200" dirty="0">
                <a:solidFill>
                  <a:srgbClr val="000000"/>
                </a:solidFill>
                <a:latin typeface="EQWAJR+ArialMT"/>
                <a:cs typeface="EQWAJR+ArialMT"/>
              </a:rPr>
              <a:t>pour</a:t>
            </a:r>
          </a:p>
          <a:p>
            <a:pPr marL="285750" marR="0">
              <a:lnSpc>
                <a:spcPts val="2160"/>
              </a:lnSpc>
              <a:spcBef>
                <a:spcPts val="0"/>
              </a:spcBef>
              <a:spcAft>
                <a:spcPts val="0"/>
              </a:spcAft>
            </a:pPr>
            <a:r>
              <a:rPr lang="fr-CA" sz="1200" dirty="0">
                <a:solidFill>
                  <a:srgbClr val="000000"/>
                </a:solidFill>
                <a:latin typeface="EQWAJR+ArialMT"/>
                <a:cs typeface="EQWAJR+ArialMT"/>
              </a:rPr>
              <a:t>l’arrêter;</a:t>
            </a:r>
          </a:p>
          <a:p>
            <a:pPr marL="0" marR="0">
              <a:lnSpc>
                <a:spcPts val="2290"/>
              </a:lnSpc>
              <a:spcBef>
                <a:spcPts val="310"/>
              </a:spcBef>
              <a:spcAft>
                <a:spcPts val="0"/>
              </a:spcAft>
            </a:pPr>
            <a:r>
              <a:rPr lang="fr-CA" sz="1400" dirty="0">
                <a:solidFill>
                  <a:srgbClr val="000000"/>
                </a:solidFill>
                <a:latin typeface="EQWAJR+ArialMT"/>
                <a:cs typeface="EQWAJR+ArialMT"/>
              </a:rPr>
              <a:t>–</a:t>
            </a:r>
            <a:r>
              <a:rPr lang="fr-CA" sz="1400" spc="596" dirty="0">
                <a:solidFill>
                  <a:srgbClr val="000000"/>
                </a:solidFill>
                <a:latin typeface="Times New Roman"/>
                <a:cs typeface="Times New Roman"/>
              </a:rPr>
              <a:t> </a:t>
            </a:r>
            <a:r>
              <a:rPr lang="fr-CA" sz="1200" dirty="0">
                <a:solidFill>
                  <a:srgbClr val="000000"/>
                </a:solidFill>
                <a:latin typeface="EQWAJR+ArialMT"/>
                <a:cs typeface="EQWAJR+ArialMT"/>
              </a:rPr>
              <a:t>les</a:t>
            </a:r>
            <a:r>
              <a:rPr lang="fr-CA" sz="1200" spc="54" dirty="0">
                <a:solidFill>
                  <a:srgbClr val="000000"/>
                </a:solidFill>
                <a:latin typeface="Times New Roman"/>
                <a:cs typeface="Times New Roman"/>
              </a:rPr>
              <a:t> </a:t>
            </a:r>
            <a:r>
              <a:rPr lang="fr-CA" sz="1200" dirty="0">
                <a:solidFill>
                  <a:srgbClr val="000000"/>
                </a:solidFill>
                <a:latin typeface="EQWAJR+ArialMT"/>
                <a:cs typeface="EQWAJR+ArialMT"/>
              </a:rPr>
              <a:t>préjudices</a:t>
            </a:r>
            <a:r>
              <a:rPr lang="fr-CA" sz="1200" spc="54" dirty="0">
                <a:solidFill>
                  <a:srgbClr val="000000"/>
                </a:solidFill>
                <a:latin typeface="Times New Roman"/>
                <a:cs typeface="Times New Roman"/>
              </a:rPr>
              <a:t> </a:t>
            </a:r>
            <a:r>
              <a:rPr lang="fr-CA" sz="1200" dirty="0">
                <a:solidFill>
                  <a:srgbClr val="000000"/>
                </a:solidFill>
                <a:latin typeface="EQWAJR+ArialMT"/>
                <a:cs typeface="EQWAJR+ArialMT"/>
              </a:rPr>
              <a:t>potentiels</a:t>
            </a:r>
            <a:r>
              <a:rPr lang="fr-CA" sz="1200" spc="55" dirty="0">
                <a:solidFill>
                  <a:srgbClr val="000000"/>
                </a:solidFill>
                <a:latin typeface="Times New Roman"/>
                <a:cs typeface="Times New Roman"/>
              </a:rPr>
              <a:t> </a:t>
            </a:r>
            <a:r>
              <a:rPr lang="fr-CA" sz="1200" dirty="0">
                <a:solidFill>
                  <a:srgbClr val="000000"/>
                </a:solidFill>
                <a:latin typeface="EQWAJR+ArialMT"/>
                <a:cs typeface="EQWAJR+ArialMT"/>
              </a:rPr>
              <a:t>suivant</a:t>
            </a:r>
            <a:r>
              <a:rPr lang="fr-CA" sz="1200" spc="52" dirty="0">
                <a:solidFill>
                  <a:srgbClr val="000000"/>
                </a:solidFill>
                <a:latin typeface="Times New Roman"/>
                <a:cs typeface="Times New Roman"/>
              </a:rPr>
              <a:t> </a:t>
            </a:r>
            <a:r>
              <a:rPr lang="fr-CA" sz="1200" dirty="0">
                <a:solidFill>
                  <a:srgbClr val="000000"/>
                </a:solidFill>
                <a:latin typeface="EQWAJR+ArialMT"/>
                <a:cs typeface="EQWAJR+ArialMT"/>
              </a:rPr>
              <a:t>l’arrêt</a:t>
            </a:r>
            <a:r>
              <a:rPr lang="fr-CA" sz="1200" spc="52" dirty="0">
                <a:solidFill>
                  <a:srgbClr val="000000"/>
                </a:solidFill>
                <a:latin typeface="Times New Roman"/>
                <a:cs typeface="Times New Roman"/>
              </a:rPr>
              <a:t> </a:t>
            </a:r>
            <a:r>
              <a:rPr lang="fr-CA" sz="1200" dirty="0">
                <a:solidFill>
                  <a:srgbClr val="000000"/>
                </a:solidFill>
                <a:latin typeface="EQWAJR+ArialMT"/>
                <a:cs typeface="EQWAJR+ArialMT"/>
              </a:rPr>
              <a:t>de</a:t>
            </a:r>
            <a:r>
              <a:rPr lang="fr-CA" sz="1200" spc="54" dirty="0">
                <a:solidFill>
                  <a:srgbClr val="000000"/>
                </a:solidFill>
                <a:latin typeface="Times New Roman"/>
                <a:cs typeface="Times New Roman"/>
              </a:rPr>
              <a:t> </a:t>
            </a:r>
            <a:r>
              <a:rPr lang="fr-CA" sz="1200" dirty="0">
                <a:solidFill>
                  <a:srgbClr val="000000"/>
                </a:solidFill>
                <a:latin typeface="EQWAJR+ArialMT"/>
                <a:cs typeface="EQWAJR+ArialMT"/>
              </a:rPr>
              <a:t>la</a:t>
            </a:r>
          </a:p>
          <a:p>
            <a:pPr marL="285750" marR="0">
              <a:lnSpc>
                <a:spcPts val="2159"/>
              </a:lnSpc>
              <a:spcBef>
                <a:spcPts val="0"/>
              </a:spcBef>
              <a:spcAft>
                <a:spcPts val="0"/>
              </a:spcAft>
            </a:pPr>
            <a:r>
              <a:rPr lang="fr-CA" sz="1200" dirty="0">
                <a:solidFill>
                  <a:srgbClr val="000000"/>
                </a:solidFill>
                <a:latin typeface="EQWAJR+ArialMT"/>
                <a:cs typeface="EQWAJR+ArialMT"/>
              </a:rPr>
              <a:t>pharmacothérapie.</a:t>
            </a:r>
          </a:p>
          <a:p>
            <a:pPr marL="0" marR="0">
              <a:lnSpc>
                <a:spcPts val="2290"/>
              </a:lnSpc>
              <a:spcBef>
                <a:spcPts val="310"/>
              </a:spcBef>
              <a:spcAft>
                <a:spcPts val="0"/>
              </a:spcAft>
            </a:pPr>
            <a:r>
              <a:rPr lang="fr-CA" sz="1400" dirty="0">
                <a:solidFill>
                  <a:srgbClr val="000000"/>
                </a:solidFill>
                <a:latin typeface="EQWAJR+ArialMT"/>
                <a:cs typeface="EQWAJR+ArialMT"/>
              </a:rPr>
              <a:t>–</a:t>
            </a:r>
            <a:r>
              <a:rPr lang="fr-CA" sz="1400" spc="596" dirty="0">
                <a:solidFill>
                  <a:srgbClr val="000000"/>
                </a:solidFill>
                <a:latin typeface="Times New Roman"/>
                <a:cs typeface="Times New Roman"/>
              </a:rPr>
              <a:t> </a:t>
            </a:r>
            <a:r>
              <a:rPr lang="fr-CA" sz="1200" dirty="0">
                <a:solidFill>
                  <a:srgbClr val="000000"/>
                </a:solidFill>
                <a:latin typeface="EQWAJR+ArialMT"/>
                <a:cs typeface="EQWAJR+ArialMT"/>
              </a:rPr>
              <a:t>Diversité des populations</a:t>
            </a:r>
          </a:p>
          <a:p>
            <a:pPr marL="0" marR="0">
              <a:lnSpc>
                <a:spcPts val="2290"/>
              </a:lnSpc>
              <a:spcBef>
                <a:spcPts val="310"/>
              </a:spcBef>
              <a:spcAft>
                <a:spcPts val="0"/>
              </a:spcAft>
            </a:pPr>
            <a:r>
              <a:rPr lang="fr-CA" sz="1200" dirty="0">
                <a:solidFill>
                  <a:srgbClr val="000000"/>
                </a:solidFill>
                <a:latin typeface="EQWAJR+ArialMT"/>
                <a:cs typeface="EQWAJR+ArialMT"/>
              </a:rPr>
              <a:t>Il faut d’autres études</a:t>
            </a:r>
          </a:p>
          <a:p>
            <a:pPr marL="285750" marR="0">
              <a:lnSpc>
                <a:spcPts val="2159"/>
              </a:lnSpc>
              <a:spcBef>
                <a:spcPts val="0"/>
              </a:spcBef>
              <a:spcAft>
                <a:spcPts val="0"/>
              </a:spcAft>
            </a:pPr>
            <a:endParaRPr lang="fr-CA" sz="1200" dirty="0">
              <a:solidFill>
                <a:srgbClr val="000000"/>
              </a:solidFill>
              <a:latin typeface="EQWAJR+ArialMT"/>
              <a:cs typeface="EQWAJR+ArialMT"/>
            </a:endParaRPr>
          </a:p>
        </p:txBody>
      </p:sp>
      <p:sp>
        <p:nvSpPr>
          <p:cNvPr id="4" name="Espace réservé du numéro de diapositive 3"/>
          <p:cNvSpPr>
            <a:spLocks noGrp="1"/>
          </p:cNvSpPr>
          <p:nvPr>
            <p:ph type="sldNum" sz="quarter" idx="5"/>
          </p:nvPr>
        </p:nvSpPr>
        <p:spPr/>
        <p:txBody>
          <a:bodyPr/>
          <a:lstStyle/>
          <a:p>
            <a:fld id="{2F93D95A-E142-9A47-9C1F-64774818F5B3}" type="slidenum">
              <a:rPr lang="fr-CA" smtClean="0"/>
              <a:t>68</a:t>
            </a:fld>
            <a:endParaRPr lang="fr-CA"/>
          </a:p>
        </p:txBody>
      </p:sp>
    </p:spTree>
    <p:extLst>
      <p:ext uri="{BB962C8B-B14F-4D97-AF65-F5344CB8AC3E}">
        <p14:creationId xmlns:p14="http://schemas.microsoft.com/office/powerpoint/2010/main" val="28407067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737"/>
              </a:lnSpc>
              <a:spcBef>
                <a:spcPts val="0"/>
              </a:spcBef>
              <a:spcAft>
                <a:spcPts val="0"/>
              </a:spcAft>
            </a:pPr>
            <a:r>
              <a:rPr lang="fr-FR" sz="1200" dirty="0">
                <a:solidFill>
                  <a:srgbClr val="000000"/>
                </a:solidFill>
                <a:latin typeface="EQWAJR+ArialMT"/>
                <a:cs typeface="EQWAJR+ArialMT"/>
              </a:rPr>
              <a:t>Pour</a:t>
            </a:r>
            <a:r>
              <a:rPr lang="fr-FR" sz="1200" spc="66" dirty="0">
                <a:solidFill>
                  <a:srgbClr val="000000"/>
                </a:solidFill>
                <a:latin typeface="Times New Roman"/>
                <a:cs typeface="Times New Roman"/>
              </a:rPr>
              <a:t> </a:t>
            </a:r>
            <a:r>
              <a:rPr lang="fr-FR" sz="1200" dirty="0">
                <a:solidFill>
                  <a:srgbClr val="000000"/>
                </a:solidFill>
                <a:latin typeface="EQWAJR+ArialMT"/>
                <a:cs typeface="EQWAJR+ArialMT"/>
              </a:rPr>
              <a:t>consulter</a:t>
            </a:r>
            <a:r>
              <a:rPr lang="fr-FR" sz="1200" spc="64" dirty="0">
                <a:solidFill>
                  <a:srgbClr val="000000"/>
                </a:solidFill>
                <a:latin typeface="Times New Roman"/>
                <a:cs typeface="Times New Roman"/>
              </a:rPr>
              <a:t> </a:t>
            </a:r>
            <a:r>
              <a:rPr lang="fr-FR" sz="1200" dirty="0">
                <a:solidFill>
                  <a:srgbClr val="000000"/>
                </a:solidFill>
                <a:latin typeface="EQWAJR+ArialMT"/>
                <a:cs typeface="EQWAJR+ArialMT"/>
              </a:rPr>
              <a:t>la</a:t>
            </a:r>
            <a:r>
              <a:rPr lang="fr-FR" sz="1200" spc="89" dirty="0">
                <a:solidFill>
                  <a:srgbClr val="000000"/>
                </a:solidFill>
                <a:latin typeface="Times New Roman"/>
                <a:cs typeface="Times New Roman"/>
              </a:rPr>
              <a:t> </a:t>
            </a:r>
            <a:r>
              <a:rPr lang="fr-FR" sz="1200" dirty="0">
                <a:solidFill>
                  <a:srgbClr val="000000"/>
                </a:solidFill>
                <a:latin typeface="EQWAJR+ArialMT"/>
                <a:cs typeface="EQWAJR+ArialMT"/>
              </a:rPr>
              <a:t>ligne directrice</a:t>
            </a:r>
            <a:r>
              <a:rPr lang="fr-FR" sz="1200" spc="82" dirty="0">
                <a:solidFill>
                  <a:srgbClr val="000000"/>
                </a:solidFill>
                <a:latin typeface="Times New Roman"/>
                <a:cs typeface="Times New Roman"/>
              </a:rPr>
              <a:t> </a:t>
            </a:r>
            <a:r>
              <a:rPr lang="fr-FR" sz="1200" dirty="0">
                <a:solidFill>
                  <a:srgbClr val="000000"/>
                </a:solidFill>
                <a:latin typeface="EQWAJR+ArialMT"/>
                <a:cs typeface="EQWAJR+ArialMT"/>
              </a:rPr>
              <a:t>et</a:t>
            </a:r>
            <a:r>
              <a:rPr lang="fr-FR" sz="1200" spc="62" dirty="0">
                <a:solidFill>
                  <a:srgbClr val="000000"/>
                </a:solidFill>
                <a:latin typeface="Times New Roman"/>
                <a:cs typeface="Times New Roman"/>
              </a:rPr>
              <a:t> </a:t>
            </a:r>
            <a:r>
              <a:rPr lang="fr-FR" sz="1200" dirty="0">
                <a:solidFill>
                  <a:srgbClr val="000000"/>
                </a:solidFill>
                <a:latin typeface="EQWAJR+ArialMT"/>
                <a:cs typeface="EQWAJR+ArialMT"/>
              </a:rPr>
              <a:t>des</a:t>
            </a:r>
            <a:r>
              <a:rPr lang="fr-FR" sz="1200" spc="64" dirty="0">
                <a:solidFill>
                  <a:srgbClr val="000000"/>
                </a:solidFill>
                <a:latin typeface="Times New Roman"/>
                <a:cs typeface="Times New Roman"/>
              </a:rPr>
              <a:t> </a:t>
            </a:r>
            <a:r>
              <a:rPr lang="fr-FR" sz="1200" dirty="0">
                <a:solidFill>
                  <a:srgbClr val="000000"/>
                </a:solidFill>
                <a:latin typeface="EQWAJR+ArialMT"/>
                <a:cs typeface="EQWAJR+ArialMT"/>
              </a:rPr>
              <a:t>outils connexes</a:t>
            </a:r>
            <a:r>
              <a:rPr lang="fr-FR" sz="1200" spc="64" dirty="0">
                <a:solidFill>
                  <a:srgbClr val="000000"/>
                </a:solidFill>
                <a:latin typeface="Times New Roman"/>
                <a:cs typeface="Times New Roman"/>
              </a:rPr>
              <a:t> </a:t>
            </a:r>
            <a:r>
              <a:rPr lang="fr-FR" sz="1200" dirty="0">
                <a:solidFill>
                  <a:srgbClr val="000000"/>
                </a:solidFill>
                <a:latin typeface="EQWAJR+ArialMT"/>
                <a:cs typeface="EQWAJR+ArialMT"/>
              </a:rPr>
              <a:t>pour</a:t>
            </a:r>
            <a:r>
              <a:rPr lang="fr-FR" sz="1200" spc="64" dirty="0">
                <a:solidFill>
                  <a:srgbClr val="000000"/>
                </a:solidFill>
                <a:latin typeface="Times New Roman"/>
                <a:cs typeface="Times New Roman"/>
              </a:rPr>
              <a:t> </a:t>
            </a:r>
            <a:r>
              <a:rPr lang="fr-FR" sz="1200" dirty="0">
                <a:solidFill>
                  <a:srgbClr val="000000"/>
                </a:solidFill>
                <a:latin typeface="EQWAJR+ArialMT"/>
                <a:cs typeface="EQWAJR+ArialMT"/>
              </a:rPr>
              <a:t>les</a:t>
            </a:r>
            <a:r>
              <a:rPr lang="fr-FR" sz="1200" spc="64" dirty="0">
                <a:solidFill>
                  <a:srgbClr val="000000"/>
                </a:solidFill>
                <a:latin typeface="Times New Roman"/>
                <a:cs typeface="Times New Roman"/>
              </a:rPr>
              <a:t> </a:t>
            </a:r>
            <a:r>
              <a:rPr lang="fr-FR" sz="1200" dirty="0">
                <a:solidFill>
                  <a:srgbClr val="000000"/>
                </a:solidFill>
                <a:latin typeface="EQWAJR+ArialMT"/>
                <a:cs typeface="EQWAJR+ArialMT"/>
              </a:rPr>
              <a:t>cliniciens et</a:t>
            </a:r>
            <a:r>
              <a:rPr lang="fr-FR" sz="1200" spc="62" dirty="0">
                <a:solidFill>
                  <a:srgbClr val="000000"/>
                </a:solidFill>
                <a:latin typeface="Times New Roman"/>
                <a:cs typeface="Times New Roman"/>
              </a:rPr>
              <a:t> </a:t>
            </a:r>
            <a:r>
              <a:rPr lang="fr-FR" sz="1200" dirty="0">
                <a:solidFill>
                  <a:srgbClr val="000000"/>
                </a:solidFill>
                <a:latin typeface="EQWAJR+ArialMT"/>
                <a:cs typeface="EQWAJR+ArialMT"/>
              </a:rPr>
              <a:t>les</a:t>
            </a:r>
            <a:r>
              <a:rPr lang="fr-FR" sz="1200" spc="64" dirty="0">
                <a:solidFill>
                  <a:srgbClr val="000000"/>
                </a:solidFill>
                <a:latin typeface="Times New Roman"/>
                <a:cs typeface="Times New Roman"/>
              </a:rPr>
              <a:t> </a:t>
            </a:r>
            <a:r>
              <a:rPr lang="fr-FR" sz="1200" dirty="0">
                <a:solidFill>
                  <a:srgbClr val="000000"/>
                </a:solidFill>
                <a:latin typeface="EQWAJR+ArialMT"/>
                <a:cs typeface="EQWAJR+ArialMT"/>
              </a:rPr>
              <a:t>patients,</a:t>
            </a:r>
            <a:r>
              <a:rPr lang="fr-FR" sz="1200" spc="63" dirty="0">
                <a:solidFill>
                  <a:srgbClr val="000000"/>
                </a:solidFill>
                <a:latin typeface="Times New Roman"/>
                <a:cs typeface="Times New Roman"/>
              </a:rPr>
              <a:t> </a:t>
            </a:r>
            <a:r>
              <a:rPr lang="fr-FR" sz="1200" dirty="0">
                <a:solidFill>
                  <a:srgbClr val="000000"/>
                </a:solidFill>
                <a:latin typeface="EQWAJR+ArialMT"/>
                <a:cs typeface="EQWAJR+ArialMT"/>
              </a:rPr>
              <a:t>visitez</a:t>
            </a:r>
            <a:r>
              <a:rPr lang="fr-FR" sz="1200" spc="64" dirty="0">
                <a:solidFill>
                  <a:srgbClr val="000000"/>
                </a:solidFill>
                <a:latin typeface="Times New Roman"/>
                <a:cs typeface="Times New Roman"/>
              </a:rPr>
              <a:t> </a:t>
            </a:r>
            <a:r>
              <a:rPr lang="fr-FR" sz="1200" dirty="0">
                <a:solidFill>
                  <a:srgbClr val="000000"/>
                </a:solidFill>
                <a:latin typeface="EQWAJR+ArialMT"/>
                <a:cs typeface="EQWAJR+ArialMT"/>
              </a:rPr>
              <a:t>:</a:t>
            </a:r>
            <a:r>
              <a:rPr lang="en-CA" sz="1200" u="sng" dirty="0">
                <a:solidFill>
                  <a:srgbClr val="007BC3"/>
                </a:solidFill>
                <a:latin typeface="EQWAJR+ArialMT"/>
                <a:cs typeface="EQWAJR+ArialMT"/>
              </a:rPr>
              <a:t>http://canadiantaskforce.ca/?lang=fr</a:t>
            </a:r>
          </a:p>
          <a:p>
            <a:pPr marL="0" marR="0">
              <a:lnSpc>
                <a:spcPts val="2681"/>
              </a:lnSpc>
              <a:spcBef>
                <a:spcPts val="0"/>
              </a:spcBef>
              <a:spcAft>
                <a:spcPts val="0"/>
              </a:spcAft>
            </a:pPr>
            <a:endParaRPr lang="fr-FR" sz="1200" dirty="0">
              <a:solidFill>
                <a:srgbClr val="000000"/>
              </a:solidFill>
              <a:latin typeface="EQWAJR+ArialMT"/>
              <a:cs typeface="EQWAJR+ArialMT"/>
            </a:endParaRPr>
          </a:p>
          <a:p>
            <a:endParaRPr lang="en-CA" dirty="0"/>
          </a:p>
        </p:txBody>
      </p:sp>
      <p:sp>
        <p:nvSpPr>
          <p:cNvPr id="4" name="Slide Number Placeholder 3"/>
          <p:cNvSpPr>
            <a:spLocks noGrp="1"/>
          </p:cNvSpPr>
          <p:nvPr>
            <p:ph type="sldNum" sz="quarter" idx="5"/>
          </p:nvPr>
        </p:nvSpPr>
        <p:spPr/>
        <p:txBody>
          <a:bodyPr/>
          <a:lstStyle/>
          <a:p>
            <a:fld id="{2F93D95A-E142-9A47-9C1F-64774818F5B3}" type="slidenum">
              <a:rPr lang="fr-CA" smtClean="0"/>
              <a:t>69</a:t>
            </a:fld>
            <a:endParaRPr lang="fr-CA"/>
          </a:p>
        </p:txBody>
      </p:sp>
    </p:spTree>
    <p:extLst>
      <p:ext uri="{BB962C8B-B14F-4D97-AF65-F5344CB8AC3E}">
        <p14:creationId xmlns:p14="http://schemas.microsoft.com/office/powerpoint/2010/main" val="4040449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7: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7: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a:t>
            </a:r>
            <a:r>
              <a:rPr lang="en-US"/>
              <a:t>Le Groupe d’étude canadien sur les soins de santé préventifs est un groupe indépendant composé d’un maximum de 15 cliniciens et méthodologistes.​</a:t>
            </a:r>
            <a:endParaRP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a:t>
            </a:r>
            <a:r>
              <a:rPr lang="en-US"/>
              <a:t> Il a pour mandat de développer des lignes directrices de pratique clinique fondées sur des données probantes appuyant la prestation de soins de santé préventifs par les fournisseurs de soins primaires et d’en assurer la diffusion, l’adoption et la mise en œuvre.​</a:t>
            </a:r>
            <a:endParaRPr/>
          </a:p>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a:t>
            </a:r>
            <a:r>
              <a:rPr lang="en-US"/>
              <a:t>Le but ultime du Groupe d’étude canadien est d’améliorer la santé des Canadiens et des Canadiennes en veillant à ce que les fournisseurs de soins primaires aient accès à des lignes directrices de prévention clinique fondées sur les données les plus probantes disponibles. ​</a:t>
            </a:r>
            <a:endParaRPr/>
          </a:p>
        </p:txBody>
      </p:sp>
      <p:sp>
        <p:nvSpPr>
          <p:cNvPr id="135" name="Google Shape;135;p7: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20527442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F93D95A-E142-9A47-9C1F-64774818F5B3}" type="slidenum">
              <a:rPr lang="fr-CA" smtClean="0"/>
              <a:t>70</a:t>
            </a:fld>
            <a:endParaRPr lang="fr-CA"/>
          </a:p>
        </p:txBody>
      </p:sp>
    </p:spTree>
    <p:extLst>
      <p:ext uri="{BB962C8B-B14F-4D97-AF65-F5344CB8AC3E}">
        <p14:creationId xmlns:p14="http://schemas.microsoft.com/office/powerpoint/2010/main" val="29008875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b="0" i="0" dirty="0">
                <a:solidFill>
                  <a:srgbClr val="000000"/>
                </a:solidFill>
                <a:effectLst/>
                <a:latin typeface="Calibri" panose="020F0502020204030204" pitchFamily="34" charset="0"/>
              </a:rPr>
              <a:t>L’approche GRADE</a:t>
            </a:r>
            <a:endParaRPr lang="en-CA" dirty="0"/>
          </a:p>
        </p:txBody>
      </p:sp>
      <p:sp>
        <p:nvSpPr>
          <p:cNvPr id="4" name="Slide Number Placeholder 3"/>
          <p:cNvSpPr>
            <a:spLocks noGrp="1"/>
          </p:cNvSpPr>
          <p:nvPr>
            <p:ph type="sldNum" sz="quarter" idx="5"/>
          </p:nvPr>
        </p:nvSpPr>
        <p:spPr/>
        <p:txBody>
          <a:bodyPr/>
          <a:lstStyle/>
          <a:p>
            <a:fld id="{2F93D95A-E142-9A47-9C1F-64774818F5B3}" type="slidenum">
              <a:rPr lang="fr-CA" smtClean="0"/>
              <a:t>71</a:t>
            </a:fld>
            <a:endParaRPr lang="fr-CA"/>
          </a:p>
        </p:txBody>
      </p:sp>
    </p:spTree>
    <p:extLst>
      <p:ext uri="{BB962C8B-B14F-4D97-AF65-F5344CB8AC3E}">
        <p14:creationId xmlns:p14="http://schemas.microsoft.com/office/powerpoint/2010/main" val="405262022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b="0" i="0" dirty="0">
                <a:solidFill>
                  <a:srgbClr val="000000"/>
                </a:solidFill>
                <a:effectLst/>
                <a:latin typeface="Calibri" panose="020F0502020204030204" pitchFamily="34" charset="0"/>
              </a:rPr>
              <a:t>Le Groupe d’étude canadien emploie l’approche GRADE pour formuler des recommandations.</a:t>
            </a:r>
            <a:endParaRPr lang="en-CA" dirty="0"/>
          </a:p>
        </p:txBody>
      </p:sp>
      <p:sp>
        <p:nvSpPr>
          <p:cNvPr id="4" name="Slide Number Placeholder 3"/>
          <p:cNvSpPr>
            <a:spLocks noGrp="1"/>
          </p:cNvSpPr>
          <p:nvPr>
            <p:ph type="sldNum" sz="quarter" idx="5"/>
          </p:nvPr>
        </p:nvSpPr>
        <p:spPr/>
        <p:txBody>
          <a:bodyPr/>
          <a:lstStyle/>
          <a:p>
            <a:fld id="{2F93D95A-E142-9A47-9C1F-64774818F5B3}" type="slidenum">
              <a:rPr lang="fr-CA" smtClean="0"/>
              <a:t>72</a:t>
            </a:fld>
            <a:endParaRPr lang="fr-CA"/>
          </a:p>
        </p:txBody>
      </p:sp>
    </p:spTree>
    <p:extLst>
      <p:ext uri="{BB962C8B-B14F-4D97-AF65-F5344CB8AC3E}">
        <p14:creationId xmlns:p14="http://schemas.microsoft.com/office/powerpoint/2010/main" val="130148359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fr-CA" b="0" i="0" u="none" strike="noStrike" dirty="0">
                <a:solidFill>
                  <a:srgbClr val="000000"/>
                </a:solidFill>
                <a:effectLst/>
                <a:latin typeface="Calibri" panose="020F0502020204030204" pitchFamily="34" charset="0"/>
              </a:rPr>
              <a:t>Le processus GRADE comprend les étapes suivantes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r-CA" b="0" i="0" u="none" strike="noStrike" dirty="0">
                <a:solidFill>
                  <a:srgbClr val="000000"/>
                </a:solidFill>
                <a:effectLst/>
                <a:latin typeface="Calibri" panose="020F0502020204030204" pitchFamily="34" charset="0"/>
              </a:rPr>
              <a:t>- Définir les questions concernant les populations, les stratégies de prise en charge de rechange et les résultats importants pour les patients.</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r-CA" b="0" i="0" u="none" strike="noStrike" dirty="0">
                <a:solidFill>
                  <a:srgbClr val="000000"/>
                </a:solidFill>
                <a:effectLst/>
                <a:latin typeface="Calibri" panose="020F0502020204030204" pitchFamily="34" charset="0"/>
              </a:rPr>
              <a:t>- Caractériser les résultats comme étant essentiels ou importants pour la formulation des recommandations.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r-CA" b="0" i="0" u="none" strike="noStrike" dirty="0">
                <a:solidFill>
                  <a:srgbClr val="000000"/>
                </a:solidFill>
                <a:effectLst/>
                <a:latin typeface="Calibri" panose="020F0502020204030204" pitchFamily="34" charset="0"/>
              </a:rPr>
              <a:t>- Effectuer une recherche systématique des études pertinentes.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r-CA" b="0" i="0" u="none" strike="noStrike" dirty="0">
                <a:solidFill>
                  <a:srgbClr val="000000"/>
                </a:solidFill>
                <a:effectLst/>
                <a:latin typeface="Calibri" panose="020F0502020204030204" pitchFamily="34" charset="0"/>
              </a:rPr>
              <a:t>- Réaliser la meilleure estimation possible de l’effet de l’intervention sur chaque </a:t>
            </a:r>
            <a:r>
              <a:rPr lang="fr-CA" b="0" i="0" u="sng" dirty="0">
                <a:solidFill>
                  <a:srgbClr val="000000"/>
                </a:solidFill>
                <a:effectLst/>
                <a:latin typeface="Calibri" panose="020F0502020204030204" pitchFamily="34" charset="0"/>
              </a:rPr>
              <a:t>résultat</a:t>
            </a:r>
            <a:r>
              <a:rPr lang="fr-CA" b="0" i="0" u="none" strike="noStrike" dirty="0">
                <a:solidFill>
                  <a:srgbClr val="000000"/>
                </a:solidFill>
                <a:effectLst/>
                <a:latin typeface="Calibri" panose="020F0502020204030204" pitchFamily="34" charset="0"/>
              </a:rPr>
              <a:t> essentiel et important en fonction des critères prédéfinis pour les études admissibles.</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fr-CA" b="0" i="0" u="none" strike="noStrike" dirty="0">
                <a:solidFill>
                  <a:srgbClr val="000000"/>
                </a:solidFill>
                <a:effectLst/>
                <a:latin typeface="Calibri" panose="020F0502020204030204" pitchFamily="34" charset="0"/>
              </a:rPr>
              <a:t>- Évaluer la certitude des données associées à l’estimation de l’effet. </a:t>
            </a:r>
            <a:endParaRPr lang="en-US" b="0" i="0" dirty="0">
              <a:solidFill>
                <a:srgbClr val="444444"/>
              </a:solidFill>
              <a:effectLst/>
              <a:latin typeface="Calibri" panose="020F0502020204030204" pitchFamily="34" charset="0"/>
            </a:endParaRPr>
          </a:p>
          <a:p>
            <a:endParaRPr lang="en-CA" dirty="0"/>
          </a:p>
        </p:txBody>
      </p:sp>
      <p:sp>
        <p:nvSpPr>
          <p:cNvPr id="4" name="Slide Number Placeholder 3"/>
          <p:cNvSpPr>
            <a:spLocks noGrp="1"/>
          </p:cNvSpPr>
          <p:nvPr>
            <p:ph type="sldNum" sz="quarter" idx="5"/>
          </p:nvPr>
        </p:nvSpPr>
        <p:spPr/>
        <p:txBody>
          <a:bodyPr/>
          <a:lstStyle/>
          <a:p>
            <a:fld id="{2F93D95A-E142-9A47-9C1F-64774818F5B3}" type="slidenum">
              <a:rPr lang="fr-CA" smtClean="0"/>
              <a:t>73</a:t>
            </a:fld>
            <a:endParaRPr lang="fr-CA"/>
          </a:p>
        </p:txBody>
      </p:sp>
    </p:spTree>
    <p:extLst>
      <p:ext uri="{BB962C8B-B14F-4D97-AF65-F5344CB8AC3E}">
        <p14:creationId xmlns:p14="http://schemas.microsoft.com/office/powerpoint/2010/main" val="353081329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L'idéal serait d'examiner les preuves directes, c'est-à-dire les études examinant les effets du dépistage par rapport à l'absence de dépistage. </a:t>
            </a:r>
          </a:p>
          <a:p>
            <a:r>
              <a:rPr lang="fr-CA" dirty="0"/>
              <a:t>Lorsque les preuves directes ne sont pas disponibles, le groupe d’étude canadien peut également examiner les preuves indirectes. </a:t>
            </a:r>
          </a:p>
          <a:p>
            <a:r>
              <a:rPr lang="fr-CA" dirty="0"/>
              <a:t>Les preuves indirectes sont soit liées au résultat (par exemple, le traitement), soit liées à l'intervention (par exemple, différentes interventions de dépistage), mais ce caractère indirect diminue la certitude des preuves.</a:t>
            </a:r>
          </a:p>
        </p:txBody>
      </p:sp>
      <p:sp>
        <p:nvSpPr>
          <p:cNvPr id="4" name="Espace réservé du numéro de diapositive 3"/>
          <p:cNvSpPr>
            <a:spLocks noGrp="1"/>
          </p:cNvSpPr>
          <p:nvPr>
            <p:ph type="sldNum" sz="quarter" idx="5"/>
          </p:nvPr>
        </p:nvSpPr>
        <p:spPr/>
        <p:txBody>
          <a:bodyPr/>
          <a:lstStyle/>
          <a:p>
            <a:fld id="{2F93D95A-E142-9A47-9C1F-64774818F5B3}" type="slidenum">
              <a:rPr lang="fr-CA" smtClean="0"/>
              <a:t>74</a:t>
            </a:fld>
            <a:endParaRPr lang="fr-CA"/>
          </a:p>
        </p:txBody>
      </p:sp>
    </p:spTree>
    <p:extLst>
      <p:ext uri="{BB962C8B-B14F-4D97-AF65-F5344CB8AC3E}">
        <p14:creationId xmlns:p14="http://schemas.microsoft.com/office/powerpoint/2010/main" val="74300175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0" i="0" u="none" strike="noStrike" dirty="0">
                <a:solidFill>
                  <a:srgbClr val="000000"/>
                </a:solidFill>
                <a:effectLst/>
                <a:latin typeface="Calibri" panose="020F0502020204030204" pitchFamily="34" charset="0"/>
              </a:rPr>
              <a:t>Il vaut mieux examiner des </a:t>
            </a:r>
            <a:r>
              <a:rPr lang="fr-CA" b="1" i="0" u="none" strike="noStrike" dirty="0">
                <a:solidFill>
                  <a:srgbClr val="000000"/>
                </a:solidFill>
                <a:effectLst/>
                <a:latin typeface="Calibri" panose="020F0502020204030204" pitchFamily="34" charset="0"/>
              </a:rPr>
              <a:t>données probantes directes</a:t>
            </a:r>
            <a:r>
              <a:rPr lang="fr-CA" b="0" i="0" u="none" strike="noStrike" dirty="0">
                <a:solidFill>
                  <a:srgbClr val="000000"/>
                </a:solidFill>
                <a:effectLst/>
                <a:latin typeface="Calibri" panose="020F0502020204030204" pitchFamily="34" charset="0"/>
              </a:rPr>
              <a:t>; elles proviennent d’études analysant les effets du </a:t>
            </a:r>
            <a:r>
              <a:rPr lang="fr-CA" b="1" i="0" u="none" strike="noStrike" dirty="0">
                <a:solidFill>
                  <a:srgbClr val="000000"/>
                </a:solidFill>
                <a:effectLst/>
                <a:latin typeface="Calibri" panose="020F0502020204030204" pitchFamily="34" charset="0"/>
              </a:rPr>
              <a:t>dépistage par rapport à l’absence de dépistage</a:t>
            </a:r>
            <a:r>
              <a:rPr lang="fr-CA" b="0" i="0" u="none" strike="noStrike" dirty="0">
                <a:solidFill>
                  <a:srgbClr val="000000"/>
                </a:solidFill>
                <a:effectLst/>
                <a:latin typeface="Calibri" panose="020F0502020204030204" pitchFamily="34" charset="0"/>
              </a:rPr>
              <a:t>. </a:t>
            </a:r>
            <a:r>
              <a:rPr lang="en-US" b="0" i="0" dirty="0">
                <a:solidFill>
                  <a:srgbClr val="000000"/>
                </a:solidFill>
                <a:effectLst/>
                <a:latin typeface="Calibri" panose="020F0502020204030204" pitchFamily="34" charset="0"/>
              </a:rPr>
              <a:t>​</a:t>
            </a:r>
            <a:endParaRPr lang="fr-CA" b="0" i="0" dirty="0">
              <a:solidFill>
                <a:srgbClr val="444444"/>
              </a:solidFill>
              <a:effectLst/>
              <a:latin typeface="Calibri" panose="020F0502020204030204" pitchFamily="34" charset="0"/>
            </a:endParaRPr>
          </a:p>
          <a:p>
            <a:pPr algn="l" rtl="0" fontAlgn="base"/>
            <a:r>
              <a:rPr lang="fr-CA" b="0" i="0" u="none" strike="noStrike" dirty="0">
                <a:solidFill>
                  <a:srgbClr val="000000"/>
                </a:solidFill>
                <a:effectLst/>
                <a:latin typeface="Calibri" panose="020F0502020204030204" pitchFamily="34" charset="0"/>
              </a:rPr>
              <a:t>Lorsqu’il n’y a pas de données probantes directes disponibles, le Groupe d’étude canadien peut évaluer des données probantes indirectes. </a:t>
            </a:r>
            <a:r>
              <a:rPr lang="fr-CA" b="0" i="0" dirty="0">
                <a:solidFill>
                  <a:srgbClr val="000000"/>
                </a:solidFill>
                <a:effectLst/>
                <a:latin typeface="Calibri" panose="020F0502020204030204" pitchFamily="34" charset="0"/>
              </a:rPr>
              <a:t>​</a:t>
            </a:r>
            <a:endParaRPr lang="fr-CA" b="0" i="0" dirty="0">
              <a:solidFill>
                <a:srgbClr val="444444"/>
              </a:solidFill>
              <a:effectLst/>
              <a:latin typeface="Calibri" panose="020F0502020204030204" pitchFamily="34" charset="0"/>
            </a:endParaRPr>
          </a:p>
          <a:p>
            <a:pPr algn="l" rtl="0" fontAlgn="base"/>
            <a:r>
              <a:rPr lang="fr-CA" b="0" i="0" dirty="0">
                <a:solidFill>
                  <a:srgbClr val="000000"/>
                </a:solidFill>
                <a:effectLst/>
                <a:latin typeface="Calibri" panose="020F0502020204030204" pitchFamily="34" charset="0"/>
              </a:rPr>
              <a:t>​</a:t>
            </a:r>
            <a:r>
              <a:rPr lang="fr-CA" b="1" i="0" u="none" strike="noStrike" dirty="0">
                <a:solidFill>
                  <a:srgbClr val="000000"/>
                </a:solidFill>
                <a:effectLst/>
                <a:latin typeface="Calibri" panose="020F0502020204030204" pitchFamily="34" charset="0"/>
              </a:rPr>
              <a:t>Les données probantes indirectes </a:t>
            </a:r>
            <a:r>
              <a:rPr lang="fr-CA" b="0" i="0" u="none" strike="noStrike" dirty="0">
                <a:solidFill>
                  <a:srgbClr val="000000"/>
                </a:solidFill>
                <a:effectLst/>
                <a:latin typeface="Calibri" panose="020F0502020204030204" pitchFamily="34" charset="0"/>
              </a:rPr>
              <a:t>sont </a:t>
            </a:r>
            <a:r>
              <a:rPr lang="fr-CA" b="1" i="0" u="none" strike="noStrike" dirty="0">
                <a:solidFill>
                  <a:srgbClr val="000000"/>
                </a:solidFill>
                <a:effectLst/>
                <a:latin typeface="Calibri" panose="020F0502020204030204" pitchFamily="34" charset="0"/>
              </a:rPr>
              <a:t>liées</a:t>
            </a:r>
            <a:r>
              <a:rPr lang="fr-CA" b="0" i="0" u="none" strike="noStrike" dirty="0">
                <a:solidFill>
                  <a:srgbClr val="000000"/>
                </a:solidFill>
                <a:effectLst/>
                <a:latin typeface="Calibri" panose="020F0502020204030204" pitchFamily="34" charset="0"/>
              </a:rPr>
              <a:t> soit au résultat (p. ex. le traitement), soit à l’intervention (p. ex. différentes interventions de dépistage), mais leur caractère indirect </a:t>
            </a:r>
            <a:r>
              <a:rPr lang="fr-CA" b="1" i="0" u="none" strike="noStrike" dirty="0">
                <a:solidFill>
                  <a:srgbClr val="000000"/>
                </a:solidFill>
                <a:effectLst/>
                <a:latin typeface="Calibri" panose="020F0502020204030204" pitchFamily="34" charset="0"/>
              </a:rPr>
              <a:t>réduit la certitude des données.</a:t>
            </a:r>
            <a:r>
              <a:rPr lang="fr-CA" b="0" i="0" dirty="0">
                <a:solidFill>
                  <a:srgbClr val="000000"/>
                </a:solidFill>
                <a:effectLst/>
                <a:latin typeface="Calibri" panose="020F0502020204030204" pitchFamily="34" charset="0"/>
              </a:rPr>
              <a:t>​</a:t>
            </a:r>
            <a:endParaRPr lang="fr-CA" b="0" i="0" dirty="0">
              <a:solidFill>
                <a:srgbClr val="444444"/>
              </a:solidFill>
              <a:effectLst/>
              <a:latin typeface="Calibri" panose="020F0502020204030204" pitchFamily="34" charset="0"/>
            </a:endParaRPr>
          </a:p>
          <a:p>
            <a:pPr algn="l" rtl="0" fontAlgn="base"/>
            <a:r>
              <a:rPr lang="en-CA" b="0" i="0" dirty="0">
                <a:solidFill>
                  <a:srgbClr val="000000"/>
                </a:solidFill>
                <a:effectLst/>
                <a:latin typeface="Calibri" panose="020F0502020204030204" pitchFamily="34" charset="0"/>
              </a:rPr>
              <a:t>​</a:t>
            </a:r>
            <a:endParaRPr lang="en-CA" b="0" i="0" dirty="0">
              <a:solidFill>
                <a:srgbClr val="444444"/>
              </a:solidFill>
              <a:effectLst/>
              <a:latin typeface="Calibri" panose="020F050202020403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2F93D95A-E142-9A47-9C1F-64774818F5B3}" type="slidenum">
              <a:rPr lang="fr-CA" smtClean="0"/>
              <a:t>75</a:t>
            </a:fld>
            <a:endParaRPr lang="fr-CA"/>
          </a:p>
        </p:txBody>
      </p:sp>
    </p:spTree>
    <p:extLst>
      <p:ext uri="{BB962C8B-B14F-4D97-AF65-F5344CB8AC3E}">
        <p14:creationId xmlns:p14="http://schemas.microsoft.com/office/powerpoint/2010/main" val="236308941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b="0" i="0" dirty="0">
                <a:solidFill>
                  <a:srgbClr val="000000"/>
                </a:solidFill>
                <a:effectLst/>
                <a:latin typeface="Calibri" panose="020F0502020204030204" pitchFamily="34" charset="0"/>
              </a:rPr>
              <a:t>Autres recommandations sur le dépistage en prévention des fractures de fragilisation</a:t>
            </a:r>
            <a:endParaRPr lang="en-CA" dirty="0"/>
          </a:p>
        </p:txBody>
      </p:sp>
      <p:sp>
        <p:nvSpPr>
          <p:cNvPr id="4" name="Slide Number Placeholder 3"/>
          <p:cNvSpPr>
            <a:spLocks noGrp="1"/>
          </p:cNvSpPr>
          <p:nvPr>
            <p:ph type="sldNum" sz="quarter" idx="5"/>
          </p:nvPr>
        </p:nvSpPr>
        <p:spPr/>
        <p:txBody>
          <a:bodyPr/>
          <a:lstStyle/>
          <a:p>
            <a:fld id="{2F93D95A-E142-9A47-9C1F-64774818F5B3}" type="slidenum">
              <a:rPr lang="fr-CA" smtClean="0"/>
              <a:t>76</a:t>
            </a:fld>
            <a:endParaRPr lang="fr-CA"/>
          </a:p>
        </p:txBody>
      </p:sp>
    </p:spTree>
    <p:extLst>
      <p:ext uri="{BB962C8B-B14F-4D97-AF65-F5344CB8AC3E}">
        <p14:creationId xmlns:p14="http://schemas.microsoft.com/office/powerpoint/2010/main" val="352626880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Les autres recommandations en matière de dépistage sont les suivantes </a:t>
            </a:r>
          </a:p>
          <a:p>
            <a:r>
              <a:rPr lang="fr-CA" dirty="0"/>
              <a:t>- Ostéoporose Canada, 2023*</a:t>
            </a:r>
          </a:p>
          <a:p>
            <a:r>
              <a:rPr lang="fr-CA" dirty="0"/>
              <a:t>Le test de DMO est indiqué à l'âge de 70 ans si aucun autre facteur de risque clinique FRAX n'est présent, ou à l'âge de 65 ans s'il existe un ou plusieurs facteurs de risque cliniques.</a:t>
            </a:r>
          </a:p>
          <a:p>
            <a:r>
              <a:rPr lang="fr-CA" dirty="0"/>
              <a:t>- Société des obstétriciens et gynécologues du Canada, 2022</a:t>
            </a:r>
          </a:p>
          <a:p>
            <a:r>
              <a:rPr lang="fr-CA" dirty="0"/>
              <a:t>Tous les adultes ≥65 ans doivent faire l'objet d'une évaluation clinique et d'un dépistage de la DMO. </a:t>
            </a:r>
          </a:p>
          <a:p>
            <a:r>
              <a:rPr lang="fr-CA" dirty="0"/>
              <a:t>Chez les femmes ménopausées de moins de 65 ans, l'évaluation doit se faire à l'aide du FRAX clinique (sans DMO). Si le score FRAX pour le MOF est &gt;10%, la DMO doit également être envisagée. </a:t>
            </a:r>
          </a:p>
          <a:p>
            <a:r>
              <a:rPr lang="fr-CA" dirty="0"/>
              <a:t>La DMO doit être envisagée pour les patients de moins de 65 ans s'ils présentent un risque élevé.</a:t>
            </a:r>
          </a:p>
          <a:p>
            <a:r>
              <a:rPr lang="fr-CA" dirty="0"/>
              <a:t>- National </a:t>
            </a:r>
            <a:r>
              <a:rPr lang="fr-CA" dirty="0" err="1"/>
              <a:t>Osteoporosis</a:t>
            </a:r>
            <a:r>
              <a:rPr lang="fr-CA" dirty="0"/>
              <a:t> Guideline Group UK, 2022</a:t>
            </a:r>
          </a:p>
          <a:p>
            <a:r>
              <a:rPr lang="fr-CA" dirty="0"/>
              <a:t>Une évaluation FRAX doit être réalisée chez toute femme ménopausée ou tout homme âgé de ≥50 ans, présentant un facteur de risque clinique de fracture de fragilité, afin de guider la mesure de la DMO et d'orienter rapidement le patient vers une prise en charge et/ou un traitement médicamenteux, le cas échéant.</a:t>
            </a:r>
          </a:p>
          <a:p>
            <a:endParaRPr lang="fr-CA" dirty="0"/>
          </a:p>
          <a:p>
            <a:r>
              <a:rPr lang="fr-CA" dirty="0"/>
              <a:t>*Les lignes directrices d'Ostéoporose Canada à venir en 2023 n'étaient pas disponibles pour examen. Cependant, une analyse de 2020 soutenant le prochain guide a été utilisée pour la recommandation ci-dessus.</a:t>
            </a:r>
          </a:p>
        </p:txBody>
      </p:sp>
      <p:sp>
        <p:nvSpPr>
          <p:cNvPr id="4" name="Espace réservé du numéro de diapositive 3"/>
          <p:cNvSpPr>
            <a:spLocks noGrp="1"/>
          </p:cNvSpPr>
          <p:nvPr>
            <p:ph type="sldNum" sz="quarter" idx="5"/>
          </p:nvPr>
        </p:nvSpPr>
        <p:spPr/>
        <p:txBody>
          <a:bodyPr/>
          <a:lstStyle/>
          <a:p>
            <a:fld id="{2F93D95A-E142-9A47-9C1F-64774818F5B3}" type="slidenum">
              <a:rPr lang="fr-CA" smtClean="0"/>
              <a:t>77</a:t>
            </a:fld>
            <a:endParaRPr lang="fr-CA"/>
          </a:p>
        </p:txBody>
      </p:sp>
    </p:spTree>
    <p:extLst>
      <p:ext uri="{BB962C8B-B14F-4D97-AF65-F5344CB8AC3E}">
        <p14:creationId xmlns:p14="http://schemas.microsoft.com/office/powerpoint/2010/main" val="313172700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The Bone Health and </a:t>
            </a:r>
            <a:r>
              <a:rPr lang="fr-CA" dirty="0" err="1"/>
              <a:t>Osteoporosis</a:t>
            </a:r>
            <a:r>
              <a:rPr lang="fr-CA" dirty="0"/>
              <a:t> </a:t>
            </a:r>
            <a:r>
              <a:rPr lang="fr-CA" dirty="0" err="1"/>
              <a:t>Foundation</a:t>
            </a:r>
            <a:r>
              <a:rPr lang="fr-CA" dirty="0"/>
              <a:t> (anciennement la National </a:t>
            </a:r>
            <a:r>
              <a:rPr lang="fr-CA" dirty="0" err="1"/>
              <a:t>Osteoporosis</a:t>
            </a:r>
            <a:r>
              <a:rPr lang="fr-CA" dirty="0"/>
              <a:t> </a:t>
            </a:r>
            <a:r>
              <a:rPr lang="fr-CA" dirty="0" err="1"/>
              <a:t>Foundation</a:t>
            </a:r>
            <a:r>
              <a:rPr lang="fr-CA" dirty="0"/>
              <a:t>) </a:t>
            </a:r>
          </a:p>
          <a:p>
            <a:r>
              <a:rPr lang="fr-CA" dirty="0" err="1"/>
              <a:t>Osteoporosis</a:t>
            </a:r>
            <a:r>
              <a:rPr lang="fr-CA" dirty="0"/>
              <a:t> </a:t>
            </a:r>
            <a:r>
              <a:rPr lang="fr-CA" dirty="0" err="1"/>
              <a:t>Foundation</a:t>
            </a:r>
            <a:r>
              <a:rPr lang="fr-CA" dirty="0"/>
              <a:t>) (États-Unis), 2022</a:t>
            </a:r>
          </a:p>
          <a:p>
            <a:r>
              <a:rPr lang="fr-CA" dirty="0"/>
              <a:t>Effectuer un test de DMO chez les personnes suivantes :</a:t>
            </a:r>
          </a:p>
          <a:p>
            <a:r>
              <a:rPr lang="fr-CA" dirty="0"/>
              <a:t>Les femmes âgées de 65 ans et plus et les hommes de 70 ans et plus.</a:t>
            </a:r>
          </a:p>
          <a:p>
            <a:pPr marL="0" marR="0">
              <a:lnSpc>
                <a:spcPts val="1619"/>
              </a:lnSpc>
              <a:spcBef>
                <a:spcPts val="0"/>
              </a:spcBef>
              <a:spcAft>
                <a:spcPts val="0"/>
              </a:spcAft>
            </a:pPr>
            <a:r>
              <a:rPr lang="fr-CA" sz="1200" dirty="0">
                <a:solidFill>
                  <a:srgbClr val="000000"/>
                </a:solidFill>
                <a:latin typeface="EQWAJR+ArialMT"/>
                <a:cs typeface="EQWAJR+ArialMT"/>
              </a:rPr>
              <a:t>Les</a:t>
            </a:r>
            <a:r>
              <a:rPr lang="fr-CA" sz="1200" spc="37" dirty="0">
                <a:solidFill>
                  <a:srgbClr val="000000"/>
                </a:solidFill>
                <a:latin typeface="Times New Roman"/>
                <a:cs typeface="Times New Roman"/>
              </a:rPr>
              <a:t> </a:t>
            </a:r>
            <a:r>
              <a:rPr lang="fr-CA" sz="1200" dirty="0">
                <a:solidFill>
                  <a:srgbClr val="000000"/>
                </a:solidFill>
                <a:latin typeface="EQWAJR+ArialMT"/>
                <a:cs typeface="EQWAJR+ArialMT"/>
              </a:rPr>
              <a:t>femmes</a:t>
            </a:r>
            <a:r>
              <a:rPr lang="fr-CA" sz="1200" spc="37" dirty="0">
                <a:solidFill>
                  <a:srgbClr val="000000"/>
                </a:solidFill>
                <a:latin typeface="Times New Roman"/>
                <a:cs typeface="Times New Roman"/>
              </a:rPr>
              <a:t> </a:t>
            </a:r>
            <a:r>
              <a:rPr lang="fr-CA" sz="1200" dirty="0" err="1">
                <a:solidFill>
                  <a:srgbClr val="000000"/>
                </a:solidFill>
                <a:latin typeface="EQWAJR+ArialMT"/>
                <a:cs typeface="EQWAJR+ArialMT"/>
              </a:rPr>
              <a:t>postménopausées</a:t>
            </a:r>
            <a:r>
              <a:rPr lang="fr-CA" sz="1200" spc="37" dirty="0">
                <a:solidFill>
                  <a:srgbClr val="000000"/>
                </a:solidFill>
                <a:latin typeface="Times New Roman"/>
                <a:cs typeface="Times New Roman"/>
              </a:rPr>
              <a:t> </a:t>
            </a:r>
            <a:r>
              <a:rPr lang="fr-CA" sz="1200" dirty="0">
                <a:solidFill>
                  <a:srgbClr val="000000"/>
                </a:solidFill>
                <a:latin typeface="EQWAJR+ArialMT"/>
                <a:cs typeface="EQWAJR+ArialMT"/>
              </a:rPr>
              <a:t>et</a:t>
            </a:r>
            <a:r>
              <a:rPr lang="fr-CA" sz="1200" spc="37" dirty="0">
                <a:solidFill>
                  <a:srgbClr val="000000"/>
                </a:solidFill>
                <a:latin typeface="Times New Roman"/>
                <a:cs typeface="Times New Roman"/>
              </a:rPr>
              <a:t> </a:t>
            </a:r>
            <a:r>
              <a:rPr lang="fr-CA" sz="1200" dirty="0">
                <a:solidFill>
                  <a:srgbClr val="000000"/>
                </a:solidFill>
                <a:latin typeface="EQWAJR+ArialMT"/>
                <a:cs typeface="EQWAJR+ArialMT"/>
              </a:rPr>
              <a:t>les</a:t>
            </a:r>
            <a:r>
              <a:rPr lang="fr-CA" sz="1200" spc="37" dirty="0">
                <a:solidFill>
                  <a:srgbClr val="000000"/>
                </a:solidFill>
                <a:latin typeface="Times New Roman"/>
                <a:cs typeface="Times New Roman"/>
              </a:rPr>
              <a:t> </a:t>
            </a:r>
            <a:r>
              <a:rPr lang="fr-CA" sz="1200" dirty="0">
                <a:solidFill>
                  <a:srgbClr val="000000"/>
                </a:solidFill>
                <a:latin typeface="EQWAJR+ArialMT"/>
                <a:cs typeface="EQWAJR+ArialMT"/>
              </a:rPr>
              <a:t>hommes</a:t>
            </a:r>
            <a:r>
              <a:rPr lang="fr-CA" sz="1200" spc="37" dirty="0">
                <a:solidFill>
                  <a:srgbClr val="000000"/>
                </a:solidFill>
                <a:latin typeface="Times New Roman"/>
                <a:cs typeface="Times New Roman"/>
              </a:rPr>
              <a:t> </a:t>
            </a:r>
            <a:r>
              <a:rPr lang="fr-CA" sz="1200" dirty="0">
                <a:solidFill>
                  <a:srgbClr val="000000"/>
                </a:solidFill>
                <a:latin typeface="EQWAJR+ArialMT"/>
                <a:cs typeface="EQWAJR+ArialMT"/>
              </a:rPr>
              <a:t>de</a:t>
            </a:r>
            <a:r>
              <a:rPr lang="fr-CA" sz="1200" spc="37" dirty="0">
                <a:solidFill>
                  <a:srgbClr val="000000"/>
                </a:solidFill>
                <a:latin typeface="Times New Roman"/>
                <a:cs typeface="Times New Roman"/>
              </a:rPr>
              <a:t> </a:t>
            </a:r>
            <a:r>
              <a:rPr lang="fr-CA" sz="1200" dirty="0">
                <a:solidFill>
                  <a:srgbClr val="000000"/>
                </a:solidFill>
                <a:latin typeface="EQWAJR+ArialMT"/>
                <a:cs typeface="EQWAJR+ArialMT"/>
              </a:rPr>
              <a:t>50</a:t>
            </a:r>
            <a:r>
              <a:rPr lang="fr-CA" sz="1200" spc="37" dirty="0">
                <a:solidFill>
                  <a:srgbClr val="000000"/>
                </a:solidFill>
                <a:latin typeface="Times New Roman"/>
                <a:cs typeface="Times New Roman"/>
              </a:rPr>
              <a:t> </a:t>
            </a:r>
            <a:r>
              <a:rPr lang="fr-CA" sz="1200" dirty="0">
                <a:solidFill>
                  <a:srgbClr val="000000"/>
                </a:solidFill>
                <a:latin typeface="EQWAJR+ArialMT"/>
                <a:cs typeface="EQWAJR+ArialMT"/>
              </a:rPr>
              <a:t>ans</a:t>
            </a:r>
            <a:r>
              <a:rPr lang="fr-CA" sz="1200" spc="37" dirty="0">
                <a:solidFill>
                  <a:srgbClr val="000000"/>
                </a:solidFill>
                <a:latin typeface="Times New Roman"/>
                <a:cs typeface="Times New Roman"/>
              </a:rPr>
              <a:t> </a:t>
            </a:r>
            <a:r>
              <a:rPr lang="fr-CA" sz="1200" dirty="0">
                <a:solidFill>
                  <a:srgbClr val="000000"/>
                </a:solidFill>
                <a:latin typeface="EQWAJR+ArialMT"/>
                <a:cs typeface="EQWAJR+ArialMT"/>
              </a:rPr>
              <a:t>et</a:t>
            </a:r>
            <a:r>
              <a:rPr lang="fr-CA" sz="1200" spc="37" dirty="0">
                <a:solidFill>
                  <a:srgbClr val="000000"/>
                </a:solidFill>
                <a:latin typeface="Times New Roman"/>
                <a:cs typeface="Times New Roman"/>
              </a:rPr>
              <a:t> </a:t>
            </a:r>
            <a:r>
              <a:rPr lang="fr-CA" sz="1200" dirty="0">
                <a:solidFill>
                  <a:srgbClr val="000000"/>
                </a:solidFill>
                <a:latin typeface="EQWAJR+ArialMT"/>
                <a:cs typeface="EQWAJR+ArialMT"/>
              </a:rPr>
              <a:t>plus ayant</a:t>
            </a:r>
            <a:r>
              <a:rPr lang="fr-CA" sz="1200" spc="37" dirty="0">
                <a:solidFill>
                  <a:srgbClr val="000000"/>
                </a:solidFill>
                <a:latin typeface="Times New Roman"/>
                <a:cs typeface="Times New Roman"/>
              </a:rPr>
              <a:t> </a:t>
            </a:r>
            <a:r>
              <a:rPr lang="fr-CA" sz="1200" dirty="0">
                <a:solidFill>
                  <a:srgbClr val="000000"/>
                </a:solidFill>
                <a:latin typeface="EQWAJR+ArialMT"/>
                <a:cs typeface="EQWAJR+ArialMT"/>
              </a:rPr>
              <a:t>des</a:t>
            </a:r>
            <a:r>
              <a:rPr lang="fr-CA" sz="1200" spc="37" dirty="0">
                <a:solidFill>
                  <a:srgbClr val="000000"/>
                </a:solidFill>
                <a:latin typeface="Times New Roman"/>
                <a:cs typeface="Times New Roman"/>
              </a:rPr>
              <a:t> </a:t>
            </a:r>
            <a:r>
              <a:rPr lang="fr-CA" sz="1200" dirty="0">
                <a:solidFill>
                  <a:srgbClr val="000000"/>
                </a:solidFill>
                <a:latin typeface="EQWAJR+ArialMT"/>
                <a:cs typeface="EQWAJR+ArialMT"/>
              </a:rPr>
              <a:t>antécédents</a:t>
            </a:r>
            <a:r>
              <a:rPr lang="fr-CA" sz="1200" spc="37" dirty="0">
                <a:solidFill>
                  <a:srgbClr val="000000"/>
                </a:solidFill>
                <a:latin typeface="Times New Roman"/>
                <a:cs typeface="Times New Roman"/>
              </a:rPr>
              <a:t> </a:t>
            </a:r>
            <a:r>
              <a:rPr lang="fr-CA" sz="1200" dirty="0">
                <a:solidFill>
                  <a:srgbClr val="000000"/>
                </a:solidFill>
                <a:latin typeface="EQWAJR+ArialMT"/>
                <a:cs typeface="EQWAJR+ArialMT"/>
              </a:rPr>
              <a:t>de</a:t>
            </a:r>
            <a:r>
              <a:rPr lang="fr-CA" sz="1200" spc="37" dirty="0">
                <a:solidFill>
                  <a:srgbClr val="000000"/>
                </a:solidFill>
                <a:latin typeface="Times New Roman"/>
                <a:cs typeface="Times New Roman"/>
              </a:rPr>
              <a:t> </a:t>
            </a:r>
            <a:r>
              <a:rPr lang="fr-CA" sz="1200" dirty="0">
                <a:solidFill>
                  <a:srgbClr val="000000"/>
                </a:solidFill>
                <a:latin typeface="EQWAJR+ArialMT"/>
                <a:cs typeface="EQWAJR+ArialMT"/>
              </a:rPr>
              <a:t>fractures</a:t>
            </a:r>
            <a:r>
              <a:rPr lang="fr-CA" sz="1200" spc="37" dirty="0">
                <a:solidFill>
                  <a:srgbClr val="000000"/>
                </a:solidFill>
                <a:latin typeface="Times New Roman"/>
                <a:cs typeface="Times New Roman"/>
              </a:rPr>
              <a:t> </a:t>
            </a:r>
            <a:r>
              <a:rPr lang="fr-CA" sz="1200" dirty="0">
                <a:solidFill>
                  <a:srgbClr val="000000"/>
                </a:solidFill>
                <a:latin typeface="EQWAJR+ArialMT"/>
                <a:cs typeface="EQWAJR+ArialMT"/>
              </a:rPr>
              <a:t>à</a:t>
            </a:r>
            <a:r>
              <a:rPr lang="fr-CA" sz="1200" spc="37" dirty="0">
                <a:solidFill>
                  <a:srgbClr val="000000"/>
                </a:solidFill>
                <a:latin typeface="Times New Roman"/>
                <a:cs typeface="Times New Roman"/>
              </a:rPr>
              <a:t> </a:t>
            </a:r>
            <a:r>
              <a:rPr lang="fr-CA" sz="1200" dirty="0">
                <a:solidFill>
                  <a:srgbClr val="000000"/>
                </a:solidFill>
                <a:latin typeface="EQWAJR+ArialMT"/>
                <a:cs typeface="EQWAJR+ArialMT"/>
              </a:rPr>
              <a:t>l’âge</a:t>
            </a:r>
            <a:r>
              <a:rPr lang="fr-CA" sz="1200" spc="37" dirty="0">
                <a:solidFill>
                  <a:srgbClr val="000000"/>
                </a:solidFill>
                <a:latin typeface="Times New Roman"/>
                <a:cs typeface="Times New Roman"/>
              </a:rPr>
              <a:t> </a:t>
            </a:r>
            <a:r>
              <a:rPr lang="fr-CA" sz="1200" dirty="0">
                <a:solidFill>
                  <a:srgbClr val="000000"/>
                </a:solidFill>
                <a:latin typeface="EQWAJR+ArialMT"/>
                <a:cs typeface="EQWAJR+ArialMT"/>
              </a:rPr>
              <a:t>adulte.</a:t>
            </a:r>
            <a:endParaRPr lang="fr-CA" dirty="0"/>
          </a:p>
          <a:p>
            <a:endParaRPr lang="fr-CA" dirty="0"/>
          </a:p>
          <a:p>
            <a:r>
              <a:rPr lang="fr-CA" dirty="0"/>
              <a:t>Le Collège américain des obstétriciens et gynécologues, 2021</a:t>
            </a:r>
          </a:p>
          <a:p>
            <a:r>
              <a:rPr lang="fr-CA" dirty="0"/>
              <a:t>Recommander le dépistage de l'ostéoporose chez les patientes ménopausées de 65 ans et plus par un test de DMO.</a:t>
            </a:r>
          </a:p>
          <a:p>
            <a:pPr marL="0" marR="0">
              <a:lnSpc>
                <a:spcPts val="1564"/>
              </a:lnSpc>
              <a:spcBef>
                <a:spcPts val="105"/>
              </a:spcBef>
              <a:spcAft>
                <a:spcPts val="0"/>
              </a:spcAft>
            </a:pPr>
            <a:r>
              <a:rPr lang="fr-CA" dirty="0"/>
              <a:t>Recommande le dépistage par DMO chez les patientes </a:t>
            </a:r>
            <a:r>
              <a:rPr lang="fr-CA" sz="1200" dirty="0" err="1">
                <a:solidFill>
                  <a:srgbClr val="000000"/>
                </a:solidFill>
                <a:latin typeface="EQWAJR+ArialMT"/>
                <a:cs typeface="EQWAJR+ArialMT"/>
              </a:rPr>
              <a:t>postménopausées</a:t>
            </a:r>
            <a:r>
              <a:rPr lang="fr-CA" sz="1200" spc="37" dirty="0">
                <a:solidFill>
                  <a:srgbClr val="000000"/>
                </a:solidFill>
                <a:latin typeface="Times New Roman"/>
                <a:cs typeface="Times New Roman"/>
              </a:rPr>
              <a:t> </a:t>
            </a:r>
            <a:r>
              <a:rPr lang="fr-CA" sz="1200" dirty="0">
                <a:solidFill>
                  <a:srgbClr val="000000"/>
                </a:solidFill>
                <a:latin typeface="EQWAJR+ArialMT"/>
                <a:cs typeface="EQWAJR+ArialMT"/>
              </a:rPr>
              <a:t>de</a:t>
            </a:r>
            <a:r>
              <a:rPr lang="fr-CA" sz="1200" spc="37" dirty="0">
                <a:solidFill>
                  <a:srgbClr val="000000"/>
                </a:solidFill>
                <a:latin typeface="Times New Roman"/>
                <a:cs typeface="Times New Roman"/>
              </a:rPr>
              <a:t> </a:t>
            </a:r>
            <a:r>
              <a:rPr lang="fr-CA" sz="1200" dirty="0">
                <a:solidFill>
                  <a:srgbClr val="000000"/>
                </a:solidFill>
                <a:latin typeface="EQWAJR+ArialMT"/>
                <a:cs typeface="EQWAJR+ArialMT"/>
              </a:rPr>
              <a:t>moins</a:t>
            </a:r>
            <a:r>
              <a:rPr lang="fr-CA" sz="1200" spc="37" dirty="0">
                <a:solidFill>
                  <a:srgbClr val="000000"/>
                </a:solidFill>
                <a:latin typeface="Times New Roman"/>
                <a:cs typeface="Times New Roman"/>
              </a:rPr>
              <a:t> </a:t>
            </a:r>
            <a:r>
              <a:rPr lang="fr-CA" sz="1200" dirty="0">
                <a:solidFill>
                  <a:srgbClr val="000000"/>
                </a:solidFill>
                <a:latin typeface="EQWAJR+ArialMT"/>
                <a:cs typeface="EQWAJR+ArialMT"/>
              </a:rPr>
              <a:t>de</a:t>
            </a:r>
            <a:r>
              <a:rPr lang="fr-CA" sz="1200" spc="37" dirty="0">
                <a:solidFill>
                  <a:srgbClr val="000000"/>
                </a:solidFill>
                <a:latin typeface="Times New Roman"/>
                <a:cs typeface="Times New Roman"/>
              </a:rPr>
              <a:t> </a:t>
            </a:r>
            <a:r>
              <a:rPr lang="fr-CA" sz="1200" dirty="0">
                <a:solidFill>
                  <a:srgbClr val="000000"/>
                </a:solidFill>
                <a:latin typeface="EQWAJR+ArialMT"/>
                <a:cs typeface="EQWAJR+ArialMT"/>
              </a:rPr>
              <a:t>65</a:t>
            </a:r>
            <a:r>
              <a:rPr lang="fr-CA" sz="1200" spc="37" dirty="0">
                <a:solidFill>
                  <a:srgbClr val="000000"/>
                </a:solidFill>
                <a:latin typeface="Times New Roman"/>
                <a:cs typeface="Times New Roman"/>
              </a:rPr>
              <a:t> </a:t>
            </a:r>
            <a:r>
              <a:rPr lang="fr-CA" sz="1200" dirty="0">
                <a:solidFill>
                  <a:srgbClr val="000000"/>
                </a:solidFill>
                <a:latin typeface="EQWAJR+ArialMT"/>
                <a:cs typeface="EQWAJR+ArialMT"/>
              </a:rPr>
              <a:t>ans</a:t>
            </a:r>
            <a:r>
              <a:rPr lang="fr-CA" sz="1200" spc="37" dirty="0">
                <a:solidFill>
                  <a:srgbClr val="000000"/>
                </a:solidFill>
                <a:latin typeface="Times New Roman"/>
                <a:cs typeface="Times New Roman"/>
              </a:rPr>
              <a:t> </a:t>
            </a:r>
            <a:r>
              <a:rPr lang="fr-CA" sz="1200" dirty="0">
                <a:solidFill>
                  <a:srgbClr val="000000"/>
                </a:solidFill>
                <a:latin typeface="EQWAJR+ArialMT"/>
                <a:cs typeface="EQWAJR+ArialMT"/>
              </a:rPr>
              <a:t>présentant</a:t>
            </a:r>
            <a:r>
              <a:rPr lang="fr-CA" sz="1200" spc="37" dirty="0">
                <a:solidFill>
                  <a:srgbClr val="000000"/>
                </a:solidFill>
                <a:latin typeface="Times New Roman"/>
                <a:cs typeface="Times New Roman"/>
              </a:rPr>
              <a:t> </a:t>
            </a:r>
            <a:r>
              <a:rPr lang="fr-CA" sz="1200" dirty="0">
                <a:solidFill>
                  <a:srgbClr val="000000"/>
                </a:solidFill>
                <a:latin typeface="EQWAJR+ArialMT"/>
                <a:cs typeface="EQWAJR+ArialMT"/>
              </a:rPr>
              <a:t>un</a:t>
            </a:r>
            <a:r>
              <a:rPr lang="fr-CA" sz="1200" spc="37" dirty="0">
                <a:solidFill>
                  <a:srgbClr val="000000"/>
                </a:solidFill>
                <a:latin typeface="Times New Roman"/>
                <a:cs typeface="Times New Roman"/>
              </a:rPr>
              <a:t> </a:t>
            </a:r>
            <a:r>
              <a:rPr lang="fr-CA" sz="1200" dirty="0">
                <a:solidFill>
                  <a:srgbClr val="000000"/>
                </a:solidFill>
                <a:latin typeface="EQWAJR+ArialMT"/>
                <a:cs typeface="EQWAJR+ArialMT"/>
              </a:rPr>
              <a:t>risque</a:t>
            </a:r>
            <a:r>
              <a:rPr lang="fr-CA" sz="1200" spc="37" dirty="0">
                <a:solidFill>
                  <a:srgbClr val="000000"/>
                </a:solidFill>
                <a:latin typeface="Times New Roman"/>
                <a:cs typeface="Times New Roman"/>
              </a:rPr>
              <a:t> </a:t>
            </a:r>
            <a:r>
              <a:rPr lang="fr-CA" sz="1200" dirty="0">
                <a:solidFill>
                  <a:srgbClr val="000000"/>
                </a:solidFill>
                <a:latin typeface="EQWAJR+ArialMT"/>
                <a:cs typeface="EQWAJR+ArialMT"/>
              </a:rPr>
              <a:t>accru confirmé</a:t>
            </a:r>
            <a:r>
              <a:rPr lang="fr-CA" sz="1200" spc="37" dirty="0">
                <a:solidFill>
                  <a:srgbClr val="000000"/>
                </a:solidFill>
                <a:latin typeface="Times New Roman"/>
                <a:cs typeface="Times New Roman"/>
              </a:rPr>
              <a:t> </a:t>
            </a:r>
            <a:r>
              <a:rPr lang="fr-CA" sz="1200" dirty="0">
                <a:solidFill>
                  <a:srgbClr val="000000"/>
                </a:solidFill>
                <a:latin typeface="EQWAJR+ArialMT"/>
                <a:cs typeface="EQWAJR+ArialMT"/>
              </a:rPr>
              <a:t>par</a:t>
            </a:r>
            <a:r>
              <a:rPr lang="fr-CA" sz="1200" spc="37" dirty="0">
                <a:solidFill>
                  <a:srgbClr val="000000"/>
                </a:solidFill>
                <a:latin typeface="Times New Roman"/>
                <a:cs typeface="Times New Roman"/>
              </a:rPr>
              <a:t> </a:t>
            </a:r>
            <a:r>
              <a:rPr lang="fr-CA" sz="1200" dirty="0">
                <a:solidFill>
                  <a:srgbClr val="000000"/>
                </a:solidFill>
                <a:latin typeface="EQWAJR+ArialMT"/>
                <a:cs typeface="EQWAJR+ArialMT"/>
              </a:rPr>
              <a:t>un</a:t>
            </a:r>
            <a:r>
              <a:rPr lang="fr-CA" sz="1200" spc="37" dirty="0">
                <a:solidFill>
                  <a:srgbClr val="000000"/>
                </a:solidFill>
                <a:latin typeface="Times New Roman"/>
                <a:cs typeface="Times New Roman"/>
              </a:rPr>
              <a:t> </a:t>
            </a:r>
            <a:r>
              <a:rPr lang="fr-CA" sz="1200" dirty="0">
                <a:solidFill>
                  <a:srgbClr val="000000"/>
                </a:solidFill>
                <a:latin typeface="EQWAJR+ArialMT"/>
                <a:cs typeface="EQWAJR+ArialMT"/>
              </a:rPr>
              <a:t>outil</a:t>
            </a:r>
            <a:r>
              <a:rPr lang="fr-CA" sz="1200" spc="37" dirty="0">
                <a:solidFill>
                  <a:srgbClr val="000000"/>
                </a:solidFill>
                <a:latin typeface="Times New Roman"/>
                <a:cs typeface="Times New Roman"/>
              </a:rPr>
              <a:t> </a:t>
            </a:r>
            <a:r>
              <a:rPr lang="fr-CA" sz="1200" dirty="0">
                <a:solidFill>
                  <a:srgbClr val="000000"/>
                </a:solidFill>
                <a:latin typeface="EQWAJR+ArialMT"/>
                <a:cs typeface="EQWAJR+ArialMT"/>
              </a:rPr>
              <a:t>clinique</a:t>
            </a:r>
            <a:r>
              <a:rPr lang="fr-CA" sz="1200" spc="37" dirty="0">
                <a:solidFill>
                  <a:srgbClr val="000000"/>
                </a:solidFill>
                <a:latin typeface="Times New Roman"/>
                <a:cs typeface="Times New Roman"/>
              </a:rPr>
              <a:t> </a:t>
            </a:r>
            <a:r>
              <a:rPr lang="fr-CA" sz="1200" dirty="0">
                <a:solidFill>
                  <a:srgbClr val="000000"/>
                </a:solidFill>
                <a:latin typeface="EQWAJR+ArialMT"/>
                <a:cs typeface="EQWAJR+ArialMT"/>
              </a:rPr>
              <a:t>validé.</a:t>
            </a:r>
          </a:p>
          <a:p>
            <a:r>
              <a:rPr lang="fr-CA" dirty="0"/>
              <a:t>Scottish </a:t>
            </a:r>
            <a:r>
              <a:rPr lang="fr-CA" dirty="0" err="1"/>
              <a:t>Intercollegiate</a:t>
            </a:r>
            <a:r>
              <a:rPr lang="fr-CA" dirty="0"/>
              <a:t> Guidelines Network, 2021</a:t>
            </a:r>
          </a:p>
          <a:p>
            <a:r>
              <a:rPr lang="fr-CA" dirty="0"/>
              <a:t>Une évaluation FRAX doit être réalisée chez toute femme </a:t>
            </a:r>
            <a:r>
              <a:rPr lang="fr-CA" dirty="0" err="1"/>
              <a:t>postménopausée</a:t>
            </a:r>
            <a:r>
              <a:rPr lang="fr-CA" dirty="0"/>
              <a:t> ou tout homme âgé de 50 ans et plus, présentant un facteur de risque clinique de fracture de fragilité, afin de guider la mesure de la DMO et d'orienter rapidement le patient vers une prise en charge et/ou un traitement médicamenteux, le cas échéant.</a:t>
            </a:r>
          </a:p>
        </p:txBody>
      </p:sp>
      <p:sp>
        <p:nvSpPr>
          <p:cNvPr id="4" name="Espace réservé du numéro de diapositive 3"/>
          <p:cNvSpPr>
            <a:spLocks noGrp="1"/>
          </p:cNvSpPr>
          <p:nvPr>
            <p:ph type="sldNum" sz="quarter" idx="5"/>
          </p:nvPr>
        </p:nvSpPr>
        <p:spPr/>
        <p:txBody>
          <a:bodyPr/>
          <a:lstStyle/>
          <a:p>
            <a:fld id="{2F93D95A-E142-9A47-9C1F-64774818F5B3}" type="slidenum">
              <a:rPr lang="fr-CA" smtClean="0"/>
              <a:t>78</a:t>
            </a:fld>
            <a:endParaRPr lang="fr-CA"/>
          </a:p>
        </p:txBody>
      </p:sp>
    </p:spTree>
    <p:extLst>
      <p:ext uri="{BB962C8B-B14F-4D97-AF65-F5344CB8AC3E}">
        <p14:creationId xmlns:p14="http://schemas.microsoft.com/office/powerpoint/2010/main" val="41893850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Association américaine des endocrinologues cliniques et Collège américain d'endocrinologie, 2020</a:t>
            </a:r>
          </a:p>
          <a:p>
            <a:pPr marL="0" marR="0">
              <a:lnSpc>
                <a:spcPts val="1508"/>
              </a:lnSpc>
              <a:spcBef>
                <a:spcPts val="0"/>
              </a:spcBef>
              <a:spcAft>
                <a:spcPts val="0"/>
              </a:spcAft>
            </a:pPr>
            <a:r>
              <a:rPr lang="fr-CA" sz="1200" dirty="0">
                <a:solidFill>
                  <a:srgbClr val="000000"/>
                </a:solidFill>
                <a:latin typeface="EQWAJR+ArialMT"/>
                <a:cs typeface="EQWAJR+ArialMT"/>
              </a:rPr>
              <a:t>Femmes</a:t>
            </a:r>
            <a:r>
              <a:rPr lang="fr-CA" sz="1200" spc="37" dirty="0">
                <a:solidFill>
                  <a:srgbClr val="000000"/>
                </a:solidFill>
                <a:latin typeface="Times New Roman"/>
                <a:cs typeface="Times New Roman"/>
              </a:rPr>
              <a:t> </a:t>
            </a:r>
            <a:r>
              <a:rPr lang="fr-CA" sz="1200" dirty="0" err="1">
                <a:solidFill>
                  <a:srgbClr val="000000"/>
                </a:solidFill>
                <a:latin typeface="EQWAJR+ArialMT"/>
                <a:cs typeface="EQWAJR+ArialMT"/>
              </a:rPr>
              <a:t>postménopausées</a:t>
            </a:r>
            <a:r>
              <a:rPr lang="fr-CA" sz="1200" spc="37" dirty="0">
                <a:solidFill>
                  <a:srgbClr val="000000"/>
                </a:solidFill>
                <a:latin typeface="Times New Roman"/>
                <a:cs typeface="Times New Roman"/>
              </a:rPr>
              <a:t> </a:t>
            </a:r>
            <a:r>
              <a:rPr lang="fr-CA" sz="1200" dirty="0">
                <a:solidFill>
                  <a:srgbClr val="000000"/>
                </a:solidFill>
                <a:latin typeface="EQWAJR+ArialMT"/>
                <a:cs typeface="EQWAJR+ArialMT"/>
              </a:rPr>
              <a:t>de</a:t>
            </a:r>
            <a:r>
              <a:rPr lang="fr-CA" sz="1200" spc="36" dirty="0">
                <a:solidFill>
                  <a:srgbClr val="000000"/>
                </a:solidFill>
                <a:latin typeface="Times New Roman"/>
                <a:cs typeface="Times New Roman"/>
              </a:rPr>
              <a:t> </a:t>
            </a:r>
            <a:r>
              <a:rPr lang="fr-CA" sz="1200" dirty="0">
                <a:solidFill>
                  <a:srgbClr val="000000"/>
                </a:solidFill>
                <a:latin typeface="EQWAJR+ArialMT"/>
                <a:cs typeface="EQWAJR+ArialMT"/>
              </a:rPr>
              <a:t>50</a:t>
            </a:r>
            <a:r>
              <a:rPr lang="fr-CA" sz="1200" spc="36" dirty="0">
                <a:solidFill>
                  <a:srgbClr val="000000"/>
                </a:solidFill>
                <a:latin typeface="Times New Roman"/>
                <a:cs typeface="Times New Roman"/>
              </a:rPr>
              <a:t> </a:t>
            </a:r>
            <a:r>
              <a:rPr lang="fr-CA" sz="1200" dirty="0">
                <a:solidFill>
                  <a:srgbClr val="000000"/>
                </a:solidFill>
                <a:latin typeface="EQWAJR+ArialMT"/>
                <a:cs typeface="EQWAJR+ArialMT"/>
              </a:rPr>
              <a:t>ans</a:t>
            </a:r>
            <a:r>
              <a:rPr lang="fr-CA" sz="1200" spc="37" dirty="0">
                <a:solidFill>
                  <a:srgbClr val="000000"/>
                </a:solidFill>
                <a:latin typeface="Times New Roman"/>
                <a:cs typeface="Times New Roman"/>
              </a:rPr>
              <a:t> </a:t>
            </a:r>
            <a:r>
              <a:rPr lang="fr-CA" sz="1200" dirty="0">
                <a:solidFill>
                  <a:srgbClr val="000000"/>
                </a:solidFill>
                <a:latin typeface="EQWAJR+ArialMT"/>
                <a:cs typeface="EQWAJR+ArialMT"/>
              </a:rPr>
              <a:t>et</a:t>
            </a:r>
            <a:r>
              <a:rPr lang="fr-CA" sz="1200" spc="36" dirty="0">
                <a:solidFill>
                  <a:srgbClr val="000000"/>
                </a:solidFill>
                <a:latin typeface="Times New Roman"/>
                <a:cs typeface="Times New Roman"/>
              </a:rPr>
              <a:t> </a:t>
            </a:r>
            <a:r>
              <a:rPr lang="fr-CA" sz="1200" dirty="0">
                <a:solidFill>
                  <a:srgbClr val="000000"/>
                </a:solidFill>
                <a:latin typeface="EQWAJR+ArialMT"/>
                <a:cs typeface="EQWAJR+ArialMT"/>
              </a:rPr>
              <a:t>plus</a:t>
            </a:r>
            <a:r>
              <a:rPr lang="fr-CA" sz="1200" spc="37" dirty="0">
                <a:solidFill>
                  <a:srgbClr val="000000"/>
                </a:solidFill>
                <a:latin typeface="Times New Roman"/>
                <a:cs typeface="Times New Roman"/>
              </a:rPr>
              <a:t> </a:t>
            </a:r>
            <a:r>
              <a:rPr lang="fr-CA" sz="1200" dirty="0">
                <a:solidFill>
                  <a:srgbClr val="000000"/>
                </a:solidFill>
                <a:latin typeface="EQWAJR+ArialMT"/>
                <a:cs typeface="EQWAJR+ArialMT"/>
              </a:rPr>
              <a:t>:</a:t>
            </a:r>
            <a:r>
              <a:rPr lang="fr-CA" sz="1200" spc="34" dirty="0">
                <a:solidFill>
                  <a:srgbClr val="000000"/>
                </a:solidFill>
                <a:latin typeface="Times New Roman"/>
                <a:cs typeface="Times New Roman"/>
              </a:rPr>
              <a:t> </a:t>
            </a:r>
            <a:r>
              <a:rPr lang="fr-CA" sz="1200" dirty="0">
                <a:solidFill>
                  <a:srgbClr val="000000"/>
                </a:solidFill>
                <a:latin typeface="EQWAJR+ArialMT"/>
                <a:cs typeface="EQWAJR+ArialMT"/>
              </a:rPr>
              <a:t>On</a:t>
            </a:r>
            <a:r>
              <a:rPr lang="fr-CA" sz="1200" spc="37" dirty="0">
                <a:solidFill>
                  <a:srgbClr val="000000"/>
                </a:solidFill>
                <a:latin typeface="Times New Roman"/>
                <a:cs typeface="Times New Roman"/>
              </a:rPr>
              <a:t> </a:t>
            </a:r>
            <a:r>
              <a:rPr lang="fr-CA" sz="1200" dirty="0">
                <a:solidFill>
                  <a:srgbClr val="000000"/>
                </a:solidFill>
                <a:latin typeface="EQWAJR+ArialMT"/>
                <a:cs typeface="EQWAJR+ArialMT"/>
              </a:rPr>
              <a:t>recommande</a:t>
            </a:r>
            <a:r>
              <a:rPr lang="fr-CA" sz="1200" spc="36" dirty="0">
                <a:solidFill>
                  <a:srgbClr val="000000"/>
                </a:solidFill>
                <a:latin typeface="Times New Roman"/>
                <a:cs typeface="Times New Roman"/>
              </a:rPr>
              <a:t> </a:t>
            </a:r>
            <a:r>
              <a:rPr lang="fr-CA" sz="1200" dirty="0">
                <a:solidFill>
                  <a:srgbClr val="000000"/>
                </a:solidFill>
                <a:latin typeface="EQWAJR+ArialMT"/>
                <a:cs typeface="EQWAJR+ArialMT"/>
              </a:rPr>
              <a:t>une</a:t>
            </a:r>
            <a:r>
              <a:rPr lang="fr-CA" sz="1200" spc="36" dirty="0">
                <a:solidFill>
                  <a:srgbClr val="000000"/>
                </a:solidFill>
                <a:latin typeface="Times New Roman"/>
                <a:cs typeface="Times New Roman"/>
              </a:rPr>
              <a:t> </a:t>
            </a:r>
            <a:r>
              <a:rPr lang="fr-CA" sz="1200" dirty="0">
                <a:solidFill>
                  <a:srgbClr val="000000"/>
                </a:solidFill>
                <a:latin typeface="EQWAJR+ArialMT"/>
                <a:cs typeface="EQWAJR+ArialMT"/>
              </a:rPr>
              <a:t>anamnèse</a:t>
            </a:r>
          </a:p>
          <a:p>
            <a:pPr marL="0" marR="0">
              <a:lnSpc>
                <a:spcPts val="1508"/>
              </a:lnSpc>
              <a:spcBef>
                <a:spcPts val="111"/>
              </a:spcBef>
              <a:spcAft>
                <a:spcPts val="0"/>
              </a:spcAft>
            </a:pPr>
            <a:r>
              <a:rPr lang="fr-CA" sz="1200" dirty="0">
                <a:solidFill>
                  <a:srgbClr val="000000"/>
                </a:solidFill>
                <a:latin typeface="EQWAJR+ArialMT"/>
                <a:cs typeface="EQWAJR+ArialMT"/>
              </a:rPr>
              <a:t>détaillée,</a:t>
            </a:r>
            <a:r>
              <a:rPr lang="fr-CA" sz="1200" spc="36" dirty="0">
                <a:solidFill>
                  <a:srgbClr val="000000"/>
                </a:solidFill>
                <a:latin typeface="Times New Roman"/>
                <a:cs typeface="Times New Roman"/>
              </a:rPr>
              <a:t> </a:t>
            </a:r>
            <a:r>
              <a:rPr lang="fr-CA" sz="1200" dirty="0">
                <a:solidFill>
                  <a:srgbClr val="000000"/>
                </a:solidFill>
                <a:latin typeface="EQWAJR+ArialMT"/>
                <a:cs typeface="EQWAJR+ArialMT"/>
              </a:rPr>
              <a:t>un</a:t>
            </a:r>
            <a:r>
              <a:rPr lang="fr-CA" sz="1200" spc="36" dirty="0">
                <a:solidFill>
                  <a:srgbClr val="000000"/>
                </a:solidFill>
                <a:latin typeface="Times New Roman"/>
                <a:cs typeface="Times New Roman"/>
              </a:rPr>
              <a:t> </a:t>
            </a:r>
            <a:r>
              <a:rPr lang="fr-CA" sz="1200" dirty="0">
                <a:solidFill>
                  <a:srgbClr val="000000"/>
                </a:solidFill>
                <a:latin typeface="EQWAJR+ArialMT"/>
                <a:cs typeface="EQWAJR+ArialMT"/>
              </a:rPr>
              <a:t>examen</a:t>
            </a:r>
            <a:r>
              <a:rPr lang="fr-CA" sz="1200" spc="36" dirty="0">
                <a:solidFill>
                  <a:srgbClr val="000000"/>
                </a:solidFill>
                <a:latin typeface="Times New Roman"/>
                <a:cs typeface="Times New Roman"/>
              </a:rPr>
              <a:t> </a:t>
            </a:r>
            <a:r>
              <a:rPr lang="fr-CA" sz="1200" dirty="0">
                <a:solidFill>
                  <a:srgbClr val="000000"/>
                </a:solidFill>
                <a:latin typeface="EQWAJR+ArialMT"/>
                <a:cs typeface="EQWAJR+ArialMT"/>
              </a:rPr>
              <a:t>physique</a:t>
            </a:r>
            <a:r>
              <a:rPr lang="fr-CA" sz="1200" spc="36" dirty="0">
                <a:solidFill>
                  <a:srgbClr val="000000"/>
                </a:solidFill>
                <a:latin typeface="Times New Roman"/>
                <a:cs typeface="Times New Roman"/>
              </a:rPr>
              <a:t> </a:t>
            </a:r>
            <a:r>
              <a:rPr lang="fr-CA" sz="1200" dirty="0">
                <a:solidFill>
                  <a:srgbClr val="000000"/>
                </a:solidFill>
                <a:latin typeface="EQWAJR+ArialMT"/>
                <a:cs typeface="EQWAJR+ArialMT"/>
              </a:rPr>
              <a:t>et</a:t>
            </a:r>
            <a:r>
              <a:rPr lang="fr-CA" sz="1200" spc="36" dirty="0">
                <a:solidFill>
                  <a:srgbClr val="000000"/>
                </a:solidFill>
                <a:latin typeface="Times New Roman"/>
                <a:cs typeface="Times New Roman"/>
              </a:rPr>
              <a:t> </a:t>
            </a:r>
            <a:r>
              <a:rPr lang="fr-CA" sz="1200" dirty="0">
                <a:solidFill>
                  <a:srgbClr val="000000"/>
                </a:solidFill>
                <a:latin typeface="EQWAJR+ArialMT"/>
                <a:cs typeface="EQWAJR+ArialMT"/>
              </a:rPr>
              <a:t>une</a:t>
            </a:r>
            <a:r>
              <a:rPr lang="fr-CA" sz="1200" spc="36" dirty="0">
                <a:solidFill>
                  <a:srgbClr val="000000"/>
                </a:solidFill>
                <a:latin typeface="Times New Roman"/>
                <a:cs typeface="Times New Roman"/>
              </a:rPr>
              <a:t> </a:t>
            </a:r>
            <a:r>
              <a:rPr lang="fr-CA" sz="1200" dirty="0">
                <a:solidFill>
                  <a:srgbClr val="000000"/>
                </a:solidFill>
                <a:latin typeface="EQWAJR+ArialMT"/>
                <a:cs typeface="EQWAJR+ArialMT"/>
              </a:rPr>
              <a:t>évaluation</a:t>
            </a:r>
            <a:r>
              <a:rPr lang="fr-CA" sz="1200" spc="37" dirty="0">
                <a:solidFill>
                  <a:srgbClr val="000000"/>
                </a:solidFill>
                <a:latin typeface="Times New Roman"/>
                <a:cs typeface="Times New Roman"/>
              </a:rPr>
              <a:t> </a:t>
            </a:r>
            <a:r>
              <a:rPr lang="fr-CA" sz="1200" dirty="0">
                <a:solidFill>
                  <a:srgbClr val="000000"/>
                </a:solidFill>
                <a:latin typeface="EQWAJR+ArialMT"/>
                <a:cs typeface="EQWAJR+ArialMT"/>
              </a:rPr>
              <a:t>clinique</a:t>
            </a:r>
            <a:r>
              <a:rPr lang="fr-CA" sz="1200" spc="36" dirty="0">
                <a:solidFill>
                  <a:srgbClr val="000000"/>
                </a:solidFill>
                <a:latin typeface="Times New Roman"/>
                <a:cs typeface="Times New Roman"/>
              </a:rPr>
              <a:t> </a:t>
            </a:r>
            <a:r>
              <a:rPr lang="fr-CA" sz="1200" dirty="0">
                <a:solidFill>
                  <a:srgbClr val="000000"/>
                </a:solidFill>
                <a:latin typeface="EQWAJR+ArialMT"/>
                <a:cs typeface="EQWAJR+ArialMT"/>
              </a:rPr>
              <a:t>du</a:t>
            </a:r>
            <a:r>
              <a:rPr lang="fr-CA" sz="1200" spc="36" dirty="0">
                <a:solidFill>
                  <a:srgbClr val="000000"/>
                </a:solidFill>
                <a:latin typeface="Times New Roman"/>
                <a:cs typeface="Times New Roman"/>
              </a:rPr>
              <a:t> </a:t>
            </a:r>
            <a:r>
              <a:rPr lang="fr-CA" sz="1200" dirty="0">
                <a:solidFill>
                  <a:srgbClr val="000000"/>
                </a:solidFill>
                <a:latin typeface="EQWAJR+ArialMT"/>
                <a:cs typeface="EQWAJR+ArialMT"/>
              </a:rPr>
              <a:t>risque</a:t>
            </a:r>
            <a:r>
              <a:rPr lang="fr-CA" sz="1200" spc="36" dirty="0">
                <a:solidFill>
                  <a:srgbClr val="000000"/>
                </a:solidFill>
                <a:latin typeface="Times New Roman"/>
                <a:cs typeface="Times New Roman"/>
              </a:rPr>
              <a:t> </a:t>
            </a:r>
            <a:r>
              <a:rPr lang="fr-CA" sz="1200" dirty="0">
                <a:solidFill>
                  <a:srgbClr val="000000"/>
                </a:solidFill>
                <a:latin typeface="EQWAJR+ArialMT"/>
                <a:cs typeface="EQWAJR+ArialMT"/>
              </a:rPr>
              <a:t>de</a:t>
            </a:r>
            <a:r>
              <a:rPr lang="fr-CA" sz="1200" spc="36" dirty="0">
                <a:solidFill>
                  <a:srgbClr val="000000"/>
                </a:solidFill>
                <a:latin typeface="Times New Roman"/>
                <a:cs typeface="Times New Roman"/>
              </a:rPr>
              <a:t> </a:t>
            </a:r>
            <a:r>
              <a:rPr lang="fr-CA" sz="1200" dirty="0">
                <a:solidFill>
                  <a:srgbClr val="000000"/>
                </a:solidFill>
                <a:latin typeface="EQWAJR+ArialMT"/>
                <a:cs typeface="EQWAJR+ArialMT"/>
              </a:rPr>
              <a:t>fracture</a:t>
            </a:r>
          </a:p>
          <a:p>
            <a:r>
              <a:rPr lang="fr-CA" dirty="0"/>
              <a:t>Test de DMO pour les femmes de 65  et plus et les femmes ménopausées plus jeunes présentant un risque accru de perte osseuse et de fracture, sur la base d'une analyse du risque de fracture. </a:t>
            </a:r>
          </a:p>
          <a:p>
            <a:endParaRPr lang="fr-CA" dirty="0"/>
          </a:p>
          <a:p>
            <a:r>
              <a:rPr lang="fr-CA" dirty="0"/>
              <a:t>Comité national de dépistage du Royaume-Uni, 2019</a:t>
            </a:r>
          </a:p>
          <a:p>
            <a:r>
              <a:rPr lang="fr-CA" dirty="0"/>
              <a:t>Ne recommande pas le dépistage de l'ostéoporose chez les femmes ménopausées.</a:t>
            </a:r>
          </a:p>
          <a:p>
            <a:endParaRPr lang="fr-CA" dirty="0"/>
          </a:p>
          <a:p>
            <a:pPr marL="0" marR="0">
              <a:lnSpc>
                <a:spcPts val="1508"/>
              </a:lnSpc>
              <a:spcBef>
                <a:spcPts val="0"/>
              </a:spcBef>
              <a:spcAft>
                <a:spcPts val="0"/>
              </a:spcAft>
            </a:pPr>
            <a:r>
              <a:rPr lang="fr-CA" sz="1200" b="1" dirty="0">
                <a:solidFill>
                  <a:srgbClr val="000000"/>
                </a:solidFill>
                <a:latin typeface="PVDENJ+Arial-BoldMT"/>
                <a:cs typeface="PVDENJ+Arial-BoldMT"/>
              </a:rPr>
              <a:t>Groupe</a:t>
            </a:r>
            <a:r>
              <a:rPr lang="fr-CA" sz="1200" b="1" spc="37" dirty="0">
                <a:solidFill>
                  <a:srgbClr val="000000"/>
                </a:solidFill>
                <a:latin typeface="Times New Roman"/>
                <a:cs typeface="Times New Roman"/>
              </a:rPr>
              <a:t> </a:t>
            </a:r>
            <a:r>
              <a:rPr lang="fr-CA" sz="1200" b="1" dirty="0">
                <a:solidFill>
                  <a:srgbClr val="000000"/>
                </a:solidFill>
                <a:latin typeface="PVDENJ+Arial-BoldMT"/>
                <a:cs typeface="PVDENJ+Arial-BoldMT"/>
              </a:rPr>
              <a:t>de</a:t>
            </a:r>
            <a:r>
              <a:rPr lang="fr-CA" sz="1200" b="1" spc="37" dirty="0">
                <a:solidFill>
                  <a:srgbClr val="000000"/>
                </a:solidFill>
                <a:latin typeface="Times New Roman"/>
                <a:cs typeface="Times New Roman"/>
              </a:rPr>
              <a:t> </a:t>
            </a:r>
            <a:r>
              <a:rPr lang="fr-CA" sz="1200" b="1" dirty="0">
                <a:solidFill>
                  <a:srgbClr val="000000"/>
                </a:solidFill>
                <a:latin typeface="PVDENJ+Arial-BoldMT"/>
                <a:cs typeface="PVDENJ+Arial-BoldMT"/>
              </a:rPr>
              <a:t>travail</a:t>
            </a:r>
            <a:r>
              <a:rPr lang="fr-CA" sz="1200" b="1" spc="36" dirty="0">
                <a:solidFill>
                  <a:srgbClr val="000000"/>
                </a:solidFill>
                <a:latin typeface="Times New Roman"/>
                <a:cs typeface="Times New Roman"/>
              </a:rPr>
              <a:t> </a:t>
            </a:r>
            <a:r>
              <a:rPr lang="fr-CA" sz="1200" b="1" dirty="0">
                <a:solidFill>
                  <a:srgbClr val="000000"/>
                </a:solidFill>
                <a:latin typeface="PVDENJ+Arial-BoldMT"/>
                <a:cs typeface="PVDENJ+Arial-BoldMT"/>
              </a:rPr>
              <a:t>des</a:t>
            </a:r>
            <a:r>
              <a:rPr lang="fr-CA" sz="1200" b="1" spc="37" dirty="0">
                <a:solidFill>
                  <a:srgbClr val="000000"/>
                </a:solidFill>
                <a:latin typeface="Times New Roman"/>
                <a:cs typeface="Times New Roman"/>
              </a:rPr>
              <a:t> </a:t>
            </a:r>
            <a:r>
              <a:rPr lang="fr-CA" sz="1200" b="1" dirty="0">
                <a:solidFill>
                  <a:srgbClr val="000000"/>
                </a:solidFill>
                <a:latin typeface="PVDENJ+Arial-BoldMT"/>
                <a:cs typeface="PVDENJ+Arial-BoldMT"/>
              </a:rPr>
              <a:t>services</a:t>
            </a:r>
            <a:r>
              <a:rPr lang="fr-CA" sz="1200" b="1" spc="37" dirty="0">
                <a:solidFill>
                  <a:srgbClr val="000000"/>
                </a:solidFill>
                <a:latin typeface="Times New Roman"/>
                <a:cs typeface="Times New Roman"/>
              </a:rPr>
              <a:t> </a:t>
            </a:r>
            <a:r>
              <a:rPr lang="fr-CA" sz="1200" b="1" dirty="0">
                <a:solidFill>
                  <a:srgbClr val="000000"/>
                </a:solidFill>
                <a:latin typeface="PVDENJ+Arial-BoldMT"/>
                <a:cs typeface="PVDENJ+Arial-BoldMT"/>
              </a:rPr>
              <a:t>préventifs</a:t>
            </a:r>
            <a:r>
              <a:rPr lang="fr-CA" sz="1200" b="1" spc="37" dirty="0">
                <a:solidFill>
                  <a:srgbClr val="000000"/>
                </a:solidFill>
                <a:latin typeface="Times New Roman"/>
                <a:cs typeface="Times New Roman"/>
              </a:rPr>
              <a:t> </a:t>
            </a:r>
            <a:r>
              <a:rPr lang="fr-CA" sz="1200" b="1" dirty="0">
                <a:solidFill>
                  <a:srgbClr val="000000"/>
                </a:solidFill>
                <a:latin typeface="PVDENJ+Arial-BoldMT"/>
                <a:cs typeface="PVDENJ+Arial-BoldMT"/>
              </a:rPr>
              <a:t>des</a:t>
            </a:r>
            <a:r>
              <a:rPr lang="fr-CA" sz="1200" b="1" spc="37" dirty="0">
                <a:solidFill>
                  <a:srgbClr val="000000"/>
                </a:solidFill>
                <a:latin typeface="Times New Roman"/>
                <a:cs typeface="Times New Roman"/>
              </a:rPr>
              <a:t> </a:t>
            </a:r>
            <a:r>
              <a:rPr lang="fr-CA" sz="1200" b="1" dirty="0">
                <a:solidFill>
                  <a:srgbClr val="000000"/>
                </a:solidFill>
                <a:latin typeface="PVDENJ+Arial-BoldMT"/>
                <a:cs typeface="PVDENJ+Arial-BoldMT"/>
              </a:rPr>
              <a:t>États-Unis</a:t>
            </a:r>
            <a:r>
              <a:rPr lang="fr-CA" sz="1200" b="1" spc="54" dirty="0">
                <a:solidFill>
                  <a:srgbClr val="000000"/>
                </a:solidFill>
                <a:latin typeface="Times New Roman"/>
                <a:cs typeface="Times New Roman"/>
              </a:rPr>
              <a:t> </a:t>
            </a:r>
            <a:r>
              <a:rPr lang="fr-CA" sz="1200" b="1" dirty="0">
                <a:solidFill>
                  <a:srgbClr val="000000"/>
                </a:solidFill>
                <a:latin typeface="PVDENJ+Arial-BoldMT"/>
                <a:cs typeface="PVDENJ+Arial-BoldMT"/>
              </a:rPr>
              <a:t>(USPSTF),</a:t>
            </a:r>
            <a:r>
              <a:rPr lang="fr-CA" sz="1200" b="1" spc="34" dirty="0">
                <a:solidFill>
                  <a:srgbClr val="000000"/>
                </a:solidFill>
                <a:latin typeface="Times New Roman"/>
                <a:cs typeface="Times New Roman"/>
              </a:rPr>
              <a:t> </a:t>
            </a:r>
            <a:r>
              <a:rPr lang="fr-CA" sz="1200" b="1" dirty="0">
                <a:solidFill>
                  <a:srgbClr val="000000"/>
                </a:solidFill>
                <a:latin typeface="PVDENJ+Arial-BoldMT"/>
                <a:cs typeface="PVDENJ+Arial-BoldMT"/>
              </a:rPr>
              <a:t>2018</a:t>
            </a:r>
          </a:p>
          <a:p>
            <a:r>
              <a:rPr lang="fr-CA" dirty="0"/>
              <a:t>Recommande le dépistage de l'ostéoporose par la DMO pour prévenir les fractures ostéoporotiques chez les femmes de 65 ans et plus. </a:t>
            </a:r>
          </a:p>
          <a:p>
            <a:r>
              <a:rPr lang="fr-CA" dirty="0"/>
              <a:t>Recommander le dépistage de l'ostéoporose par la DMO pour prévenir les fractures ostéoporotiques chez les femmes ménopausées de moins de 65 ans présentant un risque accru d'ostéoporose, tel que déterminé par un outil formel d'évaluation du risque clinique.</a:t>
            </a:r>
          </a:p>
          <a:p>
            <a:r>
              <a:rPr lang="fr-CA" dirty="0"/>
              <a:t>L'USPSTF conclut que les preuves actuelles sont insuffisantes pour évaluer l'équilibre entre les avantages et les inconvénients du dépistage de l'ostéoporose pour prévenir les fractures ostéoporotiques chez les hommes. (Déclaration I)</a:t>
            </a:r>
          </a:p>
        </p:txBody>
      </p:sp>
      <p:sp>
        <p:nvSpPr>
          <p:cNvPr id="4" name="Espace réservé du numéro de diapositive 3"/>
          <p:cNvSpPr>
            <a:spLocks noGrp="1"/>
          </p:cNvSpPr>
          <p:nvPr>
            <p:ph type="sldNum" sz="quarter" idx="5"/>
          </p:nvPr>
        </p:nvSpPr>
        <p:spPr/>
        <p:txBody>
          <a:bodyPr/>
          <a:lstStyle/>
          <a:p>
            <a:fld id="{2F93D95A-E142-9A47-9C1F-64774818F5B3}" type="slidenum">
              <a:rPr lang="fr-CA" smtClean="0"/>
              <a:t>79</a:t>
            </a:fld>
            <a:endParaRPr lang="fr-CA"/>
          </a:p>
        </p:txBody>
      </p:sp>
    </p:spTree>
    <p:extLst>
      <p:ext uri="{BB962C8B-B14F-4D97-AF65-F5344CB8AC3E}">
        <p14:creationId xmlns:p14="http://schemas.microsoft.com/office/powerpoint/2010/main" val="2190128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8: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4" name="Google Shape;144;p8: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0" lvl="0" indent="0" algn="l" rtl="0">
              <a:lnSpc>
                <a:spcPct val="115000"/>
              </a:lnSpc>
              <a:spcBef>
                <a:spcPts val="0"/>
              </a:spcBef>
              <a:spcAft>
                <a:spcPts val="0"/>
              </a:spcAft>
              <a:buNone/>
            </a:pPr>
            <a:r>
              <a:rPr lang="en-US">
                <a:latin typeface="Arial"/>
                <a:ea typeface="Arial"/>
                <a:cs typeface="Arial"/>
                <a:sym typeface="Arial"/>
              </a:rPr>
              <a:t>•</a:t>
            </a:r>
            <a:r>
              <a:rPr lang="en-US"/>
              <a:t>Cette infographie offre une vue d’ensemble du processus d’élaboration des lignes directrices du Groupe d’étude canadien – choix des sujets, synthèse des données probantes, élaboration des lignes directrices et diffusion – et des contributeurs critiques à chaque étape (grande variété de parties prenantes internes et externes). </a:t>
            </a:r>
            <a:endParaRPr sz="600"/>
          </a:p>
          <a:p>
            <a:pPr marL="0" lvl="0" indent="0" algn="l" rtl="0">
              <a:spcBef>
                <a:spcPts val="0"/>
              </a:spcBef>
              <a:spcAft>
                <a:spcPts val="0"/>
              </a:spcAft>
              <a:buClr>
                <a:schemeClr val="dk1"/>
              </a:buClr>
              <a:buSzPts val="1200"/>
              <a:buFont typeface="Calibri"/>
              <a:buNone/>
            </a:pPr>
            <a:endParaRPr b="0"/>
          </a:p>
        </p:txBody>
      </p:sp>
      <p:sp>
        <p:nvSpPr>
          <p:cNvPr id="145" name="Google Shape;145;p8: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753415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fr-CA" b="1" i="0" u="none" strike="noStrike" dirty="0">
                <a:solidFill>
                  <a:srgbClr val="000000"/>
                </a:solidFill>
                <a:effectLst/>
                <a:latin typeface="Calibri" panose="020F0502020204030204" pitchFamily="34" charset="0"/>
              </a:rPr>
              <a:t>National Institute for </a:t>
            </a:r>
            <a:r>
              <a:rPr lang="fr-CA" b="1" i="0" u="none" strike="noStrike" dirty="0" err="1">
                <a:solidFill>
                  <a:srgbClr val="000000"/>
                </a:solidFill>
                <a:effectLst/>
                <a:latin typeface="Calibri" panose="020F0502020204030204" pitchFamily="34" charset="0"/>
              </a:rPr>
              <a:t>Health</a:t>
            </a:r>
            <a:r>
              <a:rPr lang="fr-CA" b="1" i="0" u="none" strike="noStrike" dirty="0">
                <a:solidFill>
                  <a:srgbClr val="000000"/>
                </a:solidFill>
                <a:effectLst/>
                <a:latin typeface="Calibri" panose="020F0502020204030204" pitchFamily="34" charset="0"/>
              </a:rPr>
              <a:t> and Care Excellence (Angleterre), 2017</a:t>
            </a:r>
            <a:r>
              <a:rPr lang="fr-CA" b="0" i="0" dirty="0">
                <a:solidFill>
                  <a:srgbClr val="000000"/>
                </a:solidFill>
                <a:effectLst/>
                <a:latin typeface="Calibri" panose="020F0502020204030204" pitchFamily="34" charset="0"/>
              </a:rPr>
              <a:t>​</a:t>
            </a:r>
            <a:endParaRPr lang="fr-CA"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fr-CA" sz="1800" b="0" i="0" u="none" strike="noStrike" dirty="0">
                <a:solidFill>
                  <a:srgbClr val="000000"/>
                </a:solidFill>
                <a:effectLst/>
                <a:latin typeface="Calibri" panose="020F0502020204030204" pitchFamily="34" charset="0"/>
              </a:rPr>
              <a:t>Femmes de 65 ans et plus et hommes de 75 ans et plus, et femmes de moins de 65 ans et hommes de moins de 75 ans présentant des facteurs de risque :</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fr-CA" sz="1800" b="0" i="0" u="none" strike="noStrike" dirty="0">
                <a:solidFill>
                  <a:srgbClr val="000000"/>
                </a:solidFill>
                <a:effectLst/>
                <a:latin typeface="Calibri" panose="020F0502020204030204" pitchFamily="34" charset="0"/>
              </a:rPr>
              <a:t>Utiliser l’outil FRAX (sans ostéodensitométrie) ou l’outil </a:t>
            </a:r>
            <a:r>
              <a:rPr lang="fr-CA" sz="1800" b="0" i="0" u="none" strike="noStrike" dirty="0" err="1">
                <a:solidFill>
                  <a:srgbClr val="000000"/>
                </a:solidFill>
                <a:effectLst/>
                <a:latin typeface="Calibri" panose="020F0502020204030204" pitchFamily="34" charset="0"/>
              </a:rPr>
              <a:t>QFracture</a:t>
            </a:r>
            <a:r>
              <a:rPr lang="fr-CA" sz="1800" b="0" i="0" u="none" strike="noStrike" dirty="0">
                <a:solidFill>
                  <a:srgbClr val="000000"/>
                </a:solidFill>
                <a:effectLst/>
                <a:latin typeface="Calibri" panose="020F0502020204030204" pitchFamily="34" charset="0"/>
              </a:rPr>
              <a:t> pour calculer le risque de fracture absolu prévu sur 10 ans.</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fr-CA" sz="1800" b="0" i="0" u="none" strike="noStrike" dirty="0">
                <a:solidFill>
                  <a:srgbClr val="000000"/>
                </a:solidFill>
                <a:effectLst/>
                <a:latin typeface="Calibri" panose="020F0502020204030204" pitchFamily="34" charset="0"/>
              </a:rPr>
              <a:t>À la suite d’une évaluation du risque avec l’outil FRAX (sans valeur de la DMO) ou l’outil </a:t>
            </a:r>
            <a:r>
              <a:rPr lang="fr-CA" sz="1800" b="0" i="0" u="none" strike="noStrike" dirty="0" err="1">
                <a:solidFill>
                  <a:srgbClr val="000000"/>
                </a:solidFill>
                <a:effectLst/>
                <a:latin typeface="Calibri" panose="020F0502020204030204" pitchFamily="34" charset="0"/>
              </a:rPr>
              <a:t>QFracture</a:t>
            </a:r>
            <a:r>
              <a:rPr lang="fr-CA" sz="1800" b="0" i="0" u="none" strike="noStrike" dirty="0">
                <a:solidFill>
                  <a:srgbClr val="000000"/>
                </a:solidFill>
                <a:effectLst/>
                <a:latin typeface="Calibri" panose="020F0502020204030204" pitchFamily="34" charset="0"/>
              </a:rPr>
              <a:t>, envisager la mesure de la densité minérale osseuse chez les personnes dont le risque de fracture correspond au seuil d’intervention pour un traitement proposé, et recalculer le risque absolu à l’aide de l’outil FRAX en intégrant la valeur de la DMO.</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r>
              <a:rPr lang="fr-CA" b="0" i="0" dirty="0">
                <a:solidFill>
                  <a:srgbClr val="000000"/>
                </a:solidFill>
                <a:effectLst/>
                <a:latin typeface="Calibri" panose="020F0502020204030204" pitchFamily="34" charset="0"/>
              </a:rPr>
              <a:t>​</a:t>
            </a:r>
            <a:endParaRPr lang="fr-CA" b="0" i="0" dirty="0">
              <a:solidFill>
                <a:srgbClr val="444444"/>
              </a:solidFill>
              <a:effectLst/>
              <a:latin typeface="Calibri" panose="020F0502020204030204" pitchFamily="34" charset="0"/>
            </a:endParaRPr>
          </a:p>
          <a:p>
            <a:pPr algn="l" rtl="0" fontAlgn="base"/>
            <a:r>
              <a:rPr lang="fr-CA" b="1" i="0" u="none" strike="noStrike" dirty="0">
                <a:solidFill>
                  <a:srgbClr val="000000"/>
                </a:solidFill>
                <a:effectLst/>
                <a:latin typeface="Calibri" panose="020F0502020204030204" pitchFamily="34" charset="0"/>
              </a:rPr>
              <a:t>American </a:t>
            </a:r>
            <a:r>
              <a:rPr lang="fr-CA" b="1" i="0" u="none" strike="noStrike" dirty="0" err="1">
                <a:solidFill>
                  <a:srgbClr val="000000"/>
                </a:solidFill>
                <a:effectLst/>
                <a:latin typeface="Calibri" panose="020F0502020204030204" pitchFamily="34" charset="0"/>
              </a:rPr>
              <a:t>College</a:t>
            </a:r>
            <a:r>
              <a:rPr lang="fr-CA" b="1" i="0" u="none" strike="noStrike" dirty="0">
                <a:solidFill>
                  <a:srgbClr val="000000"/>
                </a:solidFill>
                <a:effectLst/>
                <a:latin typeface="Calibri" panose="020F0502020204030204" pitchFamily="34" charset="0"/>
              </a:rPr>
              <a:t> of </a:t>
            </a:r>
            <a:r>
              <a:rPr lang="fr-CA" b="1" i="0" u="none" strike="noStrike" dirty="0" err="1">
                <a:solidFill>
                  <a:srgbClr val="000000"/>
                </a:solidFill>
                <a:effectLst/>
                <a:latin typeface="Calibri" panose="020F0502020204030204" pitchFamily="34" charset="0"/>
              </a:rPr>
              <a:t>Radiology</a:t>
            </a:r>
            <a:r>
              <a:rPr lang="fr-CA" b="1" i="0" u="none" strike="noStrike" dirty="0">
                <a:solidFill>
                  <a:srgbClr val="000000"/>
                </a:solidFill>
                <a:effectLst/>
                <a:latin typeface="Calibri" panose="020F0502020204030204" pitchFamily="34" charset="0"/>
              </a:rPr>
              <a:t>, 2016</a:t>
            </a:r>
            <a:r>
              <a:rPr lang="fr-CA" b="0" i="0" dirty="0">
                <a:solidFill>
                  <a:srgbClr val="000000"/>
                </a:solidFill>
                <a:effectLst/>
                <a:latin typeface="Calibri" panose="020F0502020204030204" pitchFamily="34" charset="0"/>
              </a:rPr>
              <a:t>​</a:t>
            </a:r>
            <a:endParaRPr lang="fr-CA"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fr-CA" sz="1800" b="0" i="0" u="none" strike="noStrike" dirty="0">
                <a:solidFill>
                  <a:srgbClr val="000000"/>
                </a:solidFill>
                <a:effectLst/>
                <a:latin typeface="Calibri" panose="020F0502020204030204" pitchFamily="34" charset="0"/>
              </a:rPr>
              <a:t>Les groupes suivants devraient subir un dépistage par ostéodensitométrie :</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fr-CA" sz="1800" b="0" i="0" u="none" strike="noStrike" dirty="0">
                <a:solidFill>
                  <a:srgbClr val="000000"/>
                </a:solidFill>
                <a:effectLst/>
                <a:latin typeface="Calibri" panose="020F0502020204030204" pitchFamily="34" charset="0"/>
              </a:rPr>
              <a:t> Toutes les femmes de 65 ans et plus et les hommes de 70 ans et plus. </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fr-CA" sz="1800" b="0" i="0" u="none" strike="noStrike" dirty="0">
                <a:solidFill>
                  <a:srgbClr val="000000"/>
                </a:solidFill>
                <a:effectLst/>
                <a:latin typeface="Calibri" panose="020F0502020204030204" pitchFamily="34" charset="0"/>
              </a:rPr>
              <a:t> Toutes les femmes de moins de 65 ans ou les hommes de moins de 70 ans présentant des facteurs de risque additionnels. </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None/>
            </a:pPr>
            <a:endParaRPr lang="fr-CA" sz="1800" b="0" i="0" dirty="0">
              <a:solidFill>
                <a:srgbClr val="444444"/>
              </a:solidFill>
              <a:effectLst/>
              <a:latin typeface="Arial" panose="020B0604020202020204" pitchFamily="34" charset="0"/>
            </a:endParaRPr>
          </a:p>
          <a:p>
            <a:pPr algn="l" rtl="0" fontAlgn="base"/>
            <a:r>
              <a:rPr lang="en-CA" b="0" i="0" dirty="0">
                <a:solidFill>
                  <a:srgbClr val="000000"/>
                </a:solidFill>
                <a:effectLst/>
                <a:latin typeface="Calibri" panose="020F0502020204030204" pitchFamily="34" charset="0"/>
              </a:rPr>
              <a:t>​</a:t>
            </a:r>
            <a:endParaRPr lang="en-CA" b="0" i="0" dirty="0">
              <a:solidFill>
                <a:srgbClr val="444444"/>
              </a:solidFill>
              <a:effectLst/>
              <a:latin typeface="Calibri" panose="020F0502020204030204" pitchFamily="34" charset="0"/>
            </a:endParaRPr>
          </a:p>
          <a:p>
            <a:endParaRPr lang="en-CA" dirty="0"/>
          </a:p>
        </p:txBody>
      </p:sp>
      <p:sp>
        <p:nvSpPr>
          <p:cNvPr id="4" name="Slide Number Placeholder 3"/>
          <p:cNvSpPr>
            <a:spLocks noGrp="1"/>
          </p:cNvSpPr>
          <p:nvPr>
            <p:ph type="sldNum" sz="quarter" idx="5"/>
          </p:nvPr>
        </p:nvSpPr>
        <p:spPr/>
        <p:txBody>
          <a:bodyPr/>
          <a:lstStyle/>
          <a:p>
            <a:fld id="{2F93D95A-E142-9A47-9C1F-64774818F5B3}" type="slidenum">
              <a:rPr lang="fr-CA" smtClean="0"/>
              <a:t>80</a:t>
            </a:fld>
            <a:endParaRPr lang="fr-CA"/>
          </a:p>
        </p:txBody>
      </p:sp>
    </p:spTree>
    <p:extLst>
      <p:ext uri="{BB962C8B-B14F-4D97-AF65-F5344CB8AC3E}">
        <p14:creationId xmlns:p14="http://schemas.microsoft.com/office/powerpoint/2010/main" val="1142164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9: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1" name="Google Shape;151;p9: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 Le Groupe d’étude canadien collabore avec le Centre d’analyse et de synthèse des données probantes (CASDP), qui évalue les données probantes en toute indépendance.​</a:t>
            </a:r>
            <a:endParaRPr/>
          </a:p>
          <a:p>
            <a:pPr marL="0" lvl="0" indent="0" algn="l" rtl="0">
              <a:lnSpc>
                <a:spcPct val="115000"/>
              </a:lnSpc>
              <a:spcBef>
                <a:spcPts val="0"/>
              </a:spcBef>
              <a:spcAft>
                <a:spcPts val="0"/>
              </a:spcAft>
              <a:buClr>
                <a:schemeClr val="dk1"/>
              </a:buClr>
              <a:buSzPts val="1100"/>
              <a:buFont typeface="Arial"/>
              <a:buNone/>
            </a:pPr>
            <a:r>
              <a:rPr lang="en-US"/>
              <a:t>- Le CASDP s’occupe de réaliser une revue systématique de la littérature selon le cadre d’analyse et de préparer un rapport final accompagné de tableaux GRADE (</a:t>
            </a:r>
            <a:r>
              <a:rPr lang="en-US" i="1"/>
              <a:t>Grading of Recommendation, Assessment, Development and Evaluation</a:t>
            </a:r>
            <a:r>
              <a:rPr lang="en-US"/>
              <a:t>).​</a:t>
            </a:r>
            <a:endParaRPr/>
          </a:p>
          <a:p>
            <a:pPr marL="0" lvl="0" indent="0" algn="l" rtl="0">
              <a:lnSpc>
                <a:spcPct val="115000"/>
              </a:lnSpc>
              <a:spcBef>
                <a:spcPts val="0"/>
              </a:spcBef>
              <a:spcAft>
                <a:spcPts val="0"/>
              </a:spcAft>
              <a:buClr>
                <a:schemeClr val="dk1"/>
              </a:buClr>
              <a:buSzPts val="1100"/>
              <a:buFont typeface="Arial"/>
              <a:buNone/>
            </a:pPr>
            <a:r>
              <a:rPr lang="en-US"/>
              <a:t>- Il participe aussi aux rencontres du groupe de travail et du Groupe d’étude canadien (sans droit de vote toutefois).</a:t>
            </a:r>
            <a:endParaRPr/>
          </a:p>
          <a:p>
            <a:pPr marL="0" lvl="0" indent="0" algn="l" rtl="0">
              <a:spcBef>
                <a:spcPts val="0"/>
              </a:spcBef>
              <a:spcAft>
                <a:spcPts val="0"/>
              </a:spcAft>
              <a:buNone/>
            </a:pPr>
            <a:endParaRPr/>
          </a:p>
          <a:p>
            <a:pPr marL="0" lvl="0" indent="0" algn="l" rtl="0">
              <a:spcBef>
                <a:spcPts val="0"/>
              </a:spcBef>
              <a:spcAft>
                <a:spcPts val="0"/>
              </a:spcAft>
              <a:buNone/>
            </a:pPr>
            <a:endParaRPr u="none"/>
          </a:p>
        </p:txBody>
      </p:sp>
      <p:sp>
        <p:nvSpPr>
          <p:cNvPr id="152" name="Google Shape;152;p9: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9</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40597519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13138" y="990600"/>
            <a:ext cx="9157138" cy="5867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ctrTitle"/>
          </p:nvPr>
        </p:nvSpPr>
        <p:spPr>
          <a:xfrm>
            <a:off x="685800" y="2130425"/>
            <a:ext cx="7772400" cy="1470025"/>
          </a:xfrm>
        </p:spPr>
        <p:txBody>
          <a:bodyPr>
            <a:normAutofit/>
          </a:bodyPr>
          <a:lstStyle>
            <a:lvl1pPr algn="l">
              <a:defRPr sz="36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685800" y="3733800"/>
            <a:ext cx="6400800" cy="609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300756"/>
            <a:ext cx="2819400" cy="480731"/>
          </a:xfrm>
          <a:prstGeom prst="rect">
            <a:avLst/>
          </a:prstGeom>
        </p:spPr>
      </p:pic>
      <p:sp>
        <p:nvSpPr>
          <p:cNvPr id="5" name="TextBox 4"/>
          <p:cNvSpPr txBox="1"/>
          <p:nvPr userDrawn="1"/>
        </p:nvSpPr>
        <p:spPr>
          <a:xfrm>
            <a:off x="762000" y="5943600"/>
            <a:ext cx="4648200" cy="381000"/>
          </a:xfrm>
          <a:prstGeom prst="rect">
            <a:avLst/>
          </a:prstGeom>
          <a:noFill/>
        </p:spPr>
        <p:txBody>
          <a:bodyPr wrap="square" rtlCol="0">
            <a:spAutoFit/>
          </a:bodyPr>
          <a:lstStyle/>
          <a:p>
            <a:r>
              <a:rPr lang="en-US" i="1" dirty="0" err="1">
                <a:solidFill>
                  <a:schemeClr val="bg1"/>
                </a:solidFill>
                <a:latin typeface="Arial" panose="020B0604020202020204" pitchFamily="34" charset="0"/>
                <a:cs typeface="Arial" panose="020B0604020202020204" pitchFamily="34" charset="0"/>
              </a:rPr>
              <a:t>Mettre</a:t>
            </a:r>
            <a:r>
              <a:rPr lang="en-US" i="1" dirty="0">
                <a:solidFill>
                  <a:schemeClr val="bg1"/>
                </a:solidFill>
                <a:latin typeface="Arial" panose="020B0604020202020204" pitchFamily="34" charset="0"/>
                <a:cs typeface="Arial" panose="020B0604020202020204" pitchFamily="34" charset="0"/>
              </a:rPr>
              <a:t> la </a:t>
            </a:r>
            <a:r>
              <a:rPr lang="en-US" i="1" dirty="0" err="1">
                <a:solidFill>
                  <a:schemeClr val="bg1"/>
                </a:solidFill>
                <a:latin typeface="Arial" panose="020B0604020202020204" pitchFamily="34" charset="0"/>
                <a:cs typeface="Arial" panose="020B0604020202020204" pitchFamily="34" charset="0"/>
              </a:rPr>
              <a:t>pr</a:t>
            </a:r>
            <a:r>
              <a:rPr lang="en-US" sz="1800" b="0" i="1" kern="1200" dirty="0" err="1">
                <a:solidFill>
                  <a:schemeClr val="bg1"/>
                </a:solidFill>
                <a:effectLst/>
                <a:latin typeface="Arial" panose="020B0604020202020204" pitchFamily="34" charset="0"/>
                <a:ea typeface="+mn-ea"/>
                <a:cs typeface="Arial" panose="020B0604020202020204" pitchFamily="34" charset="0"/>
              </a:rPr>
              <a:t>é</a:t>
            </a:r>
            <a:r>
              <a:rPr lang="en-US" i="1" dirty="0" err="1">
                <a:solidFill>
                  <a:schemeClr val="bg1"/>
                </a:solidFill>
                <a:latin typeface="Arial" panose="020B0604020202020204" pitchFamily="34" charset="0"/>
                <a:cs typeface="Arial" panose="020B0604020202020204" pitchFamily="34" charset="0"/>
              </a:rPr>
              <a:t>vention</a:t>
            </a:r>
            <a:r>
              <a:rPr lang="en-US" i="1" dirty="0">
                <a:solidFill>
                  <a:schemeClr val="bg1"/>
                </a:solidFill>
                <a:latin typeface="Arial" panose="020B0604020202020204" pitchFamily="34" charset="0"/>
                <a:cs typeface="Arial" panose="020B0604020202020204" pitchFamily="34" charset="0"/>
              </a:rPr>
              <a:t> </a:t>
            </a:r>
            <a:r>
              <a:rPr lang="en-US" i="1" dirty="0" err="1">
                <a:solidFill>
                  <a:schemeClr val="bg1"/>
                </a:solidFill>
                <a:latin typeface="Arial" panose="020B0604020202020204" pitchFamily="34" charset="0"/>
                <a:cs typeface="Arial" panose="020B0604020202020204" pitchFamily="34" charset="0"/>
              </a:rPr>
              <a:t>en</a:t>
            </a:r>
            <a:r>
              <a:rPr lang="en-US" i="1" dirty="0">
                <a:solidFill>
                  <a:schemeClr val="bg1"/>
                </a:solidFill>
                <a:latin typeface="Arial" panose="020B0604020202020204" pitchFamily="34" charset="0"/>
                <a:cs typeface="Arial" panose="020B0604020202020204" pitchFamily="34" charset="0"/>
              </a:rPr>
              <a:t> </a:t>
            </a:r>
            <a:r>
              <a:rPr lang="en-US" i="1" dirty="0" err="1">
                <a:solidFill>
                  <a:schemeClr val="bg1"/>
                </a:solidFill>
                <a:latin typeface="Arial" panose="020B0604020202020204" pitchFamily="34" charset="0"/>
                <a:cs typeface="Arial" panose="020B0604020202020204" pitchFamily="34" charset="0"/>
              </a:rPr>
              <a:t>pratique</a:t>
            </a:r>
            <a:endParaRPr lang="en-US" i="1" dirty="0">
              <a:solidFill>
                <a:schemeClr val="bg1"/>
              </a:solidFill>
              <a:latin typeface="Arial" panose="020B0604020202020204" pitchFamily="34" charset="0"/>
              <a:cs typeface="Arial" panose="020B0604020202020204" pitchFamily="34" charset="0"/>
            </a:endParaRPr>
          </a:p>
        </p:txBody>
      </p:sp>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r="15427" b="5550"/>
          <a:stretch/>
        </p:blipFill>
        <p:spPr>
          <a:xfrm>
            <a:off x="3713503" y="2133600"/>
            <a:ext cx="5430497" cy="4724400"/>
          </a:xfrm>
          <a:prstGeom prst="rect">
            <a:avLst/>
          </a:prstGeom>
          <a:noFill/>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37181319"/>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E3D5E142-BA66-4577-AABD-3D3B043058E5}" type="slidenum">
              <a:rPr lang="en-US" smtClean="0"/>
              <a:t>‹#›</a:t>
            </a:fld>
            <a:endParaRPr lang="en-US"/>
          </a:p>
        </p:txBody>
      </p:sp>
    </p:spTree>
    <p:extLst>
      <p:ext uri="{BB962C8B-B14F-4D97-AF65-F5344CB8AC3E}">
        <p14:creationId xmlns:p14="http://schemas.microsoft.com/office/powerpoint/2010/main" val="737442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609600"/>
            <a:ext cx="6019800" cy="551656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E3D5E142-BA66-4577-AABD-3D3B043058E5}" type="slidenum">
              <a:rPr lang="en-US" smtClean="0"/>
              <a:t>‹#›</a:t>
            </a:fld>
            <a:endParaRPr lang="en-US"/>
          </a:p>
        </p:txBody>
      </p:sp>
    </p:spTree>
    <p:extLst>
      <p:ext uri="{BB962C8B-B14F-4D97-AF65-F5344CB8AC3E}">
        <p14:creationId xmlns:p14="http://schemas.microsoft.com/office/powerpoint/2010/main" val="1156854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8"/>
        <p:cNvGrpSpPr/>
        <p:nvPr/>
      </p:nvGrpSpPr>
      <p:grpSpPr>
        <a:xfrm>
          <a:off x="0" y="0"/>
          <a:ext cx="0" cy="0"/>
          <a:chOff x="0" y="0"/>
          <a:chExt cx="0" cy="0"/>
        </a:xfrm>
      </p:grpSpPr>
      <p:sp>
        <p:nvSpPr>
          <p:cNvPr id="39" name="Google Shape;39;p76"/>
          <p:cNvSpPr txBox="1">
            <a:spLocks noGrp="1"/>
          </p:cNvSpPr>
          <p:nvPr>
            <p:ph type="title"/>
          </p:nvPr>
        </p:nvSpPr>
        <p:spPr>
          <a:xfrm>
            <a:off x="457200" y="533400"/>
            <a:ext cx="8229600" cy="762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76"/>
          <p:cNvSpPr txBox="1">
            <a:spLocks noGrp="1"/>
          </p:cNvSpPr>
          <p:nvPr>
            <p:ph type="body" idx="1"/>
          </p:nvPr>
        </p:nvSpPr>
        <p:spPr>
          <a:xfrm>
            <a:off x="457200" y="1524000"/>
            <a:ext cx="8229600" cy="46021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1" name="Google Shape;41;p7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 name="Google Shape;42;p7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76"/>
          <p:cNvSpPr txBox="1">
            <a:spLocks noGrp="1"/>
          </p:cNvSpPr>
          <p:nvPr>
            <p:ph type="sldNum" idx="12"/>
          </p:nvPr>
        </p:nvSpPr>
        <p:spPr>
          <a:xfrm>
            <a:off x="6553200" y="6264275"/>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29257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E3D5E142-BA66-4577-AABD-3D3B043058E5}" type="slidenum">
              <a:rPr lang="en-US" smtClean="0"/>
              <a:t>‹#›</a:t>
            </a:fld>
            <a:endParaRPr lang="en-US"/>
          </a:p>
        </p:txBody>
      </p:sp>
    </p:spTree>
    <p:extLst>
      <p:ext uri="{BB962C8B-B14F-4D97-AF65-F5344CB8AC3E}">
        <p14:creationId xmlns:p14="http://schemas.microsoft.com/office/powerpoint/2010/main" val="1287845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5" name="Rectangle 4"/>
          <p:cNvSpPr/>
          <p:nvPr userDrawn="1"/>
        </p:nvSpPr>
        <p:spPr>
          <a:xfrm>
            <a:off x="-13138" y="990600"/>
            <a:ext cx="9157138" cy="5867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300199"/>
            <a:ext cx="2819400" cy="481846"/>
          </a:xfrm>
          <a:prstGeom prst="rect">
            <a:avLst/>
          </a:prstGeom>
        </p:spPr>
      </p:pic>
      <p:sp>
        <p:nvSpPr>
          <p:cNvPr id="2" name="Title 1"/>
          <p:cNvSpPr>
            <a:spLocks noGrp="1"/>
          </p:cNvSpPr>
          <p:nvPr>
            <p:ph type="title"/>
          </p:nvPr>
        </p:nvSpPr>
        <p:spPr>
          <a:xfrm>
            <a:off x="685800" y="3733800"/>
            <a:ext cx="6400800" cy="612648"/>
          </a:xfrm>
        </p:spPr>
        <p:txBody>
          <a:bodyPr anchor="t">
            <a:normAutofit/>
          </a:bodyPr>
          <a:lstStyle>
            <a:lvl1pPr algn="l">
              <a:defRPr sz="2400" b="0" cap="none" baseline="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685800" y="2130552"/>
            <a:ext cx="7772400" cy="1472184"/>
          </a:xfrm>
        </p:spPr>
        <p:txBody>
          <a:bodyPr anchor="ctr">
            <a:normAutofit/>
          </a:bodyPr>
          <a:lstStyle>
            <a:lvl1pPr marL="0" indent="0">
              <a:buNone/>
              <a:defRPr sz="36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3D5E142-BA66-4577-AABD-3D3B043058E5}" type="slidenum">
              <a:rPr lang="en-US" smtClean="0"/>
              <a:pPr/>
              <a:t>‹#›</a:t>
            </a:fld>
            <a:endParaRPr lang="en-US" dirty="0"/>
          </a:p>
        </p:txBody>
      </p:sp>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r="15150" b="5073"/>
          <a:stretch/>
        </p:blipFill>
        <p:spPr>
          <a:xfrm>
            <a:off x="3723076" y="2133599"/>
            <a:ext cx="5420924" cy="4724401"/>
          </a:xfrm>
          <a:prstGeom prst="rect">
            <a:avLst/>
          </a:prstGeom>
          <a:noFill/>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1320543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E3D5E142-BA66-4577-AABD-3D3B043058E5}" type="slidenum">
              <a:rPr lang="en-US" smtClean="0"/>
              <a:t>‹#›</a:t>
            </a:fld>
            <a:endParaRPr lang="en-US"/>
          </a:p>
        </p:txBody>
      </p:sp>
    </p:spTree>
    <p:extLst>
      <p:ext uri="{BB962C8B-B14F-4D97-AF65-F5344CB8AC3E}">
        <p14:creationId xmlns:p14="http://schemas.microsoft.com/office/powerpoint/2010/main" val="1386616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E3D5E142-BA66-4577-AABD-3D3B043058E5}" type="slidenum">
              <a:rPr lang="en-US" smtClean="0"/>
              <a:t>‹#›</a:t>
            </a:fld>
            <a:endParaRPr lang="en-US"/>
          </a:p>
        </p:txBody>
      </p:sp>
    </p:spTree>
    <p:extLst>
      <p:ext uri="{BB962C8B-B14F-4D97-AF65-F5344CB8AC3E}">
        <p14:creationId xmlns:p14="http://schemas.microsoft.com/office/powerpoint/2010/main" val="462067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E3D5E142-BA66-4577-AABD-3D3B043058E5}" type="slidenum">
              <a:rPr lang="en-US" smtClean="0"/>
              <a:t>‹#›</a:t>
            </a:fld>
            <a:endParaRPr lang="en-US"/>
          </a:p>
        </p:txBody>
      </p:sp>
    </p:spTree>
    <p:extLst>
      <p:ext uri="{BB962C8B-B14F-4D97-AF65-F5344CB8AC3E}">
        <p14:creationId xmlns:p14="http://schemas.microsoft.com/office/powerpoint/2010/main" val="745650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3D5E142-BA66-4577-AABD-3D3B043058E5}" type="slidenum">
              <a:rPr lang="en-US" smtClean="0"/>
              <a:t>‹#›</a:t>
            </a:fld>
            <a:endParaRPr lang="en-US"/>
          </a:p>
        </p:txBody>
      </p:sp>
    </p:spTree>
    <p:extLst>
      <p:ext uri="{BB962C8B-B14F-4D97-AF65-F5344CB8AC3E}">
        <p14:creationId xmlns:p14="http://schemas.microsoft.com/office/powerpoint/2010/main" val="2998144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3008313" cy="825500"/>
          </a:xfrm>
        </p:spPr>
        <p:txBody>
          <a:bodyPr anchor="t"/>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609600"/>
            <a:ext cx="5111750" cy="551656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E3D5E142-BA66-4577-AABD-3D3B043058E5}" type="slidenum">
              <a:rPr lang="en-US" smtClean="0"/>
              <a:t>‹#›</a:t>
            </a:fld>
            <a:endParaRPr lang="en-US"/>
          </a:p>
        </p:txBody>
      </p:sp>
    </p:spTree>
    <p:extLst>
      <p:ext uri="{BB962C8B-B14F-4D97-AF65-F5344CB8AC3E}">
        <p14:creationId xmlns:p14="http://schemas.microsoft.com/office/powerpoint/2010/main" val="4030560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E3D5E142-BA66-4577-AABD-3D3B043058E5}" type="slidenum">
              <a:rPr lang="en-US" smtClean="0"/>
              <a:t>‹#›</a:t>
            </a:fld>
            <a:endParaRPr lang="en-US"/>
          </a:p>
        </p:txBody>
      </p:sp>
    </p:spTree>
    <p:extLst>
      <p:ext uri="{BB962C8B-B14F-4D97-AF65-F5344CB8AC3E}">
        <p14:creationId xmlns:p14="http://schemas.microsoft.com/office/powerpoint/2010/main" val="144234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33400"/>
            <a:ext cx="8229600" cy="762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524000"/>
            <a:ext cx="8229600" cy="46021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3200" y="6264275"/>
            <a:ext cx="2133600" cy="365125"/>
          </a:xfrm>
          <a:prstGeom prst="rect">
            <a:avLst/>
          </a:prstGeom>
        </p:spPr>
        <p:txBody>
          <a:bodyPr vert="horz" lIns="91440" tIns="45720" rIns="91440" bIns="45720" rtlCol="0" anchor="ctr"/>
          <a:lstStyle>
            <a:lvl1pPr algn="r">
              <a:defRPr sz="1200" b="1">
                <a:solidFill>
                  <a:schemeClr val="tx1"/>
                </a:solidFill>
                <a:latin typeface="Arial" panose="020B0604020202020204" pitchFamily="34" charset="0"/>
                <a:cs typeface="Arial" panose="020B0604020202020204" pitchFamily="34" charset="0"/>
              </a:defRPr>
            </a:lvl1pPr>
          </a:lstStyle>
          <a:p>
            <a:fld id="{E3D5E142-BA66-4577-AABD-3D3B043058E5}" type="slidenum">
              <a:rPr lang="en-US" smtClean="0"/>
              <a:pPr/>
              <a:t>‹#›</a:t>
            </a:fld>
            <a:endParaRPr lang="en-US" dirty="0"/>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7200" y="6242427"/>
            <a:ext cx="2610129" cy="446081"/>
          </a:xfrm>
          <a:prstGeom prst="rect">
            <a:avLst/>
          </a:prstGeom>
        </p:spPr>
      </p:pic>
      <p:sp>
        <p:nvSpPr>
          <p:cNvPr id="8" name="Rectangle 7"/>
          <p:cNvSpPr/>
          <p:nvPr userDrawn="1"/>
        </p:nvSpPr>
        <p:spPr>
          <a:xfrm>
            <a:off x="0" y="0"/>
            <a:ext cx="9144000" cy="304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06452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spcBef>
          <a:spcPct val="0"/>
        </a:spcBef>
        <a:buNone/>
        <a:defRPr sz="24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image" Target="../media/image42.jpeg"/><Relationship Id="rId3" Type="http://schemas.openxmlformats.org/officeDocument/2006/relationships/tags" Target="../tags/tag3.xml"/><Relationship Id="rId21" Type="http://schemas.openxmlformats.org/officeDocument/2006/relationships/image" Target="../media/image45.png"/><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image" Target="../media/image41.png"/><Relationship Id="rId2" Type="http://schemas.openxmlformats.org/officeDocument/2006/relationships/tags" Target="../tags/tag2.xml"/><Relationship Id="rId16" Type="http://schemas.openxmlformats.org/officeDocument/2006/relationships/notesSlide" Target="../notesSlides/notesSlide48.xml"/><Relationship Id="rId20" Type="http://schemas.openxmlformats.org/officeDocument/2006/relationships/image" Target="../media/image44.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slideLayout" Target="../slideLayouts/slideLayout2.xml"/><Relationship Id="rId10" Type="http://schemas.openxmlformats.org/officeDocument/2006/relationships/tags" Target="../tags/tag10.xml"/><Relationship Id="rId19" Type="http://schemas.openxmlformats.org/officeDocument/2006/relationships/image" Target="../media/image43.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image" Target="../media/image46.jpeg"/></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hyperlink" Target="https://frax.groupeetudecanadien.ca/"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image" Target="../media/image25.png"/></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hyperlink" Target="https://frax.groupeetudecanadien.ca/" TargetMode="External"/><Relationship Id="rId2" Type="http://schemas.openxmlformats.org/officeDocument/2006/relationships/notesSlide" Target="../notesSlides/notesSlide61.xml"/><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hyperlink" Target="https://canadiantaskforce.ca/?lang=fr" TargetMode="External"/><Relationship Id="rId4" Type="http://schemas.openxmlformats.org/officeDocument/2006/relationships/hyperlink" Target="https://frax.canadiantaskforce.ca/index.php?r=site%252Findex&amp;language=fr"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hyperlink" Target="http://canadiantaskforce.ca/?lang=fr" TargetMode="External"/><Relationship Id="rId2" Type="http://schemas.openxmlformats.org/officeDocument/2006/relationships/notesSlide" Target="../notesSlides/notesSlide69.xml"/><Relationship Id="rId1" Type="http://schemas.openxmlformats.org/officeDocument/2006/relationships/slideLayout" Target="../slideLayouts/slideLayout12.xml"/><Relationship Id="rId4" Type="http://schemas.openxmlformats.org/officeDocument/2006/relationships/image" Target="../media/image6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7.xml"/><Relationship Id="rId1" Type="http://schemas.openxmlformats.org/officeDocument/2006/relationships/slideLayout" Target="../slideLayouts/slideLayout12.xml"/><Relationship Id="rId5" Type="http://schemas.openxmlformats.org/officeDocument/2006/relationships/image" Target="../media/image73.png"/><Relationship Id="rId4" Type="http://schemas.openxmlformats.org/officeDocument/2006/relationships/image" Target="../media/image72.png"/></Relationships>
</file>

<file path=ppt/slides/_rels/slide7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8.xml"/><Relationship Id="rId1" Type="http://schemas.openxmlformats.org/officeDocument/2006/relationships/slideLayout" Target="../slideLayouts/slideLayout12.xml"/><Relationship Id="rId5" Type="http://schemas.openxmlformats.org/officeDocument/2006/relationships/image" Target="../media/image76.png"/><Relationship Id="rId4" Type="http://schemas.openxmlformats.org/officeDocument/2006/relationships/image" Target="../media/image75.jpeg"/></Relationships>
</file>

<file path=ppt/slides/_rels/slide7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9.xml"/><Relationship Id="rId1" Type="http://schemas.openxmlformats.org/officeDocument/2006/relationships/slideLayout" Target="../slideLayouts/slideLayout12.xml"/><Relationship Id="rId5" Type="http://schemas.openxmlformats.org/officeDocument/2006/relationships/image" Target="../media/image79.png"/><Relationship Id="rId4" Type="http://schemas.openxmlformats.org/officeDocument/2006/relationships/image" Target="../media/image7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0.xml"/><Relationship Id="rId1" Type="http://schemas.openxmlformats.org/officeDocument/2006/relationships/slideLayout" Target="../slideLayouts/slideLayout12.xml"/><Relationship Id="rId4" Type="http://schemas.openxmlformats.org/officeDocument/2006/relationships/image" Target="../media/image81.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14600"/>
            <a:ext cx="7772400" cy="1470025"/>
          </a:xfrm>
        </p:spPr>
        <p:txBody>
          <a:bodyPr>
            <a:normAutofit fontScale="90000"/>
          </a:bodyPr>
          <a:lstStyle/>
          <a:p>
            <a:r>
              <a:rPr kumimoji="0" lang="en-US" sz="3600" b="1" i="0" u="none" strike="noStrike" kern="1200" cap="none" spc="0" normalizeH="0" baseline="0" noProof="0" dirty="0">
                <a:ln>
                  <a:noFill/>
                </a:ln>
                <a:solidFill>
                  <a:srgbClr val="FFFFFF"/>
                </a:solidFill>
                <a:effectLst/>
                <a:uLnTx/>
                <a:uFillTx/>
                <a:latin typeface="Arial"/>
                <a:ea typeface="Arial"/>
                <a:cs typeface="Arial"/>
                <a:sym typeface="Arial"/>
              </a:rPr>
              <a:t>Recommandations sur le </a:t>
            </a:r>
            <a:r>
              <a:rPr kumimoji="0" lang="en-US" sz="3600" b="1" i="0" u="none" strike="noStrike" kern="1200" cap="none" spc="0" normalizeH="0" baseline="0" noProof="0" dirty="0" err="1">
                <a:ln>
                  <a:noFill/>
                </a:ln>
                <a:solidFill>
                  <a:srgbClr val="FFFFFF"/>
                </a:solidFill>
                <a:effectLst/>
                <a:uLnTx/>
                <a:uFillTx/>
                <a:latin typeface="Arial"/>
                <a:ea typeface="Arial"/>
                <a:cs typeface="Arial"/>
                <a:sym typeface="Arial"/>
              </a:rPr>
              <a:t>dépistage</a:t>
            </a:r>
            <a:r>
              <a:rPr kumimoji="0" lang="en-US" sz="3600" b="1" i="0" u="none" strike="noStrike" kern="1200" cap="none" spc="0" normalizeH="0" baseline="0" noProof="0" dirty="0">
                <a:ln>
                  <a:noFill/>
                </a:ln>
                <a:solidFill>
                  <a:srgbClr val="FFFFFF"/>
                </a:solidFill>
                <a:effectLst/>
                <a:uLnTx/>
                <a:uFillTx/>
                <a:latin typeface="Arial"/>
                <a:ea typeface="Arial"/>
                <a:cs typeface="Arial"/>
                <a:sym typeface="Arial"/>
              </a:rPr>
              <a:t> en prevention </a:t>
            </a:r>
            <a:r>
              <a:rPr kumimoji="0" lang="en-US" sz="3600" b="1" i="0" u="none" strike="noStrike" kern="1200" cap="none" spc="0" normalizeH="0" baseline="0" noProof="0" dirty="0" err="1">
                <a:ln>
                  <a:noFill/>
                </a:ln>
                <a:solidFill>
                  <a:srgbClr val="FFFFFF"/>
                </a:solidFill>
                <a:effectLst/>
                <a:uLnTx/>
                <a:uFillTx/>
                <a:latin typeface="Arial"/>
                <a:ea typeface="Arial"/>
                <a:cs typeface="Arial"/>
                <a:sym typeface="Arial"/>
              </a:rPr>
              <a:t>primaire</a:t>
            </a:r>
            <a:r>
              <a:rPr kumimoji="0" lang="en-US" sz="3600" b="1" i="0" u="none" strike="noStrike" kern="1200" cap="none" spc="0" normalizeH="0" baseline="0" noProof="0" dirty="0">
                <a:ln>
                  <a:noFill/>
                </a:ln>
                <a:solidFill>
                  <a:srgbClr val="FFFFFF"/>
                </a:solidFill>
                <a:effectLst/>
                <a:uLnTx/>
                <a:uFillTx/>
                <a:latin typeface="Arial"/>
                <a:ea typeface="Arial"/>
                <a:cs typeface="Arial"/>
                <a:sym typeface="Arial"/>
              </a:rPr>
              <a:t> des fractures de </a:t>
            </a:r>
            <a:r>
              <a:rPr kumimoji="0" lang="en-US" sz="3600" b="1" i="0" u="none" strike="noStrike" kern="1200" cap="none" spc="0" normalizeH="0" baseline="0" noProof="0" dirty="0" err="1">
                <a:ln>
                  <a:noFill/>
                </a:ln>
                <a:solidFill>
                  <a:srgbClr val="FFFFFF"/>
                </a:solidFill>
                <a:effectLst/>
                <a:uLnTx/>
                <a:uFillTx/>
                <a:latin typeface="Arial"/>
                <a:ea typeface="Arial"/>
                <a:cs typeface="Arial"/>
                <a:sym typeface="Arial"/>
              </a:rPr>
              <a:t>fragilisation</a:t>
            </a:r>
            <a:r>
              <a:rPr lang="en-US" dirty="0"/>
              <a:t> </a:t>
            </a:r>
          </a:p>
        </p:txBody>
      </p:sp>
    </p:spTree>
    <p:extLst>
      <p:ext uri="{BB962C8B-B14F-4D97-AF65-F5344CB8AC3E}">
        <p14:creationId xmlns:p14="http://schemas.microsoft.com/office/powerpoint/2010/main" val="2872303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0"/>
          <p:cNvSpPr/>
          <p:nvPr/>
        </p:nvSpPr>
        <p:spPr>
          <a:xfrm>
            <a:off x="0" y="0"/>
            <a:ext cx="9144000" cy="6858000"/>
          </a:xfrm>
          <a:prstGeom prst="rect">
            <a:avLst/>
          </a:prstGeom>
          <a:blipFill rotWithShape="1">
            <a:blip r:embed="rId3">
              <a:alphaModFix/>
            </a:blip>
            <a:stretch>
              <a:fillRect/>
            </a:stretch>
          </a:blipFill>
          <a:ln>
            <a:noFill/>
          </a:ln>
        </p:spPr>
        <p:txBody>
          <a:bodyPr spcFirstLastPara="1" wrap="square" lIns="0" tIns="0" rIns="0" bIns="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 name="Google Shape;165;p10"/>
          <p:cNvSpPr txBox="1"/>
          <p:nvPr/>
        </p:nvSpPr>
        <p:spPr>
          <a:xfrm>
            <a:off x="499153" y="825495"/>
            <a:ext cx="8117902" cy="979804"/>
          </a:xfrm>
          <a:prstGeom prst="rect">
            <a:avLst/>
          </a:prstGeom>
          <a:noFill/>
          <a:ln>
            <a:noFill/>
          </a:ln>
        </p:spPr>
        <p:txBody>
          <a:bodyPr spcFirstLastPara="1" wrap="square" lIns="0" tIns="0" rIns="0" bIns="0" anchor="t" anchorCtr="0">
            <a:spAutoFit/>
          </a:bodyPr>
          <a:lstStyle/>
          <a:p>
            <a:pPr marL="0" marR="0" lvl="0" indent="0" algn="l" rtl="0">
              <a:lnSpc>
                <a:spcPct val="111718"/>
              </a:lnSpc>
              <a:spcBef>
                <a:spcPts val="0"/>
              </a:spcBef>
              <a:spcAft>
                <a:spcPts val="0"/>
              </a:spcAft>
              <a:buNone/>
            </a:pPr>
            <a:r>
              <a:rPr lang="en-US" sz="3200" b="1" dirty="0">
                <a:solidFill>
                  <a:srgbClr val="000000"/>
                </a:solidFill>
                <a:latin typeface="Arial"/>
                <a:ea typeface="Arial"/>
                <a:cs typeface="Arial"/>
                <a:sym typeface="Arial"/>
              </a:rPr>
              <a:t>GRADE – </a:t>
            </a:r>
            <a:r>
              <a:rPr lang="en-US" sz="3200" b="1" dirty="0" err="1">
                <a:solidFill>
                  <a:srgbClr val="000000"/>
                </a:solidFill>
                <a:latin typeface="Arial"/>
                <a:ea typeface="Arial"/>
                <a:cs typeface="Arial"/>
                <a:sym typeface="Arial"/>
              </a:rPr>
              <a:t>évaluation</a:t>
            </a:r>
            <a:r>
              <a:rPr lang="en-US" sz="3200" b="1" dirty="0">
                <a:solidFill>
                  <a:srgbClr val="000000"/>
                </a:solidFill>
                <a:latin typeface="Arial"/>
                <a:ea typeface="Arial"/>
                <a:cs typeface="Arial"/>
                <a:sym typeface="Arial"/>
              </a:rPr>
              <a:t> des </a:t>
            </a:r>
            <a:r>
              <a:rPr lang="en-US" sz="3200" b="1" dirty="0" err="1">
                <a:solidFill>
                  <a:srgbClr val="000000"/>
                </a:solidFill>
                <a:latin typeface="Arial"/>
                <a:ea typeface="Arial"/>
                <a:cs typeface="Arial"/>
                <a:sym typeface="Arial"/>
              </a:rPr>
              <a:t>données</a:t>
            </a:r>
            <a:endParaRPr dirty="0"/>
          </a:p>
          <a:p>
            <a:pPr marL="0" marR="0" lvl="0" indent="0" algn="l" rtl="0">
              <a:lnSpc>
                <a:spcPct val="111718"/>
              </a:lnSpc>
              <a:spcBef>
                <a:spcPts val="214"/>
              </a:spcBef>
              <a:spcAft>
                <a:spcPts val="0"/>
              </a:spcAft>
              <a:buNone/>
            </a:pPr>
            <a:r>
              <a:rPr lang="en-US" sz="3200" b="1" dirty="0" err="1">
                <a:solidFill>
                  <a:srgbClr val="000000"/>
                </a:solidFill>
                <a:latin typeface="Arial"/>
                <a:ea typeface="Arial"/>
                <a:cs typeface="Arial"/>
                <a:sym typeface="Arial"/>
              </a:rPr>
              <a:t>probantes</a:t>
            </a:r>
            <a:r>
              <a:rPr lang="en-US" sz="3200" b="1" dirty="0">
                <a:solidFill>
                  <a:srgbClr val="000000"/>
                </a:solidFill>
                <a:latin typeface="Arial"/>
                <a:ea typeface="Arial"/>
                <a:cs typeface="Arial"/>
                <a:sym typeface="Arial"/>
              </a:rPr>
              <a:t> et force des </a:t>
            </a:r>
            <a:r>
              <a:rPr lang="en-US" sz="3200" b="1" dirty="0" err="1">
                <a:solidFill>
                  <a:srgbClr val="000000"/>
                </a:solidFill>
                <a:latin typeface="Arial"/>
                <a:ea typeface="Arial"/>
                <a:cs typeface="Arial"/>
                <a:sym typeface="Arial"/>
              </a:rPr>
              <a:t>recommandations</a:t>
            </a:r>
            <a:endParaRPr dirty="0"/>
          </a:p>
        </p:txBody>
      </p:sp>
      <p:sp>
        <p:nvSpPr>
          <p:cNvPr id="166" name="Google Shape;166;p10"/>
          <p:cNvSpPr txBox="1"/>
          <p:nvPr/>
        </p:nvSpPr>
        <p:spPr>
          <a:xfrm>
            <a:off x="987648" y="2075505"/>
            <a:ext cx="2566446" cy="265112"/>
          </a:xfrm>
          <a:prstGeom prst="rect">
            <a:avLst/>
          </a:prstGeom>
          <a:noFill/>
          <a:ln>
            <a:noFill/>
          </a:ln>
        </p:spPr>
        <p:txBody>
          <a:bodyPr spcFirstLastPara="1" wrap="square" lIns="0" tIns="0" rIns="0" bIns="0" anchor="t" anchorCtr="0">
            <a:spAutoFit/>
          </a:bodyPr>
          <a:lstStyle/>
          <a:p>
            <a:pPr marL="0" marR="0" lvl="0" indent="0" algn="l" rtl="0">
              <a:lnSpc>
                <a:spcPct val="111687"/>
              </a:lnSpc>
              <a:spcBef>
                <a:spcPts val="0"/>
              </a:spcBef>
              <a:spcAft>
                <a:spcPts val="0"/>
              </a:spcAft>
              <a:buNone/>
            </a:pPr>
            <a:r>
              <a:rPr lang="en-US" sz="1600" b="1">
                <a:solidFill>
                  <a:srgbClr val="FFFFFF"/>
                </a:solidFill>
                <a:latin typeface="Arial"/>
                <a:ea typeface="Arial"/>
                <a:cs typeface="Arial"/>
                <a:sym typeface="Arial"/>
              </a:rPr>
              <a:t>1.</a:t>
            </a:r>
            <a:r>
              <a:rPr lang="en-US" sz="1600" b="1">
                <a:solidFill>
                  <a:srgbClr val="FFFFFF"/>
                </a:solidFill>
                <a:latin typeface="Times New Roman"/>
                <a:ea typeface="Times New Roman"/>
                <a:cs typeface="Times New Roman"/>
                <a:sym typeface="Times New Roman"/>
              </a:rPr>
              <a:t> </a:t>
            </a:r>
            <a:r>
              <a:rPr lang="en-US" sz="1600" b="1">
                <a:solidFill>
                  <a:srgbClr val="FFFFFF"/>
                </a:solidFill>
                <a:latin typeface="Arial"/>
                <a:ea typeface="Arial"/>
                <a:cs typeface="Arial"/>
                <a:sym typeface="Arial"/>
              </a:rPr>
              <a:t>Certitude</a:t>
            </a:r>
            <a:r>
              <a:rPr lang="en-US" sz="1600" b="1">
                <a:solidFill>
                  <a:srgbClr val="FFFFFF"/>
                </a:solidFill>
                <a:latin typeface="Times New Roman"/>
                <a:ea typeface="Times New Roman"/>
                <a:cs typeface="Times New Roman"/>
                <a:sym typeface="Times New Roman"/>
              </a:rPr>
              <a:t> </a:t>
            </a:r>
            <a:r>
              <a:rPr lang="en-US" sz="1600" b="1">
                <a:solidFill>
                  <a:srgbClr val="FFFFFF"/>
                </a:solidFill>
                <a:latin typeface="Arial"/>
                <a:ea typeface="Arial"/>
                <a:cs typeface="Arial"/>
                <a:sym typeface="Arial"/>
              </a:rPr>
              <a:t>des</a:t>
            </a:r>
            <a:r>
              <a:rPr lang="en-US" sz="1600" b="1">
                <a:solidFill>
                  <a:srgbClr val="FFFFFF"/>
                </a:solidFill>
                <a:latin typeface="Times New Roman"/>
                <a:ea typeface="Times New Roman"/>
                <a:cs typeface="Times New Roman"/>
                <a:sym typeface="Times New Roman"/>
              </a:rPr>
              <a:t> </a:t>
            </a:r>
            <a:r>
              <a:rPr lang="en-US" sz="1600" b="1">
                <a:solidFill>
                  <a:srgbClr val="FFFFFF"/>
                </a:solidFill>
                <a:latin typeface="Arial"/>
                <a:ea typeface="Arial"/>
                <a:cs typeface="Arial"/>
                <a:sym typeface="Arial"/>
              </a:rPr>
              <a:t>données</a:t>
            </a:r>
            <a:endParaRPr/>
          </a:p>
        </p:txBody>
      </p:sp>
      <p:sp>
        <p:nvSpPr>
          <p:cNvPr id="167" name="Google Shape;167;p10"/>
          <p:cNvSpPr txBox="1"/>
          <p:nvPr/>
        </p:nvSpPr>
        <p:spPr>
          <a:xfrm>
            <a:off x="5034855" y="2197425"/>
            <a:ext cx="3254888" cy="265112"/>
          </a:xfrm>
          <a:prstGeom prst="rect">
            <a:avLst/>
          </a:prstGeom>
          <a:noFill/>
          <a:ln>
            <a:noFill/>
          </a:ln>
        </p:spPr>
        <p:txBody>
          <a:bodyPr spcFirstLastPara="1" wrap="square" lIns="0" tIns="0" rIns="0" bIns="0" anchor="t" anchorCtr="0">
            <a:spAutoFit/>
          </a:bodyPr>
          <a:lstStyle/>
          <a:p>
            <a:pPr marL="0" marR="0" lvl="0" indent="0" algn="l" rtl="0">
              <a:lnSpc>
                <a:spcPct val="111687"/>
              </a:lnSpc>
              <a:spcBef>
                <a:spcPts val="0"/>
              </a:spcBef>
              <a:spcAft>
                <a:spcPts val="0"/>
              </a:spcAft>
              <a:buNone/>
            </a:pPr>
            <a:r>
              <a:rPr lang="en-US" sz="1600" b="1" dirty="0">
                <a:solidFill>
                  <a:srgbClr val="FFFFFF"/>
                </a:solidFill>
                <a:latin typeface="Arial"/>
                <a:ea typeface="Arial"/>
                <a:cs typeface="Arial"/>
                <a:sym typeface="Arial"/>
              </a:rPr>
              <a:t>2.</a:t>
            </a:r>
            <a:r>
              <a:rPr lang="en-US" sz="1600" b="1" dirty="0">
                <a:solidFill>
                  <a:srgbClr val="FFFFFF"/>
                </a:solidFill>
                <a:latin typeface="Times New Roman"/>
                <a:ea typeface="Times New Roman"/>
                <a:cs typeface="Times New Roman"/>
                <a:sym typeface="Times New Roman"/>
              </a:rPr>
              <a:t> </a:t>
            </a:r>
            <a:r>
              <a:rPr lang="en-US" sz="1600" b="1" dirty="0">
                <a:solidFill>
                  <a:srgbClr val="FFFFFF"/>
                </a:solidFill>
                <a:latin typeface="Arial"/>
                <a:ea typeface="Arial"/>
                <a:cs typeface="Arial"/>
                <a:sym typeface="Arial"/>
              </a:rPr>
              <a:t>Force</a:t>
            </a:r>
            <a:r>
              <a:rPr lang="en-US" sz="1600" b="1" dirty="0">
                <a:solidFill>
                  <a:srgbClr val="FFFFFF"/>
                </a:solidFill>
                <a:latin typeface="Times New Roman"/>
                <a:ea typeface="Times New Roman"/>
                <a:cs typeface="Times New Roman"/>
                <a:sym typeface="Times New Roman"/>
              </a:rPr>
              <a:t> </a:t>
            </a:r>
            <a:r>
              <a:rPr lang="en-US" sz="1600" b="1" dirty="0">
                <a:solidFill>
                  <a:srgbClr val="FFFFFF"/>
                </a:solidFill>
                <a:latin typeface="Arial"/>
                <a:ea typeface="Arial"/>
                <a:cs typeface="Arial"/>
                <a:sym typeface="Arial"/>
              </a:rPr>
              <a:t>de</a:t>
            </a:r>
            <a:r>
              <a:rPr lang="en-US" sz="1600" b="1" dirty="0">
                <a:solidFill>
                  <a:srgbClr val="FFFFFF"/>
                </a:solidFill>
                <a:latin typeface="Times New Roman"/>
                <a:ea typeface="Times New Roman"/>
                <a:cs typeface="Times New Roman"/>
                <a:sym typeface="Times New Roman"/>
              </a:rPr>
              <a:t> </a:t>
            </a:r>
            <a:r>
              <a:rPr lang="en-US" sz="1600" b="1" dirty="0">
                <a:solidFill>
                  <a:srgbClr val="FFFFFF"/>
                </a:solidFill>
                <a:latin typeface="Arial"/>
                <a:ea typeface="Arial"/>
                <a:cs typeface="Arial"/>
                <a:sym typeface="Arial"/>
              </a:rPr>
              <a:t>la</a:t>
            </a:r>
            <a:r>
              <a:rPr lang="en-US" sz="1600" b="1" dirty="0">
                <a:solidFill>
                  <a:srgbClr val="FFFFFF"/>
                </a:solidFill>
                <a:latin typeface="Times New Roman"/>
                <a:ea typeface="Times New Roman"/>
                <a:cs typeface="Times New Roman"/>
                <a:sym typeface="Times New Roman"/>
              </a:rPr>
              <a:t> </a:t>
            </a:r>
            <a:r>
              <a:rPr lang="en-US" sz="1600" b="1" dirty="0" err="1">
                <a:solidFill>
                  <a:srgbClr val="FFFFFF"/>
                </a:solidFill>
                <a:latin typeface="Arial"/>
                <a:ea typeface="Arial"/>
                <a:cs typeface="Arial"/>
                <a:sym typeface="Arial"/>
              </a:rPr>
              <a:t>recommandations</a:t>
            </a:r>
            <a:endParaRPr dirty="0"/>
          </a:p>
        </p:txBody>
      </p:sp>
      <p:sp>
        <p:nvSpPr>
          <p:cNvPr id="168" name="Google Shape;168;p10"/>
          <p:cNvSpPr txBox="1"/>
          <p:nvPr/>
        </p:nvSpPr>
        <p:spPr>
          <a:xfrm>
            <a:off x="1705198" y="2319345"/>
            <a:ext cx="1134665" cy="265112"/>
          </a:xfrm>
          <a:prstGeom prst="rect">
            <a:avLst/>
          </a:prstGeom>
          <a:noFill/>
          <a:ln>
            <a:noFill/>
          </a:ln>
        </p:spPr>
        <p:txBody>
          <a:bodyPr spcFirstLastPara="1" wrap="square" lIns="0" tIns="0" rIns="0" bIns="0" anchor="t" anchorCtr="0">
            <a:spAutoFit/>
          </a:bodyPr>
          <a:lstStyle/>
          <a:p>
            <a:pPr marL="0" marR="0" lvl="0" indent="0" algn="l" rtl="0">
              <a:lnSpc>
                <a:spcPct val="111687"/>
              </a:lnSpc>
              <a:spcBef>
                <a:spcPts val="0"/>
              </a:spcBef>
              <a:spcAft>
                <a:spcPts val="0"/>
              </a:spcAft>
              <a:buNone/>
            </a:pPr>
            <a:r>
              <a:rPr lang="en-US" sz="1600" b="1">
                <a:solidFill>
                  <a:srgbClr val="FFFFFF"/>
                </a:solidFill>
                <a:latin typeface="Arial"/>
                <a:ea typeface="Arial"/>
                <a:cs typeface="Arial"/>
                <a:sym typeface="Arial"/>
              </a:rPr>
              <a:t>probantes</a:t>
            </a:r>
            <a:endParaRPr/>
          </a:p>
        </p:txBody>
      </p:sp>
      <p:sp>
        <p:nvSpPr>
          <p:cNvPr id="169" name="Google Shape;169;p10"/>
          <p:cNvSpPr txBox="1"/>
          <p:nvPr/>
        </p:nvSpPr>
        <p:spPr>
          <a:xfrm>
            <a:off x="4411412" y="3282407"/>
            <a:ext cx="4288133" cy="1491406"/>
          </a:xfrm>
          <a:prstGeom prst="rect">
            <a:avLst/>
          </a:prstGeom>
          <a:noFill/>
          <a:ln>
            <a:noFill/>
          </a:ln>
        </p:spPr>
        <p:txBody>
          <a:bodyPr spcFirstLastPara="1" wrap="square" lIns="0" tIns="0" rIns="0" bIns="0" anchor="t" anchorCtr="0">
            <a:spAutoFit/>
          </a:bodyPr>
          <a:lstStyle/>
          <a:p>
            <a:pPr marL="0" marR="0" lvl="0" indent="0" algn="l" rtl="0">
              <a:lnSpc>
                <a:spcPct val="111696"/>
              </a:lnSpc>
              <a:spcBef>
                <a:spcPts val="0"/>
              </a:spcBef>
              <a:spcAft>
                <a:spcPts val="0"/>
              </a:spcAft>
              <a:buNone/>
            </a:pPr>
            <a:r>
              <a:rPr lang="en-US" sz="1600" b="1" dirty="0">
                <a:solidFill>
                  <a:srgbClr val="007BC3"/>
                </a:solidFill>
                <a:latin typeface="Arial"/>
                <a:ea typeface="Arial"/>
                <a:cs typeface="Arial"/>
                <a:sym typeface="Arial"/>
              </a:rPr>
              <a:t>Certitude</a:t>
            </a:r>
            <a:r>
              <a:rPr lang="en-US" sz="1600" b="1" dirty="0">
                <a:solidFill>
                  <a:srgbClr val="007BC3"/>
                </a:solidFill>
                <a:latin typeface="Times New Roman"/>
                <a:ea typeface="Times New Roman"/>
                <a:cs typeface="Times New Roman"/>
                <a:sym typeface="Times New Roman"/>
              </a:rPr>
              <a:t> </a:t>
            </a:r>
            <a:r>
              <a:rPr lang="en-US" sz="1600" dirty="0">
                <a:solidFill>
                  <a:srgbClr val="000000"/>
                </a:solidFill>
                <a:latin typeface="Arial"/>
                <a:ea typeface="Arial"/>
                <a:cs typeface="Arial"/>
                <a:sym typeface="Arial"/>
              </a:rPr>
              <a:t>des</a:t>
            </a:r>
            <a:r>
              <a:rPr lang="en-US" sz="1600" dirty="0">
                <a:solidFill>
                  <a:srgbClr val="000000"/>
                </a:solidFill>
                <a:latin typeface="Times New Roman"/>
                <a:ea typeface="Times New Roman"/>
                <a:cs typeface="Times New Roman"/>
                <a:sym typeface="Times New Roman"/>
              </a:rPr>
              <a:t> </a:t>
            </a:r>
            <a:r>
              <a:rPr lang="en-US" sz="1600" b="1" dirty="0" err="1">
                <a:solidFill>
                  <a:srgbClr val="000000"/>
                </a:solidFill>
                <a:latin typeface="Arial"/>
                <a:ea typeface="Arial"/>
                <a:cs typeface="Arial"/>
                <a:sym typeface="Arial"/>
              </a:rPr>
              <a:t>données</a:t>
            </a:r>
            <a:r>
              <a:rPr lang="en-US" sz="1600" b="1" dirty="0">
                <a:solidFill>
                  <a:srgbClr val="000000"/>
                </a:solidFill>
                <a:latin typeface="Times New Roman"/>
                <a:ea typeface="Times New Roman"/>
                <a:cs typeface="Times New Roman"/>
                <a:sym typeface="Times New Roman"/>
              </a:rPr>
              <a:t> </a:t>
            </a:r>
            <a:r>
              <a:rPr lang="en-US" sz="1600" b="1" dirty="0" err="1">
                <a:solidFill>
                  <a:srgbClr val="000000"/>
                </a:solidFill>
                <a:latin typeface="Arial"/>
                <a:ea typeface="Arial"/>
                <a:cs typeface="Arial"/>
                <a:sym typeface="Arial"/>
              </a:rPr>
              <a:t>probantes</a:t>
            </a:r>
            <a:r>
              <a:rPr lang="en-US" sz="1600" b="1" dirty="0">
                <a:solidFill>
                  <a:srgbClr val="000000"/>
                </a:solidFill>
                <a:latin typeface="Times New Roman"/>
                <a:ea typeface="Times New Roman"/>
                <a:cs typeface="Times New Roman"/>
                <a:sym typeface="Times New Roman"/>
              </a:rPr>
              <a:t> </a:t>
            </a:r>
            <a:r>
              <a:rPr lang="en-US" sz="1600" b="1" dirty="0" err="1">
                <a:solidFill>
                  <a:srgbClr val="000000"/>
                </a:solidFill>
                <a:latin typeface="Arial"/>
                <a:ea typeface="Arial"/>
                <a:cs typeface="Arial"/>
                <a:sym typeface="Arial"/>
              </a:rPr>
              <a:t>à</a:t>
            </a:r>
            <a:r>
              <a:rPr lang="en-US" dirty="0">
                <a:sym typeface="Arial"/>
              </a:rPr>
              <a:t> </a:t>
            </a:r>
            <a:r>
              <a:rPr lang="en-US" sz="1600" b="1" dirty="0" err="1">
                <a:solidFill>
                  <a:srgbClr val="000000"/>
                </a:solidFill>
                <a:latin typeface="Arial"/>
                <a:ea typeface="Arial"/>
                <a:cs typeface="Arial"/>
                <a:sym typeface="Arial"/>
              </a:rPr>
              <a:t>l’appui</a:t>
            </a:r>
            <a:endParaRPr dirty="0"/>
          </a:p>
          <a:p>
            <a:pPr marL="0" marR="0" lvl="0" indent="0" algn="l" rtl="0">
              <a:lnSpc>
                <a:spcPct val="111696"/>
              </a:lnSpc>
              <a:spcBef>
                <a:spcPts val="87"/>
              </a:spcBef>
              <a:spcAft>
                <a:spcPts val="0"/>
              </a:spcAft>
              <a:buNone/>
            </a:pPr>
            <a:r>
              <a:rPr lang="en-US" sz="1650" dirty="0">
                <a:solidFill>
                  <a:srgbClr val="000000"/>
                </a:solidFill>
                <a:latin typeface="Arial"/>
                <a:ea typeface="Arial"/>
                <a:cs typeface="Arial"/>
                <a:sym typeface="Arial"/>
              </a:rPr>
              <a:t>•</a:t>
            </a:r>
            <a:r>
              <a:rPr lang="en-US" sz="1650" dirty="0">
                <a:solidFill>
                  <a:srgbClr val="000000"/>
                </a:solidFill>
                <a:latin typeface="Times New Roman"/>
                <a:ea typeface="Times New Roman"/>
                <a:cs typeface="Times New Roman"/>
                <a:sym typeface="Times New Roman"/>
              </a:rPr>
              <a:t> </a:t>
            </a:r>
            <a:r>
              <a:rPr lang="en-US" sz="1600" dirty="0" err="1">
                <a:solidFill>
                  <a:srgbClr val="000000"/>
                </a:solidFill>
                <a:latin typeface="Arial"/>
                <a:ea typeface="Arial"/>
                <a:cs typeface="Arial"/>
                <a:sym typeface="Arial"/>
              </a:rPr>
              <a:t>Équilibre</a:t>
            </a:r>
            <a:r>
              <a:rPr lang="en-US" sz="1600" dirty="0">
                <a:solidFill>
                  <a:srgbClr val="000000"/>
                </a:solidFill>
                <a:latin typeface="Times New Roman"/>
                <a:ea typeface="Times New Roman"/>
                <a:cs typeface="Times New Roman"/>
                <a:sym typeface="Times New Roman"/>
              </a:rPr>
              <a:t> </a:t>
            </a:r>
            <a:r>
              <a:rPr lang="en-US" sz="1600" dirty="0">
                <a:solidFill>
                  <a:srgbClr val="000000"/>
                </a:solidFill>
                <a:latin typeface="Arial"/>
                <a:ea typeface="Arial"/>
                <a:cs typeface="Arial"/>
                <a:sym typeface="Arial"/>
              </a:rPr>
              <a:t>entre</a:t>
            </a:r>
            <a:r>
              <a:rPr lang="en-US" sz="1600" dirty="0">
                <a:solidFill>
                  <a:srgbClr val="000000"/>
                </a:solidFill>
                <a:latin typeface="Times New Roman"/>
                <a:ea typeface="Times New Roman"/>
                <a:cs typeface="Times New Roman"/>
                <a:sym typeface="Times New Roman"/>
              </a:rPr>
              <a:t> </a:t>
            </a:r>
            <a:r>
              <a:rPr lang="en-US" sz="1600" dirty="0">
                <a:solidFill>
                  <a:srgbClr val="000000"/>
                </a:solidFill>
                <a:latin typeface="Arial"/>
                <a:ea typeface="Arial"/>
                <a:cs typeface="Arial"/>
                <a:sym typeface="Arial"/>
              </a:rPr>
              <a:t>les</a:t>
            </a:r>
            <a:r>
              <a:rPr lang="en-US" sz="1600" dirty="0">
                <a:solidFill>
                  <a:srgbClr val="000000"/>
                </a:solidFill>
                <a:latin typeface="Times New Roman"/>
                <a:ea typeface="Times New Roman"/>
                <a:cs typeface="Times New Roman"/>
                <a:sym typeface="Times New Roman"/>
              </a:rPr>
              <a:t> </a:t>
            </a:r>
            <a:r>
              <a:rPr lang="en-US" sz="1600" dirty="0" err="1">
                <a:solidFill>
                  <a:srgbClr val="000000"/>
                </a:solidFill>
                <a:latin typeface="Arial"/>
                <a:ea typeface="Arial"/>
                <a:cs typeface="Arial"/>
                <a:sym typeface="Arial"/>
              </a:rPr>
              <a:t>éléments</a:t>
            </a:r>
            <a:r>
              <a:rPr lang="en-US" sz="1600" dirty="0">
                <a:solidFill>
                  <a:srgbClr val="000000"/>
                </a:solidFill>
                <a:latin typeface="Times New Roman"/>
                <a:ea typeface="Times New Roman"/>
                <a:cs typeface="Times New Roman"/>
                <a:sym typeface="Times New Roman"/>
              </a:rPr>
              <a:t> </a:t>
            </a:r>
            <a:r>
              <a:rPr lang="en-US" sz="1600" b="1" dirty="0" err="1">
                <a:solidFill>
                  <a:srgbClr val="000000"/>
                </a:solidFill>
                <a:latin typeface="Arial"/>
                <a:ea typeface="Arial"/>
                <a:cs typeface="Arial"/>
                <a:sym typeface="Arial"/>
              </a:rPr>
              <a:t>désirables</a:t>
            </a:r>
            <a:r>
              <a:rPr lang="en-US" sz="1600" b="1" dirty="0">
                <a:solidFill>
                  <a:srgbClr val="000000"/>
                </a:solidFill>
                <a:latin typeface="Times New Roman"/>
                <a:ea typeface="Times New Roman"/>
                <a:cs typeface="Times New Roman"/>
                <a:sym typeface="Times New Roman"/>
              </a:rPr>
              <a:t> </a:t>
            </a:r>
            <a:r>
              <a:rPr lang="en-US" sz="1600" dirty="0">
                <a:solidFill>
                  <a:srgbClr val="000000"/>
                </a:solidFill>
                <a:latin typeface="Arial"/>
                <a:ea typeface="Arial"/>
                <a:cs typeface="Arial"/>
                <a:sym typeface="Arial"/>
              </a:rPr>
              <a:t>et</a:t>
            </a:r>
            <a:endParaRPr dirty="0"/>
          </a:p>
          <a:p>
            <a:pPr marL="342900" marR="0" lvl="0" indent="0" algn="l" rtl="0">
              <a:lnSpc>
                <a:spcPct val="111687"/>
              </a:lnSpc>
              <a:spcBef>
                <a:spcPts val="121"/>
              </a:spcBef>
              <a:spcAft>
                <a:spcPts val="0"/>
              </a:spcAft>
              <a:buNone/>
            </a:pPr>
            <a:r>
              <a:rPr lang="en-US" sz="1600" b="1" dirty="0" err="1">
                <a:solidFill>
                  <a:srgbClr val="000000"/>
                </a:solidFill>
                <a:latin typeface="Arial"/>
                <a:ea typeface="Arial"/>
                <a:cs typeface="Arial"/>
                <a:sym typeface="Arial"/>
              </a:rPr>
              <a:t>indésirables</a:t>
            </a:r>
            <a:endParaRPr dirty="0"/>
          </a:p>
          <a:p>
            <a:pPr marL="0" marR="0" lvl="0" indent="0" algn="l" rtl="0">
              <a:lnSpc>
                <a:spcPct val="111696"/>
              </a:lnSpc>
              <a:spcBef>
                <a:spcPts val="87"/>
              </a:spcBef>
              <a:spcAft>
                <a:spcPts val="0"/>
              </a:spcAft>
              <a:buNone/>
            </a:pPr>
            <a:r>
              <a:rPr lang="en-US" sz="1650" dirty="0">
                <a:solidFill>
                  <a:srgbClr val="000000"/>
                </a:solidFill>
                <a:latin typeface="Arial"/>
                <a:ea typeface="Arial"/>
                <a:cs typeface="Arial"/>
                <a:sym typeface="Arial"/>
              </a:rPr>
              <a:t>•</a:t>
            </a:r>
            <a:r>
              <a:rPr lang="en-US" sz="1650" dirty="0">
                <a:solidFill>
                  <a:srgbClr val="000000"/>
                </a:solidFill>
                <a:latin typeface="Times New Roman"/>
                <a:ea typeface="Times New Roman"/>
                <a:cs typeface="Times New Roman"/>
                <a:sym typeface="Times New Roman"/>
              </a:rPr>
              <a:t> </a:t>
            </a:r>
            <a:r>
              <a:rPr lang="en-US" sz="1600" b="1" dirty="0" err="1">
                <a:solidFill>
                  <a:srgbClr val="000000"/>
                </a:solidFill>
                <a:latin typeface="Arial"/>
                <a:ea typeface="Arial"/>
                <a:cs typeface="Arial"/>
                <a:sym typeface="Arial"/>
              </a:rPr>
              <a:t>Valeurs</a:t>
            </a:r>
            <a:r>
              <a:rPr lang="en-US" sz="1600" b="1" dirty="0">
                <a:solidFill>
                  <a:srgbClr val="000000"/>
                </a:solidFill>
                <a:latin typeface="Times New Roman"/>
                <a:ea typeface="Times New Roman"/>
                <a:cs typeface="Times New Roman"/>
                <a:sym typeface="Times New Roman"/>
              </a:rPr>
              <a:t> </a:t>
            </a:r>
            <a:r>
              <a:rPr lang="en-US" sz="1600" dirty="0">
                <a:solidFill>
                  <a:srgbClr val="000000"/>
                </a:solidFill>
                <a:latin typeface="Arial"/>
                <a:ea typeface="Arial"/>
                <a:cs typeface="Arial"/>
                <a:sym typeface="Arial"/>
              </a:rPr>
              <a:t>et</a:t>
            </a:r>
            <a:r>
              <a:rPr lang="en-US" sz="1600" dirty="0">
                <a:solidFill>
                  <a:srgbClr val="000000"/>
                </a:solidFill>
                <a:latin typeface="Times New Roman"/>
                <a:ea typeface="Times New Roman"/>
                <a:cs typeface="Times New Roman"/>
                <a:sym typeface="Times New Roman"/>
              </a:rPr>
              <a:t> </a:t>
            </a:r>
            <a:r>
              <a:rPr lang="en-US" sz="1600" b="1" dirty="0" err="1">
                <a:solidFill>
                  <a:srgbClr val="000000"/>
                </a:solidFill>
                <a:latin typeface="Arial"/>
                <a:ea typeface="Arial"/>
                <a:cs typeface="Arial"/>
                <a:sym typeface="Arial"/>
              </a:rPr>
              <a:t>préférences</a:t>
            </a:r>
            <a:r>
              <a:rPr lang="en-US" sz="1600" b="1" dirty="0">
                <a:solidFill>
                  <a:srgbClr val="000000"/>
                </a:solidFill>
                <a:latin typeface="Times New Roman"/>
                <a:ea typeface="Times New Roman"/>
                <a:cs typeface="Times New Roman"/>
                <a:sym typeface="Times New Roman"/>
              </a:rPr>
              <a:t> </a:t>
            </a:r>
            <a:r>
              <a:rPr lang="en-US" sz="1600" dirty="0">
                <a:solidFill>
                  <a:srgbClr val="000000"/>
                </a:solidFill>
                <a:latin typeface="Arial"/>
                <a:ea typeface="Arial"/>
                <a:cs typeface="Arial"/>
                <a:sym typeface="Arial"/>
              </a:rPr>
              <a:t>des</a:t>
            </a:r>
            <a:r>
              <a:rPr lang="en-US" sz="1600" dirty="0">
                <a:solidFill>
                  <a:srgbClr val="000000"/>
                </a:solidFill>
                <a:latin typeface="Times New Roman"/>
                <a:ea typeface="Times New Roman"/>
                <a:cs typeface="Times New Roman"/>
                <a:sym typeface="Times New Roman"/>
              </a:rPr>
              <a:t> </a:t>
            </a:r>
            <a:r>
              <a:rPr lang="en-US" sz="1600" dirty="0">
                <a:solidFill>
                  <a:srgbClr val="000000"/>
                </a:solidFill>
                <a:latin typeface="Arial"/>
                <a:ea typeface="Arial"/>
                <a:cs typeface="Arial"/>
                <a:sym typeface="Arial"/>
              </a:rPr>
              <a:t>patients</a:t>
            </a:r>
            <a:endParaRPr dirty="0"/>
          </a:p>
          <a:p>
            <a:pPr marL="0" marR="0" lvl="0" indent="0" algn="l" rtl="0">
              <a:lnSpc>
                <a:spcPct val="111696"/>
              </a:lnSpc>
              <a:spcBef>
                <a:spcPts val="76"/>
              </a:spcBef>
              <a:spcAft>
                <a:spcPts val="0"/>
              </a:spcAft>
              <a:buNone/>
            </a:pPr>
            <a:r>
              <a:rPr lang="en-US" sz="1650" dirty="0">
                <a:solidFill>
                  <a:srgbClr val="000000"/>
                </a:solidFill>
                <a:latin typeface="Arial"/>
                <a:ea typeface="Arial"/>
                <a:cs typeface="Arial"/>
                <a:sym typeface="Arial"/>
              </a:rPr>
              <a:t>•</a:t>
            </a:r>
            <a:r>
              <a:rPr lang="en-US" sz="1650" dirty="0">
                <a:solidFill>
                  <a:srgbClr val="000000"/>
                </a:solidFill>
                <a:latin typeface="Times New Roman"/>
                <a:ea typeface="Times New Roman"/>
                <a:cs typeface="Times New Roman"/>
                <a:sym typeface="Times New Roman"/>
              </a:rPr>
              <a:t> </a:t>
            </a:r>
            <a:r>
              <a:rPr lang="en-US" sz="1600" b="1" dirty="0" err="1">
                <a:solidFill>
                  <a:srgbClr val="000000"/>
                </a:solidFill>
                <a:latin typeface="Arial"/>
                <a:ea typeface="Arial"/>
                <a:cs typeface="Arial"/>
                <a:sym typeface="Arial"/>
              </a:rPr>
              <a:t>Utilisation</a:t>
            </a:r>
            <a:r>
              <a:rPr lang="en-US" sz="1600" b="1" dirty="0">
                <a:solidFill>
                  <a:srgbClr val="000000"/>
                </a:solidFill>
                <a:latin typeface="Times New Roman"/>
                <a:ea typeface="Times New Roman"/>
                <a:cs typeface="Times New Roman"/>
                <a:sym typeface="Times New Roman"/>
              </a:rPr>
              <a:t> </a:t>
            </a:r>
            <a:r>
              <a:rPr lang="en-US" sz="1600" b="1" dirty="0" err="1">
                <a:solidFill>
                  <a:srgbClr val="000000"/>
                </a:solidFill>
                <a:latin typeface="Arial"/>
                <a:ea typeface="Arial"/>
                <a:cs typeface="Arial"/>
                <a:sym typeface="Arial"/>
              </a:rPr>
              <a:t>judicieuse</a:t>
            </a:r>
            <a:r>
              <a:rPr lang="en-US" sz="1600" b="1" dirty="0">
                <a:solidFill>
                  <a:srgbClr val="000000"/>
                </a:solidFill>
                <a:latin typeface="Times New Roman"/>
                <a:ea typeface="Times New Roman"/>
                <a:cs typeface="Times New Roman"/>
                <a:sym typeface="Times New Roman"/>
              </a:rPr>
              <a:t> </a:t>
            </a:r>
            <a:r>
              <a:rPr lang="en-US" sz="1600" b="1" dirty="0">
                <a:solidFill>
                  <a:srgbClr val="000000"/>
                </a:solidFill>
                <a:latin typeface="Arial"/>
                <a:ea typeface="Arial"/>
                <a:cs typeface="Arial"/>
                <a:sym typeface="Arial"/>
              </a:rPr>
              <a:t>des</a:t>
            </a:r>
            <a:r>
              <a:rPr lang="en-US" sz="1600" b="1" dirty="0">
                <a:solidFill>
                  <a:srgbClr val="000000"/>
                </a:solidFill>
                <a:latin typeface="Times New Roman"/>
                <a:ea typeface="Times New Roman"/>
                <a:cs typeface="Times New Roman"/>
                <a:sym typeface="Times New Roman"/>
              </a:rPr>
              <a:t> </a:t>
            </a:r>
            <a:r>
              <a:rPr lang="en-US" sz="1600" b="1" dirty="0" err="1">
                <a:solidFill>
                  <a:srgbClr val="000000"/>
                </a:solidFill>
                <a:latin typeface="Arial"/>
                <a:ea typeface="Arial"/>
                <a:cs typeface="Arial"/>
                <a:sym typeface="Arial"/>
              </a:rPr>
              <a:t>ressources</a:t>
            </a:r>
            <a:endParaRPr dirty="0"/>
          </a:p>
        </p:txBody>
      </p:sp>
      <p:sp>
        <p:nvSpPr>
          <p:cNvPr id="170" name="Google Shape;170;p10"/>
          <p:cNvSpPr txBox="1"/>
          <p:nvPr/>
        </p:nvSpPr>
        <p:spPr>
          <a:xfrm>
            <a:off x="482851" y="3654386"/>
            <a:ext cx="3552113" cy="752792"/>
          </a:xfrm>
          <a:prstGeom prst="rect">
            <a:avLst/>
          </a:prstGeom>
          <a:noFill/>
          <a:ln>
            <a:noFill/>
          </a:ln>
        </p:spPr>
        <p:txBody>
          <a:bodyPr spcFirstLastPara="1" wrap="square" lIns="0" tIns="0" rIns="0" bIns="0" anchor="t" anchorCtr="0">
            <a:spAutoFit/>
          </a:bodyPr>
          <a:lstStyle/>
          <a:p>
            <a:pPr marL="0" marR="0" lvl="0" indent="0" algn="l" rtl="0">
              <a:lnSpc>
                <a:spcPct val="111687"/>
              </a:lnSpc>
              <a:spcBef>
                <a:spcPts val="0"/>
              </a:spcBef>
              <a:spcAft>
                <a:spcPts val="0"/>
              </a:spcAft>
              <a:buNone/>
            </a:pPr>
            <a:r>
              <a:rPr lang="en-US" sz="1600" b="1">
                <a:solidFill>
                  <a:srgbClr val="007BC3"/>
                </a:solidFill>
                <a:latin typeface="Arial"/>
                <a:ea typeface="Arial"/>
                <a:cs typeface="Arial"/>
                <a:sym typeface="Arial"/>
              </a:rPr>
              <a:t>Certitude</a:t>
            </a:r>
            <a:r>
              <a:rPr lang="en-US" sz="1600" b="1">
                <a:solidFill>
                  <a:srgbClr val="007BC3"/>
                </a:solidFill>
                <a:latin typeface="Times New Roman"/>
                <a:ea typeface="Times New Roman"/>
                <a:cs typeface="Times New Roman"/>
                <a:sym typeface="Times New Roman"/>
              </a:rPr>
              <a:t> </a:t>
            </a:r>
            <a:r>
              <a:rPr lang="en-US" sz="1600">
                <a:solidFill>
                  <a:srgbClr val="000000"/>
                </a:solidFill>
                <a:latin typeface="Arial"/>
                <a:ea typeface="Arial"/>
                <a:cs typeface="Arial"/>
                <a:sym typeface="Arial"/>
              </a:rPr>
              <a:t>que</a:t>
            </a:r>
            <a:r>
              <a:rPr lang="en-US" sz="1600">
                <a:solidFill>
                  <a:srgbClr val="000000"/>
                </a:solidFill>
                <a:latin typeface="Times New Roman"/>
                <a:ea typeface="Times New Roman"/>
                <a:cs typeface="Times New Roman"/>
                <a:sym typeface="Times New Roman"/>
              </a:rPr>
              <a:t> </a:t>
            </a:r>
            <a:r>
              <a:rPr lang="en-US" sz="1600">
                <a:solidFill>
                  <a:srgbClr val="000000"/>
                </a:solidFill>
                <a:latin typeface="Arial"/>
                <a:ea typeface="Arial"/>
                <a:cs typeface="Arial"/>
                <a:sym typeface="Arial"/>
              </a:rPr>
              <a:t>les</a:t>
            </a:r>
            <a:r>
              <a:rPr lang="en-US" sz="1600">
                <a:solidFill>
                  <a:srgbClr val="000000"/>
                </a:solidFill>
                <a:latin typeface="Times New Roman"/>
                <a:ea typeface="Times New Roman"/>
                <a:cs typeface="Times New Roman"/>
                <a:sym typeface="Times New Roman"/>
              </a:rPr>
              <a:t> </a:t>
            </a:r>
            <a:r>
              <a:rPr lang="en-US" sz="1600">
                <a:solidFill>
                  <a:srgbClr val="000000"/>
                </a:solidFill>
                <a:latin typeface="Arial"/>
                <a:ea typeface="Arial"/>
                <a:cs typeface="Arial"/>
                <a:sym typeface="Arial"/>
              </a:rPr>
              <a:t>données</a:t>
            </a:r>
            <a:r>
              <a:rPr lang="en-US" sz="1600">
                <a:solidFill>
                  <a:srgbClr val="000000"/>
                </a:solidFill>
                <a:latin typeface="Times New Roman"/>
                <a:ea typeface="Times New Roman"/>
                <a:cs typeface="Times New Roman"/>
                <a:sym typeface="Times New Roman"/>
              </a:rPr>
              <a:t> </a:t>
            </a:r>
            <a:r>
              <a:rPr lang="en-US" sz="1600">
                <a:solidFill>
                  <a:srgbClr val="000000"/>
                </a:solidFill>
                <a:latin typeface="Arial"/>
                <a:ea typeface="Arial"/>
                <a:cs typeface="Arial"/>
                <a:sym typeface="Arial"/>
              </a:rPr>
              <a:t>probantes</a:t>
            </a:r>
            <a:endParaRPr/>
          </a:p>
          <a:p>
            <a:pPr marL="46037" marR="0" lvl="0" indent="0" algn="l" rtl="0">
              <a:lnSpc>
                <a:spcPct val="111687"/>
              </a:lnSpc>
              <a:spcBef>
                <a:spcPts val="132"/>
              </a:spcBef>
              <a:spcAft>
                <a:spcPts val="0"/>
              </a:spcAft>
              <a:buNone/>
            </a:pPr>
            <a:r>
              <a:rPr lang="en-US" sz="1600">
                <a:solidFill>
                  <a:srgbClr val="000000"/>
                </a:solidFill>
                <a:latin typeface="Arial"/>
                <a:ea typeface="Arial"/>
                <a:cs typeface="Arial"/>
                <a:sym typeface="Arial"/>
              </a:rPr>
              <a:t>disponibles</a:t>
            </a:r>
            <a:r>
              <a:rPr lang="en-US" sz="1600">
                <a:solidFill>
                  <a:srgbClr val="000000"/>
                </a:solidFill>
                <a:latin typeface="Times New Roman"/>
                <a:ea typeface="Times New Roman"/>
                <a:cs typeface="Times New Roman"/>
                <a:sym typeface="Times New Roman"/>
              </a:rPr>
              <a:t> </a:t>
            </a:r>
            <a:r>
              <a:rPr lang="en-US" sz="1600" b="1">
                <a:solidFill>
                  <a:srgbClr val="000000"/>
                </a:solidFill>
                <a:latin typeface="Arial"/>
                <a:ea typeface="Arial"/>
                <a:cs typeface="Arial"/>
                <a:sym typeface="Arial"/>
              </a:rPr>
              <a:t>reflètent</a:t>
            </a:r>
            <a:r>
              <a:rPr lang="en-US" sz="1600" b="1">
                <a:solidFill>
                  <a:srgbClr val="000000"/>
                </a:solidFill>
                <a:latin typeface="Times New Roman"/>
                <a:ea typeface="Times New Roman"/>
                <a:cs typeface="Times New Roman"/>
                <a:sym typeface="Times New Roman"/>
              </a:rPr>
              <a:t> </a:t>
            </a:r>
            <a:r>
              <a:rPr lang="en-US" sz="1600" b="1">
                <a:solidFill>
                  <a:srgbClr val="000000"/>
                </a:solidFill>
                <a:latin typeface="Arial"/>
                <a:ea typeface="Arial"/>
                <a:cs typeface="Arial"/>
                <a:sym typeface="Arial"/>
              </a:rPr>
              <a:t>adéquatement</a:t>
            </a:r>
            <a:endParaRPr/>
          </a:p>
          <a:p>
            <a:pPr marL="1189037" marR="0" lvl="0" indent="0" algn="l" rtl="0">
              <a:lnSpc>
                <a:spcPct val="111687"/>
              </a:lnSpc>
              <a:spcBef>
                <a:spcPts val="132"/>
              </a:spcBef>
              <a:spcAft>
                <a:spcPts val="0"/>
              </a:spcAft>
              <a:buNone/>
            </a:pPr>
            <a:r>
              <a:rPr lang="en-US" sz="1600" b="1">
                <a:solidFill>
                  <a:srgbClr val="000000"/>
                </a:solidFill>
                <a:latin typeface="Arial"/>
                <a:ea typeface="Arial"/>
                <a:cs typeface="Arial"/>
                <a:sym typeface="Arial"/>
              </a:rPr>
              <a:t>l’effet</a:t>
            </a:r>
            <a:r>
              <a:rPr lang="en-US" sz="1600" b="1">
                <a:solidFill>
                  <a:srgbClr val="000000"/>
                </a:solidFill>
                <a:latin typeface="Times New Roman"/>
                <a:ea typeface="Times New Roman"/>
                <a:cs typeface="Times New Roman"/>
                <a:sym typeface="Times New Roman"/>
              </a:rPr>
              <a:t> </a:t>
            </a:r>
            <a:r>
              <a:rPr lang="en-US" sz="1600" b="1">
                <a:solidFill>
                  <a:srgbClr val="000000"/>
                </a:solidFill>
                <a:latin typeface="Arial"/>
                <a:ea typeface="Arial"/>
                <a:cs typeface="Arial"/>
                <a:sym typeface="Arial"/>
              </a:rPr>
              <a:t>réel</a:t>
            </a:r>
            <a:endParaRPr/>
          </a:p>
        </p:txBody>
      </p:sp>
      <p:sp>
        <p:nvSpPr>
          <p:cNvPr id="171" name="Google Shape;171;p10"/>
          <p:cNvSpPr txBox="1"/>
          <p:nvPr/>
        </p:nvSpPr>
        <p:spPr>
          <a:xfrm>
            <a:off x="511055" y="5641185"/>
            <a:ext cx="3514375" cy="265112"/>
          </a:xfrm>
          <a:prstGeom prst="rect">
            <a:avLst/>
          </a:prstGeom>
          <a:noFill/>
          <a:ln>
            <a:noFill/>
          </a:ln>
        </p:spPr>
        <p:txBody>
          <a:bodyPr spcFirstLastPara="1" wrap="square" lIns="0" tIns="0" rIns="0" bIns="0" anchor="t" anchorCtr="0">
            <a:spAutoFit/>
          </a:bodyPr>
          <a:lstStyle/>
          <a:p>
            <a:pPr marL="0" marR="0" lvl="0" indent="0" algn="l" rtl="0">
              <a:lnSpc>
                <a:spcPct val="111687"/>
              </a:lnSpc>
              <a:spcBef>
                <a:spcPts val="0"/>
              </a:spcBef>
              <a:spcAft>
                <a:spcPts val="0"/>
              </a:spcAft>
              <a:buNone/>
            </a:pPr>
            <a:r>
              <a:rPr lang="en-US" sz="1600" b="1">
                <a:solidFill>
                  <a:srgbClr val="FFFFFF"/>
                </a:solidFill>
                <a:latin typeface="Arial"/>
                <a:ea typeface="Arial"/>
                <a:cs typeface="Arial"/>
                <a:sym typeface="Arial"/>
              </a:rPr>
              <a:t>Élevée, moyenne, faible, très faible</a:t>
            </a:r>
            <a:endParaRPr/>
          </a:p>
        </p:txBody>
      </p:sp>
      <p:sp>
        <p:nvSpPr>
          <p:cNvPr id="172" name="Google Shape;172;p10"/>
          <p:cNvSpPr txBox="1"/>
          <p:nvPr/>
        </p:nvSpPr>
        <p:spPr>
          <a:xfrm>
            <a:off x="5618580" y="5641617"/>
            <a:ext cx="2148058" cy="265112"/>
          </a:xfrm>
          <a:prstGeom prst="rect">
            <a:avLst/>
          </a:prstGeom>
          <a:noFill/>
          <a:ln>
            <a:noFill/>
          </a:ln>
        </p:spPr>
        <p:txBody>
          <a:bodyPr spcFirstLastPara="1" wrap="square" lIns="0" tIns="0" rIns="0" bIns="0" anchor="t" anchorCtr="0">
            <a:spAutoFit/>
          </a:bodyPr>
          <a:lstStyle/>
          <a:p>
            <a:pPr marL="0" marR="0" lvl="0" indent="0" algn="l" rtl="0">
              <a:lnSpc>
                <a:spcPct val="111687"/>
              </a:lnSpc>
              <a:spcBef>
                <a:spcPts val="0"/>
              </a:spcBef>
              <a:spcAft>
                <a:spcPts val="0"/>
              </a:spcAft>
              <a:buNone/>
            </a:pPr>
            <a:r>
              <a:rPr lang="en-US" sz="1600" b="1" dirty="0">
                <a:solidFill>
                  <a:srgbClr val="FFFFFF"/>
                </a:solidFill>
                <a:latin typeface="Arial"/>
                <a:ea typeface="Arial"/>
                <a:cs typeface="Arial"/>
                <a:sym typeface="Arial"/>
              </a:rPr>
              <a:t>Forte, </a:t>
            </a:r>
            <a:r>
              <a:rPr lang="en-US" sz="1600" b="1" dirty="0" err="1">
                <a:solidFill>
                  <a:srgbClr val="FFFFFF"/>
                </a:solidFill>
                <a:latin typeface="Arial"/>
                <a:ea typeface="Arial"/>
                <a:cs typeface="Arial"/>
                <a:sym typeface="Arial"/>
              </a:rPr>
              <a:t>conditionnelle</a:t>
            </a:r>
            <a:endParaRPr dirty="0"/>
          </a:p>
        </p:txBody>
      </p:sp>
      <p:sp>
        <p:nvSpPr>
          <p:cNvPr id="173" name="Google Shape;173;p10"/>
          <p:cNvSpPr txBox="1"/>
          <p:nvPr/>
        </p:nvSpPr>
        <p:spPr>
          <a:xfrm>
            <a:off x="8627110" y="6534650"/>
            <a:ext cx="350167" cy="205184"/>
          </a:xfrm>
          <a:prstGeom prst="rect">
            <a:avLst/>
          </a:prstGeom>
          <a:noFill/>
          <a:ln>
            <a:noFill/>
          </a:ln>
        </p:spPr>
        <p:txBody>
          <a:bodyPr spcFirstLastPara="1" wrap="square" lIns="0" tIns="0" rIns="0" bIns="0" anchor="t" anchorCtr="0">
            <a:spAutoFit/>
          </a:bodyPr>
          <a:lstStyle/>
          <a:p>
            <a:pPr marL="0" marR="0" lvl="0" indent="0" algn="l" rtl="0">
              <a:lnSpc>
                <a:spcPct val="111714"/>
              </a:lnSpc>
              <a:spcBef>
                <a:spcPts val="0"/>
              </a:spcBef>
              <a:spcAft>
                <a:spcPts val="0"/>
              </a:spcAft>
              <a:buNone/>
            </a:pPr>
            <a:r>
              <a:rPr lang="en-US" sz="1400" b="1">
                <a:solidFill>
                  <a:srgbClr val="000000"/>
                </a:solidFill>
                <a:latin typeface="Arial"/>
                <a:ea typeface="Arial"/>
                <a:cs typeface="Arial"/>
                <a:sym typeface="Arial"/>
              </a:rPr>
              <a:t>10</a:t>
            </a:r>
            <a:endParaRPr sz="1400" b="1">
              <a:solidFill>
                <a:srgbClr val="000000"/>
              </a:solidFill>
              <a:latin typeface="Arial"/>
              <a:ea typeface="Arial"/>
              <a:cs typeface="Arial"/>
              <a:sym typeface="Arial"/>
            </a:endParaRPr>
          </a:p>
        </p:txBody>
      </p:sp>
    </p:spTree>
    <p:extLst>
      <p:ext uri="{BB962C8B-B14F-4D97-AF65-F5344CB8AC3E}">
        <p14:creationId xmlns:p14="http://schemas.microsoft.com/office/powerpoint/2010/main" val="2714427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1"/>
          <p:cNvSpPr txBox="1">
            <a:spLocks noGrp="1"/>
          </p:cNvSpPr>
          <p:nvPr>
            <p:ph type="title"/>
          </p:nvPr>
        </p:nvSpPr>
        <p:spPr>
          <a:xfrm>
            <a:off x="457200" y="242937"/>
            <a:ext cx="8229600" cy="762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2400"/>
              <a:buFont typeface="Arial"/>
              <a:buNone/>
            </a:pPr>
            <a:r>
              <a:rPr lang="en-US"/>
              <a:t>Recommandation forte – données de faible certitude</a:t>
            </a:r>
            <a:endParaRPr/>
          </a:p>
        </p:txBody>
      </p:sp>
      <p:sp>
        <p:nvSpPr>
          <p:cNvPr id="180" name="Google Shape;180;p11"/>
          <p:cNvSpPr txBox="1">
            <a:spLocks noGrp="1"/>
          </p:cNvSpPr>
          <p:nvPr>
            <p:ph type="body" idx="1"/>
          </p:nvPr>
        </p:nvSpPr>
        <p:spPr>
          <a:xfrm>
            <a:off x="321972" y="914044"/>
            <a:ext cx="8364828" cy="46021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400"/>
              <a:buChar char="•"/>
            </a:pPr>
            <a:r>
              <a:rPr lang="en-US"/>
              <a:t>Lorsqu'il existe des </a:t>
            </a:r>
            <a:r>
              <a:rPr lang="en-US">
                <a:highlight>
                  <a:srgbClr val="FFFF00"/>
                </a:highlight>
              </a:rPr>
              <a:t>données de faible certitude pour les bénéfices et une forte certitude pour les préjudices ou des implications importantes en termes de ressources.</a:t>
            </a:r>
            <a:endParaRPr/>
          </a:p>
          <a:p>
            <a:pPr marL="342900" lvl="0" indent="-342900" algn="l" rtl="0">
              <a:spcBef>
                <a:spcPts val="480"/>
              </a:spcBef>
              <a:spcAft>
                <a:spcPts val="0"/>
              </a:spcAft>
              <a:buClr>
                <a:schemeClr val="dk1"/>
              </a:buClr>
              <a:buSzPts val="2400"/>
              <a:buChar char="•"/>
            </a:pPr>
            <a:r>
              <a:rPr lang="en-US"/>
              <a:t>Le groupe d’étude canadien est conscient des contraintes de ressources auxquelles est confronté notre système de soins en première ligne et de la charge que peut représenter certaines activités qui consomment des ressources financières limitées ou qui limitent l'accès aux prestataires de soins en première ligne. </a:t>
            </a:r>
            <a:endParaRPr/>
          </a:p>
          <a:p>
            <a:pPr marL="342900" lvl="0" indent="-342900" algn="l" rtl="0">
              <a:spcBef>
                <a:spcPts val="480"/>
              </a:spcBef>
              <a:spcAft>
                <a:spcPts val="0"/>
              </a:spcAft>
              <a:buClr>
                <a:schemeClr val="dk1"/>
              </a:buClr>
              <a:buSzPts val="2400"/>
              <a:buChar char="•"/>
            </a:pPr>
            <a:r>
              <a:rPr lang="en-US"/>
              <a:t>Ainsi, </a:t>
            </a:r>
            <a:r>
              <a:rPr lang="en-US">
                <a:highlight>
                  <a:srgbClr val="FFFF00"/>
                </a:highlight>
              </a:rPr>
              <a:t>lorsqu'il est certain que les implications en termes de ressources sont importantes et que les bénéfices n'ont pas été démontrés, le groupe d’étude émettra une recommandation forte à l'encontre du dépistage</a:t>
            </a:r>
            <a:r>
              <a:rPr lang="en-US"/>
              <a:t>.</a:t>
            </a:r>
            <a:endParaRPr/>
          </a:p>
        </p:txBody>
      </p:sp>
      <p:sp>
        <p:nvSpPr>
          <p:cNvPr id="181" name="Google Shape;181;p11"/>
          <p:cNvSpPr txBox="1">
            <a:spLocks noGrp="1"/>
          </p:cNvSpPr>
          <p:nvPr>
            <p:ph type="sldNum" idx="12"/>
          </p:nvPr>
        </p:nvSpPr>
        <p:spPr>
          <a:xfrm>
            <a:off x="6553200" y="6264275"/>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i="0" u="none" strike="noStrike" cap="none">
                <a:solidFill>
                  <a:srgbClr val="000000"/>
                </a:solidFill>
                <a:latin typeface="Arial"/>
                <a:ea typeface="Arial"/>
                <a:cs typeface="Arial"/>
                <a:sym typeface="Arial"/>
              </a:rPr>
              <a:t>11</a:t>
            </a:fld>
            <a:endParaRPr sz="120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286066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2"/>
          <p:cNvSpPr txBox="1">
            <a:spLocks noGrp="1"/>
          </p:cNvSpPr>
          <p:nvPr>
            <p:ph type="body" idx="1"/>
          </p:nvPr>
        </p:nvSpPr>
        <p:spPr>
          <a:xfrm>
            <a:off x="323528" y="1229422"/>
            <a:ext cx="8155127" cy="5054931"/>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400"/>
              <a:buChar char="•"/>
            </a:pPr>
            <a:r>
              <a:rPr lang="en-US" b="1" dirty="0">
                <a:latin typeface="Arial"/>
                <a:ea typeface="Arial"/>
                <a:cs typeface="Arial"/>
                <a:sym typeface="Arial"/>
              </a:rPr>
              <a:t>Le processus </a:t>
            </a:r>
            <a:r>
              <a:rPr lang="en-US" b="1" dirty="0" err="1">
                <a:latin typeface="Arial"/>
                <a:ea typeface="Arial"/>
                <a:cs typeface="Arial"/>
                <a:sym typeface="Arial"/>
              </a:rPr>
              <a:t>d’examen</a:t>
            </a:r>
            <a:r>
              <a:rPr lang="en-US" b="1" dirty="0">
                <a:latin typeface="Arial"/>
                <a:ea typeface="Arial"/>
                <a:cs typeface="Arial"/>
                <a:sym typeface="Arial"/>
              </a:rPr>
              <a:t> interne fait </a:t>
            </a:r>
            <a:r>
              <a:rPr lang="en-US" b="1" dirty="0" err="1">
                <a:latin typeface="Arial"/>
                <a:ea typeface="Arial"/>
                <a:cs typeface="Arial"/>
                <a:sym typeface="Arial"/>
              </a:rPr>
              <a:t>appel</a:t>
            </a:r>
            <a:r>
              <a:rPr lang="en-US" b="1" dirty="0">
                <a:latin typeface="Arial"/>
                <a:ea typeface="Arial"/>
                <a:cs typeface="Arial"/>
                <a:sym typeface="Arial"/>
              </a:rPr>
              <a:t> aux</a:t>
            </a:r>
            <a:r>
              <a:rPr lang="en-US" dirty="0">
                <a:latin typeface="Arial"/>
                <a:ea typeface="Arial"/>
                <a:cs typeface="Arial"/>
                <a:sym typeface="Arial"/>
              </a:rPr>
              <a:t>:</a:t>
            </a:r>
            <a:endParaRPr dirty="0"/>
          </a:p>
          <a:p>
            <a:pPr lvl="1" algn="l" rtl="0">
              <a:spcBef>
                <a:spcPts val="0"/>
              </a:spcBef>
              <a:spcAft>
                <a:spcPts val="0"/>
              </a:spcAft>
              <a:buClr>
                <a:schemeClr val="dk1"/>
              </a:buClr>
              <a:buSzPts val="2400"/>
              <a:buFont typeface="Wingdings" pitchFamily="2" charset="2"/>
              <a:buChar char="ü"/>
            </a:pPr>
            <a:r>
              <a:rPr lang="en-US" sz="2400" dirty="0" err="1">
                <a:latin typeface="Arial"/>
                <a:ea typeface="Arial"/>
                <a:cs typeface="Arial"/>
                <a:sym typeface="Arial"/>
              </a:rPr>
              <a:t>Membres</a:t>
            </a:r>
            <a:r>
              <a:rPr lang="en-US" sz="2400" dirty="0">
                <a:latin typeface="Arial"/>
                <a:ea typeface="Arial"/>
                <a:cs typeface="Arial"/>
                <a:sym typeface="Arial"/>
              </a:rPr>
              <a:t> du </a:t>
            </a:r>
            <a:r>
              <a:rPr lang="en-US" sz="2400" dirty="0" err="1">
                <a:latin typeface="Arial"/>
                <a:ea typeface="Arial"/>
                <a:cs typeface="Arial"/>
                <a:sym typeface="Arial"/>
              </a:rPr>
              <a:t>groupe</a:t>
            </a:r>
            <a:r>
              <a:rPr lang="en-US" sz="2400" dirty="0">
                <a:latin typeface="Arial"/>
                <a:ea typeface="Arial"/>
                <a:cs typeface="Arial"/>
                <a:sym typeface="Arial"/>
              </a:rPr>
              <a:t> de travail et du GECSSP</a:t>
            </a:r>
            <a:endParaRPr lang="en-US" dirty="0">
              <a:sym typeface="Arial"/>
            </a:endParaRPr>
          </a:p>
          <a:p>
            <a:pPr lvl="1" algn="l" rtl="0">
              <a:spcBef>
                <a:spcPts val="0"/>
              </a:spcBef>
              <a:spcAft>
                <a:spcPts val="0"/>
              </a:spcAft>
              <a:buClr>
                <a:schemeClr val="dk1"/>
              </a:buClr>
              <a:buSzPts val="2400"/>
              <a:buFont typeface="Wingdings" pitchFamily="2" charset="2"/>
              <a:buChar char="ü"/>
            </a:pPr>
            <a:r>
              <a:rPr lang="en-US" sz="2400" dirty="0">
                <a:latin typeface="Arial"/>
                <a:ea typeface="Arial"/>
                <a:cs typeface="Arial"/>
                <a:sym typeface="Arial"/>
              </a:rPr>
              <a:t>Experts de </a:t>
            </a:r>
            <a:r>
              <a:rPr lang="en-US" sz="2400" dirty="0" err="1">
                <a:latin typeface="Arial"/>
                <a:ea typeface="Arial"/>
                <a:cs typeface="Arial"/>
                <a:sym typeface="Arial"/>
              </a:rPr>
              <a:t>contenu</a:t>
            </a:r>
            <a:endParaRPr dirty="0"/>
          </a:p>
          <a:p>
            <a:pPr marL="342900" lvl="0" indent="-342900" algn="l" rtl="0">
              <a:spcBef>
                <a:spcPts val="1400"/>
              </a:spcBef>
              <a:spcAft>
                <a:spcPts val="0"/>
              </a:spcAft>
              <a:buClr>
                <a:schemeClr val="dk1"/>
              </a:buClr>
              <a:buSzPts val="2400"/>
              <a:buChar char="•"/>
            </a:pPr>
            <a:r>
              <a:rPr lang="en-US" b="1" dirty="0">
                <a:latin typeface="Arial"/>
                <a:ea typeface="Arial"/>
                <a:cs typeface="Arial"/>
                <a:sym typeface="Arial"/>
              </a:rPr>
              <a:t>Un examen par des </a:t>
            </a:r>
            <a:r>
              <a:rPr lang="en-US" b="1" dirty="0" err="1">
                <a:latin typeface="Arial"/>
                <a:ea typeface="Arial"/>
                <a:cs typeface="Arial"/>
                <a:sym typeface="Arial"/>
              </a:rPr>
              <a:t>intervenants</a:t>
            </a:r>
            <a:r>
              <a:rPr lang="en-US" b="1" dirty="0">
                <a:latin typeface="Arial"/>
                <a:ea typeface="Arial"/>
                <a:cs typeface="Arial"/>
                <a:sym typeface="Arial"/>
              </a:rPr>
              <a:t> </a:t>
            </a:r>
            <a:r>
              <a:rPr lang="en-US" b="1" dirty="0" err="1">
                <a:latin typeface="Arial"/>
                <a:ea typeface="Arial"/>
                <a:cs typeface="Arial"/>
                <a:sym typeface="Arial"/>
              </a:rPr>
              <a:t>externes</a:t>
            </a:r>
            <a:r>
              <a:rPr lang="en-US" b="1" dirty="0">
                <a:latin typeface="Arial"/>
                <a:ea typeface="Arial"/>
                <a:cs typeface="Arial"/>
                <a:sym typeface="Arial"/>
              </a:rPr>
              <a:t> </a:t>
            </a:r>
            <a:r>
              <a:rPr lang="en-US" b="1" dirty="0" err="1">
                <a:latin typeface="Arial"/>
                <a:ea typeface="Arial"/>
                <a:cs typeface="Arial"/>
                <a:sym typeface="Arial"/>
              </a:rPr>
              <a:t>est</a:t>
            </a:r>
            <a:r>
              <a:rPr lang="en-US" b="1" dirty="0">
                <a:latin typeface="Arial"/>
                <a:ea typeface="Arial"/>
                <a:cs typeface="Arial"/>
                <a:sym typeface="Arial"/>
              </a:rPr>
              <a:t> </a:t>
            </a:r>
            <a:r>
              <a:rPr lang="en-US" b="1" dirty="0" err="1">
                <a:latin typeface="Arial"/>
                <a:ea typeface="Arial"/>
                <a:cs typeface="Arial"/>
                <a:sym typeface="Arial"/>
              </a:rPr>
              <a:t>effectué</a:t>
            </a:r>
            <a:r>
              <a:rPr lang="en-US" b="1" dirty="0">
                <a:latin typeface="Arial"/>
                <a:ea typeface="Arial"/>
                <a:cs typeface="Arial"/>
                <a:sym typeface="Arial"/>
              </a:rPr>
              <a:t> </a:t>
            </a:r>
            <a:r>
              <a:rPr lang="en-US" b="1" dirty="0" err="1">
                <a:latin typeface="Arial"/>
                <a:ea typeface="Arial"/>
                <a:cs typeface="Arial"/>
                <a:sym typeface="Arial"/>
              </a:rPr>
              <a:t>à</a:t>
            </a:r>
            <a:r>
              <a:rPr lang="en-US" b="1" dirty="0">
                <a:latin typeface="Arial"/>
                <a:ea typeface="Arial"/>
                <a:cs typeface="Arial"/>
                <a:sym typeface="Arial"/>
              </a:rPr>
              <a:t> </a:t>
            </a:r>
            <a:r>
              <a:rPr lang="en-US" b="1" dirty="0" err="1">
                <a:latin typeface="Arial"/>
                <a:ea typeface="Arial"/>
                <a:cs typeface="Arial"/>
                <a:sym typeface="Arial"/>
              </a:rPr>
              <a:t>certaines</a:t>
            </a:r>
            <a:r>
              <a:rPr lang="en-US" b="1" dirty="0">
                <a:latin typeface="Arial"/>
                <a:ea typeface="Arial"/>
                <a:cs typeface="Arial"/>
                <a:sym typeface="Arial"/>
              </a:rPr>
              <a:t> étapes </a:t>
            </a:r>
            <a:r>
              <a:rPr lang="en-US" b="1" dirty="0" err="1">
                <a:latin typeface="Arial"/>
                <a:ea typeface="Arial"/>
                <a:cs typeface="Arial"/>
                <a:sym typeface="Arial"/>
              </a:rPr>
              <a:t>clés</a:t>
            </a:r>
            <a:r>
              <a:rPr lang="en-US" dirty="0">
                <a:latin typeface="Arial"/>
                <a:ea typeface="Arial"/>
                <a:cs typeface="Arial"/>
                <a:sym typeface="Arial"/>
              </a:rPr>
              <a:t>:</a:t>
            </a:r>
            <a:endParaRPr dirty="0"/>
          </a:p>
          <a:p>
            <a:pPr lvl="1">
              <a:spcBef>
                <a:spcPts val="0"/>
              </a:spcBef>
              <a:buClr>
                <a:schemeClr val="dk1"/>
              </a:buClr>
              <a:buSzPts val="2400"/>
              <a:buFont typeface="Wingdings" pitchFamily="2" charset="2"/>
              <a:buChar char="ü"/>
            </a:pPr>
            <a:r>
              <a:rPr lang="en-US" sz="2400" dirty="0" err="1">
                <a:latin typeface="Arial"/>
                <a:ea typeface="Arial"/>
                <a:cs typeface="Arial"/>
                <a:sym typeface="Arial"/>
              </a:rPr>
              <a:t>Protocole</a:t>
            </a:r>
            <a:r>
              <a:rPr lang="en-US" sz="2400" dirty="0">
                <a:latin typeface="Arial"/>
                <a:ea typeface="Arial"/>
                <a:cs typeface="Arial"/>
                <a:sym typeface="Arial"/>
              </a:rPr>
              <a:t>, revue(s) </a:t>
            </a:r>
            <a:r>
              <a:rPr lang="en-US" sz="2400" dirty="0" err="1">
                <a:latin typeface="Arial"/>
                <a:ea typeface="Arial"/>
                <a:cs typeface="Arial"/>
                <a:sym typeface="Arial"/>
              </a:rPr>
              <a:t>systématiques</a:t>
            </a:r>
            <a:r>
              <a:rPr lang="en-US" sz="2400" dirty="0">
                <a:latin typeface="Arial"/>
                <a:ea typeface="Arial"/>
                <a:cs typeface="Arial"/>
                <a:sym typeface="Arial"/>
              </a:rPr>
              <a:t> et </a:t>
            </a:r>
            <a:r>
              <a:rPr lang="en-US" sz="2400" dirty="0" err="1">
                <a:latin typeface="Arial"/>
                <a:ea typeface="Arial"/>
                <a:cs typeface="Arial"/>
                <a:sym typeface="Arial"/>
              </a:rPr>
              <a:t>ligne</a:t>
            </a:r>
            <a:r>
              <a:rPr lang="en-US" sz="2400" dirty="0">
                <a:latin typeface="Arial"/>
                <a:ea typeface="Arial"/>
                <a:cs typeface="Arial"/>
                <a:sym typeface="Arial"/>
              </a:rPr>
              <a:t> </a:t>
            </a:r>
            <a:r>
              <a:rPr lang="en-US" sz="2400" dirty="0" err="1">
                <a:latin typeface="Arial"/>
                <a:ea typeface="Arial"/>
                <a:cs typeface="Arial"/>
                <a:sym typeface="Arial"/>
              </a:rPr>
              <a:t>directrice</a:t>
            </a:r>
            <a:endParaRPr dirty="0"/>
          </a:p>
          <a:p>
            <a:pPr marL="342900" lvl="0" indent="-342900" algn="l" rtl="0">
              <a:spcBef>
                <a:spcPts val="1400"/>
              </a:spcBef>
              <a:spcAft>
                <a:spcPts val="0"/>
              </a:spcAft>
              <a:buClr>
                <a:schemeClr val="dk1"/>
              </a:buClr>
              <a:buSzPts val="2400"/>
              <a:buChar char="•"/>
            </a:pPr>
            <a:r>
              <a:rPr lang="en-US" b="1" dirty="0">
                <a:latin typeface="Arial"/>
                <a:ea typeface="Arial"/>
                <a:cs typeface="Arial"/>
                <a:sym typeface="Arial"/>
              </a:rPr>
              <a:t>Les </a:t>
            </a:r>
            <a:r>
              <a:rPr lang="en-US" b="1" dirty="0" err="1">
                <a:latin typeface="Arial"/>
                <a:ea typeface="Arial"/>
                <a:cs typeface="Arial"/>
                <a:sym typeface="Arial"/>
              </a:rPr>
              <a:t>intervenants</a:t>
            </a:r>
            <a:r>
              <a:rPr lang="en-US" b="1" dirty="0">
                <a:latin typeface="Arial"/>
                <a:ea typeface="Arial"/>
                <a:cs typeface="Arial"/>
                <a:sym typeface="Arial"/>
              </a:rPr>
              <a:t> </a:t>
            </a:r>
            <a:r>
              <a:rPr lang="en-US" b="1" dirty="0" err="1">
                <a:latin typeface="Arial"/>
                <a:ea typeface="Arial"/>
                <a:cs typeface="Arial"/>
                <a:sym typeface="Arial"/>
              </a:rPr>
              <a:t>externes</a:t>
            </a:r>
            <a:r>
              <a:rPr lang="en-US" b="1" dirty="0">
                <a:latin typeface="Arial"/>
                <a:ea typeface="Arial"/>
                <a:cs typeface="Arial"/>
                <a:sym typeface="Arial"/>
              </a:rPr>
              <a:t> </a:t>
            </a:r>
            <a:r>
              <a:rPr lang="en-US" b="1" dirty="0" err="1">
                <a:latin typeface="Arial"/>
                <a:ea typeface="Arial"/>
                <a:cs typeface="Arial"/>
                <a:sym typeface="Arial"/>
              </a:rPr>
              <a:t>comprennent</a:t>
            </a:r>
            <a:r>
              <a:rPr lang="en-US" b="1" dirty="0">
                <a:latin typeface="Arial"/>
                <a:ea typeface="Arial"/>
                <a:cs typeface="Arial"/>
                <a:sym typeface="Arial"/>
              </a:rPr>
              <a:t>:</a:t>
            </a:r>
            <a:endParaRPr b="1" strike="sngStrike" dirty="0">
              <a:latin typeface="Arial"/>
              <a:ea typeface="Arial"/>
              <a:cs typeface="Arial"/>
              <a:sym typeface="Arial"/>
            </a:endParaRPr>
          </a:p>
          <a:p>
            <a:pPr lvl="1">
              <a:spcBef>
                <a:spcPts val="0"/>
              </a:spcBef>
              <a:buClr>
                <a:schemeClr val="dk1"/>
              </a:buClr>
              <a:buSzPts val="2400"/>
              <a:buFont typeface="Wingdings" pitchFamily="2" charset="2"/>
              <a:buChar char="ü"/>
            </a:pPr>
            <a:r>
              <a:rPr lang="en-US" sz="2400" dirty="0" err="1">
                <a:latin typeface="Arial"/>
                <a:ea typeface="Arial"/>
                <a:cs typeface="Arial"/>
                <a:sym typeface="Arial"/>
              </a:rPr>
              <a:t>Omnipraticiens</a:t>
            </a:r>
            <a:r>
              <a:rPr lang="en-US" sz="2400" dirty="0">
                <a:latin typeface="Arial"/>
                <a:ea typeface="Arial"/>
                <a:cs typeface="Arial"/>
                <a:sym typeface="Arial"/>
              </a:rPr>
              <a:t> et </a:t>
            </a:r>
            <a:r>
              <a:rPr lang="en-US" sz="2400" dirty="0" err="1">
                <a:latin typeface="Arial"/>
                <a:ea typeface="Arial"/>
                <a:cs typeface="Arial"/>
                <a:sym typeface="Arial"/>
              </a:rPr>
              <a:t>spécialistes</a:t>
            </a:r>
            <a:endParaRPr sz="2400" dirty="0"/>
          </a:p>
          <a:p>
            <a:pPr lvl="1">
              <a:spcBef>
                <a:spcPts val="0"/>
              </a:spcBef>
              <a:buClr>
                <a:schemeClr val="dk1"/>
              </a:buClr>
              <a:buSzPts val="2400"/>
              <a:buFont typeface="Wingdings" pitchFamily="2" charset="2"/>
              <a:buChar char="ü"/>
            </a:pPr>
            <a:r>
              <a:rPr lang="en-US" sz="2400" dirty="0">
                <a:latin typeface="Arial"/>
                <a:ea typeface="Arial"/>
                <a:cs typeface="Arial"/>
                <a:sym typeface="Arial"/>
              </a:rPr>
              <a:t>Pairs </a:t>
            </a:r>
            <a:r>
              <a:rPr lang="en-US" sz="2400" dirty="0" err="1">
                <a:latin typeface="Arial"/>
                <a:ea typeface="Arial"/>
                <a:cs typeface="Arial"/>
                <a:sym typeface="Arial"/>
              </a:rPr>
              <a:t>évaluateurs</a:t>
            </a:r>
            <a:endParaRPr dirty="0"/>
          </a:p>
          <a:p>
            <a:pPr marL="342900" lvl="1" indent="-342900" algn="l" rtl="0">
              <a:spcBef>
                <a:spcPts val="1400"/>
              </a:spcBef>
              <a:spcAft>
                <a:spcPts val="0"/>
              </a:spcAft>
              <a:buClr>
                <a:schemeClr val="dk1"/>
              </a:buClr>
              <a:buSzPts val="2400"/>
              <a:buFont typeface="Arial"/>
              <a:buChar char="•"/>
            </a:pPr>
            <a:r>
              <a:rPr lang="en-US" sz="2400" dirty="0">
                <a:latin typeface="Arial"/>
                <a:ea typeface="Arial"/>
                <a:cs typeface="Arial"/>
                <a:sym typeface="Arial"/>
              </a:rPr>
              <a:t>Le </a:t>
            </a:r>
            <a:r>
              <a:rPr lang="en-US" sz="2400" b="1" i="1" dirty="0">
                <a:latin typeface="Arial"/>
                <a:ea typeface="Arial"/>
                <a:cs typeface="Arial"/>
                <a:sym typeface="Arial"/>
              </a:rPr>
              <a:t>JAMC (CMAJ) </a:t>
            </a:r>
            <a:r>
              <a:rPr lang="en-US" sz="2400" dirty="0" err="1">
                <a:latin typeface="Arial"/>
                <a:ea typeface="Arial"/>
                <a:cs typeface="Arial"/>
                <a:sym typeface="Arial"/>
              </a:rPr>
              <a:t>réalise</a:t>
            </a:r>
            <a:r>
              <a:rPr lang="en-US" sz="2400" dirty="0">
                <a:latin typeface="Arial"/>
                <a:ea typeface="Arial"/>
                <a:cs typeface="Arial"/>
                <a:sym typeface="Arial"/>
              </a:rPr>
              <a:t> un examen par les pairs </a:t>
            </a:r>
            <a:r>
              <a:rPr lang="en-US" sz="2400" dirty="0" err="1">
                <a:latin typeface="Arial"/>
                <a:ea typeface="Arial"/>
                <a:cs typeface="Arial"/>
                <a:sym typeface="Arial"/>
              </a:rPr>
              <a:t>avant</a:t>
            </a:r>
            <a:r>
              <a:rPr lang="en-US" sz="2400" dirty="0">
                <a:latin typeface="Arial"/>
                <a:ea typeface="Arial"/>
                <a:cs typeface="Arial"/>
                <a:sym typeface="Arial"/>
              </a:rPr>
              <a:t> </a:t>
            </a:r>
            <a:r>
              <a:rPr lang="en-US" sz="2400" dirty="0" err="1">
                <a:latin typeface="Arial"/>
                <a:ea typeface="Arial"/>
                <a:cs typeface="Arial"/>
                <a:sym typeface="Arial"/>
              </a:rPr>
              <a:t>l’acceptation</a:t>
            </a:r>
            <a:r>
              <a:rPr lang="en-US" sz="2400" dirty="0">
                <a:latin typeface="Arial"/>
                <a:ea typeface="Arial"/>
                <a:cs typeface="Arial"/>
                <a:sym typeface="Arial"/>
              </a:rPr>
              <a:t> de la publication</a:t>
            </a:r>
            <a:endParaRPr dirty="0"/>
          </a:p>
        </p:txBody>
      </p:sp>
      <p:sp>
        <p:nvSpPr>
          <p:cNvPr id="189" name="Google Shape;189;p12"/>
          <p:cNvSpPr txBox="1">
            <a:spLocks noGrp="1"/>
          </p:cNvSpPr>
          <p:nvPr>
            <p:ph type="sldNum" idx="4294967295"/>
          </p:nvPr>
        </p:nvSpPr>
        <p:spPr>
          <a:xfrm>
            <a:off x="7010400" y="6477000"/>
            <a:ext cx="1905000" cy="3048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1400"/>
              <a:buFont typeface="Arial"/>
              <a:buNone/>
            </a:pPr>
            <a:fld id="{00000000-1234-1234-1234-123412341234}" type="slidenum">
              <a:rPr lang="en-US" sz="1400" b="1">
                <a:solidFill>
                  <a:schemeClr val="dk1"/>
                </a:solidFill>
                <a:latin typeface="Arial"/>
                <a:ea typeface="Arial"/>
                <a:cs typeface="Arial"/>
                <a:sym typeface="Arial"/>
              </a:rPr>
              <a:t>12</a:t>
            </a:fld>
            <a:endParaRPr sz="1400" b="1">
              <a:solidFill>
                <a:schemeClr val="dk1"/>
              </a:solidFill>
              <a:latin typeface="Arial"/>
              <a:ea typeface="Arial"/>
              <a:cs typeface="Arial"/>
              <a:sym typeface="Arial"/>
            </a:endParaRPr>
          </a:p>
        </p:txBody>
      </p:sp>
      <p:sp>
        <p:nvSpPr>
          <p:cNvPr id="190" name="Google Shape;190;p12"/>
          <p:cNvSpPr txBox="1"/>
          <p:nvPr/>
        </p:nvSpPr>
        <p:spPr>
          <a:xfrm>
            <a:off x="289450" y="274776"/>
            <a:ext cx="8854550" cy="762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Arial"/>
              <a:buNone/>
            </a:pPr>
            <a:r>
              <a:rPr lang="en-US" sz="3200" b="1">
                <a:solidFill>
                  <a:schemeClr val="dk1"/>
                </a:solidFill>
                <a:latin typeface="Arial"/>
                <a:ea typeface="Arial"/>
                <a:cs typeface="Arial"/>
                <a:sym typeface="Arial"/>
              </a:rPr>
              <a:t>Processus d’examen des lignes directrices</a:t>
            </a:r>
            <a:endParaRPr sz="3200" b="0">
              <a:solidFill>
                <a:schemeClr val="dk1"/>
              </a:solidFill>
              <a:latin typeface="Arial"/>
              <a:ea typeface="Arial"/>
              <a:cs typeface="Arial"/>
              <a:sym typeface="Arial"/>
            </a:endParaRPr>
          </a:p>
        </p:txBody>
      </p:sp>
    </p:spTree>
    <p:extLst>
      <p:ext uri="{BB962C8B-B14F-4D97-AF65-F5344CB8AC3E}">
        <p14:creationId xmlns:p14="http://schemas.microsoft.com/office/powerpoint/2010/main" val="652483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2" name="Picture 3" descr="A picture containing toy, vector graphics&#10;&#10;Description automatically generated">
            <a:extLst>
              <a:ext uri="{FF2B5EF4-FFF2-40B4-BE49-F238E27FC236}">
                <a16:creationId xmlns:a16="http://schemas.microsoft.com/office/drawing/2014/main" id="{C6E3B640-386A-A982-44B9-FA8D2AD87B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0000" y="2133698"/>
            <a:ext cx="5334000" cy="3652138"/>
          </a:xfrm>
          <a:prstGeom prst="rect">
            <a:avLst/>
          </a:prstGeom>
        </p:spPr>
      </p:pic>
      <p:sp>
        <p:nvSpPr>
          <p:cNvPr id="198" name="Google Shape;198;p13"/>
          <p:cNvSpPr txBox="1"/>
          <p:nvPr/>
        </p:nvSpPr>
        <p:spPr>
          <a:xfrm>
            <a:off x="534213" y="853544"/>
            <a:ext cx="5071121" cy="461665"/>
          </a:xfrm>
          <a:prstGeom prst="rect">
            <a:avLst/>
          </a:prstGeom>
          <a:noFill/>
          <a:ln>
            <a:noFill/>
          </a:ln>
        </p:spPr>
        <p:txBody>
          <a:bodyPr spcFirstLastPara="1" wrap="square" lIns="0" tIns="0" rIns="0" bIns="0" anchor="t" anchorCtr="0">
            <a:spAutoFit/>
          </a:bodyPr>
          <a:lstStyle/>
          <a:p>
            <a:pPr marL="0" marR="0" lvl="0" indent="0" algn="l" rtl="0">
              <a:lnSpc>
                <a:spcPct val="111718"/>
              </a:lnSpc>
              <a:spcBef>
                <a:spcPts val="0"/>
              </a:spcBef>
              <a:spcAft>
                <a:spcPts val="0"/>
              </a:spcAft>
              <a:buNone/>
            </a:pPr>
            <a:r>
              <a:rPr lang="en-US" sz="3200" b="1" dirty="0">
                <a:solidFill>
                  <a:srgbClr val="000000"/>
                </a:solidFill>
                <a:latin typeface="Arial"/>
                <a:ea typeface="Arial"/>
                <a:cs typeface="Arial"/>
                <a:sym typeface="Arial"/>
              </a:rPr>
              <a:t>Engagement des patients</a:t>
            </a:r>
            <a:endParaRPr dirty="0"/>
          </a:p>
        </p:txBody>
      </p:sp>
      <p:sp>
        <p:nvSpPr>
          <p:cNvPr id="199" name="Google Shape;199;p13"/>
          <p:cNvSpPr txBox="1"/>
          <p:nvPr/>
        </p:nvSpPr>
        <p:spPr>
          <a:xfrm>
            <a:off x="534212" y="1667580"/>
            <a:ext cx="3576569" cy="2541786"/>
          </a:xfrm>
          <a:prstGeom prst="rect">
            <a:avLst/>
          </a:prstGeom>
          <a:noFill/>
          <a:ln>
            <a:noFill/>
          </a:ln>
        </p:spPr>
        <p:txBody>
          <a:bodyPr spcFirstLastPara="1" wrap="square" lIns="0" tIns="0" rIns="0" bIns="0" anchor="t" anchorCtr="0">
            <a:spAutoFit/>
          </a:bodyPr>
          <a:lstStyle/>
          <a:p>
            <a:pPr marL="0" marR="0" lvl="0" indent="0" algn="l" rtl="0">
              <a:lnSpc>
                <a:spcPct val="111714"/>
              </a:lnSpc>
              <a:spcBef>
                <a:spcPts val="0"/>
              </a:spcBef>
              <a:spcAft>
                <a:spcPts val="0"/>
              </a:spcAft>
              <a:buNone/>
            </a:pPr>
            <a:r>
              <a:rPr lang="en-US" sz="2450" dirty="0">
                <a:solidFill>
                  <a:srgbClr val="000000"/>
                </a:solidFill>
                <a:latin typeface="Arial"/>
                <a:ea typeface="Arial"/>
                <a:cs typeface="Arial"/>
                <a:sym typeface="Arial"/>
              </a:rPr>
              <a:t>•</a:t>
            </a:r>
            <a:r>
              <a:rPr lang="en-US" sz="2450" dirty="0">
                <a:solidFill>
                  <a:srgbClr val="000000"/>
                </a:solidFill>
                <a:latin typeface="Times New Roman"/>
                <a:ea typeface="Times New Roman"/>
                <a:cs typeface="Times New Roman"/>
                <a:sym typeface="Times New Roman"/>
              </a:rPr>
              <a:t> </a:t>
            </a:r>
            <a:r>
              <a:rPr lang="en-US" sz="2400" dirty="0">
                <a:solidFill>
                  <a:srgbClr val="000000"/>
                </a:solidFill>
                <a:latin typeface="Arial"/>
                <a:ea typeface="Arial"/>
                <a:cs typeface="Arial"/>
                <a:sym typeface="Arial"/>
              </a:rPr>
              <a:t>Le </a:t>
            </a:r>
            <a:r>
              <a:rPr lang="en-US" sz="2400" dirty="0" err="1">
                <a:solidFill>
                  <a:srgbClr val="000000"/>
                </a:solidFill>
                <a:latin typeface="Arial"/>
                <a:ea typeface="Arial"/>
                <a:cs typeface="Arial"/>
                <a:sym typeface="Arial"/>
              </a:rPr>
              <a:t>recrutement</a:t>
            </a:r>
            <a:r>
              <a:rPr lang="en-US" sz="2400" dirty="0">
                <a:solidFill>
                  <a:srgbClr val="000000"/>
                </a:solidFill>
                <a:latin typeface="Arial"/>
                <a:ea typeface="Arial"/>
                <a:cs typeface="Arial"/>
                <a:sym typeface="Arial"/>
              </a:rPr>
              <a:t> a </a:t>
            </a:r>
            <a:r>
              <a:rPr lang="en-US" sz="2400" dirty="0" err="1">
                <a:solidFill>
                  <a:srgbClr val="000000"/>
                </a:solidFill>
                <a:latin typeface="Arial"/>
                <a:ea typeface="Arial"/>
                <a:cs typeface="Arial"/>
                <a:sym typeface="Arial"/>
              </a:rPr>
              <a:t>été</a:t>
            </a:r>
            <a:endParaRPr dirty="0"/>
          </a:p>
          <a:p>
            <a:pPr marL="231775" marR="0" lvl="0" algn="l" rtl="0">
              <a:lnSpc>
                <a:spcPct val="111708"/>
              </a:lnSpc>
              <a:spcBef>
                <a:spcPts val="188"/>
              </a:spcBef>
              <a:spcAft>
                <a:spcPts val="0"/>
              </a:spcAft>
              <a:buNone/>
            </a:pPr>
            <a:r>
              <a:rPr lang="en-US" sz="2400" dirty="0" err="1">
                <a:solidFill>
                  <a:srgbClr val="000000"/>
                </a:solidFill>
                <a:latin typeface="Arial"/>
                <a:ea typeface="Arial"/>
                <a:cs typeface="Arial"/>
                <a:sym typeface="Arial"/>
              </a:rPr>
              <a:t>effectué</a:t>
            </a:r>
            <a:r>
              <a:rPr lang="en-US" sz="2400" dirty="0">
                <a:solidFill>
                  <a:srgbClr val="000000"/>
                </a:solidFill>
                <a:latin typeface="Arial"/>
                <a:ea typeface="Arial"/>
                <a:cs typeface="Arial"/>
                <a:sym typeface="Arial"/>
              </a:rPr>
              <a:t> au </a:t>
            </a:r>
            <a:r>
              <a:rPr lang="en-US" sz="2400" dirty="0" err="1">
                <a:solidFill>
                  <a:srgbClr val="000000"/>
                </a:solidFill>
                <a:latin typeface="Arial"/>
                <a:ea typeface="Arial"/>
                <a:cs typeface="Arial"/>
                <a:sym typeface="Arial"/>
              </a:rPr>
              <a:t>moyen</a:t>
            </a:r>
            <a:r>
              <a:rPr lang="en-US" sz="2400" dirty="0">
                <a:solidFill>
                  <a:srgbClr val="000000"/>
                </a:solidFill>
                <a:latin typeface="Arial"/>
                <a:ea typeface="Arial"/>
                <a:cs typeface="Arial"/>
                <a:sym typeface="Arial"/>
              </a:rPr>
              <a:t> de</a:t>
            </a:r>
            <a:r>
              <a:rPr lang="en-US" dirty="0">
                <a:sym typeface="Arial"/>
              </a:rPr>
              <a:t> </a:t>
            </a:r>
            <a:r>
              <a:rPr lang="en-US" sz="2400" dirty="0" err="1">
                <a:solidFill>
                  <a:srgbClr val="000000"/>
                </a:solidFill>
                <a:latin typeface="Arial"/>
                <a:ea typeface="Arial"/>
                <a:cs typeface="Arial"/>
                <a:sym typeface="Arial"/>
              </a:rPr>
              <a:t>publicités</a:t>
            </a:r>
            <a:r>
              <a:rPr lang="en-US" sz="2400" dirty="0">
                <a:solidFill>
                  <a:srgbClr val="000000"/>
                </a:solidFill>
                <a:latin typeface="Arial"/>
                <a:ea typeface="Arial"/>
                <a:cs typeface="Arial"/>
                <a:sym typeface="Arial"/>
              </a:rPr>
              <a:t> sur des sites Web et </a:t>
            </a:r>
            <a:r>
              <a:rPr lang="en-US" sz="2400" dirty="0" err="1">
                <a:solidFill>
                  <a:srgbClr val="000000"/>
                </a:solidFill>
                <a:latin typeface="Arial"/>
                <a:ea typeface="Arial"/>
                <a:cs typeface="Arial"/>
                <a:sym typeface="Arial"/>
              </a:rPr>
              <a:t>d’une</a:t>
            </a:r>
            <a:r>
              <a:rPr lang="en-US" sz="2400" dirty="0">
                <a:solidFill>
                  <a:srgbClr val="000000"/>
                </a:solidFill>
                <a:latin typeface="Arial"/>
                <a:ea typeface="Arial"/>
                <a:cs typeface="Arial"/>
                <a:sym typeface="Arial"/>
              </a:rPr>
              <a:t> séance de </a:t>
            </a:r>
            <a:r>
              <a:rPr lang="en-US" sz="2400" dirty="0" err="1">
                <a:solidFill>
                  <a:srgbClr val="000000"/>
                </a:solidFill>
                <a:latin typeface="Arial"/>
                <a:ea typeface="Arial"/>
                <a:cs typeface="Arial"/>
                <a:sym typeface="Arial"/>
              </a:rPr>
              <a:t>sensibilisation</a:t>
            </a:r>
            <a:r>
              <a:rPr lang="en-US" sz="2400" dirty="0">
                <a:solidFill>
                  <a:srgbClr val="000000"/>
                </a:solidFill>
                <a:latin typeface="Arial"/>
                <a:ea typeface="Arial"/>
                <a:cs typeface="Arial"/>
                <a:sym typeface="Arial"/>
              </a:rPr>
              <a:t>.</a:t>
            </a:r>
            <a:endParaRPr dirty="0"/>
          </a:p>
          <a:p>
            <a:pPr marL="342900" marR="0" lvl="0" indent="0" algn="l" rtl="0">
              <a:lnSpc>
                <a:spcPct val="111708"/>
              </a:lnSpc>
              <a:spcBef>
                <a:spcPts val="198"/>
              </a:spcBef>
              <a:spcAft>
                <a:spcPts val="0"/>
              </a:spcAft>
              <a:buNone/>
            </a:pPr>
            <a:endParaRPr sz="2400" dirty="0">
              <a:solidFill>
                <a:srgbClr val="000000"/>
              </a:solidFill>
              <a:latin typeface="Arial"/>
              <a:ea typeface="Arial"/>
              <a:cs typeface="Arial"/>
              <a:sym typeface="Arial"/>
            </a:endParaRPr>
          </a:p>
        </p:txBody>
      </p:sp>
      <p:sp>
        <p:nvSpPr>
          <p:cNvPr id="200" name="Google Shape;200;p13"/>
          <p:cNvSpPr txBox="1"/>
          <p:nvPr/>
        </p:nvSpPr>
        <p:spPr>
          <a:xfrm>
            <a:off x="533091" y="3822016"/>
            <a:ext cx="3577690" cy="2489656"/>
          </a:xfrm>
          <a:prstGeom prst="rect">
            <a:avLst/>
          </a:prstGeom>
          <a:noFill/>
          <a:ln>
            <a:noFill/>
          </a:ln>
        </p:spPr>
        <p:txBody>
          <a:bodyPr spcFirstLastPara="1" wrap="square" lIns="0" tIns="0" rIns="0" bIns="0" anchor="t" anchorCtr="0">
            <a:spAutoFit/>
          </a:bodyPr>
          <a:lstStyle/>
          <a:p>
            <a:pPr marL="0" marR="0" lvl="0" indent="0" algn="l" rtl="0">
              <a:lnSpc>
                <a:spcPct val="111714"/>
              </a:lnSpc>
              <a:spcBef>
                <a:spcPts val="0"/>
              </a:spcBef>
              <a:spcAft>
                <a:spcPts val="0"/>
              </a:spcAft>
              <a:buNone/>
            </a:pPr>
            <a:r>
              <a:rPr lang="en-US" sz="2450" dirty="0">
                <a:solidFill>
                  <a:srgbClr val="000000"/>
                </a:solidFill>
                <a:latin typeface="Arial"/>
                <a:ea typeface="Arial"/>
                <a:cs typeface="Arial"/>
                <a:sym typeface="Arial"/>
              </a:rPr>
              <a:t>•</a:t>
            </a:r>
            <a:r>
              <a:rPr lang="en-US" sz="2450" dirty="0">
                <a:solidFill>
                  <a:srgbClr val="000000"/>
                </a:solidFill>
                <a:latin typeface="Times New Roman"/>
                <a:ea typeface="Times New Roman"/>
                <a:cs typeface="Times New Roman"/>
                <a:sym typeface="Times New Roman"/>
              </a:rPr>
              <a:t> </a:t>
            </a:r>
            <a:r>
              <a:rPr lang="en-US" sz="2400" dirty="0">
                <a:solidFill>
                  <a:srgbClr val="000000"/>
                </a:solidFill>
                <a:latin typeface="Arial"/>
                <a:ea typeface="Arial"/>
                <a:cs typeface="Arial"/>
                <a:sym typeface="Arial"/>
              </a:rPr>
              <a:t>Les </a:t>
            </a:r>
            <a:r>
              <a:rPr lang="en-US" sz="2400" dirty="0" err="1">
                <a:solidFill>
                  <a:srgbClr val="000000"/>
                </a:solidFill>
                <a:latin typeface="Arial"/>
                <a:ea typeface="Arial"/>
                <a:cs typeface="Arial"/>
                <a:sym typeface="Arial"/>
              </a:rPr>
              <a:t>groupes</a:t>
            </a:r>
            <a:r>
              <a:rPr lang="en-US" sz="2400" dirty="0">
                <a:solidFill>
                  <a:srgbClr val="000000"/>
                </a:solidFill>
                <a:latin typeface="Arial"/>
                <a:ea typeface="Arial"/>
                <a:cs typeface="Arial"/>
                <a:sym typeface="Arial"/>
              </a:rPr>
              <a:t> de</a:t>
            </a:r>
            <a:endParaRPr dirty="0"/>
          </a:p>
          <a:p>
            <a:pPr marL="231775" marR="0" lvl="0" algn="l" rtl="0">
              <a:lnSpc>
                <a:spcPct val="111708"/>
              </a:lnSpc>
              <a:spcBef>
                <a:spcPts val="188"/>
              </a:spcBef>
              <a:spcAft>
                <a:spcPts val="0"/>
              </a:spcAft>
              <a:buNone/>
            </a:pPr>
            <a:r>
              <a:rPr lang="en-US" sz="2400" dirty="0">
                <a:solidFill>
                  <a:srgbClr val="000000"/>
                </a:solidFill>
                <a:latin typeface="Arial"/>
                <a:ea typeface="Arial"/>
                <a:cs typeface="Arial"/>
                <a:sym typeface="Arial"/>
              </a:rPr>
              <a:t>discussion en </a:t>
            </a:r>
            <a:r>
              <a:rPr lang="en-US" sz="2400" dirty="0" err="1">
                <a:solidFill>
                  <a:srgbClr val="000000"/>
                </a:solidFill>
                <a:latin typeface="Arial"/>
                <a:ea typeface="Arial"/>
                <a:cs typeface="Arial"/>
                <a:sym typeface="Arial"/>
              </a:rPr>
              <a:t>ligne</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ont</a:t>
            </a:r>
            <a:r>
              <a:rPr lang="en-US" dirty="0">
                <a:sym typeface="Arial"/>
              </a:rPr>
              <a:t> </a:t>
            </a:r>
            <a:r>
              <a:rPr lang="en-US" sz="2400" dirty="0" err="1">
                <a:solidFill>
                  <a:srgbClr val="000000"/>
                </a:solidFill>
                <a:latin typeface="Arial"/>
                <a:ea typeface="Arial"/>
                <a:cs typeface="Arial"/>
                <a:sym typeface="Arial"/>
              </a:rPr>
              <a:t>été</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menés</a:t>
            </a:r>
            <a:r>
              <a:rPr lang="en-US" sz="2400" dirty="0">
                <a:solidFill>
                  <a:srgbClr val="000000"/>
                </a:solidFill>
                <a:latin typeface="Arial"/>
                <a:ea typeface="Arial"/>
                <a:cs typeface="Arial"/>
                <a:sym typeface="Arial"/>
              </a:rPr>
              <a:t> en deux phases par</a:t>
            </a:r>
          </a:p>
          <a:p>
            <a:pPr marL="231775">
              <a:lnSpc>
                <a:spcPct val="111708"/>
              </a:lnSpc>
              <a:spcBef>
                <a:spcPts val="198"/>
              </a:spcBef>
            </a:pPr>
            <a:r>
              <a:rPr lang="en-US" sz="2400" dirty="0" err="1">
                <a:solidFill>
                  <a:srgbClr val="000000"/>
                </a:solidFill>
                <a:latin typeface="Arial"/>
                <a:ea typeface="Arial"/>
                <a:cs typeface="Arial"/>
                <a:sym typeface="Arial"/>
              </a:rPr>
              <a:t>l’Hôpital</a:t>
            </a:r>
            <a:r>
              <a:rPr lang="en-US" sz="2400" dirty="0">
                <a:solidFill>
                  <a:srgbClr val="000000"/>
                </a:solidFill>
                <a:latin typeface="Arial"/>
                <a:ea typeface="Arial"/>
                <a:cs typeface="Arial"/>
                <a:sym typeface="Arial"/>
              </a:rPr>
              <a:t> St. Michael</a:t>
            </a:r>
          </a:p>
          <a:p>
            <a:pPr marL="342900">
              <a:lnSpc>
                <a:spcPct val="111708"/>
              </a:lnSpc>
              <a:spcBef>
                <a:spcPts val="198"/>
              </a:spcBef>
            </a:pPr>
            <a:endParaRPr dirty="0"/>
          </a:p>
        </p:txBody>
      </p:sp>
      <p:sp>
        <p:nvSpPr>
          <p:cNvPr id="202" name="Google Shape;202;p13"/>
          <p:cNvSpPr txBox="1"/>
          <p:nvPr/>
        </p:nvSpPr>
        <p:spPr>
          <a:xfrm>
            <a:off x="8627110" y="6534650"/>
            <a:ext cx="350167" cy="205184"/>
          </a:xfrm>
          <a:prstGeom prst="rect">
            <a:avLst/>
          </a:prstGeom>
          <a:noFill/>
          <a:ln>
            <a:noFill/>
          </a:ln>
        </p:spPr>
        <p:txBody>
          <a:bodyPr spcFirstLastPara="1" wrap="square" lIns="0" tIns="0" rIns="0" bIns="0" anchor="t" anchorCtr="0">
            <a:spAutoFit/>
          </a:bodyPr>
          <a:lstStyle/>
          <a:p>
            <a:pPr marL="0" marR="0" lvl="0" indent="0" algn="l" rtl="0">
              <a:lnSpc>
                <a:spcPct val="111714"/>
              </a:lnSpc>
              <a:spcBef>
                <a:spcPts val="0"/>
              </a:spcBef>
              <a:spcAft>
                <a:spcPts val="0"/>
              </a:spcAft>
              <a:buNone/>
            </a:pPr>
            <a:r>
              <a:rPr lang="en-US" sz="1400" b="1">
                <a:solidFill>
                  <a:srgbClr val="000000"/>
                </a:solidFill>
                <a:latin typeface="Arial"/>
                <a:ea typeface="Arial"/>
                <a:cs typeface="Arial"/>
                <a:sym typeface="Arial"/>
              </a:rPr>
              <a:t>13</a:t>
            </a:r>
            <a:endParaRPr sz="1400" b="1">
              <a:solidFill>
                <a:srgbClr val="000000"/>
              </a:solidFill>
              <a:latin typeface="Arial"/>
              <a:ea typeface="Arial"/>
              <a:cs typeface="Arial"/>
              <a:sym typeface="Arial"/>
            </a:endParaRPr>
          </a:p>
        </p:txBody>
      </p:sp>
    </p:spTree>
    <p:extLst>
      <p:ext uri="{BB962C8B-B14F-4D97-AF65-F5344CB8AC3E}">
        <p14:creationId xmlns:p14="http://schemas.microsoft.com/office/powerpoint/2010/main" val="692374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4"/>
          <p:cNvSpPr txBox="1">
            <a:spLocks noGrp="1"/>
          </p:cNvSpPr>
          <p:nvPr>
            <p:ph type="title"/>
          </p:nvPr>
        </p:nvSpPr>
        <p:spPr>
          <a:xfrm>
            <a:off x="439528" y="256686"/>
            <a:ext cx="8155127" cy="91109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200"/>
              <a:buFont typeface="Arial"/>
              <a:buNone/>
            </a:pPr>
            <a:r>
              <a:rPr lang="en-US" sz="3200">
                <a:latin typeface="Arial"/>
                <a:ea typeface="Arial"/>
                <a:cs typeface="Arial"/>
                <a:sym typeface="Arial"/>
              </a:rPr>
              <a:t>Engagement des patients</a:t>
            </a:r>
            <a:endParaRPr/>
          </a:p>
        </p:txBody>
      </p:sp>
      <p:sp>
        <p:nvSpPr>
          <p:cNvPr id="209" name="Google Shape;209;p14"/>
          <p:cNvSpPr txBox="1">
            <a:spLocks noGrp="1"/>
          </p:cNvSpPr>
          <p:nvPr>
            <p:ph type="body" idx="1"/>
          </p:nvPr>
        </p:nvSpPr>
        <p:spPr>
          <a:xfrm>
            <a:off x="439528" y="994287"/>
            <a:ext cx="8302978" cy="529060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400"/>
              <a:buNone/>
            </a:pPr>
            <a:r>
              <a:rPr lang="en-US" b="1" dirty="0">
                <a:latin typeface="Arial"/>
                <a:ea typeface="Arial"/>
                <a:cs typeface="Arial"/>
                <a:sym typeface="Arial"/>
              </a:rPr>
              <a:t>Phase 1: Groupe de discussion</a:t>
            </a:r>
            <a:endParaRPr dirty="0">
              <a:latin typeface="Arial"/>
              <a:ea typeface="Arial"/>
              <a:cs typeface="Arial"/>
              <a:sym typeface="Arial"/>
            </a:endParaRPr>
          </a:p>
          <a:p>
            <a:pPr marL="342900" lvl="0" indent="-342900" algn="l" rtl="0">
              <a:spcBef>
                <a:spcPts val="1200"/>
              </a:spcBef>
              <a:spcAft>
                <a:spcPts val="0"/>
              </a:spcAft>
              <a:buClr>
                <a:schemeClr val="dk1"/>
              </a:buClr>
              <a:buSzPts val="2400"/>
              <a:buChar char="•"/>
            </a:pPr>
            <a:r>
              <a:rPr lang="en-US" dirty="0">
                <a:latin typeface="Arial"/>
                <a:ea typeface="Arial"/>
                <a:cs typeface="Arial"/>
                <a:sym typeface="Arial"/>
              </a:rPr>
              <a:t>4 hommes, 21 femmes (</a:t>
            </a:r>
            <a:r>
              <a:rPr lang="en-US" dirty="0" err="1">
                <a:latin typeface="Arial"/>
                <a:ea typeface="Arial"/>
                <a:cs typeface="Arial"/>
                <a:sym typeface="Arial"/>
              </a:rPr>
              <a:t>certains</a:t>
            </a:r>
            <a:r>
              <a:rPr lang="en-US" dirty="0">
                <a:latin typeface="Arial"/>
                <a:ea typeface="Arial"/>
                <a:cs typeface="Arial"/>
                <a:sym typeface="Arial"/>
              </a:rPr>
              <a:t> avec un </a:t>
            </a:r>
            <a:r>
              <a:rPr lang="en-US" dirty="0" err="1">
                <a:latin typeface="Arial"/>
                <a:ea typeface="Arial"/>
                <a:cs typeface="Arial"/>
                <a:sym typeface="Arial"/>
              </a:rPr>
              <a:t>risque</a:t>
            </a:r>
            <a:r>
              <a:rPr lang="en-US" dirty="0">
                <a:latin typeface="Arial"/>
                <a:ea typeface="Arial"/>
                <a:cs typeface="Arial"/>
                <a:sym typeface="Arial"/>
              </a:rPr>
              <a:t> </a:t>
            </a:r>
            <a:r>
              <a:rPr lang="en-US" dirty="0" err="1">
                <a:latin typeface="Arial"/>
                <a:ea typeface="Arial"/>
                <a:cs typeface="Arial"/>
                <a:sym typeface="Arial"/>
              </a:rPr>
              <a:t>élevé</a:t>
            </a:r>
            <a:r>
              <a:rPr lang="en-US" dirty="0">
                <a:latin typeface="Arial"/>
                <a:ea typeface="Arial"/>
                <a:cs typeface="Arial"/>
                <a:sym typeface="Arial"/>
              </a:rPr>
              <a:t> de fracture )</a:t>
            </a:r>
            <a:endParaRPr dirty="0"/>
          </a:p>
          <a:p>
            <a:pPr marL="342900" lvl="0" indent="-342900" algn="l" rtl="0">
              <a:spcBef>
                <a:spcPts val="1200"/>
              </a:spcBef>
              <a:spcAft>
                <a:spcPts val="0"/>
              </a:spcAft>
              <a:buClr>
                <a:schemeClr val="dk1"/>
              </a:buClr>
              <a:buSzPts val="2400"/>
              <a:buChar char="•"/>
            </a:pPr>
            <a:r>
              <a:rPr lang="en-US" dirty="0">
                <a:latin typeface="Arial"/>
                <a:ea typeface="Arial"/>
                <a:cs typeface="Arial"/>
                <a:sym typeface="Arial"/>
              </a:rPr>
              <a:t>Les participants y </a:t>
            </a:r>
            <a:r>
              <a:rPr lang="en-US" dirty="0" err="1">
                <a:latin typeface="Arial"/>
                <a:ea typeface="Arial"/>
                <a:cs typeface="Arial"/>
                <a:sym typeface="Arial"/>
              </a:rPr>
              <a:t>ont</a:t>
            </a:r>
            <a:r>
              <a:rPr lang="en-US" dirty="0">
                <a:latin typeface="Arial"/>
                <a:ea typeface="Arial"/>
                <a:cs typeface="Arial"/>
                <a:sym typeface="Arial"/>
              </a:rPr>
              <a:t> </a:t>
            </a:r>
            <a:r>
              <a:rPr lang="en-US" dirty="0" err="1">
                <a:latin typeface="Arial"/>
                <a:ea typeface="Arial"/>
                <a:cs typeface="Arial"/>
                <a:sym typeface="Arial"/>
              </a:rPr>
              <a:t>évalué</a:t>
            </a:r>
            <a:r>
              <a:rPr lang="en-US" dirty="0">
                <a:latin typeface="Arial"/>
                <a:ea typeface="Arial"/>
                <a:cs typeface="Arial"/>
                <a:sym typeface="Arial"/>
              </a:rPr>
              <a:t> </a:t>
            </a:r>
            <a:r>
              <a:rPr lang="en-US" dirty="0" err="1">
                <a:latin typeface="Arial"/>
                <a:ea typeface="Arial"/>
                <a:cs typeface="Arial"/>
                <a:sym typeface="Arial"/>
              </a:rPr>
              <a:t>l’importance</a:t>
            </a:r>
            <a:r>
              <a:rPr lang="en-US" dirty="0">
                <a:latin typeface="Arial"/>
                <a:ea typeface="Arial"/>
                <a:cs typeface="Arial"/>
                <a:sym typeface="Arial"/>
              </a:rPr>
              <a:t> des issues </a:t>
            </a:r>
            <a:r>
              <a:rPr lang="en-US" dirty="0" err="1">
                <a:latin typeface="Arial"/>
                <a:ea typeface="Arial"/>
                <a:cs typeface="Arial"/>
                <a:sym typeface="Arial"/>
              </a:rPr>
              <a:t>cliniques</a:t>
            </a:r>
            <a:r>
              <a:rPr lang="en-US" dirty="0">
                <a:latin typeface="Arial"/>
                <a:ea typeface="Arial"/>
                <a:cs typeface="Arial"/>
                <a:sym typeface="Arial"/>
              </a:rPr>
              <a:t> du </a:t>
            </a:r>
            <a:r>
              <a:rPr lang="en-US" dirty="0" err="1">
                <a:latin typeface="Arial"/>
                <a:ea typeface="Arial"/>
                <a:cs typeface="Arial"/>
                <a:sym typeface="Arial"/>
              </a:rPr>
              <a:t>dépistage</a:t>
            </a:r>
            <a:r>
              <a:rPr lang="en-US" dirty="0">
                <a:latin typeface="Arial"/>
                <a:ea typeface="Arial"/>
                <a:cs typeface="Arial"/>
                <a:sym typeface="Arial"/>
              </a:rPr>
              <a:t> sur </a:t>
            </a:r>
            <a:r>
              <a:rPr lang="en-US" dirty="0" err="1">
                <a:latin typeface="Arial"/>
                <a:ea typeface="Arial"/>
                <a:cs typeface="Arial"/>
                <a:sym typeface="Arial"/>
              </a:rPr>
              <a:t>leur</a:t>
            </a:r>
            <a:r>
              <a:rPr lang="en-US" dirty="0">
                <a:latin typeface="Arial"/>
                <a:ea typeface="Arial"/>
                <a:cs typeface="Arial"/>
                <a:sym typeface="Arial"/>
              </a:rPr>
              <a:t> </a:t>
            </a:r>
            <a:r>
              <a:rPr lang="en-US" dirty="0" err="1">
                <a:latin typeface="Arial"/>
                <a:ea typeface="Arial"/>
                <a:cs typeface="Arial"/>
                <a:sym typeface="Arial"/>
              </a:rPr>
              <a:t>intérêt</a:t>
            </a:r>
            <a:r>
              <a:rPr lang="en-US" dirty="0">
                <a:latin typeface="Arial"/>
                <a:ea typeface="Arial"/>
                <a:cs typeface="Arial"/>
                <a:sym typeface="Arial"/>
              </a:rPr>
              <a:t> à se faire </a:t>
            </a:r>
            <a:r>
              <a:rPr lang="en-US" dirty="0" err="1">
                <a:latin typeface="Arial"/>
                <a:ea typeface="Arial"/>
                <a:cs typeface="Arial"/>
                <a:sym typeface="Arial"/>
              </a:rPr>
              <a:t>dépister</a:t>
            </a:r>
            <a:r>
              <a:rPr lang="en-US" dirty="0">
                <a:latin typeface="Arial"/>
                <a:ea typeface="Arial"/>
                <a:cs typeface="Arial"/>
                <a:sym typeface="Arial"/>
              </a:rPr>
              <a:t> </a:t>
            </a:r>
            <a:r>
              <a:rPr lang="en-US" dirty="0" err="1">
                <a:latin typeface="Arial"/>
                <a:ea typeface="Arial"/>
                <a:cs typeface="Arial"/>
                <a:sym typeface="Arial"/>
              </a:rPr>
              <a:t>ou</a:t>
            </a:r>
            <a:r>
              <a:rPr lang="en-US" dirty="0">
                <a:latin typeface="Arial"/>
                <a:ea typeface="Arial"/>
                <a:cs typeface="Arial"/>
                <a:sym typeface="Arial"/>
              </a:rPr>
              <a:t> non</a:t>
            </a:r>
            <a:endParaRPr dirty="0"/>
          </a:p>
          <a:p>
            <a:pPr marL="0" lvl="0" indent="0" algn="l" rtl="0">
              <a:spcBef>
                <a:spcPts val="1200"/>
              </a:spcBef>
              <a:spcAft>
                <a:spcPts val="0"/>
              </a:spcAft>
              <a:buClr>
                <a:schemeClr val="dk1"/>
              </a:buClr>
              <a:buSzPts val="2400"/>
              <a:buNone/>
            </a:pPr>
            <a:r>
              <a:rPr lang="en-US" b="1" dirty="0">
                <a:latin typeface="Arial"/>
                <a:ea typeface="Arial"/>
                <a:cs typeface="Arial"/>
                <a:sym typeface="Arial"/>
              </a:rPr>
              <a:t>Phase 2: </a:t>
            </a:r>
            <a:r>
              <a:rPr lang="en-US" b="1" dirty="0" err="1">
                <a:latin typeface="Arial"/>
                <a:ea typeface="Arial"/>
                <a:cs typeface="Arial"/>
                <a:sym typeface="Arial"/>
              </a:rPr>
              <a:t>Réseau</a:t>
            </a:r>
            <a:r>
              <a:rPr lang="en-US" b="1" dirty="0">
                <a:latin typeface="Arial"/>
                <a:ea typeface="Arial"/>
                <a:cs typeface="Arial"/>
                <a:sym typeface="Arial"/>
              </a:rPr>
              <a:t> des </a:t>
            </a:r>
            <a:r>
              <a:rPr lang="en-US" b="1" dirty="0" err="1">
                <a:latin typeface="Arial"/>
                <a:ea typeface="Arial"/>
                <a:cs typeface="Arial"/>
                <a:sym typeface="Arial"/>
              </a:rPr>
              <a:t>conseillers</a:t>
            </a:r>
            <a:r>
              <a:rPr lang="en-US" b="1" dirty="0">
                <a:latin typeface="Arial"/>
                <a:ea typeface="Arial"/>
                <a:cs typeface="Arial"/>
                <a:sym typeface="Arial"/>
              </a:rPr>
              <a:t> publics du GECSSP</a:t>
            </a:r>
            <a:endParaRPr dirty="0"/>
          </a:p>
          <a:p>
            <a:pPr marL="342900" lvl="0" indent="-342900" algn="l" rtl="0">
              <a:spcBef>
                <a:spcPts val="1200"/>
              </a:spcBef>
              <a:spcAft>
                <a:spcPts val="0"/>
              </a:spcAft>
              <a:buClr>
                <a:schemeClr val="dk1"/>
              </a:buClr>
              <a:buSzPts val="2400"/>
              <a:buChar char="•"/>
            </a:pPr>
            <a:r>
              <a:rPr lang="en-US" dirty="0">
                <a:latin typeface="Arial"/>
                <a:ea typeface="Arial"/>
                <a:cs typeface="Arial"/>
                <a:sym typeface="Arial"/>
              </a:rPr>
              <a:t>3 hommes, 3 femmes </a:t>
            </a:r>
            <a:r>
              <a:rPr lang="en-US" dirty="0" err="1">
                <a:latin typeface="Arial"/>
                <a:ea typeface="Arial"/>
                <a:cs typeface="Arial"/>
                <a:sym typeface="Arial"/>
              </a:rPr>
              <a:t>issus</a:t>
            </a:r>
            <a:r>
              <a:rPr lang="en-US" dirty="0">
                <a:latin typeface="Arial"/>
                <a:ea typeface="Arial"/>
                <a:cs typeface="Arial"/>
                <a:sym typeface="Arial"/>
              </a:rPr>
              <a:t> de la population </a:t>
            </a:r>
            <a:r>
              <a:rPr lang="en-US" dirty="0" err="1">
                <a:latin typeface="Arial"/>
                <a:ea typeface="Arial"/>
                <a:cs typeface="Arial"/>
                <a:sym typeface="Arial"/>
              </a:rPr>
              <a:t>générale</a:t>
            </a:r>
            <a:endParaRPr dirty="0"/>
          </a:p>
          <a:p>
            <a:pPr marL="342900" lvl="0" indent="-342900" algn="l" rtl="0">
              <a:spcBef>
                <a:spcPts val="1200"/>
              </a:spcBef>
              <a:spcAft>
                <a:spcPts val="0"/>
              </a:spcAft>
              <a:buClr>
                <a:schemeClr val="dk1"/>
              </a:buClr>
              <a:buSzPts val="2400"/>
              <a:buChar char="•"/>
            </a:pPr>
            <a:r>
              <a:rPr lang="en-US" dirty="0">
                <a:latin typeface="Arial"/>
                <a:ea typeface="Arial"/>
                <a:cs typeface="Arial"/>
                <a:sym typeface="Arial"/>
              </a:rPr>
              <a:t>Séance </a:t>
            </a:r>
            <a:r>
              <a:rPr lang="en-US" dirty="0" err="1">
                <a:latin typeface="Arial"/>
                <a:ea typeface="Arial"/>
                <a:cs typeface="Arial"/>
                <a:sym typeface="Arial"/>
              </a:rPr>
              <a:t>d’information</a:t>
            </a:r>
            <a:endParaRPr dirty="0"/>
          </a:p>
          <a:p>
            <a:pPr marL="342900" lvl="0" indent="-342900" algn="l" rtl="0">
              <a:spcBef>
                <a:spcPts val="1200"/>
              </a:spcBef>
              <a:spcAft>
                <a:spcPts val="0"/>
              </a:spcAft>
              <a:buClr>
                <a:schemeClr val="dk1"/>
              </a:buClr>
              <a:buSzPts val="2400"/>
              <a:buChar char="•"/>
            </a:pPr>
            <a:r>
              <a:rPr lang="en-US" dirty="0" err="1">
                <a:latin typeface="Arial"/>
                <a:ea typeface="Arial"/>
                <a:cs typeface="Arial"/>
                <a:sym typeface="Arial"/>
              </a:rPr>
              <a:t>Rétroaction</a:t>
            </a:r>
            <a:r>
              <a:rPr lang="en-US" dirty="0">
                <a:latin typeface="Arial"/>
                <a:ea typeface="Arial"/>
                <a:cs typeface="Arial"/>
                <a:sym typeface="Arial"/>
              </a:rPr>
              <a:t> sur les messages grand public un </a:t>
            </a:r>
            <a:r>
              <a:rPr lang="en-US" dirty="0" err="1">
                <a:latin typeface="Arial"/>
                <a:ea typeface="Arial"/>
                <a:cs typeface="Arial"/>
                <a:sym typeface="Arial"/>
              </a:rPr>
              <a:t>outil</a:t>
            </a:r>
            <a:r>
              <a:rPr lang="en-US" dirty="0">
                <a:latin typeface="Arial"/>
                <a:ea typeface="Arial"/>
                <a:cs typeface="Arial"/>
                <a:sym typeface="Arial"/>
              </a:rPr>
              <a:t> </a:t>
            </a:r>
            <a:r>
              <a:rPr lang="en-US" dirty="0" err="1">
                <a:latin typeface="Arial"/>
                <a:ea typeface="Arial"/>
                <a:cs typeface="Arial"/>
                <a:sym typeface="Arial"/>
              </a:rPr>
              <a:t>d’aide</a:t>
            </a:r>
            <a:r>
              <a:rPr lang="en-US" dirty="0">
                <a:latin typeface="Arial"/>
                <a:ea typeface="Arial"/>
                <a:cs typeface="Arial"/>
                <a:sym typeface="Arial"/>
              </a:rPr>
              <a:t> à la </a:t>
            </a:r>
            <a:r>
              <a:rPr lang="en-US" dirty="0" err="1">
                <a:latin typeface="Arial"/>
                <a:ea typeface="Arial"/>
                <a:cs typeface="Arial"/>
                <a:sym typeface="Arial"/>
              </a:rPr>
              <a:t>décision</a:t>
            </a:r>
            <a:endParaRPr dirty="0"/>
          </a:p>
          <a:p>
            <a:pPr marL="342900" lvl="0" indent="-228600" algn="l" rtl="0">
              <a:spcBef>
                <a:spcPts val="1200"/>
              </a:spcBef>
              <a:spcAft>
                <a:spcPts val="0"/>
              </a:spcAft>
              <a:buClr>
                <a:schemeClr val="dk1"/>
              </a:buClr>
              <a:buSzPts val="1800"/>
              <a:buNone/>
            </a:pPr>
            <a:endParaRPr sz="1800" dirty="0">
              <a:latin typeface="Arial"/>
              <a:ea typeface="Arial"/>
              <a:cs typeface="Arial"/>
              <a:sym typeface="Arial"/>
            </a:endParaRPr>
          </a:p>
          <a:p>
            <a:pPr marL="342900" lvl="0" indent="-228600" algn="l" rtl="0">
              <a:spcBef>
                <a:spcPts val="1200"/>
              </a:spcBef>
              <a:spcAft>
                <a:spcPts val="0"/>
              </a:spcAft>
              <a:buClr>
                <a:schemeClr val="dk1"/>
              </a:buClr>
              <a:buSzPts val="1800"/>
              <a:buNone/>
            </a:pPr>
            <a:endParaRPr sz="1800" dirty="0">
              <a:latin typeface="Arial"/>
              <a:ea typeface="Arial"/>
              <a:cs typeface="Arial"/>
              <a:sym typeface="Arial"/>
            </a:endParaRPr>
          </a:p>
          <a:p>
            <a:pPr marL="342900" lvl="0" indent="-228600" algn="l" rtl="0">
              <a:spcBef>
                <a:spcPts val="1200"/>
              </a:spcBef>
              <a:spcAft>
                <a:spcPts val="0"/>
              </a:spcAft>
              <a:buClr>
                <a:schemeClr val="dk1"/>
              </a:buClr>
              <a:buSzPts val="1800"/>
              <a:buNone/>
            </a:pPr>
            <a:endParaRPr sz="1800" dirty="0">
              <a:latin typeface="Arial"/>
              <a:ea typeface="Arial"/>
              <a:cs typeface="Arial"/>
              <a:sym typeface="Arial"/>
            </a:endParaRPr>
          </a:p>
        </p:txBody>
      </p:sp>
      <p:sp>
        <p:nvSpPr>
          <p:cNvPr id="210" name="Google Shape;210;p14"/>
          <p:cNvSpPr txBox="1">
            <a:spLocks noGrp="1"/>
          </p:cNvSpPr>
          <p:nvPr>
            <p:ph type="sldNum" idx="4294967295"/>
          </p:nvPr>
        </p:nvSpPr>
        <p:spPr>
          <a:xfrm>
            <a:off x="7010400" y="6477000"/>
            <a:ext cx="1905000" cy="3048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1400"/>
              <a:buFont typeface="Arial"/>
              <a:buNone/>
            </a:pPr>
            <a:fld id="{00000000-1234-1234-1234-123412341234}" type="slidenum">
              <a:rPr lang="en-US" sz="1400" b="1">
                <a:solidFill>
                  <a:schemeClr val="dk1"/>
                </a:solidFill>
                <a:latin typeface="Arial"/>
                <a:ea typeface="Arial"/>
                <a:cs typeface="Arial"/>
                <a:sym typeface="Arial"/>
              </a:rPr>
              <a:t>14</a:t>
            </a:fld>
            <a:endParaRPr sz="1400" b="1">
              <a:solidFill>
                <a:schemeClr val="dk1"/>
              </a:solidFill>
              <a:latin typeface="Arial"/>
              <a:ea typeface="Arial"/>
              <a:cs typeface="Arial"/>
              <a:sym typeface="Arial"/>
            </a:endParaRPr>
          </a:p>
        </p:txBody>
      </p:sp>
    </p:spTree>
    <p:extLst>
      <p:ext uri="{BB962C8B-B14F-4D97-AF65-F5344CB8AC3E}">
        <p14:creationId xmlns:p14="http://schemas.microsoft.com/office/powerpoint/2010/main" val="927230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8" name="Google Shape;218;p15"/>
          <p:cNvSpPr txBox="1"/>
          <p:nvPr/>
        </p:nvSpPr>
        <p:spPr>
          <a:xfrm>
            <a:off x="680469" y="3222400"/>
            <a:ext cx="4683619" cy="628377"/>
          </a:xfrm>
          <a:prstGeom prst="rect">
            <a:avLst/>
          </a:prstGeom>
          <a:noFill/>
          <a:ln>
            <a:noFill/>
          </a:ln>
        </p:spPr>
        <p:txBody>
          <a:bodyPr spcFirstLastPara="1" wrap="square" lIns="0" tIns="0" rIns="0" bIns="0" anchor="t" anchorCtr="0">
            <a:spAutoFit/>
          </a:bodyPr>
          <a:lstStyle/>
          <a:p>
            <a:pPr marL="0" marR="0" lvl="0" indent="0" algn="l" rtl="0">
              <a:lnSpc>
                <a:spcPct val="111704"/>
              </a:lnSpc>
              <a:spcBef>
                <a:spcPts val="0"/>
              </a:spcBef>
              <a:spcAft>
                <a:spcPts val="0"/>
              </a:spcAft>
              <a:buNone/>
            </a:pPr>
            <a:r>
              <a:rPr lang="en-US" sz="4400" b="1" dirty="0">
                <a:solidFill>
                  <a:srgbClr val="FFFFFF"/>
                </a:solidFill>
                <a:latin typeface="Arial"/>
                <a:ea typeface="Arial"/>
                <a:cs typeface="Arial"/>
                <a:sym typeface="Arial"/>
              </a:rPr>
              <a:t>Mise en </a:t>
            </a:r>
            <a:r>
              <a:rPr lang="en-US" sz="4400" b="1" dirty="0" err="1">
                <a:solidFill>
                  <a:srgbClr val="FFFFFF"/>
                </a:solidFill>
                <a:latin typeface="Arial"/>
                <a:ea typeface="Arial"/>
                <a:cs typeface="Arial"/>
                <a:sym typeface="Arial"/>
              </a:rPr>
              <a:t>contexte</a:t>
            </a:r>
            <a:endParaRPr sz="4400" b="1" dirty="0">
              <a:solidFill>
                <a:srgbClr val="FFFFFF"/>
              </a:solidFill>
              <a:latin typeface="Arial"/>
              <a:ea typeface="Arial"/>
              <a:cs typeface="Arial"/>
              <a:sym typeface="Arial"/>
            </a:endParaRPr>
          </a:p>
        </p:txBody>
      </p:sp>
      <p:sp>
        <p:nvSpPr>
          <p:cNvPr id="219" name="Google Shape;219;p15"/>
          <p:cNvSpPr txBox="1"/>
          <p:nvPr/>
        </p:nvSpPr>
        <p:spPr>
          <a:xfrm>
            <a:off x="8627110" y="6534650"/>
            <a:ext cx="350167" cy="205184"/>
          </a:xfrm>
          <a:prstGeom prst="rect">
            <a:avLst/>
          </a:prstGeom>
          <a:noFill/>
          <a:ln>
            <a:noFill/>
          </a:ln>
        </p:spPr>
        <p:txBody>
          <a:bodyPr spcFirstLastPara="1" wrap="square" lIns="0" tIns="0" rIns="0" bIns="0" anchor="t" anchorCtr="0">
            <a:spAutoFit/>
          </a:bodyPr>
          <a:lstStyle/>
          <a:p>
            <a:pPr marL="0" marR="0" lvl="0" indent="0" algn="l" rtl="0">
              <a:lnSpc>
                <a:spcPct val="111714"/>
              </a:lnSpc>
              <a:spcBef>
                <a:spcPts val="0"/>
              </a:spcBef>
              <a:spcAft>
                <a:spcPts val="0"/>
              </a:spcAft>
              <a:buNone/>
            </a:pPr>
            <a:r>
              <a:rPr lang="en-US" sz="1400" b="1">
                <a:solidFill>
                  <a:srgbClr val="000000"/>
                </a:solidFill>
                <a:latin typeface="Arial"/>
                <a:ea typeface="Arial"/>
                <a:cs typeface="Arial"/>
                <a:sym typeface="Arial"/>
              </a:rPr>
              <a:t>15</a:t>
            </a:r>
            <a:endParaRPr sz="1400" b="1">
              <a:solidFill>
                <a:srgbClr val="000000"/>
              </a:solidFill>
              <a:latin typeface="Arial"/>
              <a:ea typeface="Arial"/>
              <a:cs typeface="Arial"/>
              <a:sym typeface="Arial"/>
            </a:endParaRPr>
          </a:p>
        </p:txBody>
      </p:sp>
    </p:spTree>
    <p:extLst>
      <p:ext uri="{BB962C8B-B14F-4D97-AF65-F5344CB8AC3E}">
        <p14:creationId xmlns:p14="http://schemas.microsoft.com/office/powerpoint/2010/main" val="51493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6"/>
          <p:cNvSpPr txBox="1">
            <a:spLocks noGrp="1"/>
          </p:cNvSpPr>
          <p:nvPr>
            <p:ph type="body" idx="1"/>
          </p:nvPr>
        </p:nvSpPr>
        <p:spPr>
          <a:xfrm>
            <a:off x="519983" y="2264128"/>
            <a:ext cx="3521565" cy="2570958"/>
          </a:xfrm>
          <a:prstGeom prst="rect">
            <a:avLst/>
          </a:prstGeom>
          <a:noFill/>
          <a:ln>
            <a:noFill/>
          </a:ln>
        </p:spPr>
        <p:txBody>
          <a:bodyPr spcFirstLastPara="1" wrap="square" lIns="91425" tIns="45700" rIns="91425" bIns="45700" anchor="t" anchorCtr="0">
            <a:normAutofit/>
          </a:bodyPr>
          <a:lstStyle/>
          <a:p>
            <a:pPr marL="342900" lvl="0" indent="-215900" algn="l" rtl="0">
              <a:spcBef>
                <a:spcPts val="0"/>
              </a:spcBef>
              <a:spcAft>
                <a:spcPts val="0"/>
              </a:spcAft>
              <a:buClr>
                <a:schemeClr val="dk1"/>
              </a:buClr>
              <a:buSzPts val="2000"/>
              <a:buNone/>
            </a:pPr>
            <a:endParaRPr sz="2000"/>
          </a:p>
          <a:p>
            <a:pPr marL="0" lvl="0" indent="0" algn="l" rtl="0">
              <a:spcBef>
                <a:spcPts val="1000"/>
              </a:spcBef>
              <a:spcAft>
                <a:spcPts val="0"/>
              </a:spcAft>
              <a:buClr>
                <a:schemeClr val="dk1"/>
              </a:buClr>
              <a:buSzPts val="2000"/>
              <a:buNone/>
            </a:pPr>
            <a:endParaRPr sz="2000"/>
          </a:p>
        </p:txBody>
      </p:sp>
      <p:sp>
        <p:nvSpPr>
          <p:cNvPr id="226" name="Google Shape;226;p16"/>
          <p:cNvSpPr txBox="1">
            <a:spLocks noGrp="1"/>
          </p:cNvSpPr>
          <p:nvPr>
            <p:ph type="sldNum" idx="4294967295"/>
          </p:nvPr>
        </p:nvSpPr>
        <p:spPr>
          <a:xfrm>
            <a:off x="7010400" y="6477000"/>
            <a:ext cx="1905000" cy="3048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1400"/>
              <a:buFont typeface="Arial"/>
              <a:buNone/>
            </a:pPr>
            <a:fld id="{00000000-1234-1234-1234-123412341234}" type="slidenum">
              <a:rPr lang="en-US" sz="1400" b="1">
                <a:solidFill>
                  <a:schemeClr val="dk1"/>
                </a:solidFill>
                <a:latin typeface="Arial"/>
                <a:ea typeface="Arial"/>
                <a:cs typeface="Arial"/>
                <a:sym typeface="Arial"/>
              </a:rPr>
              <a:t>16</a:t>
            </a:fld>
            <a:endParaRPr sz="1400" b="1">
              <a:solidFill>
                <a:schemeClr val="dk1"/>
              </a:solidFill>
              <a:latin typeface="Arial"/>
              <a:ea typeface="Arial"/>
              <a:cs typeface="Arial"/>
              <a:sym typeface="Arial"/>
            </a:endParaRPr>
          </a:p>
        </p:txBody>
      </p:sp>
      <p:sp>
        <p:nvSpPr>
          <p:cNvPr id="227" name="Google Shape;227;p16"/>
          <p:cNvSpPr txBox="1"/>
          <p:nvPr/>
        </p:nvSpPr>
        <p:spPr>
          <a:xfrm>
            <a:off x="457200" y="550459"/>
            <a:ext cx="5030906" cy="1231142"/>
          </a:xfrm>
          <a:prstGeom prst="rect">
            <a:avLst/>
          </a:prstGeom>
          <a:noFill/>
          <a:ln>
            <a:noFill/>
          </a:ln>
        </p:spPr>
        <p:txBody>
          <a:bodyPr spcFirstLastPara="1" wrap="square" lIns="91425" tIns="45700" rIns="91425" bIns="45700" anchor="ctr" anchorCtr="0">
            <a:normAutofit fontScale="85000" lnSpcReduction="10000"/>
          </a:bodyPr>
          <a:lstStyle/>
          <a:p>
            <a:pPr marL="0" marR="0" lvl="0" indent="0" algn="l" rtl="0">
              <a:spcBef>
                <a:spcPts val="0"/>
              </a:spcBef>
              <a:spcAft>
                <a:spcPts val="0"/>
              </a:spcAft>
              <a:buClr>
                <a:schemeClr val="dk1"/>
              </a:buClr>
              <a:buSzPct val="100000"/>
              <a:buFont typeface="Arial"/>
              <a:buNone/>
            </a:pPr>
            <a:r>
              <a:rPr lang="en-US" sz="3600" b="1">
                <a:solidFill>
                  <a:schemeClr val="dk1"/>
                </a:solidFill>
                <a:latin typeface="Arial"/>
                <a:ea typeface="Arial"/>
                <a:cs typeface="Arial"/>
                <a:sym typeface="Arial"/>
              </a:rPr>
              <a:t>Qu’est-ce qu’une fracture de fragilisation?</a:t>
            </a:r>
            <a:endParaRPr/>
          </a:p>
        </p:txBody>
      </p:sp>
      <p:sp>
        <p:nvSpPr>
          <p:cNvPr id="228" name="Google Shape;228;p16"/>
          <p:cNvSpPr txBox="1"/>
          <p:nvPr/>
        </p:nvSpPr>
        <p:spPr>
          <a:xfrm>
            <a:off x="457200" y="1834964"/>
            <a:ext cx="5452906" cy="3768451"/>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On parle d’un os qui se brise à la suite d’un choc mineur normalement sans gravité. </a:t>
            </a:r>
            <a:endParaRPr sz="2000">
              <a:solidFill>
                <a:schemeClr val="dk1"/>
              </a:solidFill>
              <a:latin typeface="Arial"/>
              <a:ea typeface="Arial"/>
              <a:cs typeface="Arial"/>
              <a:sym typeface="Arial"/>
            </a:endParaRPr>
          </a:p>
          <a:p>
            <a:pPr marL="342900" marR="0" lvl="0" indent="-342900" algn="l" rtl="0">
              <a:spcBef>
                <a:spcPts val="1000"/>
              </a:spcBef>
              <a:spcAft>
                <a:spcPts val="0"/>
              </a:spcAft>
              <a:buClr>
                <a:schemeClr val="dk1"/>
              </a:buClr>
              <a:buSzPts val="2000"/>
              <a:buFont typeface="Arial"/>
              <a:buChar char="•"/>
            </a:pPr>
            <a:r>
              <a:rPr lang="en-US" sz="2000">
                <a:solidFill>
                  <a:schemeClr val="dk1"/>
                </a:solidFill>
                <a:latin typeface="Arial"/>
                <a:ea typeface="Arial"/>
                <a:cs typeface="Arial"/>
                <a:sym typeface="Arial"/>
              </a:rPr>
              <a:t>Elle est attribuable à l’affaiblissement de l’ossature; on parle alors de faible densité minérale osseuse ou plus communément d’ostéoporose.</a:t>
            </a:r>
            <a:endParaRPr/>
          </a:p>
          <a:p>
            <a:pPr marL="342900" marR="0" lvl="0" indent="-342900" algn="l" rtl="0">
              <a:spcBef>
                <a:spcPts val="1000"/>
              </a:spcBef>
              <a:spcAft>
                <a:spcPts val="0"/>
              </a:spcAft>
              <a:buClr>
                <a:schemeClr val="dk1"/>
              </a:buClr>
              <a:buSzPts val="2000"/>
              <a:buFont typeface="Arial"/>
              <a:buChar char="•"/>
            </a:pPr>
            <a:r>
              <a:rPr lang="en-US" sz="2000">
                <a:solidFill>
                  <a:schemeClr val="dk1"/>
                </a:solidFill>
                <a:latin typeface="Arial"/>
                <a:ea typeface="Arial"/>
                <a:cs typeface="Arial"/>
                <a:sym typeface="Arial"/>
              </a:rPr>
              <a:t>Les fractures de la hanche, de la colonne vertébrale et du poignet sont les plus courantes.</a:t>
            </a:r>
            <a:endParaRPr/>
          </a:p>
          <a:p>
            <a:pPr marL="742950" marR="0" lvl="1" indent="-285750" algn="l" rtl="0">
              <a:spcBef>
                <a:spcPts val="10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Elles sont aussi désignées comme des fractures ostéoporotiques majeures (FOM).</a:t>
            </a:r>
            <a:endParaRPr/>
          </a:p>
          <a:p>
            <a:pPr marL="742950" marR="0" lvl="1" indent="-158750" algn="l" rtl="0">
              <a:spcBef>
                <a:spcPts val="1000"/>
              </a:spcBef>
              <a:spcAft>
                <a:spcPts val="0"/>
              </a:spcAft>
              <a:buClr>
                <a:schemeClr val="dk1"/>
              </a:buClr>
              <a:buSzPts val="2000"/>
              <a:buFont typeface="Arial"/>
              <a:buNone/>
            </a:pPr>
            <a:endParaRPr sz="2000" b="0" i="0" u="none" strike="noStrike" cap="none">
              <a:solidFill>
                <a:schemeClr val="dk1"/>
              </a:solidFill>
              <a:latin typeface="Arial"/>
              <a:ea typeface="Arial"/>
              <a:cs typeface="Arial"/>
              <a:sym typeface="Arial"/>
            </a:endParaRPr>
          </a:p>
          <a:p>
            <a:pPr marL="0" marR="0" lvl="0" indent="0" algn="l" rtl="0">
              <a:spcBef>
                <a:spcPts val="1000"/>
              </a:spcBef>
              <a:spcAft>
                <a:spcPts val="0"/>
              </a:spcAft>
              <a:buClr>
                <a:schemeClr val="dk1"/>
              </a:buClr>
              <a:buSzPts val="2000"/>
              <a:buFont typeface="Arial"/>
              <a:buNone/>
            </a:pPr>
            <a:endParaRPr sz="2000">
              <a:solidFill>
                <a:schemeClr val="dk1"/>
              </a:solidFill>
              <a:latin typeface="Arial"/>
              <a:ea typeface="Arial"/>
              <a:cs typeface="Arial"/>
              <a:sym typeface="Arial"/>
            </a:endParaRPr>
          </a:p>
        </p:txBody>
      </p:sp>
      <p:pic>
        <p:nvPicPr>
          <p:cNvPr id="229" name="Google Shape;229;p16"/>
          <p:cNvPicPr preferRelativeResize="0"/>
          <p:nvPr/>
        </p:nvPicPr>
        <p:blipFill rotWithShape="1">
          <a:blip r:embed="rId3">
            <a:alphaModFix/>
          </a:blip>
          <a:srcRect/>
          <a:stretch/>
        </p:blipFill>
        <p:spPr>
          <a:xfrm>
            <a:off x="5658709" y="951978"/>
            <a:ext cx="2711732" cy="5198301"/>
          </a:xfrm>
          <a:prstGeom prst="rect">
            <a:avLst/>
          </a:prstGeom>
          <a:noFill/>
          <a:ln>
            <a:noFill/>
          </a:ln>
        </p:spPr>
      </p:pic>
    </p:spTree>
    <p:extLst>
      <p:ext uri="{BB962C8B-B14F-4D97-AF65-F5344CB8AC3E}">
        <p14:creationId xmlns:p14="http://schemas.microsoft.com/office/powerpoint/2010/main" val="4215032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7"/>
          <p:cNvSpPr txBox="1">
            <a:spLocks noGrp="1"/>
          </p:cNvSpPr>
          <p:nvPr>
            <p:ph type="body" idx="1"/>
          </p:nvPr>
        </p:nvSpPr>
        <p:spPr>
          <a:xfrm>
            <a:off x="265482" y="1067261"/>
            <a:ext cx="7275307" cy="4994187"/>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100"/>
              <a:buChar char="•"/>
            </a:pPr>
            <a:r>
              <a:rPr lang="en-US" sz="2100" dirty="0">
                <a:latin typeface="Arial"/>
                <a:ea typeface="Arial"/>
                <a:cs typeface="Arial"/>
                <a:sym typeface="Arial"/>
              </a:rPr>
              <a:t>Fracture </a:t>
            </a:r>
            <a:r>
              <a:rPr lang="en-US" sz="2100" dirty="0" err="1">
                <a:latin typeface="Arial"/>
                <a:ea typeface="Arial"/>
                <a:cs typeface="Arial"/>
                <a:sym typeface="Arial"/>
              </a:rPr>
              <a:t>antérieure</a:t>
            </a:r>
            <a:endParaRPr sz="2100" dirty="0"/>
          </a:p>
          <a:p>
            <a:pPr marL="342900" lvl="0" indent="-342900" algn="l" rtl="0">
              <a:spcBef>
                <a:spcPts val="1020"/>
              </a:spcBef>
              <a:spcAft>
                <a:spcPts val="0"/>
              </a:spcAft>
              <a:buClr>
                <a:schemeClr val="dk1"/>
              </a:buClr>
              <a:buSzPts val="2100"/>
              <a:buChar char="•"/>
            </a:pPr>
            <a:r>
              <a:rPr lang="en-US" sz="2100" dirty="0">
                <a:latin typeface="Arial"/>
                <a:ea typeface="Arial"/>
                <a:cs typeface="Arial"/>
                <a:sym typeface="Arial"/>
              </a:rPr>
              <a:t>Fracture de la hanche chez un parent</a:t>
            </a:r>
            <a:endParaRPr sz="2100" dirty="0"/>
          </a:p>
          <a:p>
            <a:pPr marL="342900" lvl="0" indent="-342900" algn="l" rtl="0">
              <a:spcBef>
                <a:spcPts val="1020"/>
              </a:spcBef>
              <a:spcAft>
                <a:spcPts val="0"/>
              </a:spcAft>
              <a:buClr>
                <a:schemeClr val="dk1"/>
              </a:buClr>
              <a:buSzPts val="2100"/>
              <a:buChar char="•"/>
            </a:pPr>
            <a:r>
              <a:rPr lang="en-US" sz="2100" dirty="0">
                <a:latin typeface="Arial"/>
                <a:ea typeface="Arial"/>
                <a:cs typeface="Arial"/>
                <a:sym typeface="Arial"/>
              </a:rPr>
              <a:t>Faible </a:t>
            </a:r>
            <a:r>
              <a:rPr lang="en-US" sz="2100" dirty="0" err="1">
                <a:latin typeface="Arial"/>
                <a:ea typeface="Arial"/>
                <a:cs typeface="Arial"/>
                <a:sym typeface="Arial"/>
              </a:rPr>
              <a:t>densité</a:t>
            </a:r>
            <a:r>
              <a:rPr lang="en-US" sz="2100" dirty="0">
                <a:latin typeface="Arial"/>
                <a:ea typeface="Arial"/>
                <a:cs typeface="Arial"/>
                <a:sym typeface="Arial"/>
              </a:rPr>
              <a:t> </a:t>
            </a:r>
            <a:r>
              <a:rPr lang="en-US" sz="2100" dirty="0" err="1">
                <a:latin typeface="Arial"/>
                <a:ea typeface="Arial"/>
                <a:cs typeface="Arial"/>
                <a:sym typeface="Arial"/>
              </a:rPr>
              <a:t>osseuse</a:t>
            </a:r>
            <a:endParaRPr sz="2100" dirty="0"/>
          </a:p>
          <a:p>
            <a:pPr marL="342900" lvl="0" indent="-342900" algn="l" rtl="0">
              <a:spcBef>
                <a:spcPts val="1020"/>
              </a:spcBef>
              <a:spcAft>
                <a:spcPts val="0"/>
              </a:spcAft>
              <a:buClr>
                <a:schemeClr val="dk1"/>
              </a:buClr>
              <a:buSzPts val="2100"/>
              <a:buChar char="•"/>
            </a:pPr>
            <a:r>
              <a:rPr lang="en-US" sz="2100" dirty="0" err="1">
                <a:latin typeface="Arial"/>
                <a:ea typeface="Arial"/>
                <a:cs typeface="Arial"/>
                <a:sym typeface="Arial"/>
              </a:rPr>
              <a:t>Sexe</a:t>
            </a:r>
            <a:r>
              <a:rPr lang="en-US" sz="2100" dirty="0">
                <a:latin typeface="Arial"/>
                <a:ea typeface="Arial"/>
                <a:cs typeface="Arial"/>
                <a:sym typeface="Arial"/>
              </a:rPr>
              <a:t> </a:t>
            </a:r>
            <a:r>
              <a:rPr lang="en-US" sz="2100" dirty="0" err="1">
                <a:latin typeface="Arial"/>
                <a:ea typeface="Arial"/>
                <a:cs typeface="Arial"/>
                <a:sym typeface="Arial"/>
              </a:rPr>
              <a:t>féminin</a:t>
            </a:r>
            <a:r>
              <a:rPr lang="en-US" sz="2100" dirty="0">
                <a:latin typeface="Arial"/>
                <a:ea typeface="Arial"/>
                <a:cs typeface="Arial"/>
                <a:sym typeface="Arial"/>
              </a:rPr>
              <a:t> à la naissance</a:t>
            </a:r>
            <a:endParaRPr sz="2100" dirty="0"/>
          </a:p>
          <a:p>
            <a:pPr marL="342900" lvl="0" indent="-342900" algn="l" rtl="0">
              <a:spcBef>
                <a:spcPts val="1020"/>
              </a:spcBef>
              <a:spcAft>
                <a:spcPts val="0"/>
              </a:spcAft>
              <a:buClr>
                <a:srgbClr val="000000"/>
              </a:buClr>
              <a:buSzPts val="2100"/>
              <a:buChar char="•"/>
            </a:pPr>
            <a:r>
              <a:rPr lang="en-US" sz="2100" dirty="0">
                <a:solidFill>
                  <a:srgbClr val="000000"/>
                </a:solidFill>
              </a:rPr>
              <a:t>Âge </a:t>
            </a:r>
            <a:r>
              <a:rPr lang="en-US" sz="2100" dirty="0" err="1">
                <a:solidFill>
                  <a:srgbClr val="000000"/>
                </a:solidFill>
              </a:rPr>
              <a:t>avancé</a:t>
            </a:r>
            <a:r>
              <a:rPr lang="en-US" sz="2100" dirty="0">
                <a:solidFill>
                  <a:srgbClr val="000000"/>
                </a:solidFill>
              </a:rPr>
              <a:t> / post-</a:t>
            </a:r>
            <a:r>
              <a:rPr lang="en-US" sz="2100" dirty="0" err="1">
                <a:solidFill>
                  <a:srgbClr val="000000"/>
                </a:solidFill>
              </a:rPr>
              <a:t>ménopause</a:t>
            </a:r>
            <a:endParaRPr dirty="0"/>
          </a:p>
          <a:p>
            <a:pPr marL="342900" lvl="0" indent="-342900" algn="l" rtl="0">
              <a:spcBef>
                <a:spcPts val="1020"/>
              </a:spcBef>
              <a:spcAft>
                <a:spcPts val="0"/>
              </a:spcAft>
              <a:buClr>
                <a:schemeClr val="dk1"/>
              </a:buClr>
              <a:buSzPts val="2100"/>
              <a:buChar char="•"/>
            </a:pPr>
            <a:r>
              <a:rPr lang="en-US" sz="2100" dirty="0">
                <a:latin typeface="Arial"/>
                <a:ea typeface="Arial"/>
                <a:cs typeface="Arial"/>
                <a:sym typeface="Arial"/>
              </a:rPr>
              <a:t>Troubles </a:t>
            </a:r>
            <a:r>
              <a:rPr lang="en-US" sz="2100" dirty="0" err="1">
                <a:latin typeface="Arial"/>
                <a:ea typeface="Arial"/>
                <a:cs typeface="Arial"/>
                <a:sym typeface="Arial"/>
              </a:rPr>
              <a:t>endocriniens</a:t>
            </a:r>
            <a:r>
              <a:rPr lang="en-US" sz="2100" dirty="0">
                <a:latin typeface="Arial"/>
                <a:ea typeface="Arial"/>
                <a:cs typeface="Arial"/>
                <a:sym typeface="Arial"/>
              </a:rPr>
              <a:t>, </a:t>
            </a:r>
            <a:r>
              <a:rPr lang="en-US" sz="2100" dirty="0" err="1">
                <a:latin typeface="Arial"/>
                <a:ea typeface="Arial"/>
                <a:cs typeface="Arial"/>
                <a:sym typeface="Arial"/>
              </a:rPr>
              <a:t>diabète</a:t>
            </a:r>
            <a:r>
              <a:rPr lang="en-US" sz="2100" dirty="0">
                <a:latin typeface="Arial"/>
                <a:ea typeface="Arial"/>
                <a:cs typeface="Arial"/>
                <a:sym typeface="Arial"/>
              </a:rPr>
              <a:t>, </a:t>
            </a:r>
            <a:r>
              <a:rPr lang="en-US" sz="2100" dirty="0" err="1">
                <a:latin typeface="Arial"/>
                <a:ea typeface="Arial"/>
                <a:cs typeface="Arial"/>
                <a:sym typeface="Arial"/>
              </a:rPr>
              <a:t>arthrite</a:t>
            </a:r>
            <a:r>
              <a:rPr lang="en-US" sz="2100" dirty="0">
                <a:latin typeface="Arial"/>
                <a:ea typeface="Arial"/>
                <a:cs typeface="Arial"/>
                <a:sym typeface="Arial"/>
              </a:rPr>
              <a:t> </a:t>
            </a:r>
            <a:r>
              <a:rPr lang="en-US" sz="2100" dirty="0" err="1">
                <a:latin typeface="Arial"/>
                <a:ea typeface="Arial"/>
                <a:cs typeface="Arial"/>
                <a:sym typeface="Arial"/>
              </a:rPr>
              <a:t>rhumatoide</a:t>
            </a:r>
            <a:r>
              <a:rPr lang="en-US" sz="2100" dirty="0">
                <a:latin typeface="Arial"/>
                <a:ea typeface="Arial"/>
                <a:cs typeface="Arial"/>
                <a:sym typeface="Arial"/>
              </a:rPr>
              <a:t>, </a:t>
            </a:r>
            <a:endParaRPr dirty="0"/>
          </a:p>
          <a:p>
            <a:pPr marL="57150" lvl="0" indent="0" algn="l" rtl="0">
              <a:spcBef>
                <a:spcPts val="1020"/>
              </a:spcBef>
              <a:spcAft>
                <a:spcPts val="0"/>
              </a:spcAft>
              <a:buClr>
                <a:schemeClr val="dk1"/>
              </a:buClr>
              <a:buSzPts val="2100"/>
              <a:buNone/>
              <a:tabLst>
                <a:tab pos="396875" algn="l"/>
                <a:tab pos="528638" algn="l"/>
              </a:tabLst>
            </a:pPr>
            <a:r>
              <a:rPr lang="en-US" sz="2100" dirty="0">
                <a:latin typeface="Arial"/>
                <a:ea typeface="Arial"/>
                <a:cs typeface="Arial"/>
                <a:sym typeface="Arial"/>
              </a:rPr>
              <a:t>	</a:t>
            </a:r>
            <a:r>
              <a:rPr lang="en-US" sz="2100" dirty="0" err="1">
                <a:latin typeface="Arial"/>
                <a:ea typeface="Arial"/>
                <a:cs typeface="Arial"/>
                <a:sym typeface="Arial"/>
              </a:rPr>
              <a:t>insuffisance</a:t>
            </a:r>
            <a:r>
              <a:rPr lang="en-US" sz="2100" dirty="0">
                <a:latin typeface="Arial"/>
                <a:ea typeface="Arial"/>
                <a:cs typeface="Arial"/>
                <a:sym typeface="Arial"/>
              </a:rPr>
              <a:t> </a:t>
            </a:r>
            <a:r>
              <a:rPr lang="en-US" sz="2100" dirty="0" err="1">
                <a:latin typeface="Arial"/>
                <a:ea typeface="Arial"/>
                <a:cs typeface="Arial"/>
                <a:sym typeface="Arial"/>
              </a:rPr>
              <a:t>rénale</a:t>
            </a:r>
            <a:r>
              <a:rPr lang="en-US" sz="2100" dirty="0">
                <a:latin typeface="Arial"/>
                <a:ea typeface="Arial"/>
                <a:cs typeface="Arial"/>
                <a:sym typeface="Arial"/>
              </a:rPr>
              <a:t> </a:t>
            </a:r>
            <a:r>
              <a:rPr lang="en-US" sz="2100" dirty="0" err="1">
                <a:latin typeface="Arial"/>
                <a:ea typeface="Arial"/>
                <a:cs typeface="Arial"/>
                <a:sym typeface="Arial"/>
              </a:rPr>
              <a:t>terminale</a:t>
            </a:r>
            <a:endParaRPr dirty="0"/>
          </a:p>
          <a:p>
            <a:pPr marL="342900" lvl="0" indent="-342900" algn="l" rtl="0">
              <a:spcBef>
                <a:spcPts val="1020"/>
              </a:spcBef>
              <a:spcAft>
                <a:spcPts val="0"/>
              </a:spcAft>
              <a:buClr>
                <a:schemeClr val="dk1"/>
              </a:buClr>
              <a:buSzPts val="2100"/>
              <a:buChar char="•"/>
            </a:pPr>
            <a:r>
              <a:rPr lang="en-US" sz="2100" dirty="0" err="1">
                <a:latin typeface="Arial"/>
                <a:ea typeface="Arial"/>
                <a:cs typeface="Arial"/>
                <a:sym typeface="Arial"/>
              </a:rPr>
              <a:t>Médications</a:t>
            </a:r>
            <a:r>
              <a:rPr lang="en-US" sz="2100" dirty="0">
                <a:latin typeface="Arial"/>
                <a:ea typeface="Arial"/>
                <a:cs typeface="Arial"/>
                <a:sym typeface="Arial"/>
              </a:rPr>
              <a:t> (e.g., usage </a:t>
            </a:r>
            <a:r>
              <a:rPr lang="en-US" sz="2100" dirty="0" err="1">
                <a:latin typeface="Arial"/>
                <a:ea typeface="Arial"/>
                <a:cs typeface="Arial"/>
                <a:sym typeface="Arial"/>
              </a:rPr>
              <a:t>chronique</a:t>
            </a:r>
            <a:r>
              <a:rPr lang="en-US" sz="2100" dirty="0">
                <a:latin typeface="Arial"/>
                <a:ea typeface="Arial"/>
                <a:cs typeface="Arial"/>
                <a:sym typeface="Arial"/>
              </a:rPr>
              <a:t> de </a:t>
            </a:r>
            <a:r>
              <a:rPr lang="en-US" sz="2100" dirty="0" err="1">
                <a:latin typeface="Arial"/>
                <a:ea typeface="Arial"/>
                <a:cs typeface="Arial"/>
                <a:sym typeface="Arial"/>
              </a:rPr>
              <a:t>glucocorticoides</a:t>
            </a:r>
            <a:r>
              <a:rPr lang="en-US" sz="2100" dirty="0">
                <a:latin typeface="Arial"/>
                <a:ea typeface="Arial"/>
                <a:cs typeface="Arial"/>
                <a:sym typeface="Arial"/>
              </a:rPr>
              <a:t>)</a:t>
            </a:r>
            <a:endParaRPr dirty="0"/>
          </a:p>
          <a:p>
            <a:pPr marL="342900" lvl="0" indent="-342900" algn="l" rtl="0">
              <a:spcBef>
                <a:spcPts val="1020"/>
              </a:spcBef>
              <a:spcAft>
                <a:spcPts val="0"/>
              </a:spcAft>
              <a:buClr>
                <a:schemeClr val="dk1"/>
              </a:buClr>
              <a:buSzPts val="2100"/>
              <a:buChar char="•"/>
            </a:pPr>
            <a:r>
              <a:rPr lang="en-US" sz="2100" dirty="0">
                <a:latin typeface="Arial"/>
                <a:ea typeface="Arial"/>
                <a:cs typeface="Arial"/>
                <a:sym typeface="Arial"/>
              </a:rPr>
              <a:t>Faible </a:t>
            </a:r>
            <a:r>
              <a:rPr lang="en-US" sz="2100" dirty="0" err="1">
                <a:latin typeface="Arial"/>
                <a:ea typeface="Arial"/>
                <a:cs typeface="Arial"/>
                <a:sym typeface="Arial"/>
              </a:rPr>
              <a:t>poids</a:t>
            </a:r>
            <a:endParaRPr sz="2100" dirty="0"/>
          </a:p>
          <a:p>
            <a:pPr marL="342900" lvl="0" indent="-342900" algn="l" rtl="0">
              <a:spcBef>
                <a:spcPts val="1020"/>
              </a:spcBef>
              <a:spcAft>
                <a:spcPts val="0"/>
              </a:spcAft>
              <a:buClr>
                <a:schemeClr val="dk1"/>
              </a:buClr>
              <a:buSzPts val="2100"/>
              <a:buChar char="•"/>
            </a:pPr>
            <a:r>
              <a:rPr lang="en-US" sz="2100" dirty="0" err="1">
                <a:latin typeface="Arial"/>
                <a:ea typeface="Arial"/>
                <a:cs typeface="Arial"/>
                <a:sym typeface="Arial"/>
              </a:rPr>
              <a:t>Tabagisme</a:t>
            </a:r>
            <a:r>
              <a:rPr lang="en-US" sz="2100" dirty="0">
                <a:latin typeface="Arial"/>
                <a:ea typeface="Arial"/>
                <a:cs typeface="Arial"/>
                <a:sym typeface="Arial"/>
              </a:rPr>
              <a:t>, Trouble </a:t>
            </a:r>
            <a:r>
              <a:rPr lang="en-US" sz="2100" dirty="0" err="1">
                <a:latin typeface="Arial"/>
                <a:ea typeface="Arial"/>
                <a:cs typeface="Arial"/>
                <a:sym typeface="Arial"/>
              </a:rPr>
              <a:t>lié</a:t>
            </a:r>
            <a:r>
              <a:rPr lang="en-US" sz="2100" dirty="0">
                <a:latin typeface="Arial"/>
                <a:ea typeface="Arial"/>
                <a:cs typeface="Arial"/>
                <a:sym typeface="Arial"/>
              </a:rPr>
              <a:t> à </a:t>
            </a:r>
            <a:r>
              <a:rPr lang="en-US" sz="2100" dirty="0" err="1">
                <a:latin typeface="Arial"/>
                <a:ea typeface="Arial"/>
                <a:cs typeface="Arial"/>
                <a:sym typeface="Arial"/>
              </a:rPr>
              <a:t>l’usage</a:t>
            </a:r>
            <a:r>
              <a:rPr lang="en-US" sz="2100" dirty="0">
                <a:latin typeface="Arial"/>
                <a:ea typeface="Arial"/>
                <a:cs typeface="Arial"/>
                <a:sym typeface="Arial"/>
              </a:rPr>
              <a:t> de </a:t>
            </a:r>
            <a:r>
              <a:rPr lang="en-US" sz="2100" dirty="0" err="1">
                <a:latin typeface="Arial"/>
                <a:ea typeface="Arial"/>
                <a:cs typeface="Arial"/>
                <a:sym typeface="Arial"/>
              </a:rPr>
              <a:t>l’alcool</a:t>
            </a:r>
            <a:endParaRPr sz="2100" dirty="0"/>
          </a:p>
          <a:p>
            <a:pPr marL="342900" lvl="0" indent="-342900" algn="l" rtl="0">
              <a:spcBef>
                <a:spcPts val="1020"/>
              </a:spcBef>
              <a:spcAft>
                <a:spcPts val="0"/>
              </a:spcAft>
              <a:buClr>
                <a:schemeClr val="dk1"/>
              </a:buClr>
              <a:buSzPts val="2100"/>
              <a:buChar char="•"/>
            </a:pPr>
            <a:r>
              <a:rPr lang="en-US" sz="2100" dirty="0">
                <a:latin typeface="Arial"/>
                <a:ea typeface="Arial"/>
                <a:cs typeface="Arial"/>
                <a:sym typeface="Arial"/>
              </a:rPr>
              <a:t>Chutes</a:t>
            </a:r>
            <a:endParaRPr dirty="0"/>
          </a:p>
          <a:p>
            <a:pPr marL="342900" lvl="0" indent="-228600" algn="l" rtl="0">
              <a:spcBef>
                <a:spcPts val="960"/>
              </a:spcBef>
              <a:spcAft>
                <a:spcPts val="0"/>
              </a:spcAft>
              <a:buClr>
                <a:schemeClr val="dk1"/>
              </a:buClr>
              <a:buSzPts val="1800"/>
              <a:buNone/>
            </a:pPr>
            <a:endParaRPr sz="1800" dirty="0">
              <a:latin typeface="Arial"/>
              <a:ea typeface="Arial"/>
              <a:cs typeface="Arial"/>
              <a:sym typeface="Arial"/>
            </a:endParaRPr>
          </a:p>
          <a:p>
            <a:pPr marL="0" lvl="0" indent="0" algn="l" rtl="0">
              <a:spcBef>
                <a:spcPts val="960"/>
              </a:spcBef>
              <a:spcAft>
                <a:spcPts val="0"/>
              </a:spcAft>
              <a:buClr>
                <a:schemeClr val="dk1"/>
              </a:buClr>
              <a:buSzPts val="1800"/>
              <a:buNone/>
            </a:pPr>
            <a:endParaRPr sz="1800" dirty="0"/>
          </a:p>
        </p:txBody>
      </p:sp>
      <p:sp>
        <p:nvSpPr>
          <p:cNvPr id="237" name="Google Shape;237;p17"/>
          <p:cNvSpPr txBox="1">
            <a:spLocks noGrp="1"/>
          </p:cNvSpPr>
          <p:nvPr>
            <p:ph type="sldNum" idx="4294967295"/>
          </p:nvPr>
        </p:nvSpPr>
        <p:spPr>
          <a:xfrm>
            <a:off x="7010400" y="6477000"/>
            <a:ext cx="1905000" cy="3048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1400"/>
              <a:buFont typeface="Arial"/>
              <a:buNone/>
            </a:pPr>
            <a:fld id="{00000000-1234-1234-1234-123412341234}" type="slidenum">
              <a:rPr lang="en-US" sz="1400" b="1">
                <a:solidFill>
                  <a:schemeClr val="dk1"/>
                </a:solidFill>
                <a:latin typeface="Arial"/>
                <a:ea typeface="Arial"/>
                <a:cs typeface="Arial"/>
                <a:sym typeface="Arial"/>
              </a:rPr>
              <a:t>17</a:t>
            </a:fld>
            <a:endParaRPr sz="1400" b="1">
              <a:solidFill>
                <a:schemeClr val="dk1"/>
              </a:solidFill>
              <a:latin typeface="Arial"/>
              <a:ea typeface="Arial"/>
              <a:cs typeface="Arial"/>
              <a:sym typeface="Arial"/>
            </a:endParaRPr>
          </a:p>
        </p:txBody>
      </p:sp>
      <p:sp>
        <p:nvSpPr>
          <p:cNvPr id="238" name="Google Shape;238;p17"/>
          <p:cNvSpPr txBox="1"/>
          <p:nvPr/>
        </p:nvSpPr>
        <p:spPr>
          <a:xfrm>
            <a:off x="454818" y="106829"/>
            <a:ext cx="6896637" cy="1231142"/>
          </a:xfrm>
          <a:prstGeom prst="rect">
            <a:avLst/>
          </a:prstGeom>
          <a:noFill/>
          <a:ln>
            <a:noFill/>
          </a:ln>
        </p:spPr>
        <p:txBody>
          <a:bodyPr spcFirstLastPara="1" wrap="square" lIns="91425" tIns="45700" rIns="91425" bIns="45700" anchor="ctr" anchorCtr="0">
            <a:normAutofit/>
          </a:bodyPr>
          <a:lstStyle/>
          <a:p>
            <a:pPr marL="0" marR="0" lvl="0" indent="0" algn="l" rtl="0">
              <a:spcBef>
                <a:spcPts val="0"/>
              </a:spcBef>
              <a:spcAft>
                <a:spcPts val="0"/>
              </a:spcAft>
              <a:buClr>
                <a:schemeClr val="dk1"/>
              </a:buClr>
              <a:buSzPts val="3600"/>
              <a:buFont typeface="Arial"/>
              <a:buNone/>
            </a:pPr>
            <a:r>
              <a:rPr lang="en-US" sz="3600" b="1">
                <a:solidFill>
                  <a:schemeClr val="dk1"/>
                </a:solidFill>
                <a:latin typeface="Arial"/>
                <a:ea typeface="Arial"/>
                <a:cs typeface="Arial"/>
                <a:sym typeface="Arial"/>
              </a:rPr>
              <a:t>Facteurs de risque</a:t>
            </a:r>
            <a:endParaRPr sz="2400" b="1">
              <a:solidFill>
                <a:schemeClr val="dk1"/>
              </a:solidFill>
              <a:latin typeface="Arial"/>
              <a:ea typeface="Arial"/>
              <a:cs typeface="Arial"/>
              <a:sym typeface="Arial"/>
            </a:endParaRPr>
          </a:p>
        </p:txBody>
      </p:sp>
      <p:pic>
        <p:nvPicPr>
          <p:cNvPr id="239" name="Google Shape;239;p17" descr="A picture containing text, vector graphics&#10;&#10;Description automatically generated"/>
          <p:cNvPicPr preferRelativeResize="0"/>
          <p:nvPr/>
        </p:nvPicPr>
        <p:blipFill rotWithShape="1">
          <a:blip r:embed="rId3">
            <a:alphaModFix/>
          </a:blip>
          <a:srcRect/>
          <a:stretch/>
        </p:blipFill>
        <p:spPr>
          <a:xfrm>
            <a:off x="7170034" y="2024233"/>
            <a:ext cx="1973966" cy="4037215"/>
          </a:xfrm>
          <a:prstGeom prst="rect">
            <a:avLst/>
          </a:prstGeom>
          <a:noFill/>
          <a:ln>
            <a:noFill/>
          </a:ln>
        </p:spPr>
      </p:pic>
    </p:spTree>
    <p:extLst>
      <p:ext uri="{BB962C8B-B14F-4D97-AF65-F5344CB8AC3E}">
        <p14:creationId xmlns:p14="http://schemas.microsoft.com/office/powerpoint/2010/main" val="3041449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8"/>
          <p:cNvSpPr txBox="1">
            <a:spLocks noGrp="1"/>
          </p:cNvSpPr>
          <p:nvPr>
            <p:ph type="body" idx="1"/>
          </p:nvPr>
        </p:nvSpPr>
        <p:spPr>
          <a:xfrm>
            <a:off x="531434" y="1713727"/>
            <a:ext cx="8081132" cy="390802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400"/>
              <a:buNone/>
            </a:pPr>
            <a:r>
              <a:rPr lang="en-US" b="1">
                <a:latin typeface="Arial"/>
                <a:ea typeface="Arial"/>
                <a:cs typeface="Arial"/>
                <a:sym typeface="Arial"/>
              </a:rPr>
              <a:t>Taux de fracture de hanche (Incidence en 2016)</a:t>
            </a:r>
            <a:endParaRPr/>
          </a:p>
          <a:p>
            <a:pPr marL="342900" lvl="0" indent="-342900" algn="l" rtl="0">
              <a:spcBef>
                <a:spcPts val="1080"/>
              </a:spcBef>
              <a:spcAft>
                <a:spcPts val="0"/>
              </a:spcAft>
              <a:buClr>
                <a:schemeClr val="dk1"/>
              </a:buClr>
              <a:buSzPts val="2400"/>
              <a:buChar char="•"/>
            </a:pPr>
            <a:r>
              <a:rPr lang="en-US">
                <a:latin typeface="Arial"/>
                <a:ea typeface="Arial"/>
                <a:cs typeface="Arial"/>
                <a:sym typeface="Arial"/>
              </a:rPr>
              <a:t>168 par 100 000 – 65-79 ans</a:t>
            </a:r>
            <a:endParaRPr/>
          </a:p>
          <a:p>
            <a:pPr marL="342900" lvl="0" indent="-342900" algn="l" rtl="0">
              <a:spcBef>
                <a:spcPts val="1080"/>
              </a:spcBef>
              <a:spcAft>
                <a:spcPts val="0"/>
              </a:spcAft>
              <a:buClr>
                <a:schemeClr val="dk1"/>
              </a:buClr>
              <a:buSzPts val="2400"/>
              <a:buChar char="•"/>
            </a:pPr>
            <a:r>
              <a:rPr lang="en-US">
                <a:latin typeface="Arial"/>
                <a:ea typeface="Arial"/>
                <a:cs typeface="Arial"/>
                <a:sym typeface="Arial"/>
              </a:rPr>
              <a:t>1 045 par 100 000 – 80 ans et +</a:t>
            </a:r>
            <a:endParaRPr/>
          </a:p>
          <a:p>
            <a:pPr marL="0" lvl="0" indent="0" algn="l" rtl="0">
              <a:spcBef>
                <a:spcPts val="1080"/>
              </a:spcBef>
              <a:spcAft>
                <a:spcPts val="0"/>
              </a:spcAft>
              <a:buClr>
                <a:schemeClr val="dk1"/>
              </a:buClr>
              <a:buSzPts val="2400"/>
              <a:buNone/>
            </a:pPr>
            <a:endParaRPr b="1">
              <a:latin typeface="Arial"/>
              <a:ea typeface="Arial"/>
              <a:cs typeface="Arial"/>
              <a:sym typeface="Arial"/>
            </a:endParaRPr>
          </a:p>
          <a:p>
            <a:pPr marL="0" lvl="0" indent="0" algn="l" rtl="0">
              <a:spcBef>
                <a:spcPts val="1080"/>
              </a:spcBef>
              <a:spcAft>
                <a:spcPts val="0"/>
              </a:spcAft>
              <a:buClr>
                <a:schemeClr val="dk1"/>
              </a:buClr>
              <a:buSzPts val="2400"/>
              <a:buNone/>
            </a:pPr>
            <a:r>
              <a:rPr lang="en-US" b="1">
                <a:latin typeface="Arial"/>
                <a:ea typeface="Arial"/>
                <a:cs typeface="Arial"/>
                <a:sym typeface="Arial"/>
              </a:rPr>
              <a:t>Coût</a:t>
            </a:r>
            <a:endParaRPr/>
          </a:p>
          <a:p>
            <a:pPr marL="342900" lvl="0" indent="-342900" algn="l" rtl="0">
              <a:spcBef>
                <a:spcPts val="1080"/>
              </a:spcBef>
              <a:spcAft>
                <a:spcPts val="0"/>
              </a:spcAft>
              <a:buClr>
                <a:schemeClr val="dk1"/>
              </a:buClr>
              <a:buSzPts val="2400"/>
              <a:buChar char="•"/>
            </a:pPr>
            <a:r>
              <a:rPr lang="en-US">
                <a:latin typeface="Arial"/>
                <a:ea typeface="Arial"/>
                <a:cs typeface="Arial"/>
                <a:sym typeface="Arial"/>
              </a:rPr>
              <a:t>Coût estimatif (2010/11): $4.6 milliards</a:t>
            </a:r>
            <a:r>
              <a:rPr lang="en-US" sz="2000">
                <a:latin typeface="Arial"/>
                <a:ea typeface="Arial"/>
                <a:cs typeface="Arial"/>
                <a:sym typeface="Arial"/>
              </a:rPr>
              <a:t> </a:t>
            </a:r>
            <a:endParaRPr/>
          </a:p>
          <a:p>
            <a:pPr marL="0" lvl="0" indent="0" algn="l" rtl="0">
              <a:spcBef>
                <a:spcPts val="1000"/>
              </a:spcBef>
              <a:spcAft>
                <a:spcPts val="0"/>
              </a:spcAft>
              <a:buClr>
                <a:schemeClr val="dk1"/>
              </a:buClr>
              <a:buSzPts val="2000"/>
              <a:buNone/>
            </a:pPr>
            <a:endParaRPr sz="2000"/>
          </a:p>
          <a:p>
            <a:pPr marL="742950" lvl="1" indent="-158750" algn="l" rtl="0">
              <a:spcBef>
                <a:spcPts val="1000"/>
              </a:spcBef>
              <a:spcAft>
                <a:spcPts val="0"/>
              </a:spcAft>
              <a:buClr>
                <a:schemeClr val="dk1"/>
              </a:buClr>
              <a:buSzPts val="2000"/>
              <a:buNone/>
            </a:pPr>
            <a:endParaRPr sz="2000"/>
          </a:p>
          <a:p>
            <a:pPr marL="0" lvl="0" indent="0" algn="l" rtl="0">
              <a:spcBef>
                <a:spcPts val="1000"/>
              </a:spcBef>
              <a:spcAft>
                <a:spcPts val="0"/>
              </a:spcAft>
              <a:buClr>
                <a:schemeClr val="dk1"/>
              </a:buClr>
              <a:buSzPts val="2000"/>
              <a:buNone/>
            </a:pPr>
            <a:endParaRPr sz="2000"/>
          </a:p>
        </p:txBody>
      </p:sp>
      <p:sp>
        <p:nvSpPr>
          <p:cNvPr id="247" name="Google Shape;247;p18"/>
          <p:cNvSpPr txBox="1">
            <a:spLocks noGrp="1"/>
          </p:cNvSpPr>
          <p:nvPr>
            <p:ph type="sldNum" idx="4294967295"/>
          </p:nvPr>
        </p:nvSpPr>
        <p:spPr>
          <a:xfrm>
            <a:off x="7010400" y="6477000"/>
            <a:ext cx="1905000" cy="3048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1400"/>
              <a:buFont typeface="Arial"/>
              <a:buNone/>
            </a:pPr>
            <a:fld id="{00000000-1234-1234-1234-123412341234}" type="slidenum">
              <a:rPr lang="en-US" sz="1400" b="1">
                <a:solidFill>
                  <a:schemeClr val="dk1"/>
                </a:solidFill>
                <a:latin typeface="Arial"/>
                <a:ea typeface="Arial"/>
                <a:cs typeface="Arial"/>
                <a:sym typeface="Arial"/>
              </a:rPr>
              <a:t>18</a:t>
            </a:fld>
            <a:endParaRPr sz="1400" b="1">
              <a:solidFill>
                <a:schemeClr val="dk1"/>
              </a:solidFill>
              <a:latin typeface="Arial"/>
              <a:ea typeface="Arial"/>
              <a:cs typeface="Arial"/>
              <a:sym typeface="Arial"/>
            </a:endParaRPr>
          </a:p>
        </p:txBody>
      </p:sp>
      <p:sp>
        <p:nvSpPr>
          <p:cNvPr id="248" name="Google Shape;248;p18"/>
          <p:cNvSpPr txBox="1"/>
          <p:nvPr/>
        </p:nvSpPr>
        <p:spPr>
          <a:xfrm>
            <a:off x="228600" y="386534"/>
            <a:ext cx="8686800" cy="1231142"/>
          </a:xfrm>
          <a:prstGeom prst="rect">
            <a:avLst/>
          </a:prstGeom>
          <a:noFill/>
          <a:ln>
            <a:noFill/>
          </a:ln>
        </p:spPr>
        <p:txBody>
          <a:bodyPr spcFirstLastPara="1" wrap="square" lIns="91425" tIns="45700" rIns="91425" bIns="45700" anchor="ctr" anchorCtr="0">
            <a:normAutofit/>
          </a:bodyPr>
          <a:lstStyle/>
          <a:p>
            <a:pPr marL="0" marR="0" lvl="0" indent="0" algn="l" rtl="0">
              <a:spcBef>
                <a:spcPts val="0"/>
              </a:spcBef>
              <a:spcAft>
                <a:spcPts val="0"/>
              </a:spcAft>
              <a:buClr>
                <a:schemeClr val="dk1"/>
              </a:buClr>
              <a:buSzPts val="3600"/>
              <a:buFont typeface="Arial"/>
              <a:buNone/>
            </a:pPr>
            <a:r>
              <a:rPr lang="en-US" sz="3600" b="1">
                <a:solidFill>
                  <a:schemeClr val="dk1"/>
                </a:solidFill>
                <a:latin typeface="Arial"/>
                <a:ea typeface="Arial"/>
                <a:cs typeface="Arial"/>
                <a:sym typeface="Arial"/>
              </a:rPr>
              <a:t>Fardeau des fractures de fragilisation</a:t>
            </a:r>
            <a:endParaRPr sz="3600" b="1">
              <a:solidFill>
                <a:schemeClr val="dk1"/>
              </a:solidFill>
              <a:latin typeface="Arial"/>
              <a:ea typeface="Arial"/>
              <a:cs typeface="Arial"/>
              <a:sym typeface="Arial"/>
            </a:endParaRPr>
          </a:p>
        </p:txBody>
      </p:sp>
      <p:pic>
        <p:nvPicPr>
          <p:cNvPr id="249" name="Google Shape;249;p18" descr="A picture containing text, silhouette&#10;&#10;Description automatically generated"/>
          <p:cNvPicPr preferRelativeResize="0"/>
          <p:nvPr/>
        </p:nvPicPr>
        <p:blipFill rotWithShape="1">
          <a:blip r:embed="rId3">
            <a:alphaModFix/>
          </a:blip>
          <a:srcRect/>
          <a:stretch/>
        </p:blipFill>
        <p:spPr>
          <a:xfrm>
            <a:off x="6527907" y="2472927"/>
            <a:ext cx="2387493" cy="3052771"/>
          </a:xfrm>
          <a:prstGeom prst="rect">
            <a:avLst/>
          </a:prstGeom>
          <a:noFill/>
          <a:ln>
            <a:noFill/>
          </a:ln>
        </p:spPr>
      </p:pic>
    </p:spTree>
    <p:extLst>
      <p:ext uri="{BB962C8B-B14F-4D97-AF65-F5344CB8AC3E}">
        <p14:creationId xmlns:p14="http://schemas.microsoft.com/office/powerpoint/2010/main" val="3575919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9"/>
          <p:cNvSpPr txBox="1">
            <a:spLocks noGrp="1"/>
          </p:cNvSpPr>
          <p:nvPr>
            <p:ph type="body" idx="1"/>
          </p:nvPr>
        </p:nvSpPr>
        <p:spPr>
          <a:xfrm>
            <a:off x="531434" y="1770877"/>
            <a:ext cx="6191338" cy="390802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400"/>
              <a:buNone/>
            </a:pPr>
            <a:r>
              <a:rPr lang="en-US" b="1" dirty="0" err="1">
                <a:latin typeface="Arial"/>
                <a:ea typeface="Arial"/>
                <a:cs typeface="Arial"/>
                <a:sym typeface="Arial"/>
              </a:rPr>
              <a:t>Répercussions</a:t>
            </a:r>
            <a:r>
              <a:rPr lang="en-US" b="1" dirty="0">
                <a:latin typeface="Arial"/>
                <a:ea typeface="Arial"/>
                <a:cs typeface="Arial"/>
                <a:sym typeface="Arial"/>
              </a:rPr>
              <a:t> negatives </a:t>
            </a:r>
            <a:r>
              <a:rPr lang="en-US" b="1" dirty="0" err="1">
                <a:latin typeface="Arial"/>
                <a:ea typeface="Arial"/>
                <a:cs typeface="Arial"/>
                <a:sym typeface="Arial"/>
              </a:rPr>
              <a:t>potentielles</a:t>
            </a:r>
            <a:endParaRPr b="1" dirty="0"/>
          </a:p>
          <a:p>
            <a:pPr marL="342900" lvl="0" indent="-342900" algn="l" rtl="0">
              <a:spcBef>
                <a:spcPts val="1080"/>
              </a:spcBef>
              <a:spcAft>
                <a:spcPts val="0"/>
              </a:spcAft>
              <a:buClr>
                <a:schemeClr val="dk1"/>
              </a:buClr>
              <a:buSzPts val="2400"/>
              <a:buChar char="•"/>
            </a:pPr>
            <a:r>
              <a:rPr lang="en-US" dirty="0">
                <a:latin typeface="Arial"/>
                <a:ea typeface="Arial"/>
                <a:cs typeface="Arial"/>
                <a:sym typeface="Arial"/>
              </a:rPr>
              <a:t>Handicap, </a:t>
            </a:r>
            <a:r>
              <a:rPr lang="en-US" dirty="0" err="1">
                <a:latin typeface="Arial"/>
                <a:ea typeface="Arial"/>
                <a:cs typeface="Arial"/>
                <a:sym typeface="Arial"/>
              </a:rPr>
              <a:t>douleur</a:t>
            </a:r>
            <a:r>
              <a:rPr lang="en-US" dirty="0">
                <a:latin typeface="Arial"/>
                <a:ea typeface="Arial"/>
                <a:cs typeface="Arial"/>
                <a:sym typeface="Arial"/>
              </a:rPr>
              <a:t> </a:t>
            </a:r>
            <a:r>
              <a:rPr lang="en-US" dirty="0" err="1">
                <a:latin typeface="Arial"/>
                <a:ea typeface="Arial"/>
                <a:cs typeface="Arial"/>
                <a:sym typeface="Arial"/>
              </a:rPr>
              <a:t>chronique</a:t>
            </a:r>
            <a:endParaRPr dirty="0"/>
          </a:p>
          <a:p>
            <a:pPr marL="342900" lvl="0" indent="-342900" algn="l" rtl="0">
              <a:spcBef>
                <a:spcPts val="1080"/>
              </a:spcBef>
              <a:spcAft>
                <a:spcPts val="0"/>
              </a:spcAft>
              <a:buClr>
                <a:schemeClr val="dk1"/>
              </a:buClr>
              <a:buSzPts val="2400"/>
              <a:buChar char="•"/>
            </a:pPr>
            <a:r>
              <a:rPr lang="en-US" dirty="0" err="1">
                <a:latin typeface="Arial"/>
                <a:ea typeface="Arial"/>
                <a:cs typeface="Arial"/>
                <a:sym typeface="Arial"/>
              </a:rPr>
              <a:t>Hospitalisation</a:t>
            </a:r>
            <a:endParaRPr dirty="0"/>
          </a:p>
          <a:p>
            <a:pPr marL="342900" lvl="0" indent="-342900" algn="l" rtl="0">
              <a:spcBef>
                <a:spcPts val="1080"/>
              </a:spcBef>
              <a:spcAft>
                <a:spcPts val="0"/>
              </a:spcAft>
              <a:buClr>
                <a:schemeClr val="dk1"/>
              </a:buClr>
              <a:buSzPts val="2400"/>
              <a:buChar char="•"/>
            </a:pPr>
            <a:r>
              <a:rPr lang="en-US" dirty="0">
                <a:latin typeface="Arial"/>
                <a:ea typeface="Arial"/>
                <a:cs typeface="Arial"/>
                <a:sym typeface="Arial"/>
              </a:rPr>
              <a:t>Placement en </a:t>
            </a:r>
            <a:r>
              <a:rPr lang="en-US" dirty="0" err="1">
                <a:latin typeface="Arial"/>
                <a:ea typeface="Arial"/>
                <a:cs typeface="Arial"/>
                <a:sym typeface="Arial"/>
              </a:rPr>
              <a:t>établissement</a:t>
            </a:r>
            <a:r>
              <a:rPr lang="en-US" dirty="0">
                <a:latin typeface="Arial"/>
                <a:ea typeface="Arial"/>
                <a:cs typeface="Arial"/>
                <a:sym typeface="Arial"/>
              </a:rPr>
              <a:t> de </a:t>
            </a:r>
            <a:r>
              <a:rPr lang="en-US" dirty="0" err="1">
                <a:latin typeface="Arial"/>
                <a:ea typeface="Arial"/>
                <a:cs typeface="Arial"/>
                <a:sym typeface="Arial"/>
              </a:rPr>
              <a:t>soins</a:t>
            </a:r>
            <a:r>
              <a:rPr lang="en-US" dirty="0">
                <a:latin typeface="Arial"/>
                <a:ea typeface="Arial"/>
                <a:cs typeface="Arial"/>
                <a:sym typeface="Arial"/>
              </a:rPr>
              <a:t> </a:t>
            </a:r>
            <a:endParaRPr dirty="0"/>
          </a:p>
          <a:p>
            <a:pPr marL="363538" lvl="0" indent="-363538" algn="l" rtl="0">
              <a:spcBef>
                <a:spcPts val="1080"/>
              </a:spcBef>
              <a:spcAft>
                <a:spcPts val="0"/>
              </a:spcAft>
              <a:buClr>
                <a:schemeClr val="dk1"/>
              </a:buClr>
              <a:buSzPts val="2400"/>
              <a:buNone/>
            </a:pPr>
            <a:r>
              <a:rPr lang="en-US" dirty="0">
                <a:latin typeface="Arial"/>
                <a:ea typeface="Arial"/>
                <a:cs typeface="Arial"/>
                <a:sym typeface="Arial"/>
              </a:rPr>
              <a:t>    de longue durée</a:t>
            </a:r>
            <a:endParaRPr dirty="0"/>
          </a:p>
          <a:p>
            <a:pPr marL="342900" lvl="0" indent="-342900" algn="l" rtl="0">
              <a:spcBef>
                <a:spcPts val="1080"/>
              </a:spcBef>
              <a:spcAft>
                <a:spcPts val="0"/>
              </a:spcAft>
              <a:buClr>
                <a:schemeClr val="dk1"/>
              </a:buClr>
              <a:buSzPts val="2400"/>
              <a:buChar char="•"/>
            </a:pPr>
            <a:r>
              <a:rPr lang="en-US" dirty="0">
                <a:latin typeface="Arial"/>
                <a:ea typeface="Arial"/>
                <a:cs typeface="Arial"/>
                <a:sym typeface="Arial"/>
              </a:rPr>
              <a:t>Reduction de la </a:t>
            </a:r>
            <a:r>
              <a:rPr lang="en-US" dirty="0" err="1">
                <a:latin typeface="Arial"/>
                <a:ea typeface="Arial"/>
                <a:cs typeface="Arial"/>
                <a:sym typeface="Arial"/>
              </a:rPr>
              <a:t>qualité</a:t>
            </a:r>
            <a:r>
              <a:rPr lang="en-US" dirty="0">
                <a:latin typeface="Arial"/>
                <a:ea typeface="Arial"/>
                <a:cs typeface="Arial"/>
                <a:sym typeface="Arial"/>
              </a:rPr>
              <a:t> de vie</a:t>
            </a:r>
            <a:endParaRPr dirty="0"/>
          </a:p>
          <a:p>
            <a:pPr marL="342900" lvl="0" indent="-342900" algn="l" rtl="0">
              <a:spcBef>
                <a:spcPts val="1080"/>
              </a:spcBef>
              <a:spcAft>
                <a:spcPts val="0"/>
              </a:spcAft>
              <a:buClr>
                <a:schemeClr val="dk1"/>
              </a:buClr>
              <a:buSzPts val="2400"/>
              <a:buChar char="•"/>
            </a:pPr>
            <a:r>
              <a:rPr lang="en-US" dirty="0" err="1">
                <a:latin typeface="Arial"/>
                <a:ea typeface="Arial"/>
                <a:cs typeface="Arial"/>
                <a:sym typeface="Arial"/>
              </a:rPr>
              <a:t>Mortalité</a:t>
            </a:r>
            <a:r>
              <a:rPr lang="en-US" dirty="0">
                <a:latin typeface="Arial"/>
                <a:ea typeface="Arial"/>
                <a:cs typeface="Arial"/>
                <a:sym typeface="Arial"/>
              </a:rPr>
              <a:t> </a:t>
            </a:r>
            <a:r>
              <a:rPr lang="en-US" dirty="0" err="1">
                <a:latin typeface="Arial"/>
                <a:ea typeface="Arial"/>
                <a:cs typeface="Arial"/>
                <a:sym typeface="Arial"/>
              </a:rPr>
              <a:t>précoce</a:t>
            </a:r>
            <a:endParaRPr dirty="0"/>
          </a:p>
          <a:p>
            <a:pPr marL="342900" lvl="0" indent="-215900" algn="l" rtl="0">
              <a:spcBef>
                <a:spcPts val="1000"/>
              </a:spcBef>
              <a:spcAft>
                <a:spcPts val="0"/>
              </a:spcAft>
              <a:buClr>
                <a:schemeClr val="dk1"/>
              </a:buClr>
              <a:buSzPts val="2000"/>
              <a:buNone/>
            </a:pPr>
            <a:endParaRPr sz="2000" dirty="0"/>
          </a:p>
          <a:p>
            <a:pPr marL="742950" lvl="1" indent="-158750" algn="l" rtl="0">
              <a:spcBef>
                <a:spcPts val="1000"/>
              </a:spcBef>
              <a:spcAft>
                <a:spcPts val="0"/>
              </a:spcAft>
              <a:buClr>
                <a:schemeClr val="dk1"/>
              </a:buClr>
              <a:buSzPts val="2000"/>
              <a:buNone/>
            </a:pPr>
            <a:endParaRPr sz="2000" dirty="0"/>
          </a:p>
          <a:p>
            <a:pPr marL="0" lvl="0" indent="0" algn="l" rtl="0">
              <a:spcBef>
                <a:spcPts val="1000"/>
              </a:spcBef>
              <a:spcAft>
                <a:spcPts val="0"/>
              </a:spcAft>
              <a:buClr>
                <a:schemeClr val="dk1"/>
              </a:buClr>
              <a:buSzPts val="2000"/>
              <a:buNone/>
            </a:pPr>
            <a:endParaRPr sz="2000" dirty="0"/>
          </a:p>
        </p:txBody>
      </p:sp>
      <p:sp>
        <p:nvSpPr>
          <p:cNvPr id="257" name="Google Shape;257;p19"/>
          <p:cNvSpPr txBox="1">
            <a:spLocks noGrp="1"/>
          </p:cNvSpPr>
          <p:nvPr>
            <p:ph type="sldNum" idx="4294967295"/>
          </p:nvPr>
        </p:nvSpPr>
        <p:spPr>
          <a:xfrm>
            <a:off x="7010400" y="6477000"/>
            <a:ext cx="1905000" cy="3048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1400"/>
              <a:buFont typeface="Arial"/>
              <a:buNone/>
            </a:pPr>
            <a:fld id="{00000000-1234-1234-1234-123412341234}" type="slidenum">
              <a:rPr lang="en-US" sz="1400" b="1">
                <a:solidFill>
                  <a:schemeClr val="dk1"/>
                </a:solidFill>
                <a:latin typeface="Arial"/>
                <a:ea typeface="Arial"/>
                <a:cs typeface="Arial"/>
                <a:sym typeface="Arial"/>
              </a:rPr>
              <a:t>19</a:t>
            </a:fld>
            <a:endParaRPr sz="1400" b="1">
              <a:solidFill>
                <a:schemeClr val="dk1"/>
              </a:solidFill>
              <a:latin typeface="Arial"/>
              <a:ea typeface="Arial"/>
              <a:cs typeface="Arial"/>
              <a:sym typeface="Arial"/>
            </a:endParaRPr>
          </a:p>
        </p:txBody>
      </p:sp>
      <p:pic>
        <p:nvPicPr>
          <p:cNvPr id="258" name="Google Shape;258;p19" descr="A picture containing text, silhouette&#10;&#10;Description automatically generated"/>
          <p:cNvPicPr preferRelativeResize="0"/>
          <p:nvPr/>
        </p:nvPicPr>
        <p:blipFill rotWithShape="1">
          <a:blip r:embed="rId3">
            <a:alphaModFix/>
          </a:blip>
          <a:srcRect/>
          <a:stretch/>
        </p:blipFill>
        <p:spPr>
          <a:xfrm>
            <a:off x="6246062" y="2548671"/>
            <a:ext cx="2448070" cy="3130228"/>
          </a:xfrm>
          <a:prstGeom prst="rect">
            <a:avLst/>
          </a:prstGeom>
          <a:noFill/>
          <a:ln>
            <a:noFill/>
          </a:ln>
        </p:spPr>
      </p:pic>
      <p:sp>
        <p:nvSpPr>
          <p:cNvPr id="259" name="Google Shape;259;p19"/>
          <p:cNvSpPr txBox="1"/>
          <p:nvPr/>
        </p:nvSpPr>
        <p:spPr>
          <a:xfrm>
            <a:off x="228600" y="386534"/>
            <a:ext cx="8686800" cy="1231142"/>
          </a:xfrm>
          <a:prstGeom prst="rect">
            <a:avLst/>
          </a:prstGeom>
          <a:noFill/>
          <a:ln>
            <a:noFill/>
          </a:ln>
        </p:spPr>
        <p:txBody>
          <a:bodyPr spcFirstLastPara="1" wrap="square" lIns="91425" tIns="45700" rIns="91425" bIns="45700" anchor="ctr" anchorCtr="0">
            <a:normAutofit/>
          </a:bodyPr>
          <a:lstStyle/>
          <a:p>
            <a:pPr marL="0" marR="0" lvl="0" indent="0" algn="l" rtl="0">
              <a:spcBef>
                <a:spcPts val="0"/>
              </a:spcBef>
              <a:spcAft>
                <a:spcPts val="0"/>
              </a:spcAft>
              <a:buClr>
                <a:schemeClr val="dk1"/>
              </a:buClr>
              <a:buSzPts val="3600"/>
              <a:buFont typeface="Arial"/>
              <a:buNone/>
            </a:pPr>
            <a:r>
              <a:rPr lang="en-US" sz="3600" b="1">
                <a:solidFill>
                  <a:schemeClr val="dk1"/>
                </a:solidFill>
                <a:latin typeface="Arial"/>
                <a:ea typeface="Arial"/>
                <a:cs typeface="Arial"/>
                <a:sym typeface="Arial"/>
              </a:rPr>
              <a:t>Fardeau des fractures de fragilisation</a:t>
            </a:r>
            <a:endParaRPr sz="3600" b="1">
              <a:solidFill>
                <a:schemeClr val="dk1"/>
              </a:solidFill>
              <a:latin typeface="Arial"/>
              <a:ea typeface="Arial"/>
              <a:cs typeface="Arial"/>
              <a:sym typeface="Arial"/>
            </a:endParaRPr>
          </a:p>
        </p:txBody>
      </p:sp>
    </p:spTree>
    <p:extLst>
      <p:ext uri="{BB962C8B-B14F-4D97-AF65-F5344CB8AC3E}">
        <p14:creationId xmlns:p14="http://schemas.microsoft.com/office/powerpoint/2010/main" val="2622093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2" descr="A picture containing text, toy&#10;&#10;Description automatically generated"/>
          <p:cNvPicPr preferRelativeResize="0"/>
          <p:nvPr/>
        </p:nvPicPr>
        <p:blipFill rotWithShape="1">
          <a:blip r:embed="rId3">
            <a:alphaModFix/>
          </a:blip>
          <a:srcRect l="-7174" b="-735"/>
          <a:stretch/>
        </p:blipFill>
        <p:spPr>
          <a:xfrm>
            <a:off x="3704811" y="2555681"/>
            <a:ext cx="5443619" cy="4362918"/>
          </a:xfrm>
          <a:prstGeom prst="rect">
            <a:avLst/>
          </a:prstGeom>
          <a:noFill/>
          <a:ln>
            <a:noFill/>
          </a:ln>
        </p:spPr>
      </p:pic>
      <p:sp>
        <p:nvSpPr>
          <p:cNvPr id="88" name="Google Shape;88;p2"/>
          <p:cNvSpPr txBox="1">
            <a:spLocks noGrp="1"/>
          </p:cNvSpPr>
          <p:nvPr>
            <p:ph type="title"/>
          </p:nvPr>
        </p:nvSpPr>
        <p:spPr>
          <a:xfrm>
            <a:off x="453359" y="258519"/>
            <a:ext cx="8229600" cy="762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200"/>
              <a:buFont typeface="Arial"/>
              <a:buNone/>
            </a:pPr>
            <a:r>
              <a:rPr lang="en-US" sz="3200">
                <a:latin typeface="Arial"/>
                <a:ea typeface="Arial"/>
                <a:cs typeface="Arial"/>
                <a:sym typeface="Arial"/>
              </a:rPr>
              <a:t>Utilisation de cette présentation</a:t>
            </a:r>
            <a:endParaRPr/>
          </a:p>
        </p:txBody>
      </p:sp>
      <p:sp>
        <p:nvSpPr>
          <p:cNvPr id="89" name="Google Shape;89;p2"/>
          <p:cNvSpPr txBox="1">
            <a:spLocks noGrp="1"/>
          </p:cNvSpPr>
          <p:nvPr>
            <p:ph type="sldNum" idx="4294967295"/>
          </p:nvPr>
        </p:nvSpPr>
        <p:spPr>
          <a:xfrm>
            <a:off x="7010400" y="6477000"/>
            <a:ext cx="1905000" cy="3048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1400"/>
              <a:buFont typeface="Arial"/>
              <a:buNone/>
            </a:pPr>
            <a:fld id="{00000000-1234-1234-1234-123412341234}" type="slidenum">
              <a:rPr lang="en-US" sz="1400" b="1">
                <a:solidFill>
                  <a:schemeClr val="dk1"/>
                </a:solidFill>
                <a:latin typeface="Arial"/>
                <a:ea typeface="Arial"/>
                <a:cs typeface="Arial"/>
                <a:sym typeface="Arial"/>
              </a:rPr>
              <a:t>2</a:t>
            </a:fld>
            <a:endParaRPr sz="1400" b="1">
              <a:solidFill>
                <a:schemeClr val="dk1"/>
              </a:solidFill>
              <a:latin typeface="Arial"/>
              <a:ea typeface="Arial"/>
              <a:cs typeface="Arial"/>
              <a:sym typeface="Arial"/>
            </a:endParaRPr>
          </a:p>
        </p:txBody>
      </p:sp>
      <p:sp>
        <p:nvSpPr>
          <p:cNvPr id="90" name="Google Shape;90;p2"/>
          <p:cNvSpPr txBox="1">
            <a:spLocks noGrp="1"/>
          </p:cNvSpPr>
          <p:nvPr>
            <p:ph type="body" idx="1"/>
          </p:nvPr>
        </p:nvSpPr>
        <p:spPr>
          <a:xfrm>
            <a:off x="354169" y="1201007"/>
            <a:ext cx="8229600" cy="2913794"/>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2400"/>
              <a:buChar char="•"/>
            </a:pPr>
            <a:r>
              <a:rPr lang="en-US" dirty="0" err="1">
                <a:latin typeface="Arial"/>
                <a:ea typeface="Arial"/>
                <a:cs typeface="Arial"/>
                <a:sym typeface="Arial"/>
              </a:rPr>
              <a:t>Ces</a:t>
            </a:r>
            <a:r>
              <a:rPr lang="en-US" dirty="0">
                <a:latin typeface="Arial"/>
                <a:ea typeface="Arial"/>
                <a:cs typeface="Arial"/>
                <a:sym typeface="Arial"/>
              </a:rPr>
              <a:t> </a:t>
            </a:r>
            <a:r>
              <a:rPr lang="en-US" dirty="0" err="1">
                <a:latin typeface="Arial"/>
                <a:ea typeface="Arial"/>
                <a:cs typeface="Arial"/>
                <a:sym typeface="Arial"/>
              </a:rPr>
              <a:t>diapositives</a:t>
            </a:r>
            <a:r>
              <a:rPr lang="en-US" dirty="0">
                <a:latin typeface="Arial"/>
                <a:ea typeface="Arial"/>
                <a:cs typeface="Arial"/>
                <a:sym typeface="Arial"/>
              </a:rPr>
              <a:t> </a:t>
            </a:r>
            <a:r>
              <a:rPr lang="en-US" dirty="0" err="1">
                <a:latin typeface="Arial"/>
                <a:ea typeface="Arial"/>
                <a:cs typeface="Arial"/>
                <a:sym typeface="Arial"/>
              </a:rPr>
              <a:t>seront</a:t>
            </a:r>
            <a:r>
              <a:rPr lang="en-US" dirty="0">
                <a:latin typeface="Arial"/>
                <a:ea typeface="Arial"/>
                <a:cs typeface="Arial"/>
                <a:sym typeface="Arial"/>
              </a:rPr>
              <a:t> </a:t>
            </a:r>
            <a:r>
              <a:rPr lang="en-US" b="1" dirty="0" err="1">
                <a:latin typeface="Arial"/>
                <a:ea typeface="Arial"/>
                <a:cs typeface="Arial"/>
                <a:sym typeface="Arial"/>
              </a:rPr>
              <a:t>accessibles</a:t>
            </a:r>
            <a:r>
              <a:rPr lang="en-US" b="1" dirty="0">
                <a:latin typeface="Arial"/>
                <a:ea typeface="Arial"/>
                <a:cs typeface="Arial"/>
                <a:sym typeface="Arial"/>
              </a:rPr>
              <a:t> au public </a:t>
            </a:r>
            <a:r>
              <a:rPr lang="en-US" dirty="0">
                <a:latin typeface="Arial"/>
                <a:ea typeface="Arial"/>
                <a:cs typeface="Arial"/>
                <a:sym typeface="Arial"/>
              </a:rPr>
              <a:t>après la </a:t>
            </a:r>
            <a:r>
              <a:rPr lang="en-US" dirty="0" err="1">
                <a:latin typeface="Arial"/>
                <a:ea typeface="Arial"/>
                <a:cs typeface="Arial"/>
                <a:sym typeface="Arial"/>
              </a:rPr>
              <a:t>parution</a:t>
            </a:r>
            <a:r>
              <a:rPr lang="en-US" dirty="0">
                <a:latin typeface="Arial"/>
                <a:ea typeface="Arial"/>
                <a:cs typeface="Arial"/>
                <a:sym typeface="Arial"/>
              </a:rPr>
              <a:t> de la </a:t>
            </a:r>
            <a:r>
              <a:rPr lang="en-US" dirty="0" err="1">
                <a:latin typeface="Arial"/>
                <a:ea typeface="Arial"/>
                <a:cs typeface="Arial"/>
                <a:sym typeface="Arial"/>
              </a:rPr>
              <a:t>ligne</a:t>
            </a:r>
            <a:r>
              <a:rPr lang="en-US" dirty="0">
                <a:latin typeface="Arial"/>
                <a:ea typeface="Arial"/>
                <a:cs typeface="Arial"/>
                <a:sym typeface="Arial"/>
              </a:rPr>
              <a:t> </a:t>
            </a:r>
            <a:r>
              <a:rPr lang="en-US" dirty="0" err="1">
                <a:latin typeface="Arial"/>
                <a:ea typeface="Arial"/>
                <a:cs typeface="Arial"/>
                <a:sym typeface="Arial"/>
              </a:rPr>
              <a:t>directrice</a:t>
            </a:r>
            <a:r>
              <a:rPr lang="en-US" dirty="0">
                <a:latin typeface="Arial"/>
                <a:ea typeface="Arial"/>
                <a:cs typeface="Arial"/>
                <a:sym typeface="Arial"/>
              </a:rPr>
              <a:t> pour </a:t>
            </a:r>
            <a:r>
              <a:rPr lang="en-US" dirty="0" err="1">
                <a:latin typeface="Arial"/>
                <a:ea typeface="Arial"/>
                <a:cs typeface="Arial"/>
                <a:sym typeface="Arial"/>
              </a:rPr>
              <a:t>en</a:t>
            </a:r>
            <a:r>
              <a:rPr lang="en-US" dirty="0">
                <a:latin typeface="Arial"/>
                <a:ea typeface="Arial"/>
                <a:cs typeface="Arial"/>
                <a:sym typeface="Arial"/>
              </a:rPr>
              <a:t> </a:t>
            </a:r>
            <a:r>
              <a:rPr lang="en-US" dirty="0" err="1">
                <a:latin typeface="Arial"/>
                <a:ea typeface="Arial"/>
                <a:cs typeface="Arial"/>
                <a:sym typeface="Arial"/>
              </a:rPr>
              <a:t>favoriser</a:t>
            </a:r>
            <a:r>
              <a:rPr lang="en-US" dirty="0">
                <a:latin typeface="Arial"/>
                <a:ea typeface="Arial"/>
                <a:cs typeface="Arial"/>
                <a:sym typeface="Arial"/>
              </a:rPr>
              <a:t> la diffusion, </a:t>
            </a:r>
            <a:r>
              <a:rPr lang="en-US" dirty="0" err="1">
                <a:latin typeface="Arial"/>
                <a:ea typeface="Arial"/>
                <a:cs typeface="Arial"/>
                <a:sym typeface="Arial"/>
              </a:rPr>
              <a:t>l’adoption</a:t>
            </a:r>
            <a:r>
              <a:rPr lang="en-US" dirty="0">
                <a:latin typeface="Arial"/>
                <a:ea typeface="Arial"/>
                <a:cs typeface="Arial"/>
                <a:sym typeface="Arial"/>
              </a:rPr>
              <a:t> et la </a:t>
            </a:r>
            <a:r>
              <a:rPr lang="en-US" dirty="0" err="1">
                <a:latin typeface="Arial"/>
                <a:ea typeface="Arial"/>
                <a:cs typeface="Arial"/>
                <a:sym typeface="Arial"/>
              </a:rPr>
              <a:t>mise</a:t>
            </a:r>
            <a:r>
              <a:rPr lang="en-US" dirty="0">
                <a:latin typeface="Arial"/>
                <a:ea typeface="Arial"/>
                <a:cs typeface="Arial"/>
                <a:sym typeface="Arial"/>
              </a:rPr>
              <a:t> </a:t>
            </a:r>
            <a:r>
              <a:rPr lang="en-US" dirty="0" err="1">
                <a:latin typeface="Arial"/>
                <a:ea typeface="Arial"/>
                <a:cs typeface="Arial"/>
                <a:sym typeface="Arial"/>
              </a:rPr>
              <a:t>en</a:t>
            </a:r>
            <a:r>
              <a:rPr lang="en-US" dirty="0">
                <a:latin typeface="Arial"/>
                <a:ea typeface="Arial"/>
                <a:cs typeface="Arial"/>
                <a:sym typeface="Arial"/>
              </a:rPr>
              <a:t> </a:t>
            </a:r>
            <a:r>
              <a:rPr lang="en-US" dirty="0" err="1">
                <a:latin typeface="Arial"/>
                <a:ea typeface="Arial"/>
                <a:cs typeface="Arial"/>
                <a:sym typeface="Arial"/>
              </a:rPr>
              <a:t>œuvre</a:t>
            </a:r>
            <a:r>
              <a:rPr lang="en-US" dirty="0">
                <a:latin typeface="Arial"/>
                <a:ea typeface="Arial"/>
                <a:cs typeface="Arial"/>
                <a:sym typeface="Arial"/>
              </a:rPr>
              <a:t> </a:t>
            </a:r>
            <a:r>
              <a:rPr lang="en-US" dirty="0" err="1">
                <a:latin typeface="Arial"/>
                <a:ea typeface="Arial"/>
                <a:cs typeface="Arial"/>
                <a:sym typeface="Arial"/>
              </a:rPr>
              <a:t>dans</a:t>
            </a:r>
            <a:r>
              <a:rPr lang="en-US" dirty="0">
                <a:latin typeface="Arial"/>
                <a:ea typeface="Arial"/>
                <a:cs typeface="Arial"/>
                <a:sym typeface="Arial"/>
              </a:rPr>
              <a:t> la </a:t>
            </a:r>
            <a:r>
              <a:rPr lang="en-US" dirty="0" err="1">
                <a:latin typeface="Arial"/>
                <a:ea typeface="Arial"/>
                <a:cs typeface="Arial"/>
                <a:sym typeface="Arial"/>
              </a:rPr>
              <a:t>pratique</a:t>
            </a:r>
            <a:r>
              <a:rPr lang="en-US" dirty="0">
                <a:latin typeface="Arial"/>
                <a:ea typeface="Arial"/>
                <a:cs typeface="Arial"/>
                <a:sym typeface="Arial"/>
              </a:rPr>
              <a:t> des </a:t>
            </a:r>
            <a:r>
              <a:rPr lang="en-US" dirty="0" err="1">
                <a:latin typeface="Arial"/>
                <a:ea typeface="Arial"/>
                <a:cs typeface="Arial"/>
                <a:sym typeface="Arial"/>
              </a:rPr>
              <a:t>soins</a:t>
            </a:r>
            <a:r>
              <a:rPr lang="en-US" dirty="0">
                <a:latin typeface="Arial"/>
                <a:ea typeface="Arial"/>
                <a:cs typeface="Arial"/>
                <a:sym typeface="Arial"/>
              </a:rPr>
              <a:t> </a:t>
            </a:r>
            <a:r>
              <a:rPr lang="en-US" dirty="0" err="1">
                <a:latin typeface="Arial"/>
                <a:ea typeface="Arial"/>
                <a:cs typeface="Arial"/>
                <a:sym typeface="Arial"/>
              </a:rPr>
              <a:t>primaires</a:t>
            </a:r>
            <a:r>
              <a:rPr lang="en-US" dirty="0">
                <a:latin typeface="Arial"/>
                <a:ea typeface="Arial"/>
                <a:cs typeface="Arial"/>
                <a:sym typeface="Arial"/>
              </a:rPr>
              <a:t>.</a:t>
            </a:r>
            <a:endParaRPr dirty="0"/>
          </a:p>
          <a:p>
            <a:pPr marL="342900" lvl="0" indent="-342900" algn="l" rtl="0">
              <a:spcBef>
                <a:spcPts val="480"/>
              </a:spcBef>
              <a:spcAft>
                <a:spcPts val="0"/>
              </a:spcAft>
              <a:buClr>
                <a:schemeClr val="dk1"/>
              </a:buClr>
              <a:buSzPts val="2400"/>
              <a:buChar char="•"/>
            </a:pPr>
            <a:r>
              <a:rPr lang="en-US" dirty="0" err="1">
                <a:latin typeface="Arial"/>
                <a:ea typeface="Arial"/>
                <a:cs typeface="Arial"/>
                <a:sym typeface="Arial"/>
              </a:rPr>
              <a:t>Ces</a:t>
            </a:r>
            <a:r>
              <a:rPr lang="en-US" dirty="0">
                <a:latin typeface="Arial"/>
                <a:ea typeface="Arial"/>
                <a:cs typeface="Arial"/>
                <a:sym typeface="Arial"/>
              </a:rPr>
              <a:t> </a:t>
            </a:r>
            <a:r>
              <a:rPr lang="en-US" dirty="0" err="1">
                <a:latin typeface="Arial"/>
                <a:ea typeface="Arial"/>
                <a:cs typeface="Arial"/>
                <a:sym typeface="Arial"/>
              </a:rPr>
              <a:t>diapositives</a:t>
            </a:r>
            <a:r>
              <a:rPr lang="en-US" dirty="0">
                <a:latin typeface="Arial"/>
                <a:ea typeface="Arial"/>
                <a:cs typeface="Arial"/>
                <a:sym typeface="Arial"/>
              </a:rPr>
              <a:t> </a:t>
            </a:r>
            <a:r>
              <a:rPr lang="en-US" dirty="0" err="1">
                <a:latin typeface="Arial"/>
                <a:ea typeface="Arial"/>
                <a:cs typeface="Arial"/>
                <a:sym typeface="Arial"/>
              </a:rPr>
              <a:t>peuvent</a:t>
            </a:r>
            <a:r>
              <a:rPr lang="en-US" dirty="0">
                <a:latin typeface="Arial"/>
                <a:ea typeface="Arial"/>
                <a:cs typeface="Arial"/>
                <a:sym typeface="Arial"/>
              </a:rPr>
              <a:t> </a:t>
            </a:r>
            <a:endParaRPr dirty="0"/>
          </a:p>
          <a:p>
            <a:pPr marL="0" lvl="0" indent="0" algn="l" rtl="0">
              <a:spcBef>
                <a:spcPts val="480"/>
              </a:spcBef>
              <a:spcAft>
                <a:spcPts val="0"/>
              </a:spcAft>
              <a:buClr>
                <a:schemeClr val="dk1"/>
              </a:buClr>
              <a:buSzPts val="2400"/>
              <a:buNone/>
            </a:pPr>
            <a:r>
              <a:rPr lang="en-US" dirty="0">
                <a:latin typeface="Arial"/>
                <a:ea typeface="Arial"/>
                <a:cs typeface="Arial"/>
                <a:sym typeface="Arial"/>
              </a:rPr>
              <a:t>    </a:t>
            </a:r>
            <a:r>
              <a:rPr lang="en-US" dirty="0" err="1">
                <a:latin typeface="Arial"/>
                <a:ea typeface="Arial"/>
                <a:cs typeface="Arial"/>
                <a:sym typeface="Arial"/>
              </a:rPr>
              <a:t>être</a:t>
            </a:r>
            <a:r>
              <a:rPr lang="en-US" dirty="0">
                <a:latin typeface="Arial"/>
                <a:ea typeface="Arial"/>
                <a:cs typeface="Arial"/>
                <a:sym typeface="Arial"/>
              </a:rPr>
              <a:t> </a:t>
            </a:r>
            <a:r>
              <a:rPr lang="en-US" dirty="0" err="1">
                <a:latin typeface="Arial"/>
                <a:ea typeface="Arial"/>
                <a:cs typeface="Arial"/>
                <a:sym typeface="Arial"/>
              </a:rPr>
              <a:t>utilisées</a:t>
            </a:r>
            <a:r>
              <a:rPr lang="en-US" dirty="0">
                <a:latin typeface="Arial"/>
                <a:ea typeface="Arial"/>
                <a:cs typeface="Arial"/>
                <a:sym typeface="Arial"/>
              </a:rPr>
              <a:t> </a:t>
            </a:r>
            <a:r>
              <a:rPr lang="en-US" dirty="0" err="1">
                <a:latin typeface="Arial"/>
                <a:ea typeface="Arial"/>
                <a:cs typeface="Arial"/>
                <a:sym typeface="Arial"/>
              </a:rPr>
              <a:t>dans</a:t>
            </a:r>
            <a:r>
              <a:rPr lang="en-US" dirty="0">
                <a:latin typeface="Arial"/>
                <a:ea typeface="Arial"/>
                <a:cs typeface="Arial"/>
                <a:sym typeface="Arial"/>
              </a:rPr>
              <a:t> un </a:t>
            </a:r>
            <a:r>
              <a:rPr lang="en-US" dirty="0" err="1">
                <a:latin typeface="Arial"/>
                <a:ea typeface="Arial"/>
                <a:cs typeface="Arial"/>
                <a:sym typeface="Arial"/>
              </a:rPr>
              <a:t>contexte</a:t>
            </a:r>
            <a:r>
              <a:rPr lang="en-US" dirty="0">
                <a:latin typeface="Arial"/>
                <a:ea typeface="Arial"/>
                <a:cs typeface="Arial"/>
                <a:sym typeface="Arial"/>
              </a:rPr>
              <a:t> </a:t>
            </a:r>
            <a:endParaRPr dirty="0"/>
          </a:p>
          <a:p>
            <a:pPr marL="0" lvl="0" indent="0" algn="l" rtl="0">
              <a:spcBef>
                <a:spcPts val="480"/>
              </a:spcBef>
              <a:spcAft>
                <a:spcPts val="0"/>
              </a:spcAft>
              <a:buClr>
                <a:schemeClr val="dk1"/>
              </a:buClr>
              <a:buSzPts val="2400"/>
              <a:buNone/>
            </a:pPr>
            <a:r>
              <a:rPr lang="en-US" dirty="0">
                <a:latin typeface="Arial"/>
                <a:ea typeface="Arial"/>
                <a:cs typeface="Arial"/>
                <a:sym typeface="Arial"/>
              </a:rPr>
              <a:t>    </a:t>
            </a:r>
            <a:r>
              <a:rPr lang="en-US" dirty="0" err="1">
                <a:latin typeface="Arial"/>
                <a:ea typeface="Arial"/>
                <a:cs typeface="Arial"/>
                <a:sym typeface="Arial"/>
              </a:rPr>
              <a:t>éducatif</a:t>
            </a:r>
            <a:endParaRPr lang="en-US" dirty="0">
              <a:latin typeface="Arial"/>
              <a:ea typeface="Arial"/>
              <a:cs typeface="Arial"/>
              <a:sym typeface="Arial"/>
            </a:endParaRPr>
          </a:p>
          <a:p>
            <a:pPr marL="0" lvl="0" indent="0" algn="l" rtl="0">
              <a:spcBef>
                <a:spcPts val="480"/>
              </a:spcBef>
              <a:spcAft>
                <a:spcPts val="0"/>
              </a:spcAft>
              <a:buClr>
                <a:schemeClr val="dk1"/>
              </a:buClr>
              <a:buSzPts val="2400"/>
              <a:buNone/>
            </a:pPr>
            <a:endParaRPr sz="1800" dirty="0"/>
          </a:p>
          <a:p>
            <a:pPr marL="0" lvl="0" indent="0" algn="l" rtl="0">
              <a:spcBef>
                <a:spcPts val="360"/>
              </a:spcBef>
              <a:spcAft>
                <a:spcPts val="0"/>
              </a:spcAft>
              <a:buClr>
                <a:schemeClr val="dk1"/>
              </a:buClr>
              <a:buSzPts val="1800"/>
              <a:buNone/>
            </a:pPr>
            <a:endParaRPr sz="1800" dirty="0"/>
          </a:p>
          <a:p>
            <a:pPr marL="342900" lvl="0" indent="-228600" algn="l" rtl="0">
              <a:spcBef>
                <a:spcPts val="360"/>
              </a:spcBef>
              <a:spcAft>
                <a:spcPts val="0"/>
              </a:spcAft>
              <a:buClr>
                <a:schemeClr val="dk1"/>
              </a:buClr>
              <a:buSzPts val="1800"/>
              <a:buNone/>
            </a:pPr>
            <a:endParaRPr sz="1800" b="1" dirty="0"/>
          </a:p>
          <a:p>
            <a:pPr marL="457200" lvl="1" indent="0" algn="just" rtl="0">
              <a:spcBef>
                <a:spcPts val="360"/>
              </a:spcBef>
              <a:spcAft>
                <a:spcPts val="0"/>
              </a:spcAft>
              <a:buClr>
                <a:schemeClr val="dk1"/>
              </a:buClr>
              <a:buSzPts val="1800"/>
              <a:buFont typeface="Arial"/>
              <a:buNone/>
            </a:pPr>
            <a:endParaRPr sz="1800" dirty="0"/>
          </a:p>
        </p:txBody>
      </p:sp>
      <p:sp>
        <p:nvSpPr>
          <p:cNvPr id="3" name="Rectangle 2"/>
          <p:cNvSpPr/>
          <p:nvPr/>
        </p:nvSpPr>
        <p:spPr>
          <a:xfrm>
            <a:off x="381000" y="4275475"/>
            <a:ext cx="4572000" cy="1569660"/>
          </a:xfrm>
          <a:prstGeom prst="rect">
            <a:avLst/>
          </a:prstGeom>
        </p:spPr>
        <p:txBody>
          <a:bodyPr>
            <a:spAutoFit/>
          </a:bodyPr>
          <a:lstStyle/>
          <a:p>
            <a:pPr marL="285750" lvl="0" indent="-285750">
              <a:spcBef>
                <a:spcPts val="480"/>
              </a:spcBef>
              <a:buClr>
                <a:schemeClr val="dk1"/>
              </a:buClr>
              <a:buSzPts val="2400"/>
              <a:buFont typeface="Arial" panose="020B0604020202020204" pitchFamily="34" charset="0"/>
              <a:buChar char="•"/>
            </a:pPr>
            <a:r>
              <a:rPr lang="fr-FR" sz="2400" dirty="0">
                <a:solidFill>
                  <a:srgbClr val="000000"/>
                </a:solidFill>
                <a:latin typeface="Arial"/>
                <a:ea typeface="Arial"/>
                <a:cs typeface="Arial"/>
                <a:sym typeface="Arial"/>
              </a:rPr>
              <a:t>Les opinions exprimées ici ne </a:t>
            </a:r>
            <a:r>
              <a:rPr lang="fr-FR" sz="2400" dirty="0" err="1">
                <a:solidFill>
                  <a:srgbClr val="000000"/>
                </a:solidFill>
                <a:latin typeface="Arial"/>
                <a:ea typeface="Arial"/>
                <a:cs typeface="Arial"/>
                <a:sym typeface="Arial"/>
              </a:rPr>
              <a:t>réflètent</a:t>
            </a:r>
            <a:r>
              <a:rPr lang="fr-FR" sz="2400" dirty="0">
                <a:solidFill>
                  <a:srgbClr val="000000"/>
                </a:solidFill>
                <a:latin typeface="Arial"/>
                <a:ea typeface="Arial"/>
                <a:cs typeface="Arial"/>
                <a:sym typeface="Arial"/>
              </a:rPr>
              <a:t> pas nécessairement la position de l’Agence de santé publique du Canada</a:t>
            </a:r>
            <a:endParaRPr lang="fr-FR" sz="2400" dirty="0">
              <a:solidFill>
                <a:srgbClr val="000000"/>
              </a:solidFill>
              <a:ea typeface="Calibri"/>
              <a:cs typeface="Calibri"/>
              <a:sym typeface="Calibri"/>
            </a:endParaRPr>
          </a:p>
        </p:txBody>
      </p:sp>
    </p:spTree>
    <p:extLst>
      <p:ext uri="{BB962C8B-B14F-4D97-AF65-F5344CB8AC3E}">
        <p14:creationId xmlns:p14="http://schemas.microsoft.com/office/powerpoint/2010/main" val="10205770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0"/>
          <p:cNvSpPr/>
          <p:nvPr/>
        </p:nvSpPr>
        <p:spPr>
          <a:xfrm>
            <a:off x="0" y="0"/>
            <a:ext cx="9141714"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7" name="Google Shape;267;p20"/>
          <p:cNvSpPr txBox="1">
            <a:spLocks noGrp="1"/>
          </p:cNvSpPr>
          <p:nvPr>
            <p:ph type="title"/>
          </p:nvPr>
        </p:nvSpPr>
        <p:spPr>
          <a:xfrm>
            <a:off x="480060" y="325369"/>
            <a:ext cx="5212402" cy="1956841"/>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4300"/>
              <a:buFont typeface="Arial"/>
              <a:buNone/>
            </a:pPr>
            <a:r>
              <a:rPr lang="en-US" sz="4300">
                <a:latin typeface="Arial"/>
                <a:ea typeface="Arial"/>
                <a:cs typeface="Arial"/>
                <a:sym typeface="Arial"/>
              </a:rPr>
              <a:t>Qu’est-ce que le dépistage? </a:t>
            </a:r>
            <a:endParaRPr sz="4300"/>
          </a:p>
        </p:txBody>
      </p:sp>
      <p:sp>
        <p:nvSpPr>
          <p:cNvPr id="268" name="Google Shape;268;p20"/>
          <p:cNvSpPr/>
          <p:nvPr/>
        </p:nvSpPr>
        <p:spPr>
          <a:xfrm>
            <a:off x="480060" y="2586994"/>
            <a:ext cx="2606040" cy="18288"/>
          </a:xfrm>
          <a:custGeom>
            <a:avLst/>
            <a:gdLst/>
            <a:ahLst/>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9" name="Google Shape;269;p20"/>
          <p:cNvSpPr txBox="1">
            <a:spLocks noGrp="1"/>
          </p:cNvSpPr>
          <p:nvPr>
            <p:ph type="body" idx="1"/>
          </p:nvPr>
        </p:nvSpPr>
        <p:spPr>
          <a:xfrm>
            <a:off x="152401" y="3223628"/>
            <a:ext cx="5875308" cy="2968388"/>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Arial"/>
              <a:buChar char="•"/>
            </a:pPr>
            <a:r>
              <a:rPr lang="en-US" sz="2800" dirty="0" err="1">
                <a:latin typeface="Arial"/>
                <a:ea typeface="Arial"/>
                <a:cs typeface="Arial"/>
                <a:sym typeface="Arial"/>
              </a:rPr>
              <a:t>L’utilisation</a:t>
            </a:r>
            <a:r>
              <a:rPr lang="en-US" sz="2800" dirty="0">
                <a:latin typeface="Arial"/>
                <a:ea typeface="Arial"/>
                <a:cs typeface="Arial"/>
                <a:sym typeface="Arial"/>
              </a:rPr>
              <a:t> d’un instrument </a:t>
            </a:r>
            <a:r>
              <a:rPr lang="en-US" sz="2800" dirty="0" err="1">
                <a:latin typeface="Arial"/>
                <a:ea typeface="Arial"/>
                <a:cs typeface="Arial"/>
                <a:sym typeface="Arial"/>
              </a:rPr>
              <a:t>auprès</a:t>
            </a:r>
            <a:r>
              <a:rPr lang="en-US" sz="2800" dirty="0">
                <a:latin typeface="Arial"/>
                <a:ea typeface="Arial"/>
                <a:cs typeface="Arial"/>
                <a:sym typeface="Arial"/>
              </a:rPr>
              <a:t> de </a:t>
            </a:r>
            <a:r>
              <a:rPr lang="en-US" sz="2800" u="sng" dirty="0" err="1">
                <a:latin typeface="Arial"/>
                <a:ea typeface="Arial"/>
                <a:cs typeface="Arial"/>
                <a:sym typeface="Arial"/>
              </a:rPr>
              <a:t>tous</a:t>
            </a:r>
            <a:r>
              <a:rPr lang="en-US" sz="2800" dirty="0">
                <a:latin typeface="Arial"/>
                <a:ea typeface="Arial"/>
                <a:cs typeface="Arial"/>
                <a:sym typeface="Arial"/>
              </a:rPr>
              <a:t> les patients dans un </a:t>
            </a:r>
            <a:r>
              <a:rPr lang="en-US" sz="2800" dirty="0" err="1">
                <a:latin typeface="Arial"/>
                <a:ea typeface="Arial"/>
                <a:cs typeface="Arial"/>
                <a:sym typeface="Arial"/>
              </a:rPr>
              <a:t>contexte</a:t>
            </a:r>
            <a:r>
              <a:rPr lang="en-US" sz="2800" dirty="0">
                <a:latin typeface="Arial"/>
                <a:ea typeface="Arial"/>
                <a:cs typeface="Arial"/>
                <a:sym typeface="Arial"/>
              </a:rPr>
              <a:t> particulier pour identifier les </a:t>
            </a:r>
            <a:r>
              <a:rPr lang="en-US" sz="2800" dirty="0" err="1">
                <a:latin typeface="Arial"/>
                <a:ea typeface="Arial"/>
                <a:cs typeface="Arial"/>
                <a:sym typeface="Arial"/>
              </a:rPr>
              <a:t>personnes</a:t>
            </a:r>
            <a:r>
              <a:rPr lang="en-US" sz="2800" dirty="0">
                <a:latin typeface="Arial"/>
                <a:ea typeface="Arial"/>
                <a:cs typeface="Arial"/>
                <a:sym typeface="Arial"/>
              </a:rPr>
              <a:t> qui </a:t>
            </a:r>
            <a:r>
              <a:rPr lang="en-US" sz="2800" dirty="0" err="1">
                <a:latin typeface="Arial"/>
                <a:ea typeface="Arial"/>
                <a:cs typeface="Arial"/>
                <a:sym typeface="Arial"/>
              </a:rPr>
              <a:t>bénéficieraient</a:t>
            </a:r>
            <a:r>
              <a:rPr lang="en-US" sz="2800" dirty="0">
                <a:latin typeface="Arial"/>
                <a:ea typeface="Arial"/>
                <a:cs typeface="Arial"/>
                <a:sym typeface="Arial"/>
              </a:rPr>
              <a:t> </a:t>
            </a:r>
            <a:r>
              <a:rPr lang="en-US" sz="2800" dirty="0" err="1">
                <a:latin typeface="Arial"/>
                <a:ea typeface="Arial"/>
                <a:cs typeface="Arial"/>
                <a:sym typeface="Arial"/>
              </a:rPr>
              <a:t>d’une</a:t>
            </a:r>
            <a:r>
              <a:rPr lang="en-US" sz="2800" dirty="0">
                <a:latin typeface="Arial"/>
                <a:ea typeface="Arial"/>
                <a:cs typeface="Arial"/>
                <a:sym typeface="Arial"/>
              </a:rPr>
              <a:t> intervention</a:t>
            </a:r>
            <a:endParaRPr sz="2800" dirty="0"/>
          </a:p>
        </p:txBody>
      </p:sp>
      <p:sp>
        <p:nvSpPr>
          <p:cNvPr id="270" name="Google Shape;270;p20"/>
          <p:cNvSpPr txBox="1">
            <a:spLocks noGrp="1"/>
          </p:cNvSpPr>
          <p:nvPr>
            <p:ph type="sldNum" idx="12"/>
          </p:nvPr>
        </p:nvSpPr>
        <p:spPr>
          <a:xfrm>
            <a:off x="7829550" y="6356350"/>
            <a:ext cx="685800"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solidFill>
                  <a:srgbClr val="FFFFFF"/>
                </a:solidFill>
              </a:rPr>
              <a:t>20</a:t>
            </a:fld>
            <a:endParaRPr>
              <a:solidFill>
                <a:srgbClr val="FFFFFF"/>
              </a:solidFill>
            </a:endParaRPr>
          </a:p>
        </p:txBody>
      </p:sp>
      <p:pic>
        <p:nvPicPr>
          <p:cNvPr id="271" name="Google Shape;271;p20"/>
          <p:cNvPicPr preferRelativeResize="0"/>
          <p:nvPr/>
        </p:nvPicPr>
        <p:blipFill rotWithShape="1">
          <a:blip r:embed="rId3">
            <a:alphaModFix/>
          </a:blip>
          <a:srcRect/>
          <a:stretch/>
        </p:blipFill>
        <p:spPr>
          <a:xfrm>
            <a:off x="5539081" y="1108553"/>
            <a:ext cx="2875833" cy="4778679"/>
          </a:xfrm>
          <a:prstGeom prst="rect">
            <a:avLst/>
          </a:prstGeom>
          <a:noFill/>
          <a:ln>
            <a:noFill/>
          </a:ln>
        </p:spPr>
      </p:pic>
    </p:spTree>
    <p:extLst>
      <p:ext uri="{BB962C8B-B14F-4D97-AF65-F5344CB8AC3E}">
        <p14:creationId xmlns:p14="http://schemas.microsoft.com/office/powerpoint/2010/main" val="891138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21"/>
          <p:cNvSpPr/>
          <p:nvPr/>
        </p:nvSpPr>
        <p:spPr>
          <a:xfrm>
            <a:off x="3413" y="5940188"/>
            <a:ext cx="7881581" cy="91269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9" name="Google Shape;279;p21"/>
          <p:cNvSpPr txBox="1">
            <a:spLocks noGrp="1"/>
          </p:cNvSpPr>
          <p:nvPr>
            <p:ph type="sldNum" idx="12"/>
          </p:nvPr>
        </p:nvSpPr>
        <p:spPr>
          <a:xfrm>
            <a:off x="6553200" y="6264275"/>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21</a:t>
            </a:fld>
            <a:endParaRPr/>
          </a:p>
        </p:txBody>
      </p:sp>
      <p:pic>
        <p:nvPicPr>
          <p:cNvPr id="280" name="Google Shape;280;p21" descr="Graphical user interface, text, application&#10;&#10;Description automatically generated"/>
          <p:cNvPicPr preferRelativeResize="0"/>
          <p:nvPr/>
        </p:nvPicPr>
        <p:blipFill rotWithShape="1">
          <a:blip r:embed="rId3">
            <a:alphaModFix/>
          </a:blip>
          <a:srcRect/>
          <a:stretch/>
        </p:blipFill>
        <p:spPr>
          <a:xfrm>
            <a:off x="989003" y="357669"/>
            <a:ext cx="5005009" cy="6495213"/>
          </a:xfrm>
          <a:prstGeom prst="rect">
            <a:avLst/>
          </a:prstGeom>
          <a:noFill/>
          <a:ln>
            <a:noFill/>
          </a:ln>
        </p:spPr>
      </p:pic>
      <p:sp>
        <p:nvSpPr>
          <p:cNvPr id="281" name="Google Shape;281;p21"/>
          <p:cNvSpPr txBox="1"/>
          <p:nvPr/>
        </p:nvSpPr>
        <p:spPr>
          <a:xfrm>
            <a:off x="6543445" y="2997595"/>
            <a:ext cx="1872208"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1F497D"/>
                </a:solidFill>
                <a:latin typeface="Calibri"/>
                <a:ea typeface="Calibri"/>
                <a:cs typeface="Calibri"/>
                <a:sym typeface="Calibri"/>
              </a:rPr>
              <a:t>Désolé, ce contenu n’est disponible qu’en anglais</a:t>
            </a:r>
            <a:endParaRPr sz="24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34510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22"/>
          <p:cNvSpPr txBox="1">
            <a:spLocks noGrp="1"/>
          </p:cNvSpPr>
          <p:nvPr>
            <p:ph type="title"/>
          </p:nvPr>
        </p:nvSpPr>
        <p:spPr>
          <a:xfrm>
            <a:off x="457200" y="279400"/>
            <a:ext cx="8229600" cy="762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600"/>
              <a:buFont typeface="Arial"/>
              <a:buNone/>
            </a:pPr>
            <a:r>
              <a:rPr lang="en-US" sz="3600">
                <a:latin typeface="Arial"/>
                <a:ea typeface="Arial"/>
                <a:cs typeface="Arial"/>
                <a:sym typeface="Arial"/>
              </a:rPr>
              <a:t>Traitement</a:t>
            </a:r>
            <a:endParaRPr sz="3600"/>
          </a:p>
        </p:txBody>
      </p:sp>
      <p:sp>
        <p:nvSpPr>
          <p:cNvPr id="288" name="Google Shape;288;p22"/>
          <p:cNvSpPr txBox="1">
            <a:spLocks noGrp="1"/>
          </p:cNvSpPr>
          <p:nvPr>
            <p:ph type="body" idx="1"/>
          </p:nvPr>
        </p:nvSpPr>
        <p:spPr>
          <a:xfrm>
            <a:off x="457200" y="1041400"/>
            <a:ext cx="5670739" cy="410938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400"/>
              <a:buNone/>
            </a:pPr>
            <a:r>
              <a:rPr lang="en-US" b="1" dirty="0" err="1">
                <a:latin typeface="Arial"/>
                <a:ea typeface="Arial"/>
                <a:cs typeface="Arial"/>
                <a:sym typeface="Arial"/>
              </a:rPr>
              <a:t>Traitement</a:t>
            </a:r>
            <a:r>
              <a:rPr lang="en-US" b="1" dirty="0">
                <a:latin typeface="Arial"/>
                <a:ea typeface="Arial"/>
                <a:cs typeface="Arial"/>
                <a:sym typeface="Arial"/>
              </a:rPr>
              <a:t> de première </a:t>
            </a:r>
            <a:r>
              <a:rPr lang="en-US" b="1" dirty="0" err="1">
                <a:latin typeface="Arial"/>
                <a:ea typeface="Arial"/>
                <a:cs typeface="Arial"/>
                <a:sym typeface="Arial"/>
              </a:rPr>
              <a:t>ligne</a:t>
            </a:r>
            <a:r>
              <a:rPr lang="en-US" b="1" dirty="0">
                <a:latin typeface="Arial"/>
                <a:ea typeface="Arial"/>
                <a:cs typeface="Arial"/>
                <a:sym typeface="Arial"/>
              </a:rPr>
              <a:t>:</a:t>
            </a:r>
            <a:endParaRPr b="1" dirty="0"/>
          </a:p>
          <a:p>
            <a:pPr marL="342900" lvl="0" indent="-342900" algn="l" rtl="0">
              <a:spcBef>
                <a:spcPts val="480"/>
              </a:spcBef>
              <a:spcAft>
                <a:spcPts val="0"/>
              </a:spcAft>
              <a:buClr>
                <a:schemeClr val="dk1"/>
              </a:buClr>
              <a:buSzPts val="2400"/>
              <a:buChar char="•"/>
            </a:pPr>
            <a:r>
              <a:rPr lang="en-US" dirty="0">
                <a:latin typeface="Arial"/>
                <a:ea typeface="Arial"/>
                <a:cs typeface="Arial"/>
                <a:sym typeface="Arial"/>
              </a:rPr>
              <a:t>Bisphosphates (alendronate, risedronate </a:t>
            </a:r>
            <a:r>
              <a:rPr lang="en-US" dirty="0" err="1">
                <a:latin typeface="Arial"/>
                <a:ea typeface="Arial"/>
                <a:cs typeface="Arial"/>
                <a:sym typeface="Arial"/>
              </a:rPr>
              <a:t>ou</a:t>
            </a:r>
            <a:r>
              <a:rPr lang="en-US" dirty="0">
                <a:latin typeface="Arial"/>
                <a:ea typeface="Arial"/>
                <a:cs typeface="Arial"/>
                <a:sym typeface="Arial"/>
              </a:rPr>
              <a:t> </a:t>
            </a:r>
            <a:r>
              <a:rPr lang="en-US" dirty="0" err="1">
                <a:latin typeface="Arial"/>
                <a:ea typeface="Arial"/>
                <a:cs typeface="Arial"/>
                <a:sym typeface="Arial"/>
              </a:rPr>
              <a:t>acide</a:t>
            </a:r>
            <a:r>
              <a:rPr lang="en-US" dirty="0">
                <a:latin typeface="Arial"/>
                <a:ea typeface="Arial"/>
                <a:cs typeface="Arial"/>
                <a:sym typeface="Arial"/>
              </a:rPr>
              <a:t> </a:t>
            </a:r>
            <a:r>
              <a:rPr lang="en-US" dirty="0" err="1">
                <a:latin typeface="Arial"/>
                <a:ea typeface="Arial"/>
                <a:cs typeface="Arial"/>
                <a:sym typeface="Arial"/>
              </a:rPr>
              <a:t>zolédronique</a:t>
            </a:r>
            <a:r>
              <a:rPr lang="en-US" dirty="0">
                <a:latin typeface="Arial"/>
                <a:ea typeface="Arial"/>
                <a:cs typeface="Arial"/>
                <a:sym typeface="Arial"/>
              </a:rPr>
              <a:t>)</a:t>
            </a:r>
            <a:endParaRPr dirty="0"/>
          </a:p>
          <a:p>
            <a:pPr marL="342900" lvl="0" indent="-342900" algn="l" rtl="0">
              <a:spcBef>
                <a:spcPts val="480"/>
              </a:spcBef>
              <a:spcAft>
                <a:spcPts val="0"/>
              </a:spcAft>
              <a:buClr>
                <a:schemeClr val="dk1"/>
              </a:buClr>
              <a:buSzPts val="2400"/>
              <a:buChar char="•"/>
            </a:pPr>
            <a:r>
              <a:rPr lang="en-US" dirty="0" err="1">
                <a:latin typeface="Arial"/>
                <a:ea typeface="Arial"/>
                <a:cs typeface="Arial"/>
                <a:sym typeface="Arial"/>
              </a:rPr>
              <a:t>S’il</a:t>
            </a:r>
            <a:r>
              <a:rPr lang="en-US" dirty="0">
                <a:latin typeface="Arial"/>
                <a:ea typeface="Arial"/>
                <a:cs typeface="Arial"/>
                <a:sym typeface="Arial"/>
              </a:rPr>
              <a:t> y aune </a:t>
            </a:r>
            <a:r>
              <a:rPr lang="en-US" dirty="0" err="1">
                <a:latin typeface="Arial"/>
                <a:ea typeface="Arial"/>
                <a:cs typeface="Arial"/>
                <a:sym typeface="Arial"/>
              </a:rPr>
              <a:t>contre</a:t>
            </a:r>
            <a:r>
              <a:rPr lang="en-US" dirty="0">
                <a:latin typeface="Arial"/>
                <a:ea typeface="Arial"/>
                <a:cs typeface="Arial"/>
                <a:sym typeface="Arial"/>
              </a:rPr>
              <a:t>-indication aux bisphosphonates, le </a:t>
            </a:r>
            <a:r>
              <a:rPr lang="en-US" dirty="0" err="1">
                <a:latin typeface="Arial"/>
                <a:ea typeface="Arial"/>
                <a:cs typeface="Arial"/>
                <a:sym typeface="Arial"/>
              </a:rPr>
              <a:t>dénosumab</a:t>
            </a:r>
            <a:r>
              <a:rPr lang="en-US" dirty="0">
                <a:latin typeface="Arial"/>
                <a:ea typeface="Arial"/>
                <a:cs typeface="Arial"/>
                <a:sym typeface="Arial"/>
              </a:rPr>
              <a:t> </a:t>
            </a:r>
            <a:r>
              <a:rPr lang="en-US" dirty="0" err="1">
                <a:latin typeface="Arial"/>
                <a:ea typeface="Arial"/>
                <a:cs typeface="Arial"/>
                <a:sym typeface="Arial"/>
              </a:rPr>
              <a:t>peut</a:t>
            </a:r>
            <a:r>
              <a:rPr lang="en-US" dirty="0">
                <a:latin typeface="Arial"/>
                <a:ea typeface="Arial"/>
                <a:cs typeface="Arial"/>
                <a:sym typeface="Arial"/>
              </a:rPr>
              <a:t> </a:t>
            </a:r>
            <a:r>
              <a:rPr lang="en-US" dirty="0" err="1">
                <a:latin typeface="Arial"/>
                <a:ea typeface="Arial"/>
                <a:cs typeface="Arial"/>
                <a:sym typeface="Arial"/>
              </a:rPr>
              <a:t>être</a:t>
            </a:r>
            <a:r>
              <a:rPr lang="en-US" dirty="0">
                <a:latin typeface="Arial"/>
                <a:ea typeface="Arial"/>
                <a:cs typeface="Arial"/>
                <a:sym typeface="Arial"/>
              </a:rPr>
              <a:t> </a:t>
            </a:r>
            <a:r>
              <a:rPr lang="en-US" dirty="0" err="1">
                <a:latin typeface="Arial"/>
                <a:ea typeface="Arial"/>
                <a:cs typeface="Arial"/>
                <a:sym typeface="Arial"/>
              </a:rPr>
              <a:t>utilisé</a:t>
            </a:r>
            <a:endParaRPr dirty="0"/>
          </a:p>
          <a:p>
            <a:pPr marL="342900" lvl="0" indent="-190500" algn="l" rtl="0">
              <a:spcBef>
                <a:spcPts val="480"/>
              </a:spcBef>
              <a:spcAft>
                <a:spcPts val="0"/>
              </a:spcAft>
              <a:buClr>
                <a:schemeClr val="dk1"/>
              </a:buClr>
              <a:buSzPts val="2400"/>
              <a:buNone/>
            </a:pPr>
            <a:endParaRPr dirty="0"/>
          </a:p>
          <a:p>
            <a:pPr marL="0" lvl="0" indent="0" algn="l" rtl="0">
              <a:spcBef>
                <a:spcPts val="480"/>
              </a:spcBef>
              <a:spcAft>
                <a:spcPts val="0"/>
              </a:spcAft>
              <a:buClr>
                <a:schemeClr val="dk1"/>
              </a:buClr>
              <a:buSzPts val="2400"/>
              <a:buNone/>
            </a:pPr>
            <a:r>
              <a:rPr lang="en-US" b="1" dirty="0" err="1">
                <a:latin typeface="Arial"/>
                <a:ea typeface="Arial"/>
                <a:cs typeface="Arial"/>
                <a:sym typeface="Arial"/>
              </a:rPr>
              <a:t>Autres</a:t>
            </a:r>
            <a:r>
              <a:rPr lang="en-US" b="1" dirty="0">
                <a:latin typeface="Arial"/>
                <a:ea typeface="Arial"/>
                <a:cs typeface="Arial"/>
                <a:sym typeface="Arial"/>
              </a:rPr>
              <a:t> options:</a:t>
            </a:r>
            <a:endParaRPr dirty="0"/>
          </a:p>
          <a:p>
            <a:pPr marL="342900" lvl="0" indent="-342900" algn="l" rtl="0">
              <a:spcBef>
                <a:spcPts val="480"/>
              </a:spcBef>
              <a:spcAft>
                <a:spcPts val="0"/>
              </a:spcAft>
              <a:buClr>
                <a:schemeClr val="dk1"/>
              </a:buClr>
              <a:buSzPts val="2400"/>
              <a:buChar char="•"/>
            </a:pPr>
            <a:r>
              <a:rPr lang="en-US" dirty="0" err="1">
                <a:latin typeface="Arial"/>
                <a:ea typeface="Arial"/>
                <a:cs typeface="Arial"/>
                <a:sym typeface="Arial"/>
              </a:rPr>
              <a:t>Exercice</a:t>
            </a:r>
            <a:endParaRPr dirty="0">
              <a:latin typeface="Arial"/>
              <a:ea typeface="Arial"/>
              <a:cs typeface="Arial"/>
              <a:sym typeface="Arial"/>
            </a:endParaRPr>
          </a:p>
          <a:p>
            <a:pPr marL="342900" lvl="0" indent="-342900" algn="l" rtl="0">
              <a:spcBef>
                <a:spcPts val="480"/>
              </a:spcBef>
              <a:spcAft>
                <a:spcPts val="0"/>
              </a:spcAft>
              <a:buClr>
                <a:schemeClr val="dk1"/>
              </a:buClr>
              <a:buSzPts val="2400"/>
              <a:buChar char="•"/>
            </a:pPr>
            <a:r>
              <a:rPr lang="en-US" dirty="0" err="1">
                <a:latin typeface="Arial"/>
                <a:ea typeface="Arial"/>
                <a:cs typeface="Arial"/>
                <a:sym typeface="Arial"/>
              </a:rPr>
              <a:t>Arrêt</a:t>
            </a:r>
            <a:r>
              <a:rPr lang="en-US" dirty="0">
                <a:latin typeface="Arial"/>
                <a:ea typeface="Arial"/>
                <a:cs typeface="Arial"/>
                <a:sym typeface="Arial"/>
              </a:rPr>
              <a:t> </a:t>
            </a:r>
            <a:r>
              <a:rPr lang="en-US" dirty="0" err="1">
                <a:latin typeface="Arial"/>
                <a:ea typeface="Arial"/>
                <a:cs typeface="Arial"/>
                <a:sym typeface="Arial"/>
              </a:rPr>
              <a:t>tabagique</a:t>
            </a:r>
            <a:endParaRPr dirty="0"/>
          </a:p>
          <a:p>
            <a:pPr marL="342900" lvl="0" indent="-342900" algn="l" rtl="0">
              <a:spcBef>
                <a:spcPts val="480"/>
              </a:spcBef>
              <a:spcAft>
                <a:spcPts val="0"/>
              </a:spcAft>
              <a:buClr>
                <a:schemeClr val="dk1"/>
              </a:buClr>
              <a:buSzPts val="2400"/>
              <a:buChar char="•"/>
            </a:pPr>
            <a:r>
              <a:rPr lang="en-US" dirty="0" err="1">
                <a:latin typeface="Arial"/>
                <a:ea typeface="Arial"/>
                <a:cs typeface="Arial"/>
                <a:sym typeface="Arial"/>
              </a:rPr>
              <a:t>Prévention</a:t>
            </a:r>
            <a:r>
              <a:rPr lang="en-US" dirty="0">
                <a:latin typeface="Arial"/>
                <a:ea typeface="Arial"/>
                <a:cs typeface="Arial"/>
                <a:sym typeface="Arial"/>
              </a:rPr>
              <a:t> des chutes</a:t>
            </a:r>
            <a:endParaRPr dirty="0"/>
          </a:p>
          <a:p>
            <a:pPr marL="342900" lvl="0" indent="-342900" algn="l" rtl="0">
              <a:spcBef>
                <a:spcPts val="480"/>
              </a:spcBef>
              <a:spcAft>
                <a:spcPts val="0"/>
              </a:spcAft>
              <a:buClr>
                <a:schemeClr val="dk1"/>
              </a:buClr>
              <a:buSzPts val="2400"/>
              <a:buChar char="•"/>
            </a:pPr>
            <a:r>
              <a:rPr lang="en-US" dirty="0">
                <a:latin typeface="Arial"/>
                <a:ea typeface="Arial"/>
                <a:cs typeface="Arial"/>
                <a:sym typeface="Arial"/>
              </a:rPr>
              <a:t>Calcium et </a:t>
            </a:r>
            <a:r>
              <a:rPr lang="en-US" dirty="0" err="1">
                <a:latin typeface="Arial"/>
                <a:ea typeface="Arial"/>
                <a:cs typeface="Arial"/>
                <a:sym typeface="Arial"/>
              </a:rPr>
              <a:t>vitamine</a:t>
            </a:r>
            <a:r>
              <a:rPr lang="en-US" dirty="0">
                <a:latin typeface="Arial"/>
                <a:ea typeface="Arial"/>
                <a:cs typeface="Arial"/>
                <a:sym typeface="Arial"/>
              </a:rPr>
              <a:t> D</a:t>
            </a:r>
            <a:endParaRPr dirty="0"/>
          </a:p>
        </p:txBody>
      </p:sp>
      <p:sp>
        <p:nvSpPr>
          <p:cNvPr id="289" name="Google Shape;289;p22"/>
          <p:cNvSpPr txBox="1">
            <a:spLocks noGrp="1"/>
          </p:cNvSpPr>
          <p:nvPr>
            <p:ph type="sldNum" idx="12"/>
          </p:nvPr>
        </p:nvSpPr>
        <p:spPr>
          <a:xfrm>
            <a:off x="6553200" y="6264275"/>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22</a:t>
            </a:fld>
            <a:endParaRPr/>
          </a:p>
        </p:txBody>
      </p:sp>
      <p:pic>
        <p:nvPicPr>
          <p:cNvPr id="290" name="Google Shape;290;p22" descr="Chart&#10;&#10;Description automatically generated"/>
          <p:cNvPicPr preferRelativeResize="0"/>
          <p:nvPr/>
        </p:nvPicPr>
        <p:blipFill rotWithShape="1">
          <a:blip r:embed="rId3">
            <a:alphaModFix/>
          </a:blip>
          <a:srcRect/>
          <a:stretch/>
        </p:blipFill>
        <p:spPr>
          <a:xfrm>
            <a:off x="5530241" y="2904740"/>
            <a:ext cx="3156559" cy="3156559"/>
          </a:xfrm>
          <a:prstGeom prst="rect">
            <a:avLst/>
          </a:prstGeom>
          <a:noFill/>
          <a:ln>
            <a:noFill/>
          </a:ln>
        </p:spPr>
      </p:pic>
    </p:spTree>
    <p:extLst>
      <p:ext uri="{BB962C8B-B14F-4D97-AF65-F5344CB8AC3E}">
        <p14:creationId xmlns:p14="http://schemas.microsoft.com/office/powerpoint/2010/main" val="1383215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23"/>
          <p:cNvSpPr txBox="1">
            <a:spLocks noGrp="1"/>
          </p:cNvSpPr>
          <p:nvPr>
            <p:ph type="title"/>
          </p:nvPr>
        </p:nvSpPr>
        <p:spPr>
          <a:xfrm>
            <a:off x="262288" y="392538"/>
            <a:ext cx="8192779" cy="762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200"/>
              <a:buFont typeface="Arial"/>
              <a:buNone/>
            </a:pPr>
            <a:r>
              <a:rPr lang="en-US" sz="3200">
                <a:latin typeface="Arial"/>
                <a:ea typeface="Arial"/>
                <a:cs typeface="Arial"/>
                <a:sym typeface="Arial"/>
              </a:rPr>
              <a:t>À qui s’adresse la ligne directrice?</a:t>
            </a:r>
            <a:endParaRPr/>
          </a:p>
        </p:txBody>
      </p:sp>
      <p:sp>
        <p:nvSpPr>
          <p:cNvPr id="298" name="Google Shape;298;p23"/>
          <p:cNvSpPr txBox="1">
            <a:spLocks noGrp="1"/>
          </p:cNvSpPr>
          <p:nvPr>
            <p:ph type="sldNum" idx="12"/>
          </p:nvPr>
        </p:nvSpPr>
        <p:spPr>
          <a:xfrm>
            <a:off x="6553200" y="6264275"/>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23</a:t>
            </a:fld>
            <a:endParaRPr/>
          </a:p>
        </p:txBody>
      </p:sp>
      <p:grpSp>
        <p:nvGrpSpPr>
          <p:cNvPr id="299" name="Google Shape;299;p23"/>
          <p:cNvGrpSpPr/>
          <p:nvPr/>
        </p:nvGrpSpPr>
        <p:grpSpPr>
          <a:xfrm>
            <a:off x="619909" y="3191859"/>
            <a:ext cx="3013457" cy="1148840"/>
            <a:chOff x="4271245" y="1939258"/>
            <a:chExt cx="3737917" cy="1424412"/>
          </a:xfrm>
        </p:grpSpPr>
        <p:pic>
          <p:nvPicPr>
            <p:cNvPr id="300" name="Google Shape;300;p23"/>
            <p:cNvPicPr preferRelativeResize="0"/>
            <p:nvPr/>
          </p:nvPicPr>
          <p:blipFill rotWithShape="1">
            <a:blip r:embed="rId3">
              <a:alphaModFix/>
            </a:blip>
            <a:srcRect/>
            <a:stretch/>
          </p:blipFill>
          <p:spPr>
            <a:xfrm>
              <a:off x="4271245" y="1939258"/>
              <a:ext cx="2993720" cy="1424412"/>
            </a:xfrm>
            <a:prstGeom prst="rect">
              <a:avLst/>
            </a:prstGeom>
            <a:noFill/>
            <a:ln>
              <a:noFill/>
            </a:ln>
          </p:spPr>
        </p:pic>
        <p:pic>
          <p:nvPicPr>
            <p:cNvPr id="301" name="Google Shape;301;p23"/>
            <p:cNvPicPr preferRelativeResize="0"/>
            <p:nvPr/>
          </p:nvPicPr>
          <p:blipFill rotWithShape="1">
            <a:blip r:embed="rId4">
              <a:alphaModFix/>
            </a:blip>
            <a:srcRect/>
            <a:stretch/>
          </p:blipFill>
          <p:spPr>
            <a:xfrm>
              <a:off x="6448762" y="2033669"/>
              <a:ext cx="1560400" cy="1328029"/>
            </a:xfrm>
            <a:prstGeom prst="rect">
              <a:avLst/>
            </a:prstGeom>
            <a:noFill/>
            <a:ln>
              <a:noFill/>
            </a:ln>
          </p:spPr>
        </p:pic>
      </p:grpSp>
      <p:sp>
        <p:nvSpPr>
          <p:cNvPr id="302" name="Google Shape;302;p23"/>
          <p:cNvSpPr txBox="1"/>
          <p:nvPr/>
        </p:nvSpPr>
        <p:spPr>
          <a:xfrm>
            <a:off x="3844152" y="3221657"/>
            <a:ext cx="5003757" cy="1138773"/>
          </a:xfrm>
          <a:prstGeom prst="rect">
            <a:avLst/>
          </a:prstGeom>
          <a:noFill/>
          <a:ln>
            <a:noFill/>
          </a:ln>
        </p:spPr>
        <p:txBody>
          <a:bodyPr spcFirstLastPara="1" wrap="square" lIns="91425" tIns="45700" rIns="91425" bIns="45700" anchor="t" anchorCtr="0">
            <a:spAutoFit/>
          </a:bodyPr>
          <a:lstStyle/>
          <a:p>
            <a:pPr marL="274638" marR="0" lvl="0" algn="l" rtl="0">
              <a:spcBef>
                <a:spcPts val="0"/>
              </a:spcBef>
              <a:spcAft>
                <a:spcPts val="0"/>
              </a:spcAft>
              <a:buNone/>
            </a:pPr>
            <a:r>
              <a:rPr lang="en-US" sz="2400" b="1" dirty="0">
                <a:solidFill>
                  <a:schemeClr val="dk1"/>
                </a:solidFill>
                <a:latin typeface="Arial"/>
                <a:ea typeface="Arial"/>
                <a:cs typeface="Arial"/>
                <a:sym typeface="Arial"/>
              </a:rPr>
              <a:t>Population </a:t>
            </a:r>
            <a:r>
              <a:rPr lang="en-US" sz="2400" b="1" dirty="0" err="1">
                <a:solidFill>
                  <a:schemeClr val="dk1"/>
                </a:solidFill>
                <a:latin typeface="Arial"/>
                <a:ea typeface="Arial"/>
                <a:cs typeface="Arial"/>
                <a:sym typeface="Arial"/>
              </a:rPr>
              <a:t>cible</a:t>
            </a:r>
            <a:endParaRPr sz="2400" b="1" dirty="0">
              <a:solidFill>
                <a:schemeClr val="dk1"/>
              </a:solidFill>
              <a:latin typeface="Arial"/>
              <a:ea typeface="Arial"/>
              <a:cs typeface="Arial"/>
              <a:sym typeface="Arial"/>
            </a:endParaRPr>
          </a:p>
          <a:p>
            <a:pPr marL="274638" marR="0" lvl="1" indent="-160338" algn="l" rtl="0">
              <a:spcBef>
                <a:spcPts val="0"/>
              </a:spcBef>
              <a:spcAft>
                <a:spcPts val="0"/>
              </a:spcAft>
              <a:buClr>
                <a:schemeClr val="dk1"/>
              </a:buClr>
              <a:buSzPts val="2200"/>
              <a:buFont typeface="Arial"/>
              <a:buChar char="•"/>
            </a:pPr>
            <a:r>
              <a:rPr lang="en-US" sz="2200" b="0" i="0" u="none" strike="noStrike" cap="none" dirty="0">
                <a:solidFill>
                  <a:schemeClr val="dk1"/>
                </a:solidFill>
                <a:latin typeface="Arial"/>
                <a:ea typeface="Arial"/>
                <a:cs typeface="Arial"/>
                <a:sym typeface="Arial"/>
              </a:rPr>
              <a:t> Les </a:t>
            </a:r>
            <a:r>
              <a:rPr lang="en-US" sz="2200" b="0" i="0" u="none" strike="noStrike" cap="none" dirty="0" err="1">
                <a:solidFill>
                  <a:schemeClr val="dk1"/>
                </a:solidFill>
                <a:latin typeface="Arial"/>
                <a:ea typeface="Arial"/>
                <a:cs typeface="Arial"/>
                <a:sym typeface="Arial"/>
              </a:rPr>
              <a:t>adultes</a:t>
            </a:r>
            <a:r>
              <a:rPr lang="en-US" sz="2200" b="0" i="0" u="none" strike="noStrike" cap="none" dirty="0">
                <a:solidFill>
                  <a:schemeClr val="dk1"/>
                </a:solidFill>
                <a:latin typeface="Arial"/>
                <a:ea typeface="Arial"/>
                <a:cs typeface="Arial"/>
                <a:sym typeface="Arial"/>
              </a:rPr>
              <a:t> de 40 </a:t>
            </a:r>
            <a:r>
              <a:rPr lang="en-US" sz="2200" b="0" i="0" u="none" strike="noStrike" cap="none" dirty="0" err="1">
                <a:solidFill>
                  <a:schemeClr val="dk1"/>
                </a:solidFill>
                <a:latin typeface="Arial"/>
                <a:ea typeface="Arial"/>
                <a:cs typeface="Arial"/>
                <a:sym typeface="Arial"/>
              </a:rPr>
              <a:t>ans</a:t>
            </a:r>
            <a:r>
              <a:rPr lang="en-US" sz="2200" b="0" i="0" u="none" strike="noStrike" cap="none" dirty="0">
                <a:solidFill>
                  <a:schemeClr val="dk1"/>
                </a:solidFill>
                <a:latin typeface="Arial"/>
                <a:ea typeface="Arial"/>
                <a:cs typeface="Arial"/>
                <a:sym typeface="Arial"/>
              </a:rPr>
              <a:t> et + vivant dans la </a:t>
            </a:r>
            <a:r>
              <a:rPr lang="en-US" sz="2200" b="0" i="0" u="none" strike="noStrike" cap="none" dirty="0" err="1">
                <a:solidFill>
                  <a:schemeClr val="dk1"/>
                </a:solidFill>
                <a:latin typeface="Arial"/>
                <a:ea typeface="Arial"/>
                <a:cs typeface="Arial"/>
                <a:sym typeface="Arial"/>
              </a:rPr>
              <a:t>communauté</a:t>
            </a:r>
            <a:endParaRPr sz="2200" b="0" i="0" u="none" strike="noStrike" cap="none" dirty="0">
              <a:solidFill>
                <a:schemeClr val="dk1"/>
              </a:solidFill>
              <a:latin typeface="Calibri"/>
              <a:ea typeface="Calibri"/>
              <a:cs typeface="Calibri"/>
              <a:sym typeface="Calibri"/>
            </a:endParaRPr>
          </a:p>
        </p:txBody>
      </p:sp>
      <p:sp>
        <p:nvSpPr>
          <p:cNvPr id="303" name="Google Shape;303;p23"/>
          <p:cNvSpPr txBox="1"/>
          <p:nvPr/>
        </p:nvSpPr>
        <p:spPr>
          <a:xfrm>
            <a:off x="4114801" y="4662809"/>
            <a:ext cx="4571999" cy="1815882"/>
          </a:xfrm>
          <a:prstGeom prst="rect">
            <a:avLst/>
          </a:prstGeom>
          <a:noFill/>
          <a:ln>
            <a:noFill/>
          </a:ln>
        </p:spPr>
        <p:txBody>
          <a:bodyPr spcFirstLastPara="1" wrap="square" lIns="91425" tIns="45700" rIns="91425" bIns="45700" anchor="t" anchorCtr="0">
            <a:spAutoFit/>
          </a:bodyPr>
          <a:lstStyle/>
          <a:p>
            <a:pPr marL="9525" marR="0" lvl="0" indent="-9525" algn="l" rtl="0">
              <a:spcBef>
                <a:spcPts val="0"/>
              </a:spcBef>
              <a:spcAft>
                <a:spcPts val="0"/>
              </a:spcAft>
              <a:buNone/>
            </a:pPr>
            <a:r>
              <a:rPr lang="en-US" sz="2400" b="1" dirty="0">
                <a:solidFill>
                  <a:schemeClr val="dk1"/>
                </a:solidFill>
                <a:latin typeface="Arial"/>
                <a:ea typeface="Arial"/>
                <a:cs typeface="Arial"/>
                <a:sym typeface="Arial"/>
              </a:rPr>
              <a:t>Ne </a:t>
            </a:r>
            <a:r>
              <a:rPr lang="en-US" sz="2400" b="1" dirty="0" err="1">
                <a:solidFill>
                  <a:schemeClr val="dk1"/>
                </a:solidFill>
                <a:latin typeface="Arial"/>
                <a:ea typeface="Arial"/>
                <a:cs typeface="Arial"/>
                <a:sym typeface="Arial"/>
              </a:rPr>
              <a:t>sont</a:t>
            </a:r>
            <a:r>
              <a:rPr lang="en-US" sz="2400" b="1" dirty="0">
                <a:solidFill>
                  <a:schemeClr val="dk1"/>
                </a:solidFill>
                <a:latin typeface="Arial"/>
                <a:ea typeface="Arial"/>
                <a:cs typeface="Arial"/>
                <a:sym typeface="Arial"/>
              </a:rPr>
              <a:t> pas </a:t>
            </a:r>
            <a:r>
              <a:rPr lang="en-US" sz="2400" b="1" dirty="0" err="1">
                <a:solidFill>
                  <a:schemeClr val="dk1"/>
                </a:solidFill>
                <a:latin typeface="Arial"/>
                <a:ea typeface="Arial"/>
                <a:cs typeface="Arial"/>
                <a:sym typeface="Arial"/>
              </a:rPr>
              <a:t>visées</a:t>
            </a:r>
            <a:endParaRPr sz="2400" b="1" dirty="0">
              <a:solidFill>
                <a:schemeClr val="dk1"/>
              </a:solidFill>
              <a:latin typeface="Calibri"/>
              <a:ea typeface="Calibri"/>
              <a:cs typeface="Calibri"/>
              <a:sym typeface="Calibri"/>
            </a:endParaRPr>
          </a:p>
          <a:p>
            <a:pPr marL="452438" marR="0" lvl="1" indent="-342900" algn="l" rtl="0">
              <a:spcBef>
                <a:spcPts val="0"/>
              </a:spcBef>
              <a:spcAft>
                <a:spcPts val="0"/>
              </a:spcAft>
              <a:buClr>
                <a:schemeClr val="dk1"/>
              </a:buClr>
              <a:buSzPts val="2200"/>
              <a:buFont typeface="Arial"/>
              <a:buChar char="•"/>
            </a:pPr>
            <a:r>
              <a:rPr lang="en-US" sz="2200" b="0" i="0" u="none" strike="noStrike" cap="none" dirty="0">
                <a:solidFill>
                  <a:schemeClr val="dk1"/>
                </a:solidFill>
                <a:latin typeface="Arial"/>
                <a:ea typeface="Arial"/>
                <a:cs typeface="Arial"/>
                <a:sym typeface="Arial"/>
              </a:rPr>
              <a:t>Les </a:t>
            </a:r>
            <a:r>
              <a:rPr lang="en-US" sz="2200" b="0" i="0" u="none" strike="noStrike" cap="none" dirty="0" err="1">
                <a:solidFill>
                  <a:schemeClr val="dk1"/>
                </a:solidFill>
                <a:latin typeface="Arial"/>
                <a:ea typeface="Arial"/>
                <a:cs typeface="Arial"/>
                <a:sym typeface="Arial"/>
              </a:rPr>
              <a:t>personnes</a:t>
            </a:r>
            <a:r>
              <a:rPr lang="en-US" sz="2200" b="0" i="0" u="none" strike="noStrike" cap="none" dirty="0">
                <a:solidFill>
                  <a:schemeClr val="dk1"/>
                </a:solidFill>
                <a:latin typeface="Arial"/>
                <a:ea typeface="Arial"/>
                <a:cs typeface="Arial"/>
                <a:sym typeface="Arial"/>
              </a:rPr>
              <a:t> qui </a:t>
            </a:r>
            <a:r>
              <a:rPr lang="en-US" sz="2200" b="0" i="0" u="none" strike="noStrike" cap="none" dirty="0" err="1">
                <a:solidFill>
                  <a:schemeClr val="dk1"/>
                </a:solidFill>
                <a:latin typeface="Arial"/>
                <a:ea typeface="Arial"/>
                <a:cs typeface="Arial"/>
                <a:sym typeface="Arial"/>
              </a:rPr>
              <a:t>prennent</a:t>
            </a:r>
            <a:r>
              <a:rPr lang="en-US" sz="2200" b="0" i="0" u="none" strike="noStrike" cap="none" dirty="0">
                <a:solidFill>
                  <a:schemeClr val="dk1"/>
                </a:solidFill>
                <a:latin typeface="Arial"/>
                <a:ea typeface="Arial"/>
                <a:cs typeface="Arial"/>
                <a:sym typeface="Arial"/>
              </a:rPr>
              <a:t> déjà des medicaments pour </a:t>
            </a:r>
            <a:r>
              <a:rPr lang="en-US" sz="2200" b="0" i="0" u="none" strike="noStrike" cap="none" dirty="0" err="1">
                <a:solidFill>
                  <a:schemeClr val="dk1"/>
                </a:solidFill>
                <a:latin typeface="Arial"/>
                <a:ea typeface="Arial"/>
                <a:cs typeface="Arial"/>
                <a:sym typeface="Arial"/>
              </a:rPr>
              <a:t>prévenir</a:t>
            </a:r>
            <a:r>
              <a:rPr lang="en-US" sz="2200" b="0" i="0" u="none" strike="noStrike" cap="none" dirty="0">
                <a:solidFill>
                  <a:schemeClr val="dk1"/>
                </a:solidFill>
                <a:latin typeface="Arial"/>
                <a:ea typeface="Arial"/>
                <a:cs typeface="Arial"/>
                <a:sym typeface="Arial"/>
              </a:rPr>
              <a:t> les fractures de </a:t>
            </a:r>
            <a:r>
              <a:rPr lang="en-US" sz="2200" b="0" i="0" u="none" strike="noStrike" cap="none" dirty="0" err="1">
                <a:solidFill>
                  <a:schemeClr val="dk1"/>
                </a:solidFill>
                <a:latin typeface="Arial"/>
                <a:ea typeface="Arial"/>
                <a:cs typeface="Arial"/>
                <a:sym typeface="Arial"/>
              </a:rPr>
              <a:t>fragilisation</a:t>
            </a:r>
            <a:endParaRPr sz="2200" b="0" i="0" u="none" strike="noStrike" cap="none" dirty="0">
              <a:solidFill>
                <a:schemeClr val="dk1"/>
              </a:solidFill>
              <a:latin typeface="Calibri"/>
              <a:ea typeface="Calibri"/>
              <a:cs typeface="Calibri"/>
              <a:sym typeface="Calibri"/>
            </a:endParaRPr>
          </a:p>
        </p:txBody>
      </p:sp>
      <p:sp>
        <p:nvSpPr>
          <p:cNvPr id="304" name="Google Shape;304;p23"/>
          <p:cNvSpPr txBox="1"/>
          <p:nvPr/>
        </p:nvSpPr>
        <p:spPr>
          <a:xfrm>
            <a:off x="4051321" y="1351936"/>
            <a:ext cx="5003757" cy="161274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err="1">
                <a:solidFill>
                  <a:schemeClr val="dk1"/>
                </a:solidFill>
                <a:latin typeface="Arial"/>
                <a:ea typeface="Arial"/>
                <a:cs typeface="Arial"/>
                <a:sym typeface="Arial"/>
              </a:rPr>
              <a:t>Sont</a:t>
            </a:r>
            <a:r>
              <a:rPr lang="en-US" sz="2400" b="1" dirty="0">
                <a:solidFill>
                  <a:schemeClr val="dk1"/>
                </a:solidFill>
                <a:latin typeface="Arial"/>
                <a:ea typeface="Arial"/>
                <a:cs typeface="Arial"/>
                <a:sym typeface="Arial"/>
              </a:rPr>
              <a:t> </a:t>
            </a:r>
            <a:r>
              <a:rPr lang="en-US" sz="2400" b="1" dirty="0" err="1">
                <a:solidFill>
                  <a:schemeClr val="dk1"/>
                </a:solidFill>
                <a:latin typeface="Arial"/>
                <a:ea typeface="Arial"/>
                <a:cs typeface="Arial"/>
                <a:sym typeface="Arial"/>
              </a:rPr>
              <a:t>visés</a:t>
            </a:r>
            <a:endParaRPr sz="2400" b="1" dirty="0">
              <a:solidFill>
                <a:schemeClr val="dk1"/>
              </a:solidFill>
              <a:latin typeface="Calibri"/>
              <a:ea typeface="Calibri"/>
              <a:cs typeface="Calibri"/>
              <a:sym typeface="Calibri"/>
            </a:endParaRPr>
          </a:p>
          <a:p>
            <a:pPr marL="9525" marR="0" lvl="0" algn="l" rtl="0">
              <a:spcBef>
                <a:spcPts val="440"/>
              </a:spcBef>
              <a:spcAft>
                <a:spcPts val="0"/>
              </a:spcAft>
              <a:buClr>
                <a:schemeClr val="dk1"/>
              </a:buClr>
              <a:buSzPts val="2200"/>
              <a:buFont typeface="Arial"/>
              <a:buChar char="•"/>
              <a:tabLst>
                <a:tab pos="220663" algn="l"/>
                <a:tab pos="307975" algn="l"/>
              </a:tabLst>
            </a:pPr>
            <a:r>
              <a:rPr lang="en-US" sz="2200" dirty="0">
                <a:solidFill>
                  <a:schemeClr val="dk1"/>
                </a:solidFill>
                <a:latin typeface="Arial"/>
                <a:ea typeface="Arial"/>
                <a:cs typeface="Arial"/>
                <a:sym typeface="Arial"/>
              </a:rPr>
              <a:t> Les </a:t>
            </a:r>
            <a:r>
              <a:rPr lang="en-US" sz="2200" dirty="0" err="1">
                <a:solidFill>
                  <a:schemeClr val="dk1"/>
                </a:solidFill>
                <a:latin typeface="Arial"/>
                <a:ea typeface="Arial"/>
                <a:cs typeface="Arial"/>
                <a:sym typeface="Arial"/>
              </a:rPr>
              <a:t>professionnels</a:t>
            </a:r>
            <a:r>
              <a:rPr lang="en-US" sz="2200" dirty="0">
                <a:solidFill>
                  <a:schemeClr val="dk1"/>
                </a:solidFill>
                <a:latin typeface="Arial"/>
                <a:ea typeface="Arial"/>
                <a:cs typeface="Arial"/>
                <a:sym typeface="Arial"/>
              </a:rPr>
              <a:t> de la </a:t>
            </a:r>
            <a:r>
              <a:rPr lang="en-US" sz="2200" dirty="0" err="1">
                <a:solidFill>
                  <a:schemeClr val="dk1"/>
                </a:solidFill>
                <a:latin typeface="Arial"/>
                <a:ea typeface="Arial"/>
                <a:cs typeface="Arial"/>
                <a:sym typeface="Arial"/>
              </a:rPr>
              <a:t>santé</a:t>
            </a:r>
            <a:r>
              <a:rPr lang="en-US" sz="2200" dirty="0">
                <a:solidFill>
                  <a:schemeClr val="dk1"/>
                </a:solidFill>
                <a:latin typeface="Arial"/>
                <a:ea typeface="Arial"/>
                <a:cs typeface="Arial"/>
                <a:sym typeface="Arial"/>
              </a:rPr>
              <a:t>  	en </a:t>
            </a:r>
            <a:r>
              <a:rPr lang="en-US" sz="2200" dirty="0" err="1">
                <a:solidFill>
                  <a:schemeClr val="dk1"/>
                </a:solidFill>
                <a:latin typeface="Arial"/>
                <a:ea typeface="Arial"/>
                <a:cs typeface="Arial"/>
                <a:sym typeface="Arial"/>
              </a:rPr>
              <a:t>soins</a:t>
            </a:r>
            <a:r>
              <a:rPr lang="en-US" sz="2200" dirty="0">
                <a:solidFill>
                  <a:schemeClr val="dk1"/>
                </a:solidFill>
                <a:latin typeface="Arial"/>
                <a:ea typeface="Arial"/>
                <a:cs typeface="Arial"/>
                <a:sym typeface="Arial"/>
              </a:rPr>
              <a:t> </a:t>
            </a:r>
            <a:r>
              <a:rPr lang="en-US" sz="2200" dirty="0" err="1">
                <a:solidFill>
                  <a:schemeClr val="dk1"/>
                </a:solidFill>
                <a:latin typeface="Arial"/>
                <a:ea typeface="Arial"/>
                <a:cs typeface="Arial"/>
                <a:sym typeface="Arial"/>
              </a:rPr>
              <a:t>primaires</a:t>
            </a:r>
            <a:endParaRPr sz="2200" dirty="0">
              <a:solidFill>
                <a:schemeClr val="dk1"/>
              </a:solidFill>
              <a:latin typeface="Calibri"/>
              <a:ea typeface="Calibri"/>
              <a:cs typeface="Calibri"/>
              <a:sym typeface="Calibri"/>
            </a:endParaRPr>
          </a:p>
          <a:p>
            <a:pPr marR="0" lvl="0" algn="l" rtl="0">
              <a:spcBef>
                <a:spcPts val="440"/>
              </a:spcBef>
              <a:spcAft>
                <a:spcPts val="0"/>
              </a:spcAft>
              <a:buClr>
                <a:schemeClr val="dk1"/>
              </a:buClr>
              <a:buSzPts val="2200"/>
              <a:buFont typeface="Arial"/>
              <a:buChar char="•"/>
            </a:pPr>
            <a:r>
              <a:rPr lang="en-US" sz="2200" dirty="0">
                <a:solidFill>
                  <a:schemeClr val="dk1"/>
                </a:solidFill>
                <a:latin typeface="Arial"/>
                <a:ea typeface="Arial"/>
                <a:cs typeface="Arial"/>
                <a:sym typeface="Arial"/>
              </a:rPr>
              <a:t> Les patients </a:t>
            </a:r>
            <a:endParaRPr sz="2200" dirty="0">
              <a:solidFill>
                <a:schemeClr val="dk1"/>
              </a:solidFill>
              <a:latin typeface="Calibri"/>
              <a:ea typeface="Calibri"/>
              <a:cs typeface="Calibri"/>
              <a:sym typeface="Calibri"/>
            </a:endParaRPr>
          </a:p>
        </p:txBody>
      </p:sp>
      <p:cxnSp>
        <p:nvCxnSpPr>
          <p:cNvPr id="305" name="Google Shape;305;p23"/>
          <p:cNvCxnSpPr/>
          <p:nvPr/>
        </p:nvCxnSpPr>
        <p:spPr>
          <a:xfrm>
            <a:off x="455684" y="3029297"/>
            <a:ext cx="8044739" cy="6602"/>
          </a:xfrm>
          <a:prstGeom prst="straightConnector1">
            <a:avLst/>
          </a:prstGeom>
          <a:noFill/>
          <a:ln w="9525" cap="flat" cmpd="sng">
            <a:solidFill>
              <a:srgbClr val="7F7F7F"/>
            </a:solidFill>
            <a:prstDash val="solid"/>
            <a:round/>
            <a:headEnd type="none" w="sm" len="sm"/>
            <a:tailEnd type="none" w="sm" len="sm"/>
          </a:ln>
        </p:spPr>
      </p:cxnSp>
      <p:cxnSp>
        <p:nvCxnSpPr>
          <p:cNvPr id="306" name="Google Shape;306;p23"/>
          <p:cNvCxnSpPr/>
          <p:nvPr/>
        </p:nvCxnSpPr>
        <p:spPr>
          <a:xfrm>
            <a:off x="455684" y="4551209"/>
            <a:ext cx="8044739" cy="6602"/>
          </a:xfrm>
          <a:prstGeom prst="straightConnector1">
            <a:avLst/>
          </a:prstGeom>
          <a:noFill/>
          <a:ln w="9525" cap="flat" cmpd="sng">
            <a:solidFill>
              <a:srgbClr val="7F7F7F"/>
            </a:solidFill>
            <a:prstDash val="solid"/>
            <a:round/>
            <a:headEnd type="none" w="sm" len="sm"/>
            <a:tailEnd type="none" w="sm" len="sm"/>
          </a:ln>
        </p:spPr>
      </p:cxnSp>
      <p:grpSp>
        <p:nvGrpSpPr>
          <p:cNvPr id="307" name="Google Shape;307;p23"/>
          <p:cNvGrpSpPr/>
          <p:nvPr/>
        </p:nvGrpSpPr>
        <p:grpSpPr>
          <a:xfrm>
            <a:off x="1108553" y="4667094"/>
            <a:ext cx="2204581" cy="1218990"/>
            <a:chOff x="945715" y="4754776"/>
            <a:chExt cx="2204581" cy="1218990"/>
          </a:xfrm>
        </p:grpSpPr>
        <p:pic>
          <p:nvPicPr>
            <p:cNvPr id="308" name="Google Shape;308;p23" descr="Icon&#10;&#10;Description automatically generated"/>
            <p:cNvPicPr preferRelativeResize="0"/>
            <p:nvPr/>
          </p:nvPicPr>
          <p:blipFill rotWithShape="1">
            <a:blip r:embed="rId5">
              <a:alphaModFix/>
            </a:blip>
            <a:srcRect/>
            <a:stretch/>
          </p:blipFill>
          <p:spPr>
            <a:xfrm>
              <a:off x="945715" y="4754776"/>
              <a:ext cx="2204581" cy="1218990"/>
            </a:xfrm>
            <a:prstGeom prst="rect">
              <a:avLst/>
            </a:prstGeom>
            <a:noFill/>
            <a:ln>
              <a:noFill/>
            </a:ln>
          </p:spPr>
        </p:pic>
        <p:grpSp>
          <p:nvGrpSpPr>
            <p:cNvPr id="309" name="Google Shape;309;p23"/>
            <p:cNvGrpSpPr/>
            <p:nvPr/>
          </p:nvGrpSpPr>
          <p:grpSpPr>
            <a:xfrm>
              <a:off x="1109065" y="5501862"/>
              <a:ext cx="471056" cy="471056"/>
              <a:chOff x="4354526" y="1431278"/>
              <a:chExt cx="546212" cy="546212"/>
            </a:xfrm>
          </p:grpSpPr>
          <p:sp>
            <p:nvSpPr>
              <p:cNvPr id="310" name="Google Shape;310;p23"/>
              <p:cNvSpPr/>
              <p:nvPr/>
            </p:nvSpPr>
            <p:spPr>
              <a:xfrm>
                <a:off x="4354526" y="1431278"/>
                <a:ext cx="546212" cy="54621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1" name="Google Shape;311;p23" descr="Icon&#10;&#10;Description automatically generated"/>
              <p:cNvPicPr preferRelativeResize="0"/>
              <p:nvPr/>
            </p:nvPicPr>
            <p:blipFill rotWithShape="1">
              <a:blip r:embed="rId6">
                <a:alphaModFix/>
              </a:blip>
              <a:srcRect/>
              <a:stretch/>
            </p:blipFill>
            <p:spPr>
              <a:xfrm>
                <a:off x="4382342" y="1459094"/>
                <a:ext cx="490214" cy="490213"/>
              </a:xfrm>
              <a:prstGeom prst="rect">
                <a:avLst/>
              </a:prstGeom>
              <a:noFill/>
              <a:ln>
                <a:noFill/>
              </a:ln>
            </p:spPr>
          </p:pic>
        </p:grpSp>
      </p:grpSp>
      <p:sp>
        <p:nvSpPr>
          <p:cNvPr id="312" name="Google Shape;312;p23"/>
          <p:cNvSpPr/>
          <p:nvPr/>
        </p:nvSpPr>
        <p:spPr>
          <a:xfrm>
            <a:off x="2010427" y="1893366"/>
            <a:ext cx="1665962" cy="829108"/>
          </a:xfrm>
          <a:prstGeom prst="rect">
            <a:avLst/>
          </a:prstGeom>
          <a:solidFill>
            <a:srgbClr val="FFFFFF"/>
          </a:solidFill>
          <a:ln>
            <a:noFill/>
          </a:ln>
        </p:spPr>
      </p:sp>
      <p:pic>
        <p:nvPicPr>
          <p:cNvPr id="313" name="Google Shape;313;p23" descr="A picture containing text&#10;&#10;Description automatically generated"/>
          <p:cNvPicPr preferRelativeResize="0"/>
          <p:nvPr/>
        </p:nvPicPr>
        <p:blipFill rotWithShape="1">
          <a:blip r:embed="rId7">
            <a:alphaModFix/>
          </a:blip>
          <a:srcRect/>
          <a:stretch/>
        </p:blipFill>
        <p:spPr>
          <a:xfrm>
            <a:off x="594986" y="1936784"/>
            <a:ext cx="1346549" cy="786113"/>
          </a:xfrm>
          <a:prstGeom prst="rect">
            <a:avLst/>
          </a:prstGeom>
          <a:noFill/>
          <a:ln>
            <a:noFill/>
          </a:ln>
        </p:spPr>
      </p:pic>
      <p:pic>
        <p:nvPicPr>
          <p:cNvPr id="315" name="Google Shape;315;p23"/>
          <p:cNvPicPr preferRelativeResize="0"/>
          <p:nvPr/>
        </p:nvPicPr>
        <p:blipFill>
          <a:blip r:embed="rId8">
            <a:alphaModFix/>
          </a:blip>
          <a:stretch>
            <a:fillRect/>
          </a:stretch>
        </p:blipFill>
        <p:spPr>
          <a:xfrm>
            <a:off x="1941525" y="1888025"/>
            <a:ext cx="1860625" cy="985375"/>
          </a:xfrm>
          <a:prstGeom prst="rect">
            <a:avLst/>
          </a:prstGeom>
          <a:noFill/>
          <a:ln>
            <a:noFill/>
          </a:ln>
        </p:spPr>
      </p:pic>
    </p:spTree>
    <p:extLst>
      <p:ext uri="{BB962C8B-B14F-4D97-AF65-F5344CB8AC3E}">
        <p14:creationId xmlns:p14="http://schemas.microsoft.com/office/powerpoint/2010/main" val="30661395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24"/>
          <p:cNvSpPr txBox="1">
            <a:spLocks noGrp="1"/>
          </p:cNvSpPr>
          <p:nvPr>
            <p:ph type="title"/>
          </p:nvPr>
        </p:nvSpPr>
        <p:spPr>
          <a:xfrm>
            <a:off x="457200" y="362333"/>
            <a:ext cx="8229600" cy="762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200"/>
              <a:buFont typeface="Arial"/>
              <a:buNone/>
            </a:pPr>
            <a:r>
              <a:rPr lang="en-US" sz="3200">
                <a:latin typeface="Arial"/>
                <a:ea typeface="Arial"/>
                <a:cs typeface="Arial"/>
                <a:sym typeface="Arial"/>
              </a:rPr>
              <a:t>Bénéfices et préjudices du dépistage </a:t>
            </a:r>
            <a:endParaRPr/>
          </a:p>
        </p:txBody>
      </p:sp>
      <p:sp>
        <p:nvSpPr>
          <p:cNvPr id="322" name="Google Shape;322;p24"/>
          <p:cNvSpPr txBox="1">
            <a:spLocks noGrp="1"/>
          </p:cNvSpPr>
          <p:nvPr>
            <p:ph type="body" idx="1"/>
          </p:nvPr>
        </p:nvSpPr>
        <p:spPr>
          <a:xfrm>
            <a:off x="435410" y="2195331"/>
            <a:ext cx="3979572" cy="204421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400"/>
              <a:buChar char="•"/>
            </a:pPr>
            <a:r>
              <a:rPr lang="en-US" dirty="0">
                <a:latin typeface="Arial"/>
                <a:ea typeface="Arial"/>
                <a:cs typeface="Arial"/>
                <a:sym typeface="Arial"/>
              </a:rPr>
              <a:t>Le </a:t>
            </a:r>
            <a:r>
              <a:rPr lang="en-US" dirty="0" err="1">
                <a:latin typeface="Arial"/>
                <a:ea typeface="Arial"/>
                <a:cs typeface="Arial"/>
                <a:sym typeface="Arial"/>
              </a:rPr>
              <a:t>dépistage</a:t>
            </a:r>
            <a:r>
              <a:rPr lang="en-US" dirty="0">
                <a:latin typeface="Arial"/>
                <a:ea typeface="Arial"/>
                <a:cs typeface="Arial"/>
                <a:sym typeface="Arial"/>
              </a:rPr>
              <a:t> </a:t>
            </a:r>
            <a:r>
              <a:rPr lang="en-US" dirty="0" err="1">
                <a:latin typeface="Arial"/>
                <a:ea typeface="Arial"/>
                <a:cs typeface="Arial"/>
                <a:sym typeface="Arial"/>
              </a:rPr>
              <a:t>offre</a:t>
            </a:r>
            <a:r>
              <a:rPr lang="en-US" dirty="0">
                <a:latin typeface="Arial"/>
                <a:ea typeface="Arial"/>
                <a:cs typeface="Arial"/>
                <a:sym typeface="Arial"/>
              </a:rPr>
              <a:t> aux </a:t>
            </a:r>
            <a:r>
              <a:rPr lang="en-US" dirty="0" err="1">
                <a:latin typeface="Arial"/>
                <a:ea typeface="Arial"/>
                <a:cs typeface="Arial"/>
                <a:sym typeface="Arial"/>
              </a:rPr>
              <a:t>cliniciens</a:t>
            </a:r>
            <a:r>
              <a:rPr lang="en-US" dirty="0">
                <a:latin typeface="Arial"/>
                <a:ea typeface="Arial"/>
                <a:cs typeface="Arial"/>
                <a:sym typeface="Arial"/>
              </a:rPr>
              <a:t> </a:t>
            </a:r>
            <a:r>
              <a:rPr lang="en-US" dirty="0" err="1">
                <a:latin typeface="Arial"/>
                <a:ea typeface="Arial"/>
                <a:cs typeface="Arial"/>
                <a:sym typeface="Arial"/>
              </a:rPr>
              <a:t>l’option</a:t>
            </a:r>
            <a:r>
              <a:rPr lang="en-US" dirty="0">
                <a:latin typeface="Arial"/>
                <a:ea typeface="Arial"/>
                <a:cs typeface="Arial"/>
                <a:sym typeface="Arial"/>
              </a:rPr>
              <a:t> de </a:t>
            </a:r>
            <a:r>
              <a:rPr lang="en-US" dirty="0" err="1">
                <a:latin typeface="Arial"/>
                <a:ea typeface="Arial"/>
                <a:cs typeface="Arial"/>
                <a:sym typeface="Arial"/>
              </a:rPr>
              <a:t>prescrire</a:t>
            </a:r>
            <a:r>
              <a:rPr lang="en-US" dirty="0">
                <a:latin typeface="Arial"/>
                <a:ea typeface="Arial"/>
                <a:cs typeface="Arial"/>
                <a:sym typeface="Arial"/>
              </a:rPr>
              <a:t> un medicament en prevention aux </a:t>
            </a:r>
            <a:r>
              <a:rPr lang="en-US" dirty="0" err="1">
                <a:latin typeface="Arial"/>
                <a:ea typeface="Arial"/>
                <a:cs typeface="Arial"/>
                <a:sym typeface="Arial"/>
              </a:rPr>
              <a:t>personnes</a:t>
            </a:r>
            <a:r>
              <a:rPr lang="en-US" dirty="0">
                <a:latin typeface="Arial"/>
                <a:ea typeface="Arial"/>
                <a:cs typeface="Arial"/>
                <a:sym typeface="Arial"/>
              </a:rPr>
              <a:t> </a:t>
            </a:r>
            <a:r>
              <a:rPr lang="en-US" dirty="0" err="1">
                <a:latin typeface="Arial"/>
                <a:ea typeface="Arial"/>
                <a:cs typeface="Arial"/>
                <a:sym typeface="Arial"/>
              </a:rPr>
              <a:t>présentant</a:t>
            </a:r>
            <a:r>
              <a:rPr lang="en-US" dirty="0">
                <a:latin typeface="Arial"/>
                <a:ea typeface="Arial"/>
                <a:cs typeface="Arial"/>
                <a:sym typeface="Arial"/>
              </a:rPr>
              <a:t> un </a:t>
            </a:r>
            <a:r>
              <a:rPr lang="en-US" dirty="0" err="1">
                <a:latin typeface="Arial"/>
                <a:ea typeface="Arial"/>
                <a:cs typeface="Arial"/>
                <a:sym typeface="Arial"/>
              </a:rPr>
              <a:t>risque</a:t>
            </a:r>
            <a:r>
              <a:rPr lang="en-US" dirty="0">
                <a:latin typeface="Arial"/>
                <a:ea typeface="Arial"/>
                <a:cs typeface="Arial"/>
                <a:sym typeface="Arial"/>
              </a:rPr>
              <a:t> </a:t>
            </a:r>
            <a:r>
              <a:rPr lang="en-US" dirty="0" err="1">
                <a:latin typeface="Arial"/>
                <a:ea typeface="Arial"/>
                <a:cs typeface="Arial"/>
                <a:sym typeface="Arial"/>
              </a:rPr>
              <a:t>élevé</a:t>
            </a:r>
            <a:endParaRPr dirty="0"/>
          </a:p>
          <a:p>
            <a:pPr marL="742950" lvl="1" indent="-285750" algn="l" rtl="0">
              <a:spcBef>
                <a:spcPts val="480"/>
              </a:spcBef>
              <a:spcAft>
                <a:spcPts val="0"/>
              </a:spcAft>
              <a:buClr>
                <a:schemeClr val="dk1"/>
              </a:buClr>
              <a:buSzPts val="2400"/>
              <a:buChar char="–"/>
            </a:pPr>
            <a:r>
              <a:rPr lang="en-US" sz="2400" dirty="0" err="1">
                <a:latin typeface="Arial"/>
                <a:ea typeface="Arial"/>
                <a:cs typeface="Arial"/>
                <a:sym typeface="Arial"/>
              </a:rPr>
              <a:t>Réduction</a:t>
            </a:r>
            <a:r>
              <a:rPr lang="en-US" sz="2400" dirty="0">
                <a:latin typeface="Arial"/>
                <a:ea typeface="Arial"/>
                <a:cs typeface="Arial"/>
                <a:sym typeface="Arial"/>
              </a:rPr>
              <a:t> des fractures et de la </a:t>
            </a:r>
            <a:r>
              <a:rPr lang="en-US" sz="2400" dirty="0" err="1">
                <a:latin typeface="Arial"/>
                <a:ea typeface="Arial"/>
                <a:cs typeface="Arial"/>
                <a:sym typeface="Arial"/>
              </a:rPr>
              <a:t>morbidité</a:t>
            </a:r>
            <a:r>
              <a:rPr lang="en-US" sz="2400" dirty="0">
                <a:latin typeface="Arial"/>
                <a:ea typeface="Arial"/>
                <a:cs typeface="Arial"/>
                <a:sym typeface="Arial"/>
              </a:rPr>
              <a:t> </a:t>
            </a:r>
            <a:r>
              <a:rPr lang="en-US" sz="2400" dirty="0" err="1">
                <a:latin typeface="Arial"/>
                <a:ea typeface="Arial"/>
                <a:cs typeface="Arial"/>
                <a:sym typeface="Arial"/>
              </a:rPr>
              <a:t>associée</a:t>
            </a:r>
            <a:r>
              <a:rPr lang="en-US" sz="2400" dirty="0">
                <a:latin typeface="Arial"/>
                <a:ea typeface="Arial"/>
                <a:cs typeface="Arial"/>
                <a:sym typeface="Arial"/>
              </a:rPr>
              <a:t> </a:t>
            </a:r>
            <a:endParaRPr sz="2400" dirty="0"/>
          </a:p>
          <a:p>
            <a:pPr marL="457200" lvl="1" indent="0" algn="l" rtl="0">
              <a:spcBef>
                <a:spcPts val="400"/>
              </a:spcBef>
              <a:spcAft>
                <a:spcPts val="0"/>
              </a:spcAft>
              <a:buClr>
                <a:schemeClr val="dk1"/>
              </a:buClr>
              <a:buSzPts val="2000"/>
              <a:buNone/>
            </a:pPr>
            <a:endParaRPr dirty="0"/>
          </a:p>
          <a:p>
            <a:pPr marL="742950" lvl="1" indent="-158750" algn="l" rtl="0">
              <a:spcBef>
                <a:spcPts val="400"/>
              </a:spcBef>
              <a:spcAft>
                <a:spcPts val="0"/>
              </a:spcAft>
              <a:buClr>
                <a:schemeClr val="dk1"/>
              </a:buClr>
              <a:buSzPts val="2000"/>
              <a:buNone/>
            </a:pPr>
            <a:endParaRPr dirty="0"/>
          </a:p>
        </p:txBody>
      </p:sp>
      <p:sp>
        <p:nvSpPr>
          <p:cNvPr id="323" name="Google Shape;323;p24"/>
          <p:cNvSpPr txBox="1">
            <a:spLocks noGrp="1"/>
          </p:cNvSpPr>
          <p:nvPr>
            <p:ph type="sldNum" idx="12"/>
          </p:nvPr>
        </p:nvSpPr>
        <p:spPr>
          <a:xfrm>
            <a:off x="6553200" y="6264275"/>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24</a:t>
            </a:fld>
            <a:endParaRPr/>
          </a:p>
        </p:txBody>
      </p:sp>
      <p:grpSp>
        <p:nvGrpSpPr>
          <p:cNvPr id="324" name="Google Shape;324;p24"/>
          <p:cNvGrpSpPr/>
          <p:nvPr/>
        </p:nvGrpSpPr>
        <p:grpSpPr>
          <a:xfrm>
            <a:off x="3962510" y="4404278"/>
            <a:ext cx="1322128" cy="1330657"/>
            <a:chOff x="6277969" y="1501254"/>
            <a:chExt cx="2286000" cy="2286000"/>
          </a:xfrm>
        </p:grpSpPr>
        <p:sp>
          <p:nvSpPr>
            <p:cNvPr id="325" name="Google Shape;325;p24"/>
            <p:cNvSpPr/>
            <p:nvPr/>
          </p:nvSpPr>
          <p:spPr>
            <a:xfrm>
              <a:off x="6277969" y="1501254"/>
              <a:ext cx="2286000" cy="2286000"/>
            </a:xfrm>
            <a:prstGeom prst="ellipse">
              <a:avLst/>
            </a:prstGeom>
            <a:solidFill>
              <a:srgbClr val="003D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26" name="Google Shape;326;p24" descr="Icon&#10;&#10;Description automatically generated"/>
            <p:cNvPicPr preferRelativeResize="0"/>
            <p:nvPr/>
          </p:nvPicPr>
          <p:blipFill rotWithShape="1">
            <a:blip r:embed="rId3">
              <a:alphaModFix/>
            </a:blip>
            <a:srcRect/>
            <a:stretch/>
          </p:blipFill>
          <p:spPr>
            <a:xfrm>
              <a:off x="6610633" y="1833918"/>
              <a:ext cx="1617260" cy="1617260"/>
            </a:xfrm>
            <a:prstGeom prst="rect">
              <a:avLst/>
            </a:prstGeom>
            <a:noFill/>
            <a:ln>
              <a:noFill/>
            </a:ln>
          </p:spPr>
        </p:pic>
      </p:grpSp>
      <p:sp>
        <p:nvSpPr>
          <p:cNvPr id="327" name="Google Shape;327;p24"/>
          <p:cNvSpPr txBox="1"/>
          <p:nvPr/>
        </p:nvSpPr>
        <p:spPr>
          <a:xfrm>
            <a:off x="5022761" y="2299945"/>
            <a:ext cx="3681410" cy="3668069"/>
          </a:xfrm>
          <a:prstGeom prst="rect">
            <a:avLst/>
          </a:prstGeom>
          <a:noFill/>
          <a:ln>
            <a:noFill/>
          </a:ln>
        </p:spPr>
        <p:txBody>
          <a:bodyPr spcFirstLastPara="1" wrap="square" lIns="91425" tIns="45700" rIns="91425" bIns="45700" anchor="t" anchorCtr="0">
            <a:normAutofit lnSpcReduction="10000"/>
          </a:bodyPr>
          <a:lstStyle/>
          <a:p>
            <a:pPr marL="342900" marR="0" lvl="0" indent="-342900" algn="l" rtl="0">
              <a:spcBef>
                <a:spcPts val="0"/>
              </a:spcBef>
              <a:spcAft>
                <a:spcPts val="0"/>
              </a:spcAft>
              <a:buClr>
                <a:schemeClr val="dk1"/>
              </a:buClr>
              <a:buSzPts val="2400"/>
              <a:buFont typeface="Arial"/>
              <a:buChar char="•"/>
            </a:pPr>
            <a:r>
              <a:rPr lang="en-US" sz="2400" dirty="0">
                <a:solidFill>
                  <a:schemeClr val="dk1"/>
                </a:solidFill>
                <a:latin typeface="Arial"/>
                <a:ea typeface="Arial"/>
                <a:cs typeface="Arial"/>
                <a:sym typeface="Arial"/>
              </a:rPr>
              <a:t>Le </a:t>
            </a:r>
            <a:r>
              <a:rPr lang="en-US" sz="2400" dirty="0" err="1">
                <a:solidFill>
                  <a:schemeClr val="dk1"/>
                </a:solidFill>
                <a:latin typeface="Arial"/>
                <a:ea typeface="Arial"/>
                <a:cs typeface="Arial"/>
                <a:sym typeface="Arial"/>
              </a:rPr>
              <a:t>dépistage</a:t>
            </a:r>
            <a:r>
              <a:rPr lang="en-US" sz="2400" dirty="0">
                <a:solidFill>
                  <a:schemeClr val="dk1"/>
                </a:solidFill>
                <a:latin typeface="Arial"/>
                <a:ea typeface="Arial"/>
                <a:cs typeface="Arial"/>
                <a:sym typeface="Arial"/>
              </a:rPr>
              <a:t> et les </a:t>
            </a:r>
            <a:r>
              <a:rPr lang="en-US" sz="2400" dirty="0" err="1">
                <a:solidFill>
                  <a:schemeClr val="dk1"/>
                </a:solidFill>
                <a:latin typeface="Arial"/>
                <a:ea typeface="Arial"/>
                <a:cs typeface="Arial"/>
                <a:sym typeface="Arial"/>
              </a:rPr>
              <a:t>traitements</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préventifs</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peuvent</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entraîner</a:t>
            </a:r>
            <a:endParaRPr sz="2400" dirty="0">
              <a:solidFill>
                <a:schemeClr val="dk1"/>
              </a:solidFill>
              <a:latin typeface="Arial"/>
              <a:ea typeface="Arial"/>
              <a:cs typeface="Arial"/>
              <a:sym typeface="Arial"/>
            </a:endParaRPr>
          </a:p>
          <a:p>
            <a:pPr marL="742950" marR="0" lvl="1" indent="-285750" algn="l" rtl="0">
              <a:spcBef>
                <a:spcPts val="480"/>
              </a:spcBef>
              <a:spcAft>
                <a:spcPts val="0"/>
              </a:spcAft>
              <a:buClr>
                <a:schemeClr val="dk1"/>
              </a:buClr>
              <a:buSzPts val="2400"/>
              <a:buFont typeface="Arial"/>
              <a:buChar char="–"/>
            </a:pPr>
            <a:r>
              <a:rPr lang="en-US" sz="2400" b="0" i="0" u="none" strike="noStrike" cap="none" dirty="0">
                <a:solidFill>
                  <a:schemeClr val="dk1"/>
                </a:solidFill>
                <a:latin typeface="Arial"/>
                <a:ea typeface="Arial"/>
                <a:cs typeface="Arial"/>
                <a:sym typeface="Arial"/>
              </a:rPr>
              <a:t>Du </a:t>
            </a:r>
            <a:r>
              <a:rPr lang="en-US" sz="2400" b="0" i="0" u="none" strike="noStrike" cap="none" dirty="0" err="1">
                <a:solidFill>
                  <a:schemeClr val="dk1"/>
                </a:solidFill>
                <a:latin typeface="Arial"/>
                <a:ea typeface="Arial"/>
                <a:cs typeface="Arial"/>
                <a:sym typeface="Arial"/>
              </a:rPr>
              <a:t>surdiagnostic</a:t>
            </a:r>
            <a:endParaRPr sz="2400" b="0" i="0" u="none" strike="noStrike" cap="none" dirty="0">
              <a:solidFill>
                <a:schemeClr val="dk1"/>
              </a:solidFill>
              <a:latin typeface="Arial"/>
              <a:ea typeface="Arial"/>
              <a:cs typeface="Arial"/>
              <a:sym typeface="Arial"/>
            </a:endParaRPr>
          </a:p>
          <a:p>
            <a:pPr marL="742950" marR="0" lvl="1" indent="-285750" algn="l" rtl="0">
              <a:spcBef>
                <a:spcPts val="480"/>
              </a:spcBef>
              <a:spcAft>
                <a:spcPts val="0"/>
              </a:spcAft>
              <a:buClr>
                <a:schemeClr val="dk1"/>
              </a:buClr>
              <a:buSzPts val="2400"/>
              <a:buFont typeface="Arial"/>
              <a:buChar char="–"/>
            </a:pPr>
            <a:r>
              <a:rPr lang="en-US" sz="2400" b="0" i="0" u="none" strike="noStrike" cap="none" dirty="0">
                <a:solidFill>
                  <a:schemeClr val="dk1"/>
                </a:solidFill>
                <a:latin typeface="Arial"/>
                <a:ea typeface="Arial"/>
                <a:cs typeface="Arial"/>
                <a:sym typeface="Arial"/>
              </a:rPr>
              <a:t>Un </a:t>
            </a:r>
            <a:r>
              <a:rPr lang="en-US" sz="2400" b="0" i="0" u="none" strike="noStrike" cap="none" dirty="0" err="1">
                <a:solidFill>
                  <a:schemeClr val="dk1"/>
                </a:solidFill>
                <a:latin typeface="Arial"/>
                <a:ea typeface="Arial"/>
                <a:cs typeface="Arial"/>
                <a:sym typeface="Arial"/>
              </a:rPr>
              <a:t>étiquetage</a:t>
            </a:r>
            <a:r>
              <a:rPr lang="en-US" sz="2400" b="0" i="0" u="none" strike="noStrike" cap="none" dirty="0">
                <a:solidFill>
                  <a:schemeClr val="dk1"/>
                </a:solidFill>
                <a:latin typeface="Arial"/>
                <a:ea typeface="Arial"/>
                <a:cs typeface="Arial"/>
                <a:sym typeface="Arial"/>
              </a:rPr>
              <a:t>, de la </a:t>
            </a:r>
            <a:r>
              <a:rPr lang="en-US" sz="2400" b="0" i="0" u="none" strike="noStrike" cap="none" dirty="0" err="1">
                <a:solidFill>
                  <a:schemeClr val="dk1"/>
                </a:solidFill>
                <a:latin typeface="Arial"/>
                <a:ea typeface="Arial"/>
                <a:cs typeface="Arial"/>
                <a:sym typeface="Arial"/>
              </a:rPr>
              <a:t>stigmatisation</a:t>
            </a:r>
            <a:endParaRPr dirty="0"/>
          </a:p>
          <a:p>
            <a:pPr marL="742950" marR="0" lvl="1" indent="-285750" algn="l" rtl="0">
              <a:spcBef>
                <a:spcPts val="480"/>
              </a:spcBef>
              <a:spcAft>
                <a:spcPts val="0"/>
              </a:spcAft>
              <a:buClr>
                <a:schemeClr val="dk1"/>
              </a:buClr>
              <a:buSzPts val="2400"/>
              <a:buFont typeface="Arial"/>
              <a:buChar char="–"/>
            </a:pPr>
            <a:r>
              <a:rPr lang="en-US" sz="2400" b="0" i="0" u="none" strike="noStrike" cap="none" dirty="0">
                <a:solidFill>
                  <a:schemeClr val="dk1"/>
                </a:solidFill>
                <a:latin typeface="Arial"/>
                <a:ea typeface="Arial"/>
                <a:cs typeface="Arial"/>
                <a:sym typeface="Arial"/>
              </a:rPr>
              <a:t>Des </a:t>
            </a:r>
            <a:r>
              <a:rPr lang="en-US" sz="2400" b="0" i="0" u="none" strike="noStrike" cap="none" dirty="0" err="1">
                <a:solidFill>
                  <a:schemeClr val="dk1"/>
                </a:solidFill>
                <a:latin typeface="Arial"/>
                <a:ea typeface="Arial"/>
                <a:cs typeface="Arial"/>
                <a:sym typeface="Arial"/>
              </a:rPr>
              <a:t>effets</a:t>
            </a:r>
            <a:r>
              <a:rPr lang="en-US" sz="2400" b="0" i="0" u="none" strike="noStrike" cap="none" dirty="0">
                <a:solidFill>
                  <a:schemeClr val="dk1"/>
                </a:solidFill>
                <a:latin typeface="Arial"/>
                <a:ea typeface="Arial"/>
                <a:cs typeface="Arial"/>
                <a:sym typeface="Arial"/>
              </a:rPr>
              <a:t> </a:t>
            </a:r>
            <a:r>
              <a:rPr lang="en-US" sz="2400" b="0" i="0" u="none" strike="noStrike" cap="none" dirty="0" err="1">
                <a:solidFill>
                  <a:schemeClr val="dk1"/>
                </a:solidFill>
                <a:latin typeface="Arial"/>
                <a:ea typeface="Arial"/>
                <a:cs typeface="Arial"/>
                <a:sym typeface="Arial"/>
              </a:rPr>
              <a:t>indésirables</a:t>
            </a:r>
            <a:r>
              <a:rPr lang="en-US" sz="2400" b="0" i="0" u="none" strike="noStrike" cap="none" dirty="0">
                <a:solidFill>
                  <a:schemeClr val="dk1"/>
                </a:solidFill>
                <a:latin typeface="Arial"/>
                <a:ea typeface="Arial"/>
                <a:cs typeface="Arial"/>
                <a:sym typeface="Arial"/>
              </a:rPr>
              <a:t> </a:t>
            </a:r>
            <a:r>
              <a:rPr lang="en-US" sz="2400" b="0" i="0" u="none" strike="noStrike" cap="none" dirty="0" err="1">
                <a:solidFill>
                  <a:schemeClr val="dk1"/>
                </a:solidFill>
                <a:latin typeface="Arial"/>
                <a:ea typeface="Arial"/>
                <a:cs typeface="Arial"/>
                <a:sym typeface="Arial"/>
              </a:rPr>
              <a:t>causés</a:t>
            </a:r>
            <a:r>
              <a:rPr lang="en-US" sz="2400" b="0" i="0" u="none" strike="noStrike" cap="none" dirty="0">
                <a:solidFill>
                  <a:schemeClr val="dk1"/>
                </a:solidFill>
                <a:latin typeface="Arial"/>
                <a:ea typeface="Arial"/>
                <a:cs typeface="Arial"/>
                <a:sym typeface="Arial"/>
              </a:rPr>
              <a:t> par les </a:t>
            </a:r>
            <a:r>
              <a:rPr lang="en-US" sz="2400" b="0" i="0" u="none" strike="noStrike" cap="none" dirty="0" err="1">
                <a:solidFill>
                  <a:schemeClr val="dk1"/>
                </a:solidFill>
                <a:latin typeface="Arial"/>
                <a:ea typeface="Arial"/>
                <a:cs typeface="Arial"/>
                <a:sym typeface="Arial"/>
              </a:rPr>
              <a:t>médicaments</a:t>
            </a:r>
            <a:endParaRPr dirty="0"/>
          </a:p>
          <a:p>
            <a:pPr marL="457200" marR="0" lvl="1" indent="0" algn="l" rtl="0">
              <a:spcBef>
                <a:spcPts val="480"/>
              </a:spcBef>
              <a:spcAft>
                <a:spcPts val="0"/>
              </a:spcAft>
              <a:buClr>
                <a:schemeClr val="dk1"/>
              </a:buClr>
              <a:buSzPts val="2400"/>
              <a:buFont typeface="Arial"/>
              <a:buNone/>
            </a:pPr>
            <a:endParaRPr sz="2400" b="0" i="0" u="none" strike="noStrike" cap="none" dirty="0">
              <a:solidFill>
                <a:schemeClr val="dk1"/>
              </a:solidFill>
              <a:latin typeface="Arial"/>
              <a:ea typeface="Arial"/>
              <a:cs typeface="Arial"/>
              <a:sym typeface="Arial"/>
            </a:endParaRPr>
          </a:p>
          <a:p>
            <a:pPr marL="742950" marR="0" lvl="1" indent="-171450" algn="l" rtl="0">
              <a:spcBef>
                <a:spcPts val="360"/>
              </a:spcBef>
              <a:spcAft>
                <a:spcPts val="0"/>
              </a:spcAft>
              <a:buClr>
                <a:schemeClr val="dk1"/>
              </a:buClr>
              <a:buSzPts val="1800"/>
              <a:buFont typeface="Arial"/>
              <a:buNone/>
            </a:pPr>
            <a:endParaRPr sz="1800" b="0" i="0" u="none" strike="noStrike" cap="none" dirty="0">
              <a:solidFill>
                <a:schemeClr val="dk1"/>
              </a:solidFill>
              <a:latin typeface="Arial"/>
              <a:ea typeface="Arial"/>
              <a:cs typeface="Arial"/>
              <a:sym typeface="Arial"/>
            </a:endParaRPr>
          </a:p>
          <a:p>
            <a:pPr marL="742950" marR="0" lvl="1" indent="-171450" algn="l" rtl="0">
              <a:spcBef>
                <a:spcPts val="360"/>
              </a:spcBef>
              <a:spcAft>
                <a:spcPts val="0"/>
              </a:spcAft>
              <a:buClr>
                <a:schemeClr val="dk1"/>
              </a:buClr>
              <a:buSzPts val="1800"/>
              <a:buFont typeface="Arial"/>
              <a:buNone/>
            </a:pPr>
            <a:endParaRPr sz="1800" b="0" i="0" u="none" strike="noStrike" cap="none" dirty="0">
              <a:solidFill>
                <a:schemeClr val="dk1"/>
              </a:solidFill>
              <a:latin typeface="Arial"/>
              <a:ea typeface="Arial"/>
              <a:cs typeface="Arial"/>
              <a:sym typeface="Arial"/>
            </a:endParaRPr>
          </a:p>
          <a:p>
            <a:pPr marL="342900" marR="0" lvl="0" indent="-215900" algn="l" rtl="0">
              <a:spcBef>
                <a:spcPts val="400"/>
              </a:spcBef>
              <a:spcAft>
                <a:spcPts val="0"/>
              </a:spcAft>
              <a:buClr>
                <a:schemeClr val="dk1"/>
              </a:buClr>
              <a:buSzPts val="2000"/>
              <a:buFont typeface="Arial"/>
              <a:buNone/>
            </a:pPr>
            <a:endParaRPr sz="2000" dirty="0">
              <a:solidFill>
                <a:schemeClr val="dk1"/>
              </a:solidFill>
              <a:latin typeface="Arial"/>
              <a:ea typeface="Arial"/>
              <a:cs typeface="Arial"/>
              <a:sym typeface="Arial"/>
            </a:endParaRPr>
          </a:p>
          <a:p>
            <a:pPr marL="342900" marR="0" lvl="0" indent="-215900" algn="l" rtl="0">
              <a:spcBef>
                <a:spcPts val="400"/>
              </a:spcBef>
              <a:spcAft>
                <a:spcPts val="0"/>
              </a:spcAft>
              <a:buClr>
                <a:schemeClr val="dk1"/>
              </a:buClr>
              <a:buSzPts val="2000"/>
              <a:buFont typeface="Noto Sans Symbols"/>
              <a:buNone/>
            </a:pPr>
            <a:endParaRPr sz="2000" dirty="0">
              <a:solidFill>
                <a:schemeClr val="dk1"/>
              </a:solidFill>
              <a:latin typeface="Arial"/>
              <a:ea typeface="Arial"/>
              <a:cs typeface="Arial"/>
              <a:sym typeface="Arial"/>
            </a:endParaRPr>
          </a:p>
          <a:p>
            <a:pPr marL="342900" marR="0" lvl="0" indent="-215900" algn="l" rtl="0">
              <a:spcBef>
                <a:spcPts val="400"/>
              </a:spcBef>
              <a:spcAft>
                <a:spcPts val="0"/>
              </a:spcAft>
              <a:buClr>
                <a:schemeClr val="dk1"/>
              </a:buClr>
              <a:buSzPts val="2000"/>
              <a:buFont typeface="Arial"/>
              <a:buNone/>
            </a:pPr>
            <a:endParaRPr sz="2000" dirty="0">
              <a:solidFill>
                <a:schemeClr val="dk1"/>
              </a:solidFill>
              <a:latin typeface="Arial"/>
              <a:ea typeface="Arial"/>
              <a:cs typeface="Arial"/>
              <a:sym typeface="Arial"/>
            </a:endParaRPr>
          </a:p>
          <a:p>
            <a:pPr marL="342900" marR="0" lvl="0" indent="-215900" algn="l" rtl="0">
              <a:spcBef>
                <a:spcPts val="400"/>
              </a:spcBef>
              <a:spcAft>
                <a:spcPts val="0"/>
              </a:spcAft>
              <a:buClr>
                <a:schemeClr val="dk1"/>
              </a:buClr>
              <a:buSzPts val="2000"/>
              <a:buFont typeface="Arial"/>
              <a:buNone/>
            </a:pPr>
            <a:endParaRPr sz="2000" dirty="0">
              <a:solidFill>
                <a:schemeClr val="dk1"/>
              </a:solidFill>
              <a:latin typeface="Arial"/>
              <a:ea typeface="Arial"/>
              <a:cs typeface="Arial"/>
              <a:sym typeface="Arial"/>
            </a:endParaRPr>
          </a:p>
          <a:p>
            <a:pPr marL="1028700" marR="0" lvl="1" indent="-158750" algn="l" rtl="0">
              <a:spcBef>
                <a:spcPts val="400"/>
              </a:spcBef>
              <a:spcAft>
                <a:spcPts val="0"/>
              </a:spcAft>
              <a:buClr>
                <a:schemeClr val="dk1"/>
              </a:buClr>
              <a:buSzPts val="2000"/>
              <a:buFont typeface="Arial"/>
              <a:buNone/>
            </a:pPr>
            <a:endParaRPr sz="2000" b="0" i="0" u="none" strike="noStrike" cap="none" dirty="0">
              <a:solidFill>
                <a:schemeClr val="dk1"/>
              </a:solidFill>
              <a:latin typeface="Arial"/>
              <a:ea typeface="Arial"/>
              <a:cs typeface="Arial"/>
              <a:sym typeface="Arial"/>
            </a:endParaRPr>
          </a:p>
          <a:p>
            <a:pPr marL="457200" marR="0" lvl="1" indent="0" algn="l" rtl="0">
              <a:spcBef>
                <a:spcPts val="400"/>
              </a:spcBef>
              <a:spcAft>
                <a:spcPts val="0"/>
              </a:spcAft>
              <a:buClr>
                <a:schemeClr val="dk1"/>
              </a:buClr>
              <a:buSzPts val="2000"/>
              <a:buFont typeface="Arial"/>
              <a:buNone/>
            </a:pPr>
            <a:endParaRPr sz="2000" b="0" i="0" u="none" strike="noStrike" cap="none" dirty="0">
              <a:solidFill>
                <a:schemeClr val="dk1"/>
              </a:solidFill>
              <a:latin typeface="Arial"/>
              <a:ea typeface="Arial"/>
              <a:cs typeface="Arial"/>
              <a:sym typeface="Arial"/>
            </a:endParaRPr>
          </a:p>
          <a:p>
            <a:pPr marL="742950" marR="0" lvl="1" indent="-158750" algn="l" rtl="0">
              <a:spcBef>
                <a:spcPts val="400"/>
              </a:spcBef>
              <a:spcAft>
                <a:spcPts val="0"/>
              </a:spcAft>
              <a:buClr>
                <a:schemeClr val="dk1"/>
              </a:buClr>
              <a:buSzPts val="2000"/>
              <a:buFont typeface="Arial"/>
              <a:buNone/>
            </a:pPr>
            <a:endParaRPr sz="2000" b="0" i="0" u="none" strike="noStrike" cap="none" dirty="0">
              <a:solidFill>
                <a:schemeClr val="dk1"/>
              </a:solidFill>
              <a:latin typeface="Arial"/>
              <a:ea typeface="Arial"/>
              <a:cs typeface="Arial"/>
              <a:sym typeface="Arial"/>
            </a:endParaRPr>
          </a:p>
        </p:txBody>
      </p:sp>
      <p:sp>
        <p:nvSpPr>
          <p:cNvPr id="328" name="Google Shape;328;p24"/>
          <p:cNvSpPr txBox="1"/>
          <p:nvPr/>
        </p:nvSpPr>
        <p:spPr>
          <a:xfrm>
            <a:off x="680700" y="1533875"/>
            <a:ext cx="3125531" cy="389420"/>
          </a:xfrm>
          <a:prstGeom prst="rect">
            <a:avLst/>
          </a:prstGeom>
          <a:solidFill>
            <a:schemeClr val="accent2"/>
          </a:solidFill>
          <a:ln>
            <a:noFill/>
          </a:ln>
        </p:spPr>
        <p:txBody>
          <a:bodyPr spcFirstLastPara="1" wrap="square" lIns="91425" tIns="45700" rIns="91425" bIns="45700" anchor="ctr" anchorCtr="0">
            <a:normAutofit lnSpcReduction="10000"/>
          </a:bodyPr>
          <a:lstStyle/>
          <a:p>
            <a:pPr marL="0" marR="0" lvl="0" indent="0" algn="ctr" rtl="0">
              <a:spcBef>
                <a:spcPts val="0"/>
              </a:spcBef>
              <a:spcAft>
                <a:spcPts val="0"/>
              </a:spcAft>
              <a:buClr>
                <a:srgbClr val="FFFFFF"/>
              </a:buClr>
              <a:buSzPts val="2000"/>
              <a:buFont typeface="Arial"/>
              <a:buNone/>
            </a:pPr>
            <a:r>
              <a:rPr lang="en-US" sz="2000" b="1">
                <a:solidFill>
                  <a:srgbClr val="FFFFFF"/>
                </a:solidFill>
                <a:latin typeface="Arial"/>
                <a:ea typeface="Arial"/>
                <a:cs typeface="Arial"/>
                <a:sym typeface="Arial"/>
              </a:rPr>
              <a:t>Bénéfices</a:t>
            </a:r>
            <a:endParaRPr sz="2400" b="1">
              <a:solidFill>
                <a:srgbClr val="FFFFFF"/>
              </a:solidFill>
              <a:latin typeface="Arial"/>
              <a:ea typeface="Arial"/>
              <a:cs typeface="Arial"/>
              <a:sym typeface="Arial"/>
            </a:endParaRPr>
          </a:p>
        </p:txBody>
      </p:sp>
      <p:sp>
        <p:nvSpPr>
          <p:cNvPr id="329" name="Google Shape;329;p24"/>
          <p:cNvSpPr txBox="1"/>
          <p:nvPr/>
        </p:nvSpPr>
        <p:spPr>
          <a:xfrm>
            <a:off x="5450692" y="1539355"/>
            <a:ext cx="3125531" cy="389420"/>
          </a:xfrm>
          <a:prstGeom prst="rect">
            <a:avLst/>
          </a:prstGeom>
          <a:solidFill>
            <a:schemeClr val="accent2"/>
          </a:solidFill>
          <a:ln>
            <a:noFill/>
          </a:ln>
        </p:spPr>
        <p:txBody>
          <a:bodyPr spcFirstLastPara="1" wrap="square" lIns="91425" tIns="45700" rIns="91425" bIns="45700" anchor="ctr" anchorCtr="0">
            <a:normAutofit lnSpcReduction="10000"/>
          </a:bodyPr>
          <a:lstStyle/>
          <a:p>
            <a:pPr marL="0" marR="0" lvl="0" indent="0" algn="ctr" rtl="0">
              <a:spcBef>
                <a:spcPts val="0"/>
              </a:spcBef>
              <a:spcAft>
                <a:spcPts val="0"/>
              </a:spcAft>
              <a:buClr>
                <a:srgbClr val="FFFFFF"/>
              </a:buClr>
              <a:buSzPts val="2000"/>
              <a:buFont typeface="Arial"/>
              <a:buNone/>
            </a:pPr>
            <a:r>
              <a:rPr lang="en-US" sz="2000" b="1">
                <a:solidFill>
                  <a:srgbClr val="FFFFFF"/>
                </a:solidFill>
                <a:latin typeface="Arial"/>
                <a:ea typeface="Arial"/>
                <a:cs typeface="Arial"/>
                <a:sym typeface="Arial"/>
              </a:rPr>
              <a:t>Préjudices</a:t>
            </a:r>
            <a:endParaRPr sz="2400">
              <a:solidFill>
                <a:schemeClr val="dk1"/>
              </a:solidFill>
              <a:latin typeface="Arial"/>
              <a:ea typeface="Arial"/>
              <a:cs typeface="Arial"/>
              <a:sym typeface="Arial"/>
            </a:endParaRPr>
          </a:p>
        </p:txBody>
      </p:sp>
      <p:grpSp>
        <p:nvGrpSpPr>
          <p:cNvPr id="330" name="Google Shape;330;p24"/>
          <p:cNvGrpSpPr/>
          <p:nvPr/>
        </p:nvGrpSpPr>
        <p:grpSpPr>
          <a:xfrm>
            <a:off x="407594" y="1455479"/>
            <a:ext cx="546212" cy="546212"/>
            <a:chOff x="3687254" y="1405990"/>
            <a:chExt cx="546212" cy="546212"/>
          </a:xfrm>
        </p:grpSpPr>
        <p:sp>
          <p:nvSpPr>
            <p:cNvPr id="331" name="Google Shape;331;p24"/>
            <p:cNvSpPr/>
            <p:nvPr/>
          </p:nvSpPr>
          <p:spPr>
            <a:xfrm>
              <a:off x="3687254" y="1405990"/>
              <a:ext cx="546212" cy="54621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2" name="Google Shape;332;p24" descr="Icon&#10;&#10;Description automatically generated"/>
            <p:cNvPicPr preferRelativeResize="0"/>
            <p:nvPr/>
          </p:nvPicPr>
          <p:blipFill rotWithShape="1">
            <a:blip r:embed="rId4">
              <a:alphaModFix/>
            </a:blip>
            <a:srcRect/>
            <a:stretch/>
          </p:blipFill>
          <p:spPr>
            <a:xfrm>
              <a:off x="3715070" y="1436335"/>
              <a:ext cx="490212" cy="481960"/>
            </a:xfrm>
            <a:prstGeom prst="rect">
              <a:avLst/>
            </a:prstGeom>
            <a:noFill/>
            <a:ln>
              <a:noFill/>
            </a:ln>
          </p:spPr>
        </p:pic>
      </p:grpSp>
      <p:grpSp>
        <p:nvGrpSpPr>
          <p:cNvPr id="333" name="Google Shape;333;p24"/>
          <p:cNvGrpSpPr/>
          <p:nvPr/>
        </p:nvGrpSpPr>
        <p:grpSpPr>
          <a:xfrm>
            <a:off x="5256822" y="1432242"/>
            <a:ext cx="546212" cy="546212"/>
            <a:chOff x="4354526" y="1431278"/>
            <a:chExt cx="546212" cy="546212"/>
          </a:xfrm>
        </p:grpSpPr>
        <p:sp>
          <p:nvSpPr>
            <p:cNvPr id="334" name="Google Shape;334;p24"/>
            <p:cNvSpPr/>
            <p:nvPr/>
          </p:nvSpPr>
          <p:spPr>
            <a:xfrm>
              <a:off x="4354526" y="1431278"/>
              <a:ext cx="546212" cy="54621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5" name="Google Shape;335;p24" descr="Icon&#10;&#10;Description automatically generated"/>
            <p:cNvPicPr preferRelativeResize="0"/>
            <p:nvPr/>
          </p:nvPicPr>
          <p:blipFill rotWithShape="1">
            <a:blip r:embed="rId5">
              <a:alphaModFix/>
            </a:blip>
            <a:srcRect/>
            <a:stretch/>
          </p:blipFill>
          <p:spPr>
            <a:xfrm>
              <a:off x="4382342" y="1459094"/>
              <a:ext cx="490214" cy="490213"/>
            </a:xfrm>
            <a:prstGeom prst="rect">
              <a:avLst/>
            </a:prstGeom>
            <a:noFill/>
            <a:ln>
              <a:noFill/>
            </a:ln>
          </p:spPr>
        </p:pic>
      </p:grpSp>
    </p:spTree>
    <p:extLst>
      <p:ext uri="{BB962C8B-B14F-4D97-AF65-F5344CB8AC3E}">
        <p14:creationId xmlns:p14="http://schemas.microsoft.com/office/powerpoint/2010/main" val="2488736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25"/>
          <p:cNvSpPr txBox="1">
            <a:spLocks noGrp="1"/>
          </p:cNvSpPr>
          <p:nvPr>
            <p:ph type="title"/>
          </p:nvPr>
        </p:nvSpPr>
        <p:spPr>
          <a:xfrm>
            <a:off x="395202" y="384452"/>
            <a:ext cx="8229600" cy="762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600"/>
              <a:buFont typeface="Arial"/>
              <a:buNone/>
            </a:pPr>
            <a:r>
              <a:rPr lang="en-US" sz="3600"/>
              <a:t>Portée de la ligne directrice</a:t>
            </a:r>
            <a:endParaRPr sz="3600"/>
          </a:p>
        </p:txBody>
      </p:sp>
      <p:sp>
        <p:nvSpPr>
          <p:cNvPr id="343" name="Google Shape;343;p25"/>
          <p:cNvSpPr txBox="1">
            <a:spLocks noGrp="1"/>
          </p:cNvSpPr>
          <p:nvPr>
            <p:ph type="body" idx="1"/>
          </p:nvPr>
        </p:nvSpPr>
        <p:spPr>
          <a:xfrm>
            <a:off x="457200" y="1146453"/>
            <a:ext cx="7012546" cy="5117822"/>
          </a:xfrm>
          <a:prstGeom prst="rect">
            <a:avLst/>
          </a:prstGeom>
          <a:noFill/>
          <a:ln>
            <a:noFill/>
          </a:ln>
        </p:spPr>
        <p:txBody>
          <a:bodyPr spcFirstLastPara="1" wrap="square" lIns="91425" tIns="45700" rIns="91425" bIns="45700" anchor="t" anchorCtr="0">
            <a:normAutofit lnSpcReduction="10000"/>
          </a:bodyPr>
          <a:lstStyle/>
          <a:p>
            <a:pPr marL="342900" lvl="0" indent="-342900" algn="l" rtl="0">
              <a:spcBef>
                <a:spcPts val="0"/>
              </a:spcBef>
              <a:spcAft>
                <a:spcPts val="0"/>
              </a:spcAft>
              <a:buClr>
                <a:schemeClr val="dk1"/>
              </a:buClr>
              <a:buSzPts val="2400"/>
              <a:buChar char="•"/>
            </a:pPr>
            <a:r>
              <a:rPr lang="en-US" dirty="0">
                <a:latin typeface="Arial"/>
                <a:ea typeface="Arial"/>
                <a:cs typeface="Arial"/>
                <a:sym typeface="Arial"/>
              </a:rPr>
              <a:t>La </a:t>
            </a:r>
            <a:r>
              <a:rPr lang="en-US" dirty="0" err="1">
                <a:latin typeface="Arial"/>
                <a:ea typeface="Arial"/>
                <a:cs typeface="Arial"/>
                <a:sym typeface="Arial"/>
              </a:rPr>
              <a:t>ligne</a:t>
            </a:r>
            <a:r>
              <a:rPr lang="en-US" dirty="0">
                <a:latin typeface="Arial"/>
                <a:ea typeface="Arial"/>
                <a:cs typeface="Arial"/>
                <a:sym typeface="Arial"/>
              </a:rPr>
              <a:t> </a:t>
            </a:r>
            <a:r>
              <a:rPr lang="en-US" dirty="0" err="1">
                <a:latin typeface="Arial"/>
                <a:ea typeface="Arial"/>
                <a:cs typeface="Arial"/>
                <a:sym typeface="Arial"/>
              </a:rPr>
              <a:t>directrice</a:t>
            </a:r>
            <a:r>
              <a:rPr lang="en-US" dirty="0">
                <a:latin typeface="Arial"/>
                <a:ea typeface="Arial"/>
                <a:cs typeface="Arial"/>
                <a:sym typeface="Arial"/>
              </a:rPr>
              <a:t> </a:t>
            </a:r>
            <a:r>
              <a:rPr lang="en-US" dirty="0" err="1">
                <a:latin typeface="Arial"/>
                <a:ea typeface="Arial"/>
                <a:cs typeface="Arial"/>
                <a:sym typeface="Arial"/>
              </a:rPr>
              <a:t>porte</a:t>
            </a:r>
            <a:r>
              <a:rPr lang="en-US" dirty="0">
                <a:latin typeface="Arial"/>
                <a:ea typeface="Arial"/>
                <a:cs typeface="Arial"/>
                <a:sym typeface="Arial"/>
              </a:rPr>
              <a:t> sur le </a:t>
            </a:r>
            <a:r>
              <a:rPr lang="en-US" dirty="0" err="1">
                <a:latin typeface="Arial"/>
                <a:ea typeface="Arial"/>
                <a:cs typeface="Arial"/>
                <a:sym typeface="Arial"/>
              </a:rPr>
              <a:t>dépistage</a:t>
            </a:r>
            <a:r>
              <a:rPr lang="en-US" dirty="0">
                <a:latin typeface="Arial"/>
                <a:ea typeface="Arial"/>
                <a:cs typeface="Arial"/>
                <a:sym typeface="Arial"/>
              </a:rPr>
              <a:t> en </a:t>
            </a:r>
            <a:r>
              <a:rPr lang="en-US" dirty="0" err="1">
                <a:latin typeface="Arial"/>
                <a:ea typeface="Arial"/>
                <a:cs typeface="Arial"/>
                <a:sym typeface="Arial"/>
              </a:rPr>
              <a:t>prévention</a:t>
            </a:r>
            <a:r>
              <a:rPr lang="en-US" dirty="0">
                <a:latin typeface="Arial"/>
                <a:ea typeface="Arial"/>
                <a:cs typeface="Arial"/>
                <a:sym typeface="Arial"/>
              </a:rPr>
              <a:t> </a:t>
            </a:r>
            <a:r>
              <a:rPr lang="en-US" dirty="0" err="1">
                <a:latin typeface="Arial"/>
                <a:ea typeface="Arial"/>
                <a:cs typeface="Arial"/>
                <a:sym typeface="Arial"/>
              </a:rPr>
              <a:t>primaire</a:t>
            </a:r>
            <a:r>
              <a:rPr lang="en-US" dirty="0">
                <a:latin typeface="Arial"/>
                <a:ea typeface="Arial"/>
                <a:cs typeface="Arial"/>
                <a:sym typeface="Arial"/>
              </a:rPr>
              <a:t> des fractures de </a:t>
            </a:r>
            <a:r>
              <a:rPr lang="en-US" dirty="0" err="1">
                <a:latin typeface="Arial"/>
                <a:ea typeface="Arial"/>
                <a:cs typeface="Arial"/>
                <a:sym typeface="Arial"/>
              </a:rPr>
              <a:t>fragilisation</a:t>
            </a:r>
            <a:endParaRPr dirty="0"/>
          </a:p>
          <a:p>
            <a:pPr marL="342900" lvl="0" indent="-190500" algn="l" rtl="0">
              <a:spcBef>
                <a:spcPts val="0"/>
              </a:spcBef>
              <a:spcAft>
                <a:spcPts val="0"/>
              </a:spcAft>
              <a:buClr>
                <a:schemeClr val="dk1"/>
              </a:buClr>
              <a:buSzPts val="2400"/>
              <a:buNone/>
            </a:pPr>
            <a:endParaRPr dirty="0"/>
          </a:p>
          <a:p>
            <a:pPr marL="742950" lvl="1" indent="-285750" algn="l" rtl="0">
              <a:spcBef>
                <a:spcPts val="0"/>
              </a:spcBef>
              <a:spcAft>
                <a:spcPts val="0"/>
              </a:spcAft>
              <a:buClr>
                <a:schemeClr val="dk1"/>
              </a:buClr>
              <a:buSzPts val="2200"/>
              <a:buChar char="–"/>
            </a:pPr>
            <a:r>
              <a:rPr lang="en-US" sz="2200" dirty="0">
                <a:latin typeface="Arial"/>
                <a:ea typeface="Arial"/>
                <a:cs typeface="Arial"/>
                <a:sym typeface="Arial"/>
              </a:rPr>
              <a:t>Ce </a:t>
            </a:r>
            <a:r>
              <a:rPr lang="en-US" sz="2200" dirty="0" err="1">
                <a:latin typeface="Arial"/>
                <a:ea typeface="Arial"/>
                <a:cs typeface="Arial"/>
                <a:sym typeface="Arial"/>
              </a:rPr>
              <a:t>dépistage</a:t>
            </a:r>
            <a:r>
              <a:rPr lang="en-US" sz="2200" dirty="0">
                <a:latin typeface="Arial"/>
                <a:ea typeface="Arial"/>
                <a:cs typeface="Arial"/>
                <a:sym typeface="Arial"/>
              </a:rPr>
              <a:t> </a:t>
            </a:r>
            <a:r>
              <a:rPr lang="en-US" sz="2200" dirty="0" err="1">
                <a:latin typeface="Arial"/>
                <a:ea typeface="Arial"/>
                <a:cs typeface="Arial"/>
                <a:sym typeface="Arial"/>
              </a:rPr>
              <a:t>permet</a:t>
            </a:r>
            <a:r>
              <a:rPr lang="en-US" sz="2200" dirty="0">
                <a:latin typeface="Arial"/>
                <a:ea typeface="Arial"/>
                <a:cs typeface="Arial"/>
                <a:sym typeface="Arial"/>
              </a:rPr>
              <a:t> </a:t>
            </a:r>
            <a:r>
              <a:rPr lang="en-US" sz="2200" dirty="0" err="1">
                <a:latin typeface="Arial"/>
                <a:ea typeface="Arial"/>
                <a:cs typeface="Arial"/>
                <a:sym typeface="Arial"/>
              </a:rPr>
              <a:t>d’identifier</a:t>
            </a:r>
            <a:r>
              <a:rPr lang="en-US" sz="2200" dirty="0">
                <a:latin typeface="Arial"/>
                <a:ea typeface="Arial"/>
                <a:cs typeface="Arial"/>
                <a:sym typeface="Arial"/>
              </a:rPr>
              <a:t> les </a:t>
            </a:r>
            <a:r>
              <a:rPr lang="en-US" sz="2200" dirty="0" err="1">
                <a:latin typeface="Arial"/>
                <a:ea typeface="Arial"/>
                <a:cs typeface="Arial"/>
                <a:sym typeface="Arial"/>
              </a:rPr>
              <a:t>personnes</a:t>
            </a:r>
            <a:r>
              <a:rPr lang="en-US" sz="2200" dirty="0">
                <a:latin typeface="Arial"/>
                <a:ea typeface="Arial"/>
                <a:cs typeface="Arial"/>
                <a:sym typeface="Arial"/>
              </a:rPr>
              <a:t> </a:t>
            </a:r>
            <a:endParaRPr dirty="0"/>
          </a:p>
          <a:p>
            <a:pPr marL="457200" lvl="1" indent="0" algn="l" rtl="0">
              <a:spcBef>
                <a:spcPts val="0"/>
              </a:spcBef>
              <a:spcAft>
                <a:spcPts val="0"/>
              </a:spcAft>
              <a:buClr>
                <a:schemeClr val="dk1"/>
              </a:buClr>
              <a:buSzPts val="2200"/>
              <a:buNone/>
            </a:pPr>
            <a:r>
              <a:rPr lang="en-US" sz="2200" dirty="0">
                <a:latin typeface="Arial"/>
                <a:ea typeface="Arial"/>
                <a:cs typeface="Arial"/>
                <a:sym typeface="Arial"/>
              </a:rPr>
              <a:t>   	</a:t>
            </a:r>
            <a:r>
              <a:rPr lang="en-US" sz="2200" dirty="0" err="1">
                <a:latin typeface="Arial"/>
                <a:ea typeface="Arial"/>
                <a:cs typeface="Arial"/>
                <a:sym typeface="Arial"/>
              </a:rPr>
              <a:t>pouvant</a:t>
            </a:r>
            <a:r>
              <a:rPr lang="en-US" sz="2200" dirty="0">
                <a:latin typeface="Arial"/>
                <a:ea typeface="Arial"/>
                <a:cs typeface="Arial"/>
                <a:sym typeface="Arial"/>
              </a:rPr>
              <a:t> </a:t>
            </a:r>
            <a:r>
              <a:rPr lang="en-US" sz="2200" dirty="0" err="1">
                <a:latin typeface="Arial"/>
                <a:ea typeface="Arial"/>
                <a:cs typeface="Arial"/>
                <a:sym typeface="Arial"/>
              </a:rPr>
              <a:t>bénéficier</a:t>
            </a:r>
            <a:r>
              <a:rPr lang="en-US" sz="2200" dirty="0">
                <a:latin typeface="Arial"/>
                <a:ea typeface="Arial"/>
                <a:cs typeface="Arial"/>
                <a:sym typeface="Arial"/>
              </a:rPr>
              <a:t> </a:t>
            </a:r>
            <a:r>
              <a:rPr lang="en-US" sz="2200" dirty="0" err="1">
                <a:latin typeface="Arial"/>
                <a:ea typeface="Arial"/>
                <a:cs typeface="Arial"/>
                <a:sym typeface="Arial"/>
              </a:rPr>
              <a:t>d’une</a:t>
            </a:r>
            <a:r>
              <a:rPr lang="en-US" sz="2200" dirty="0">
                <a:latin typeface="Arial"/>
                <a:ea typeface="Arial"/>
                <a:cs typeface="Arial"/>
                <a:sym typeface="Arial"/>
              </a:rPr>
              <a:t> </a:t>
            </a:r>
            <a:r>
              <a:rPr lang="en-US" sz="2200" dirty="0" err="1">
                <a:latin typeface="Arial"/>
                <a:ea typeface="Arial"/>
                <a:cs typeface="Arial"/>
                <a:sym typeface="Arial"/>
              </a:rPr>
              <a:t>pharmacothérapie</a:t>
            </a:r>
            <a:endParaRPr sz="2200" dirty="0"/>
          </a:p>
          <a:p>
            <a:pPr marL="0" lvl="0" indent="0" algn="l" rtl="0">
              <a:spcBef>
                <a:spcPts val="0"/>
              </a:spcBef>
              <a:spcAft>
                <a:spcPts val="0"/>
              </a:spcAft>
              <a:buClr>
                <a:schemeClr val="dk1"/>
              </a:buClr>
              <a:buSzPts val="2400"/>
              <a:buNone/>
            </a:pPr>
            <a:endParaRPr dirty="0">
              <a:latin typeface="Arial"/>
              <a:ea typeface="Arial"/>
              <a:cs typeface="Arial"/>
              <a:sym typeface="Arial"/>
            </a:endParaRPr>
          </a:p>
          <a:p>
            <a:pPr marL="342900" lvl="0" indent="-342900" algn="l" rtl="0">
              <a:spcBef>
                <a:spcPts val="0"/>
              </a:spcBef>
              <a:spcAft>
                <a:spcPts val="0"/>
              </a:spcAft>
              <a:buClr>
                <a:schemeClr val="dk1"/>
              </a:buClr>
              <a:buSzPts val="2400"/>
              <a:buChar char="•"/>
            </a:pPr>
            <a:r>
              <a:rPr lang="en-US" dirty="0">
                <a:latin typeface="Arial"/>
                <a:ea typeface="Arial"/>
                <a:cs typeface="Arial"/>
                <a:sym typeface="Arial"/>
              </a:rPr>
              <a:t>Elle ne </a:t>
            </a:r>
            <a:r>
              <a:rPr lang="en-US" dirty="0" err="1">
                <a:latin typeface="Arial"/>
                <a:ea typeface="Arial"/>
                <a:cs typeface="Arial"/>
                <a:sym typeface="Arial"/>
              </a:rPr>
              <a:t>porte</a:t>
            </a:r>
            <a:r>
              <a:rPr lang="en-US" dirty="0">
                <a:latin typeface="Arial"/>
                <a:ea typeface="Arial"/>
                <a:cs typeface="Arial"/>
                <a:sym typeface="Arial"/>
              </a:rPr>
              <a:t> pas sur les </a:t>
            </a:r>
            <a:r>
              <a:rPr lang="en-US" dirty="0" err="1">
                <a:latin typeface="Arial"/>
                <a:ea typeface="Arial"/>
                <a:cs typeface="Arial"/>
                <a:sym typeface="Arial"/>
              </a:rPr>
              <a:t>recommandations</a:t>
            </a:r>
            <a:r>
              <a:rPr lang="en-US" dirty="0">
                <a:latin typeface="Arial"/>
                <a:ea typeface="Arial"/>
                <a:cs typeface="Arial"/>
                <a:sym typeface="Arial"/>
              </a:rPr>
              <a:t> de </a:t>
            </a:r>
            <a:r>
              <a:rPr lang="en-US" dirty="0" err="1">
                <a:latin typeface="Arial"/>
                <a:ea typeface="Arial"/>
                <a:cs typeface="Arial"/>
                <a:sym typeface="Arial"/>
              </a:rPr>
              <a:t>traitement</a:t>
            </a:r>
            <a:r>
              <a:rPr lang="en-US" dirty="0">
                <a:latin typeface="Arial"/>
                <a:ea typeface="Arial"/>
                <a:cs typeface="Arial"/>
                <a:sym typeface="Arial"/>
              </a:rPr>
              <a:t>, la </a:t>
            </a:r>
            <a:r>
              <a:rPr lang="en-US" dirty="0" err="1">
                <a:latin typeface="Arial"/>
                <a:ea typeface="Arial"/>
                <a:cs typeface="Arial"/>
                <a:sym typeface="Arial"/>
              </a:rPr>
              <a:t>prise</a:t>
            </a:r>
            <a:r>
              <a:rPr lang="en-US" dirty="0">
                <a:latin typeface="Arial"/>
                <a:ea typeface="Arial"/>
                <a:cs typeface="Arial"/>
                <a:sym typeface="Arial"/>
              </a:rPr>
              <a:t> de vitamin D et de calcium, la </a:t>
            </a:r>
            <a:r>
              <a:rPr lang="en-US" dirty="0" err="1">
                <a:latin typeface="Arial"/>
                <a:ea typeface="Arial"/>
                <a:cs typeface="Arial"/>
                <a:sym typeface="Arial"/>
              </a:rPr>
              <a:t>prévention</a:t>
            </a:r>
            <a:r>
              <a:rPr lang="en-US" dirty="0">
                <a:latin typeface="Arial"/>
                <a:ea typeface="Arial"/>
                <a:cs typeface="Arial"/>
                <a:sym typeface="Arial"/>
              </a:rPr>
              <a:t> des chutes et </a:t>
            </a:r>
            <a:r>
              <a:rPr lang="en-US" dirty="0" err="1">
                <a:latin typeface="Arial"/>
                <a:ea typeface="Arial"/>
                <a:cs typeface="Arial"/>
                <a:sym typeface="Arial"/>
              </a:rPr>
              <a:t>l’exercice</a:t>
            </a:r>
            <a:endParaRPr dirty="0">
              <a:latin typeface="Arial"/>
              <a:ea typeface="Arial"/>
              <a:cs typeface="Arial"/>
              <a:sym typeface="Arial"/>
            </a:endParaRPr>
          </a:p>
          <a:p>
            <a:pPr marL="342900" lvl="0" indent="-190500" algn="l" rtl="0">
              <a:spcBef>
                <a:spcPts val="0"/>
              </a:spcBef>
              <a:spcAft>
                <a:spcPts val="0"/>
              </a:spcAft>
              <a:buClr>
                <a:schemeClr val="dk1"/>
              </a:buClr>
              <a:buSzPts val="2400"/>
              <a:buNone/>
            </a:pPr>
            <a:endParaRPr dirty="0"/>
          </a:p>
          <a:p>
            <a:pPr marL="342900" lvl="0" indent="-342900" algn="l" rtl="0">
              <a:spcBef>
                <a:spcPts val="0"/>
              </a:spcBef>
              <a:spcAft>
                <a:spcPts val="0"/>
              </a:spcAft>
              <a:buClr>
                <a:schemeClr val="dk1"/>
              </a:buClr>
              <a:buSzPts val="2400"/>
              <a:buChar char="•"/>
            </a:pPr>
            <a:r>
              <a:rPr lang="en-US" dirty="0">
                <a:latin typeface="Arial"/>
                <a:ea typeface="Arial"/>
                <a:cs typeface="Arial"/>
                <a:sym typeface="Arial"/>
              </a:rPr>
              <a:t>Nous </a:t>
            </a:r>
            <a:r>
              <a:rPr lang="en-US" dirty="0" err="1">
                <a:latin typeface="Arial"/>
                <a:ea typeface="Arial"/>
                <a:cs typeface="Arial"/>
                <a:sym typeface="Arial"/>
              </a:rPr>
              <a:t>publierons</a:t>
            </a:r>
            <a:r>
              <a:rPr lang="en-US" dirty="0">
                <a:latin typeface="Arial"/>
                <a:ea typeface="Arial"/>
                <a:cs typeface="Arial"/>
                <a:sym typeface="Arial"/>
              </a:rPr>
              <a:t> </a:t>
            </a:r>
            <a:r>
              <a:rPr lang="en-US" dirty="0" err="1">
                <a:latin typeface="Arial"/>
                <a:ea typeface="Arial"/>
                <a:cs typeface="Arial"/>
                <a:sym typeface="Arial"/>
              </a:rPr>
              <a:t>une</a:t>
            </a:r>
            <a:r>
              <a:rPr lang="en-US" dirty="0">
                <a:latin typeface="Arial"/>
                <a:ea typeface="Arial"/>
                <a:cs typeface="Arial"/>
                <a:sym typeface="Arial"/>
              </a:rPr>
              <a:t> </a:t>
            </a:r>
            <a:r>
              <a:rPr lang="en-US" dirty="0" err="1">
                <a:latin typeface="Arial"/>
                <a:ea typeface="Arial"/>
                <a:cs typeface="Arial"/>
                <a:sym typeface="Arial"/>
              </a:rPr>
              <a:t>ligne</a:t>
            </a:r>
            <a:r>
              <a:rPr lang="en-US" dirty="0">
                <a:latin typeface="Arial"/>
                <a:ea typeface="Arial"/>
                <a:cs typeface="Arial"/>
                <a:sym typeface="Arial"/>
              </a:rPr>
              <a:t> </a:t>
            </a:r>
            <a:r>
              <a:rPr lang="en-US" dirty="0" err="1">
                <a:latin typeface="Arial"/>
                <a:ea typeface="Arial"/>
                <a:cs typeface="Arial"/>
                <a:sym typeface="Arial"/>
              </a:rPr>
              <a:t>directrice</a:t>
            </a:r>
            <a:r>
              <a:rPr lang="en-US" dirty="0">
                <a:latin typeface="Arial"/>
                <a:ea typeface="Arial"/>
                <a:cs typeface="Arial"/>
                <a:sym typeface="Arial"/>
              </a:rPr>
              <a:t> sur la </a:t>
            </a:r>
            <a:r>
              <a:rPr lang="en-US" dirty="0" err="1">
                <a:latin typeface="Arial"/>
                <a:ea typeface="Arial"/>
                <a:cs typeface="Arial"/>
                <a:sym typeface="Arial"/>
              </a:rPr>
              <a:t>prévention</a:t>
            </a:r>
            <a:r>
              <a:rPr lang="en-US" dirty="0">
                <a:latin typeface="Arial"/>
                <a:ea typeface="Arial"/>
                <a:cs typeface="Arial"/>
                <a:sym typeface="Arial"/>
              </a:rPr>
              <a:t> des chutes et </a:t>
            </a:r>
            <a:r>
              <a:rPr lang="en-US" dirty="0" err="1">
                <a:latin typeface="Arial"/>
                <a:ea typeface="Arial"/>
                <a:cs typeface="Arial"/>
                <a:sym typeface="Arial"/>
              </a:rPr>
              <a:t>examinerons</a:t>
            </a:r>
            <a:r>
              <a:rPr lang="en-US" dirty="0">
                <a:latin typeface="Arial"/>
                <a:ea typeface="Arial"/>
                <a:cs typeface="Arial"/>
                <a:sym typeface="Arial"/>
              </a:rPr>
              <a:t> </a:t>
            </a:r>
            <a:r>
              <a:rPr lang="en-US" dirty="0" err="1">
                <a:latin typeface="Arial"/>
                <a:ea typeface="Arial"/>
                <a:cs typeface="Arial"/>
                <a:sym typeface="Arial"/>
              </a:rPr>
              <a:t>d’autres</a:t>
            </a:r>
            <a:r>
              <a:rPr lang="en-US" dirty="0">
                <a:latin typeface="Arial"/>
                <a:ea typeface="Arial"/>
                <a:cs typeface="Arial"/>
                <a:sym typeface="Arial"/>
              </a:rPr>
              <a:t> </a:t>
            </a:r>
            <a:r>
              <a:rPr lang="en-US" dirty="0" err="1">
                <a:latin typeface="Arial"/>
                <a:ea typeface="Arial"/>
                <a:cs typeface="Arial"/>
                <a:sym typeface="Arial"/>
              </a:rPr>
              <a:t>sujets</a:t>
            </a:r>
            <a:r>
              <a:rPr lang="en-US" dirty="0">
                <a:latin typeface="Arial"/>
                <a:ea typeface="Arial"/>
                <a:cs typeface="Arial"/>
                <a:sym typeface="Arial"/>
              </a:rPr>
              <a:t> </a:t>
            </a:r>
            <a:r>
              <a:rPr lang="en-US" dirty="0" err="1">
                <a:latin typeface="Arial"/>
                <a:ea typeface="Arial"/>
                <a:cs typeface="Arial"/>
                <a:sym typeface="Arial"/>
              </a:rPr>
              <a:t>connexes</a:t>
            </a:r>
            <a:endParaRPr dirty="0">
              <a:latin typeface="Arial"/>
              <a:ea typeface="Arial"/>
              <a:cs typeface="Arial"/>
              <a:sym typeface="Arial"/>
            </a:endParaRPr>
          </a:p>
          <a:p>
            <a:pPr marL="0" marR="0" lvl="0" indent="0" algn="l" rtl="0">
              <a:spcBef>
                <a:spcPts val="0"/>
              </a:spcBef>
              <a:spcAft>
                <a:spcPts val="0"/>
              </a:spcAft>
              <a:buClr>
                <a:schemeClr val="dk1"/>
              </a:buClr>
              <a:buSzPts val="2400"/>
              <a:buNone/>
            </a:pPr>
            <a:endParaRPr dirty="0"/>
          </a:p>
          <a:p>
            <a:pPr marL="0" lvl="0" indent="0" algn="l" rtl="0">
              <a:spcBef>
                <a:spcPts val="480"/>
              </a:spcBef>
              <a:spcAft>
                <a:spcPts val="0"/>
              </a:spcAft>
              <a:buClr>
                <a:schemeClr val="dk1"/>
              </a:buClr>
              <a:buSzPts val="2400"/>
              <a:buNone/>
            </a:pPr>
            <a:endParaRPr dirty="0"/>
          </a:p>
          <a:p>
            <a:pPr marL="1028700" lvl="1" indent="-133350" algn="l" rtl="0">
              <a:spcBef>
                <a:spcPts val="480"/>
              </a:spcBef>
              <a:spcAft>
                <a:spcPts val="0"/>
              </a:spcAft>
              <a:buClr>
                <a:schemeClr val="dk1"/>
              </a:buClr>
              <a:buSzPts val="2400"/>
              <a:buFont typeface="Arial"/>
              <a:buNone/>
            </a:pPr>
            <a:endParaRPr sz="2400" dirty="0"/>
          </a:p>
          <a:p>
            <a:pPr marL="457200" lvl="1" indent="0" algn="l" rtl="0">
              <a:spcBef>
                <a:spcPts val="400"/>
              </a:spcBef>
              <a:spcAft>
                <a:spcPts val="0"/>
              </a:spcAft>
              <a:buClr>
                <a:schemeClr val="dk1"/>
              </a:buClr>
              <a:buSzPts val="2000"/>
              <a:buNone/>
            </a:pPr>
            <a:endParaRPr dirty="0"/>
          </a:p>
          <a:p>
            <a:pPr marL="742950" lvl="1" indent="-158750" algn="l" rtl="0">
              <a:spcBef>
                <a:spcPts val="400"/>
              </a:spcBef>
              <a:spcAft>
                <a:spcPts val="0"/>
              </a:spcAft>
              <a:buClr>
                <a:schemeClr val="dk1"/>
              </a:buClr>
              <a:buSzPts val="2000"/>
              <a:buNone/>
            </a:pPr>
            <a:endParaRPr dirty="0"/>
          </a:p>
        </p:txBody>
      </p:sp>
      <p:sp>
        <p:nvSpPr>
          <p:cNvPr id="344" name="Google Shape;344;p25"/>
          <p:cNvSpPr txBox="1">
            <a:spLocks noGrp="1"/>
          </p:cNvSpPr>
          <p:nvPr>
            <p:ph type="sldNum" idx="12"/>
          </p:nvPr>
        </p:nvSpPr>
        <p:spPr>
          <a:xfrm>
            <a:off x="6553200" y="6264275"/>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25</a:t>
            </a:fld>
            <a:endParaRPr/>
          </a:p>
        </p:txBody>
      </p:sp>
      <p:pic>
        <p:nvPicPr>
          <p:cNvPr id="345" name="Google Shape;345;p25" descr="Diagram&#10;&#10;Description automatically generated"/>
          <p:cNvPicPr preferRelativeResize="0"/>
          <p:nvPr/>
        </p:nvPicPr>
        <p:blipFill rotWithShape="1">
          <a:blip r:embed="rId3">
            <a:alphaModFix/>
          </a:blip>
          <a:srcRect/>
          <a:stretch/>
        </p:blipFill>
        <p:spPr>
          <a:xfrm>
            <a:off x="7084175" y="781328"/>
            <a:ext cx="1934498" cy="2924035"/>
          </a:xfrm>
          <a:prstGeom prst="rect">
            <a:avLst/>
          </a:prstGeom>
          <a:noFill/>
          <a:ln>
            <a:noFill/>
          </a:ln>
        </p:spPr>
      </p:pic>
    </p:spTree>
    <p:extLst>
      <p:ext uri="{BB962C8B-B14F-4D97-AF65-F5344CB8AC3E}">
        <p14:creationId xmlns:p14="http://schemas.microsoft.com/office/powerpoint/2010/main" val="24179868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26"/>
          <p:cNvSpPr txBox="1">
            <a:spLocks noGrp="1"/>
          </p:cNvSpPr>
          <p:nvPr>
            <p:ph type="title"/>
          </p:nvPr>
        </p:nvSpPr>
        <p:spPr>
          <a:xfrm>
            <a:off x="457200" y="533400"/>
            <a:ext cx="8229600" cy="762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200"/>
              <a:buFont typeface="Arial"/>
              <a:buNone/>
            </a:pPr>
            <a:r>
              <a:rPr lang="en-US" sz="3200">
                <a:latin typeface="Arial"/>
                <a:ea typeface="Arial"/>
                <a:cs typeface="Arial"/>
                <a:sym typeface="Arial"/>
              </a:rPr>
              <a:t>Lignes directrices actuelles au Canada</a:t>
            </a:r>
            <a:endParaRPr/>
          </a:p>
        </p:txBody>
      </p:sp>
      <p:sp>
        <p:nvSpPr>
          <p:cNvPr id="353" name="Google Shape;353;p26"/>
          <p:cNvSpPr txBox="1">
            <a:spLocks noGrp="1"/>
          </p:cNvSpPr>
          <p:nvPr>
            <p:ph type="body" idx="1"/>
          </p:nvPr>
        </p:nvSpPr>
        <p:spPr>
          <a:xfrm>
            <a:off x="549332" y="1755636"/>
            <a:ext cx="8137468" cy="3410089"/>
          </a:xfrm>
          <a:prstGeom prst="rect">
            <a:avLst/>
          </a:prstGeom>
          <a:solidFill>
            <a:srgbClr val="FAF2FF"/>
          </a:solidFill>
          <a:ln>
            <a:noFill/>
          </a:ln>
        </p:spPr>
        <p:txBody>
          <a:bodyPr spcFirstLastPara="1" wrap="square" lIns="228600" tIns="228600" rIns="228600" bIns="228600" anchor="t" anchorCtr="0">
            <a:noAutofit/>
          </a:bodyPr>
          <a:lstStyle/>
          <a:p>
            <a:pPr marL="0" lvl="0" indent="0" algn="l" rtl="0">
              <a:spcBef>
                <a:spcPts val="0"/>
              </a:spcBef>
              <a:spcAft>
                <a:spcPts val="0"/>
              </a:spcAft>
              <a:buClr>
                <a:schemeClr val="dk1"/>
              </a:buClr>
              <a:buSzPts val="2400"/>
              <a:buNone/>
            </a:pPr>
            <a:r>
              <a:rPr lang="en-US" b="1">
                <a:latin typeface="Arial"/>
                <a:ea typeface="Arial"/>
                <a:cs typeface="Arial"/>
                <a:sym typeface="Arial"/>
              </a:rPr>
              <a:t>Ostéoporose Canada</a:t>
            </a:r>
            <a:endParaRPr/>
          </a:p>
          <a:p>
            <a:pPr marL="342900" lvl="0" indent="-342900" algn="l" rtl="0">
              <a:spcBef>
                <a:spcPts val="1000"/>
              </a:spcBef>
              <a:spcAft>
                <a:spcPts val="0"/>
              </a:spcAft>
              <a:buClr>
                <a:schemeClr val="dk1"/>
              </a:buClr>
              <a:buSzPts val="2000"/>
              <a:buFont typeface="Arial"/>
              <a:buChar char="•"/>
            </a:pPr>
            <a:r>
              <a:rPr lang="en-US" sz="2000">
                <a:latin typeface="Arial"/>
                <a:ea typeface="Arial"/>
                <a:cs typeface="Arial"/>
                <a:sym typeface="Arial"/>
              </a:rPr>
              <a:t>La nouvelle ligne directrice de 2023 d’Ostéoporose Canada n’était pas encore disponible pour étude. Pour les hommes et les femmes, une analyse de 2020 appuyant la prochaine ligne directrice suggère toutefois ce qui suit  : </a:t>
            </a:r>
            <a:r>
              <a:rPr lang="en-US" sz="2000" b="1">
                <a:latin typeface="Arial"/>
                <a:ea typeface="Arial"/>
                <a:cs typeface="Arial"/>
                <a:sym typeface="Arial"/>
              </a:rPr>
              <a:t>« Le dépistage par ostéodensitométrie est indiquée à partir de 70 ans en l’absence de facteurs de risque cliniques additionnels de l’outil FRAX, ou à partir de 65 ans en présence d’un ou plusieurs facteurs de risque cliniques. »</a:t>
            </a:r>
            <a:endParaRPr/>
          </a:p>
          <a:p>
            <a:pPr marL="342900" lvl="0" indent="-228600" algn="l" rtl="0">
              <a:spcBef>
                <a:spcPts val="360"/>
              </a:spcBef>
              <a:spcAft>
                <a:spcPts val="0"/>
              </a:spcAft>
              <a:buClr>
                <a:schemeClr val="dk1"/>
              </a:buClr>
              <a:buSzPts val="1800"/>
              <a:buFont typeface="Arial"/>
              <a:buNone/>
            </a:pPr>
            <a:endParaRPr sz="1800"/>
          </a:p>
          <a:p>
            <a:pPr marL="1028700" lvl="1" indent="-184150" algn="l" rtl="0">
              <a:spcBef>
                <a:spcPts val="320"/>
              </a:spcBef>
              <a:spcAft>
                <a:spcPts val="0"/>
              </a:spcAft>
              <a:buClr>
                <a:schemeClr val="dk1"/>
              </a:buClr>
              <a:buSzPts val="1600"/>
              <a:buFont typeface="Arial"/>
              <a:buNone/>
            </a:pPr>
            <a:endParaRPr sz="1600"/>
          </a:p>
          <a:p>
            <a:pPr marL="457200" lvl="1" indent="0" algn="l" rtl="0">
              <a:spcBef>
                <a:spcPts val="320"/>
              </a:spcBef>
              <a:spcAft>
                <a:spcPts val="0"/>
              </a:spcAft>
              <a:buClr>
                <a:schemeClr val="dk1"/>
              </a:buClr>
              <a:buSzPts val="1600"/>
              <a:buNone/>
            </a:pPr>
            <a:endParaRPr sz="1600"/>
          </a:p>
          <a:p>
            <a:pPr marL="742950" lvl="1" indent="-184150" algn="l" rtl="0">
              <a:spcBef>
                <a:spcPts val="320"/>
              </a:spcBef>
              <a:spcAft>
                <a:spcPts val="0"/>
              </a:spcAft>
              <a:buClr>
                <a:schemeClr val="dk1"/>
              </a:buClr>
              <a:buSzPts val="1600"/>
              <a:buNone/>
            </a:pPr>
            <a:endParaRPr sz="1600"/>
          </a:p>
        </p:txBody>
      </p:sp>
      <p:sp>
        <p:nvSpPr>
          <p:cNvPr id="354" name="Google Shape;354;p26"/>
          <p:cNvSpPr txBox="1">
            <a:spLocks noGrp="1"/>
          </p:cNvSpPr>
          <p:nvPr>
            <p:ph type="sldNum" idx="12"/>
          </p:nvPr>
        </p:nvSpPr>
        <p:spPr>
          <a:xfrm>
            <a:off x="6553200" y="6264275"/>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26</a:t>
            </a:fld>
            <a:endParaRPr/>
          </a:p>
        </p:txBody>
      </p:sp>
      <p:pic>
        <p:nvPicPr>
          <p:cNvPr id="355" name="Google Shape;355;p26" descr="Icon&#10;&#10;Description automatically generated"/>
          <p:cNvPicPr preferRelativeResize="0"/>
          <p:nvPr/>
        </p:nvPicPr>
        <p:blipFill rotWithShape="1">
          <a:blip r:embed="rId3">
            <a:alphaModFix/>
          </a:blip>
          <a:srcRect/>
          <a:stretch/>
        </p:blipFill>
        <p:spPr>
          <a:xfrm>
            <a:off x="5257800" y="5958375"/>
            <a:ext cx="2743200" cy="275034"/>
          </a:xfrm>
          <a:prstGeom prst="rect">
            <a:avLst/>
          </a:prstGeom>
          <a:noFill/>
          <a:ln>
            <a:noFill/>
          </a:ln>
        </p:spPr>
      </p:pic>
      <p:pic>
        <p:nvPicPr>
          <p:cNvPr id="357" name="Google Shape;357;p26"/>
          <p:cNvPicPr preferRelativeResize="0"/>
          <p:nvPr/>
        </p:nvPicPr>
        <p:blipFill>
          <a:blip r:embed="rId4">
            <a:alphaModFix/>
          </a:blip>
          <a:stretch>
            <a:fillRect/>
          </a:stretch>
        </p:blipFill>
        <p:spPr>
          <a:xfrm>
            <a:off x="5096025" y="5851963"/>
            <a:ext cx="3349024" cy="487850"/>
          </a:xfrm>
          <a:prstGeom prst="rect">
            <a:avLst/>
          </a:prstGeom>
          <a:noFill/>
          <a:ln>
            <a:noFill/>
          </a:ln>
        </p:spPr>
      </p:pic>
    </p:spTree>
    <p:extLst>
      <p:ext uri="{BB962C8B-B14F-4D97-AF65-F5344CB8AC3E}">
        <p14:creationId xmlns:p14="http://schemas.microsoft.com/office/powerpoint/2010/main" val="30440925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27"/>
          <p:cNvPicPr preferRelativeResize="0"/>
          <p:nvPr/>
        </p:nvPicPr>
        <p:blipFill rotWithShape="1">
          <a:blip r:embed="rId3">
            <a:alphaModFix/>
          </a:blip>
          <a:srcRect/>
          <a:stretch/>
        </p:blipFill>
        <p:spPr>
          <a:xfrm>
            <a:off x="6019800" y="5334000"/>
            <a:ext cx="2120521" cy="1188311"/>
          </a:xfrm>
          <a:prstGeom prst="rect">
            <a:avLst/>
          </a:prstGeom>
          <a:noFill/>
          <a:ln>
            <a:noFill/>
          </a:ln>
        </p:spPr>
      </p:pic>
      <p:sp>
        <p:nvSpPr>
          <p:cNvPr id="364" name="Google Shape;364;p27"/>
          <p:cNvSpPr txBox="1">
            <a:spLocks noGrp="1"/>
          </p:cNvSpPr>
          <p:nvPr>
            <p:ph type="title"/>
          </p:nvPr>
        </p:nvSpPr>
        <p:spPr>
          <a:xfrm>
            <a:off x="457200" y="533400"/>
            <a:ext cx="8229600" cy="762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200"/>
              <a:buFont typeface="Arial"/>
              <a:buNone/>
            </a:pPr>
            <a:r>
              <a:rPr lang="en-US" sz="3200" dirty="0">
                <a:latin typeface="Arial"/>
                <a:ea typeface="Arial"/>
                <a:cs typeface="Arial"/>
                <a:sym typeface="Arial"/>
              </a:rPr>
              <a:t>Recommandations </a:t>
            </a:r>
            <a:r>
              <a:rPr lang="en-US" sz="3200" dirty="0" err="1">
                <a:latin typeface="Arial"/>
                <a:ea typeface="Arial"/>
                <a:cs typeface="Arial"/>
                <a:sym typeface="Arial"/>
              </a:rPr>
              <a:t>actuelles</a:t>
            </a:r>
            <a:r>
              <a:rPr lang="en-US" sz="3200" dirty="0">
                <a:latin typeface="Arial"/>
                <a:ea typeface="Arial"/>
                <a:cs typeface="Arial"/>
                <a:sym typeface="Arial"/>
              </a:rPr>
              <a:t> au Canada</a:t>
            </a:r>
            <a:endParaRPr dirty="0"/>
          </a:p>
        </p:txBody>
      </p:sp>
      <p:sp>
        <p:nvSpPr>
          <p:cNvPr id="365" name="Google Shape;365;p27"/>
          <p:cNvSpPr txBox="1">
            <a:spLocks noGrp="1"/>
          </p:cNvSpPr>
          <p:nvPr>
            <p:ph type="body" idx="1"/>
          </p:nvPr>
        </p:nvSpPr>
        <p:spPr>
          <a:xfrm>
            <a:off x="544587" y="2186507"/>
            <a:ext cx="4381310" cy="2799569"/>
          </a:xfrm>
          <a:prstGeom prst="rect">
            <a:avLst/>
          </a:prstGeom>
          <a:noFill/>
          <a:ln>
            <a:noFill/>
          </a:ln>
        </p:spPr>
        <p:txBody>
          <a:bodyPr spcFirstLastPara="1" wrap="square" lIns="91425" tIns="45700" rIns="91425" bIns="45700" anchor="t" anchorCtr="0">
            <a:normAutofit/>
          </a:bodyPr>
          <a:lstStyle/>
          <a:p>
            <a:pPr marL="342900" lvl="0" indent="-215900" algn="l" rtl="0">
              <a:spcBef>
                <a:spcPts val="0"/>
              </a:spcBef>
              <a:spcAft>
                <a:spcPts val="0"/>
              </a:spcAft>
              <a:buClr>
                <a:schemeClr val="dk1"/>
              </a:buClr>
              <a:buSzPts val="2000"/>
              <a:buFont typeface="Arial"/>
              <a:buNone/>
            </a:pPr>
            <a:endParaRPr sz="2000"/>
          </a:p>
          <a:p>
            <a:pPr marL="342900" lvl="0" indent="-215900" algn="l" rtl="0">
              <a:spcBef>
                <a:spcPts val="400"/>
              </a:spcBef>
              <a:spcAft>
                <a:spcPts val="0"/>
              </a:spcAft>
              <a:buClr>
                <a:schemeClr val="dk1"/>
              </a:buClr>
              <a:buSzPts val="2000"/>
              <a:buFont typeface="Arial"/>
              <a:buNone/>
            </a:pPr>
            <a:endParaRPr sz="2000"/>
          </a:p>
          <a:p>
            <a:pPr marL="1028700" lvl="1" indent="-158750" algn="l" rtl="0">
              <a:spcBef>
                <a:spcPts val="400"/>
              </a:spcBef>
              <a:spcAft>
                <a:spcPts val="0"/>
              </a:spcAft>
              <a:buClr>
                <a:schemeClr val="dk1"/>
              </a:buClr>
              <a:buSzPts val="2000"/>
              <a:buFont typeface="Arial"/>
              <a:buNone/>
            </a:pPr>
            <a:endParaRPr/>
          </a:p>
          <a:p>
            <a:pPr marL="457200" lvl="1" indent="0" algn="l" rtl="0">
              <a:spcBef>
                <a:spcPts val="400"/>
              </a:spcBef>
              <a:spcAft>
                <a:spcPts val="0"/>
              </a:spcAft>
              <a:buClr>
                <a:schemeClr val="dk1"/>
              </a:buClr>
              <a:buSzPts val="2000"/>
              <a:buNone/>
            </a:pPr>
            <a:endParaRPr/>
          </a:p>
          <a:p>
            <a:pPr marL="742950" lvl="1" indent="-158750" algn="l" rtl="0">
              <a:spcBef>
                <a:spcPts val="400"/>
              </a:spcBef>
              <a:spcAft>
                <a:spcPts val="0"/>
              </a:spcAft>
              <a:buClr>
                <a:schemeClr val="dk1"/>
              </a:buClr>
              <a:buSzPts val="2000"/>
              <a:buNone/>
            </a:pPr>
            <a:endParaRPr/>
          </a:p>
        </p:txBody>
      </p:sp>
      <p:sp>
        <p:nvSpPr>
          <p:cNvPr id="366" name="Google Shape;366;p27"/>
          <p:cNvSpPr txBox="1">
            <a:spLocks noGrp="1"/>
          </p:cNvSpPr>
          <p:nvPr>
            <p:ph type="sldNum" idx="12"/>
          </p:nvPr>
        </p:nvSpPr>
        <p:spPr>
          <a:xfrm>
            <a:off x="6553200" y="6264275"/>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27</a:t>
            </a:fld>
            <a:endParaRPr/>
          </a:p>
        </p:txBody>
      </p:sp>
      <p:sp>
        <p:nvSpPr>
          <p:cNvPr id="367" name="Google Shape;367;p27"/>
          <p:cNvSpPr txBox="1"/>
          <p:nvPr/>
        </p:nvSpPr>
        <p:spPr>
          <a:xfrm>
            <a:off x="556423" y="1767220"/>
            <a:ext cx="8042990" cy="3459691"/>
          </a:xfrm>
          <a:prstGeom prst="rect">
            <a:avLst/>
          </a:prstGeom>
          <a:solidFill>
            <a:srgbClr val="F0FFFC"/>
          </a:solidFill>
          <a:ln>
            <a:noFill/>
          </a:ln>
        </p:spPr>
        <p:txBody>
          <a:bodyPr spcFirstLastPara="1" wrap="square" lIns="228600" tIns="228600" rIns="228600" bIns="228600" anchor="t" anchorCtr="0">
            <a:noAutofit/>
          </a:bodyPr>
          <a:lstStyle/>
          <a:p>
            <a:pPr marL="0" marR="0" lvl="0" indent="0" algn="l" rtl="0">
              <a:spcBef>
                <a:spcPts val="0"/>
              </a:spcBef>
              <a:spcAft>
                <a:spcPts val="0"/>
              </a:spcAft>
              <a:buClr>
                <a:schemeClr val="dk1"/>
              </a:buClr>
              <a:buSzPts val="2400"/>
              <a:buFont typeface="Arial"/>
              <a:buNone/>
            </a:pPr>
            <a:r>
              <a:rPr lang="en-US" sz="2400" b="1" dirty="0" err="1">
                <a:solidFill>
                  <a:schemeClr val="dk1"/>
                </a:solidFill>
                <a:latin typeface="Arial"/>
                <a:ea typeface="Arial"/>
                <a:cs typeface="Arial"/>
                <a:sym typeface="Arial"/>
              </a:rPr>
              <a:t>Choisir</a:t>
            </a:r>
            <a:r>
              <a:rPr lang="en-US" sz="2400" b="1" dirty="0">
                <a:solidFill>
                  <a:schemeClr val="dk1"/>
                </a:solidFill>
                <a:latin typeface="Arial"/>
                <a:ea typeface="Arial"/>
                <a:cs typeface="Arial"/>
                <a:sym typeface="Arial"/>
              </a:rPr>
              <a:t> avec </a:t>
            </a:r>
            <a:r>
              <a:rPr lang="en-US" sz="2400" b="1" dirty="0" err="1">
                <a:solidFill>
                  <a:schemeClr val="dk1"/>
                </a:solidFill>
                <a:latin typeface="Arial"/>
                <a:ea typeface="Arial"/>
                <a:cs typeface="Arial"/>
                <a:sym typeface="Arial"/>
              </a:rPr>
              <a:t>soin</a:t>
            </a:r>
            <a:endParaRPr dirty="0"/>
          </a:p>
          <a:p>
            <a:pPr marL="628650" marR="0" lvl="0" indent="-342900" algn="l" rtl="0">
              <a:spcBef>
                <a:spcPts val="620"/>
              </a:spcBef>
              <a:spcAft>
                <a:spcPts val="0"/>
              </a:spcAft>
              <a:buClr>
                <a:schemeClr val="dk1"/>
              </a:buClr>
              <a:buSzPts val="2000"/>
              <a:buFont typeface="Arial"/>
              <a:buChar char="•"/>
            </a:pPr>
            <a:r>
              <a:rPr lang="en-US" sz="2000" dirty="0">
                <a:solidFill>
                  <a:schemeClr val="dk1"/>
                </a:solidFill>
                <a:latin typeface="Arial"/>
                <a:ea typeface="Arial"/>
                <a:cs typeface="Arial"/>
                <a:sym typeface="Arial"/>
              </a:rPr>
              <a:t>Chez les femmes de plus de 65 </a:t>
            </a:r>
            <a:r>
              <a:rPr lang="en-US" sz="2000" dirty="0" err="1">
                <a:solidFill>
                  <a:schemeClr val="dk1"/>
                </a:solidFill>
                <a:latin typeface="Arial"/>
                <a:ea typeface="Arial"/>
                <a:cs typeface="Arial"/>
                <a:sym typeface="Arial"/>
              </a:rPr>
              <a:t>ans</a:t>
            </a:r>
            <a:r>
              <a:rPr lang="en-US" sz="2000" dirty="0">
                <a:solidFill>
                  <a:schemeClr val="dk1"/>
                </a:solidFill>
                <a:latin typeface="Arial"/>
                <a:ea typeface="Arial"/>
                <a:cs typeface="Arial"/>
                <a:sym typeface="Arial"/>
              </a:rPr>
              <a:t> et les hommes de plus de 70 </a:t>
            </a:r>
            <a:r>
              <a:rPr lang="en-US" sz="2000" dirty="0" err="1">
                <a:solidFill>
                  <a:schemeClr val="dk1"/>
                </a:solidFill>
                <a:latin typeface="Arial"/>
                <a:ea typeface="Arial"/>
                <a:cs typeface="Arial"/>
                <a:sym typeface="Arial"/>
              </a:rPr>
              <a:t>ans</a:t>
            </a:r>
            <a:r>
              <a:rPr lang="en-US" sz="2000" dirty="0">
                <a:solidFill>
                  <a:schemeClr val="dk1"/>
                </a:solidFill>
                <a:latin typeface="Arial"/>
                <a:ea typeface="Arial"/>
                <a:cs typeface="Arial"/>
                <a:sym typeface="Arial"/>
              </a:rPr>
              <a:t>, les examens </a:t>
            </a:r>
            <a:r>
              <a:rPr lang="en-US" sz="2000" dirty="0" err="1">
                <a:solidFill>
                  <a:schemeClr val="dk1"/>
                </a:solidFill>
                <a:latin typeface="Arial"/>
                <a:ea typeface="Arial"/>
                <a:cs typeface="Arial"/>
                <a:sym typeface="Arial"/>
              </a:rPr>
              <a:t>d’ostéodensitométrie</a:t>
            </a:r>
            <a:r>
              <a:rPr lang="en-US" sz="2000" dirty="0">
                <a:solidFill>
                  <a:schemeClr val="dk1"/>
                </a:solidFill>
                <a:latin typeface="Arial"/>
                <a:ea typeface="Arial"/>
                <a:cs typeface="Arial"/>
                <a:sym typeface="Arial"/>
              </a:rPr>
              <a:t> ne </a:t>
            </a:r>
            <a:r>
              <a:rPr lang="en-US" sz="2000" dirty="0" err="1">
                <a:solidFill>
                  <a:schemeClr val="dk1"/>
                </a:solidFill>
                <a:latin typeface="Arial"/>
                <a:ea typeface="Arial"/>
                <a:cs typeface="Arial"/>
                <a:sym typeface="Arial"/>
              </a:rPr>
              <a:t>sont</a:t>
            </a:r>
            <a:r>
              <a:rPr lang="en-US" sz="2000" dirty="0">
                <a:solidFill>
                  <a:schemeClr val="dk1"/>
                </a:solidFill>
                <a:latin typeface="Arial"/>
                <a:ea typeface="Arial"/>
                <a:cs typeface="Arial"/>
                <a:sym typeface="Arial"/>
              </a:rPr>
              <a:t> </a:t>
            </a:r>
            <a:r>
              <a:rPr lang="en-US" sz="2000" dirty="0" err="1">
                <a:solidFill>
                  <a:schemeClr val="dk1"/>
                </a:solidFill>
                <a:latin typeface="Arial"/>
                <a:ea typeface="Arial"/>
                <a:cs typeface="Arial"/>
                <a:sym typeface="Arial"/>
              </a:rPr>
              <a:t>indiqués</a:t>
            </a:r>
            <a:r>
              <a:rPr lang="en-US" sz="2000" dirty="0">
                <a:solidFill>
                  <a:schemeClr val="dk1"/>
                </a:solidFill>
                <a:latin typeface="Arial"/>
                <a:ea typeface="Arial"/>
                <a:cs typeface="Arial"/>
                <a:sym typeface="Arial"/>
              </a:rPr>
              <a:t> que pour </a:t>
            </a:r>
            <a:r>
              <a:rPr lang="en-US" sz="2000" dirty="0" err="1">
                <a:solidFill>
                  <a:schemeClr val="dk1"/>
                </a:solidFill>
                <a:latin typeface="Arial"/>
                <a:ea typeface="Arial"/>
                <a:cs typeface="Arial"/>
                <a:sym typeface="Arial"/>
              </a:rPr>
              <a:t>ceux</a:t>
            </a:r>
            <a:r>
              <a:rPr lang="en-US" sz="2000" dirty="0">
                <a:solidFill>
                  <a:schemeClr val="dk1"/>
                </a:solidFill>
                <a:latin typeface="Arial"/>
                <a:ea typeface="Arial"/>
                <a:cs typeface="Arial"/>
                <a:sym typeface="Arial"/>
              </a:rPr>
              <a:t> et </a:t>
            </a:r>
            <a:r>
              <a:rPr lang="en-US" sz="2000" dirty="0" err="1">
                <a:solidFill>
                  <a:schemeClr val="dk1"/>
                </a:solidFill>
                <a:latin typeface="Arial"/>
                <a:ea typeface="Arial"/>
                <a:cs typeface="Arial"/>
                <a:sym typeface="Arial"/>
              </a:rPr>
              <a:t>celles</a:t>
            </a:r>
            <a:r>
              <a:rPr lang="en-US" sz="2000" dirty="0">
                <a:solidFill>
                  <a:schemeClr val="dk1"/>
                </a:solidFill>
                <a:latin typeface="Arial"/>
                <a:ea typeface="Arial"/>
                <a:cs typeface="Arial"/>
                <a:sym typeface="Arial"/>
              </a:rPr>
              <a:t> </a:t>
            </a:r>
            <a:r>
              <a:rPr lang="en-US" sz="2000" dirty="0" err="1">
                <a:solidFill>
                  <a:schemeClr val="dk1"/>
                </a:solidFill>
                <a:latin typeface="Arial"/>
                <a:ea typeface="Arial"/>
                <a:cs typeface="Arial"/>
                <a:sym typeface="Arial"/>
              </a:rPr>
              <a:t>présentant</a:t>
            </a:r>
            <a:r>
              <a:rPr lang="en-US" sz="2000" dirty="0">
                <a:solidFill>
                  <a:schemeClr val="dk1"/>
                </a:solidFill>
                <a:latin typeface="Arial"/>
                <a:ea typeface="Arial"/>
                <a:cs typeface="Arial"/>
                <a:sym typeface="Arial"/>
              </a:rPr>
              <a:t> un </a:t>
            </a:r>
            <a:r>
              <a:rPr lang="en-US" sz="2000" dirty="0" err="1">
                <a:solidFill>
                  <a:schemeClr val="dk1"/>
                </a:solidFill>
                <a:latin typeface="Arial"/>
                <a:ea typeface="Arial"/>
                <a:cs typeface="Arial"/>
                <a:sym typeface="Arial"/>
              </a:rPr>
              <a:t>risque</a:t>
            </a:r>
            <a:r>
              <a:rPr lang="en-US" sz="2000" dirty="0">
                <a:solidFill>
                  <a:schemeClr val="dk1"/>
                </a:solidFill>
                <a:latin typeface="Arial"/>
                <a:ea typeface="Arial"/>
                <a:cs typeface="Arial"/>
                <a:sym typeface="Arial"/>
              </a:rPr>
              <a:t> </a:t>
            </a:r>
            <a:r>
              <a:rPr lang="en-US" sz="2000" dirty="0" err="1">
                <a:solidFill>
                  <a:schemeClr val="dk1"/>
                </a:solidFill>
                <a:latin typeface="Arial"/>
                <a:ea typeface="Arial"/>
                <a:cs typeface="Arial"/>
                <a:sym typeface="Arial"/>
              </a:rPr>
              <a:t>modéré</a:t>
            </a:r>
            <a:r>
              <a:rPr lang="en-US" sz="2000" dirty="0">
                <a:solidFill>
                  <a:schemeClr val="dk1"/>
                </a:solidFill>
                <a:latin typeface="Arial"/>
                <a:ea typeface="Arial"/>
                <a:cs typeface="Arial"/>
                <a:sym typeface="Arial"/>
              </a:rPr>
              <a:t> de fracture </a:t>
            </a:r>
            <a:r>
              <a:rPr lang="en-US" sz="2000" dirty="0" err="1">
                <a:solidFill>
                  <a:schemeClr val="dk1"/>
                </a:solidFill>
                <a:latin typeface="Arial"/>
                <a:ea typeface="Arial"/>
                <a:cs typeface="Arial"/>
                <a:sym typeface="Arial"/>
              </a:rPr>
              <a:t>ou</a:t>
            </a:r>
            <a:r>
              <a:rPr lang="en-US" sz="2000" dirty="0">
                <a:solidFill>
                  <a:schemeClr val="dk1"/>
                </a:solidFill>
                <a:latin typeface="Arial"/>
                <a:ea typeface="Arial"/>
                <a:cs typeface="Arial"/>
                <a:sym typeface="Arial"/>
              </a:rPr>
              <a:t> pour qui les </a:t>
            </a:r>
            <a:r>
              <a:rPr lang="en-US" sz="2000" dirty="0" err="1">
                <a:solidFill>
                  <a:schemeClr val="dk1"/>
                </a:solidFill>
                <a:latin typeface="Arial"/>
                <a:ea typeface="Arial"/>
                <a:cs typeface="Arial"/>
                <a:sym typeface="Arial"/>
              </a:rPr>
              <a:t>résultats</a:t>
            </a:r>
            <a:r>
              <a:rPr lang="en-US" sz="2000" dirty="0">
                <a:solidFill>
                  <a:schemeClr val="dk1"/>
                </a:solidFill>
                <a:latin typeface="Arial"/>
                <a:ea typeface="Arial"/>
                <a:cs typeface="Arial"/>
                <a:sym typeface="Arial"/>
              </a:rPr>
              <a:t> </a:t>
            </a:r>
            <a:r>
              <a:rPr lang="en-US" sz="2000" dirty="0" err="1">
                <a:solidFill>
                  <a:schemeClr val="dk1"/>
                </a:solidFill>
                <a:latin typeface="Arial"/>
                <a:ea typeface="Arial"/>
                <a:cs typeface="Arial"/>
                <a:sym typeface="Arial"/>
              </a:rPr>
              <a:t>modifieraient</a:t>
            </a:r>
            <a:r>
              <a:rPr lang="en-US" sz="2000" dirty="0">
                <a:solidFill>
                  <a:schemeClr val="dk1"/>
                </a:solidFill>
                <a:latin typeface="Arial"/>
                <a:ea typeface="Arial"/>
                <a:cs typeface="Arial"/>
                <a:sym typeface="Arial"/>
              </a:rPr>
              <a:t> le plan de </a:t>
            </a:r>
            <a:r>
              <a:rPr lang="en-US" sz="2000" dirty="0" err="1">
                <a:solidFill>
                  <a:schemeClr val="dk1"/>
                </a:solidFill>
                <a:latin typeface="Arial"/>
                <a:ea typeface="Arial"/>
                <a:cs typeface="Arial"/>
                <a:sym typeface="Arial"/>
              </a:rPr>
              <a:t>soins</a:t>
            </a:r>
            <a:r>
              <a:rPr lang="en-US" sz="2000" dirty="0">
                <a:solidFill>
                  <a:schemeClr val="dk1"/>
                </a:solidFill>
                <a:latin typeface="Arial"/>
                <a:ea typeface="Arial"/>
                <a:cs typeface="Arial"/>
                <a:sym typeface="Arial"/>
              </a:rPr>
              <a:t>.</a:t>
            </a:r>
            <a:endParaRPr dirty="0"/>
          </a:p>
          <a:p>
            <a:pPr marL="628650" marR="0" lvl="0" indent="-342900" algn="l" rtl="0">
              <a:spcBef>
                <a:spcPts val="20"/>
              </a:spcBef>
              <a:spcAft>
                <a:spcPts val="0"/>
              </a:spcAft>
              <a:buClr>
                <a:schemeClr val="dk1"/>
              </a:buClr>
              <a:buSzPts val="2000"/>
              <a:buFont typeface="Arial"/>
              <a:buChar char="•"/>
            </a:pPr>
            <a:r>
              <a:rPr lang="en-US" sz="2000" dirty="0">
                <a:solidFill>
                  <a:schemeClr val="dk1"/>
                </a:solidFill>
                <a:latin typeface="Arial"/>
                <a:ea typeface="Arial"/>
                <a:cs typeface="Arial"/>
                <a:sym typeface="Arial"/>
              </a:rPr>
              <a:t>Les femmes plus </a:t>
            </a:r>
            <a:r>
              <a:rPr lang="en-US" sz="2000" dirty="0" err="1">
                <a:solidFill>
                  <a:schemeClr val="dk1"/>
                </a:solidFill>
                <a:latin typeface="Arial"/>
                <a:ea typeface="Arial"/>
                <a:cs typeface="Arial"/>
                <a:sym typeface="Arial"/>
              </a:rPr>
              <a:t>jeunes</a:t>
            </a:r>
            <a:r>
              <a:rPr lang="en-US" sz="2000" dirty="0">
                <a:solidFill>
                  <a:schemeClr val="dk1"/>
                </a:solidFill>
                <a:latin typeface="Arial"/>
                <a:ea typeface="Arial"/>
                <a:cs typeface="Arial"/>
                <a:sym typeface="Arial"/>
              </a:rPr>
              <a:t> et les hommes </a:t>
            </a:r>
            <a:r>
              <a:rPr lang="en-US" sz="2000" dirty="0" err="1">
                <a:solidFill>
                  <a:schemeClr val="dk1"/>
                </a:solidFill>
                <a:latin typeface="Arial"/>
                <a:ea typeface="Arial"/>
                <a:cs typeface="Arial"/>
                <a:sym typeface="Arial"/>
              </a:rPr>
              <a:t>âgés</a:t>
            </a:r>
            <a:r>
              <a:rPr lang="en-US" sz="2000" dirty="0">
                <a:solidFill>
                  <a:schemeClr val="dk1"/>
                </a:solidFill>
                <a:latin typeface="Arial"/>
                <a:ea typeface="Arial"/>
                <a:cs typeface="Arial"/>
                <a:sym typeface="Arial"/>
              </a:rPr>
              <a:t> de 50 à 69 </a:t>
            </a:r>
            <a:r>
              <a:rPr lang="en-US" sz="2000" dirty="0" err="1">
                <a:solidFill>
                  <a:schemeClr val="dk1"/>
                </a:solidFill>
                <a:latin typeface="Arial"/>
                <a:ea typeface="Arial"/>
                <a:cs typeface="Arial"/>
                <a:sym typeface="Arial"/>
              </a:rPr>
              <a:t>ans</a:t>
            </a:r>
            <a:r>
              <a:rPr lang="en-US" sz="2000" dirty="0">
                <a:solidFill>
                  <a:schemeClr val="dk1"/>
                </a:solidFill>
                <a:latin typeface="Arial"/>
                <a:ea typeface="Arial"/>
                <a:cs typeface="Arial"/>
                <a:sym typeface="Arial"/>
              </a:rPr>
              <a:t> ne </a:t>
            </a:r>
            <a:r>
              <a:rPr lang="en-US" sz="2000" dirty="0" err="1">
                <a:solidFill>
                  <a:schemeClr val="dk1"/>
                </a:solidFill>
                <a:latin typeface="Arial"/>
                <a:ea typeface="Arial"/>
                <a:cs typeface="Arial"/>
                <a:sym typeface="Arial"/>
              </a:rPr>
              <a:t>devraient</a:t>
            </a:r>
            <a:r>
              <a:rPr lang="en-US" sz="2000" dirty="0">
                <a:solidFill>
                  <a:schemeClr val="dk1"/>
                </a:solidFill>
                <a:latin typeface="Arial"/>
                <a:ea typeface="Arial"/>
                <a:cs typeface="Arial"/>
                <a:sym typeface="Arial"/>
              </a:rPr>
              <a:t> </a:t>
            </a:r>
            <a:r>
              <a:rPr lang="en-US" sz="2000" dirty="0" err="1">
                <a:solidFill>
                  <a:schemeClr val="dk1"/>
                </a:solidFill>
                <a:latin typeface="Arial"/>
                <a:ea typeface="Arial"/>
                <a:cs typeface="Arial"/>
                <a:sym typeface="Arial"/>
              </a:rPr>
              <a:t>envisager</a:t>
            </a:r>
            <a:r>
              <a:rPr lang="en-US" sz="2000" dirty="0">
                <a:solidFill>
                  <a:schemeClr val="dk1"/>
                </a:solidFill>
                <a:latin typeface="Arial"/>
                <a:ea typeface="Arial"/>
                <a:cs typeface="Arial"/>
                <a:sym typeface="Arial"/>
              </a:rPr>
              <a:t> </a:t>
            </a:r>
            <a:r>
              <a:rPr lang="en-US" sz="2000" dirty="0" err="1">
                <a:solidFill>
                  <a:schemeClr val="dk1"/>
                </a:solidFill>
                <a:latin typeface="Arial"/>
                <a:ea typeface="Arial"/>
                <a:cs typeface="Arial"/>
                <a:sym typeface="Arial"/>
              </a:rPr>
              <a:t>cet</a:t>
            </a:r>
            <a:r>
              <a:rPr lang="en-US" sz="2000" dirty="0">
                <a:solidFill>
                  <a:schemeClr val="dk1"/>
                </a:solidFill>
                <a:latin typeface="Arial"/>
                <a:ea typeface="Arial"/>
                <a:cs typeface="Arial"/>
                <a:sym typeface="Arial"/>
              </a:rPr>
              <a:t> examen que </a:t>
            </a:r>
            <a:r>
              <a:rPr lang="en-US" sz="2000" dirty="0" err="1">
                <a:solidFill>
                  <a:schemeClr val="dk1"/>
                </a:solidFill>
                <a:latin typeface="Arial"/>
                <a:ea typeface="Arial"/>
                <a:cs typeface="Arial"/>
                <a:sym typeface="Arial"/>
              </a:rPr>
              <a:t>s’ils</a:t>
            </a:r>
            <a:r>
              <a:rPr lang="en-US" sz="2000" dirty="0">
                <a:solidFill>
                  <a:schemeClr val="dk1"/>
                </a:solidFill>
                <a:latin typeface="Arial"/>
                <a:ea typeface="Arial"/>
                <a:cs typeface="Arial"/>
                <a:sym typeface="Arial"/>
              </a:rPr>
              <a:t> </a:t>
            </a:r>
            <a:r>
              <a:rPr lang="en-US" sz="2000" dirty="0" err="1">
                <a:solidFill>
                  <a:schemeClr val="dk1"/>
                </a:solidFill>
                <a:latin typeface="Arial"/>
                <a:ea typeface="Arial"/>
                <a:cs typeface="Arial"/>
                <a:sym typeface="Arial"/>
              </a:rPr>
              <a:t>présentent</a:t>
            </a:r>
            <a:r>
              <a:rPr lang="en-US" sz="2000" dirty="0">
                <a:solidFill>
                  <a:schemeClr val="dk1"/>
                </a:solidFill>
                <a:latin typeface="Arial"/>
                <a:ea typeface="Arial"/>
                <a:cs typeface="Arial"/>
                <a:sym typeface="Arial"/>
              </a:rPr>
              <a:t> des </a:t>
            </a:r>
            <a:r>
              <a:rPr lang="en-US" sz="2000" dirty="0" err="1">
                <a:solidFill>
                  <a:schemeClr val="dk1"/>
                </a:solidFill>
                <a:latin typeface="Arial"/>
                <a:ea typeface="Arial"/>
                <a:cs typeface="Arial"/>
                <a:sym typeface="Arial"/>
              </a:rPr>
              <a:t>facteurs</a:t>
            </a:r>
            <a:r>
              <a:rPr lang="en-US" sz="2000" dirty="0">
                <a:solidFill>
                  <a:schemeClr val="dk1"/>
                </a:solidFill>
                <a:latin typeface="Arial"/>
                <a:ea typeface="Arial"/>
                <a:cs typeface="Arial"/>
                <a:sym typeface="Arial"/>
              </a:rPr>
              <a:t> de </a:t>
            </a:r>
            <a:r>
              <a:rPr lang="en-US" sz="2000" dirty="0" err="1">
                <a:solidFill>
                  <a:schemeClr val="dk1"/>
                </a:solidFill>
                <a:latin typeface="Arial"/>
                <a:ea typeface="Arial"/>
                <a:cs typeface="Arial"/>
                <a:sym typeface="Arial"/>
              </a:rPr>
              <a:t>risque</a:t>
            </a:r>
            <a:r>
              <a:rPr lang="en-US" sz="2000" dirty="0">
                <a:solidFill>
                  <a:schemeClr val="dk1"/>
                </a:solidFill>
                <a:latin typeface="Arial"/>
                <a:ea typeface="Arial"/>
                <a:cs typeface="Arial"/>
                <a:sym typeface="Arial"/>
              </a:rPr>
              <a:t> de </a:t>
            </a:r>
            <a:r>
              <a:rPr lang="en-US" sz="2000" dirty="0" err="1">
                <a:solidFill>
                  <a:schemeClr val="dk1"/>
                </a:solidFill>
                <a:latin typeface="Arial"/>
                <a:ea typeface="Arial"/>
                <a:cs typeface="Arial"/>
                <a:sym typeface="Arial"/>
              </a:rPr>
              <a:t>perte</a:t>
            </a:r>
            <a:r>
              <a:rPr lang="en-US" sz="2000" dirty="0">
                <a:solidFill>
                  <a:schemeClr val="dk1"/>
                </a:solidFill>
                <a:latin typeface="Arial"/>
                <a:ea typeface="Arial"/>
                <a:cs typeface="Arial"/>
                <a:sym typeface="Arial"/>
              </a:rPr>
              <a:t> </a:t>
            </a:r>
            <a:r>
              <a:rPr lang="en-US" sz="2000" dirty="0" err="1">
                <a:solidFill>
                  <a:schemeClr val="dk1"/>
                </a:solidFill>
                <a:latin typeface="Arial"/>
                <a:ea typeface="Arial"/>
                <a:cs typeface="Arial"/>
                <a:sym typeface="Arial"/>
              </a:rPr>
              <a:t>osseuse</a:t>
            </a:r>
            <a:r>
              <a:rPr lang="en-US" sz="2000" dirty="0">
                <a:solidFill>
                  <a:schemeClr val="dk1"/>
                </a:solidFill>
                <a:latin typeface="Arial"/>
                <a:ea typeface="Arial"/>
                <a:cs typeface="Arial"/>
                <a:sym typeface="Arial"/>
              </a:rPr>
              <a:t> </a:t>
            </a:r>
            <a:r>
              <a:rPr lang="en-US" sz="2000" dirty="0" err="1">
                <a:solidFill>
                  <a:schemeClr val="dk1"/>
                </a:solidFill>
                <a:latin typeface="Arial"/>
                <a:ea typeface="Arial"/>
                <a:cs typeface="Arial"/>
                <a:sym typeface="Arial"/>
              </a:rPr>
              <a:t>importante</a:t>
            </a:r>
            <a:r>
              <a:rPr lang="en-US" sz="2000" dirty="0">
                <a:solidFill>
                  <a:schemeClr val="dk1"/>
                </a:solidFill>
                <a:latin typeface="Arial"/>
                <a:ea typeface="Arial"/>
                <a:cs typeface="Arial"/>
                <a:sym typeface="Arial"/>
              </a:rPr>
              <a:t>. </a:t>
            </a:r>
            <a:endParaRPr dirty="0"/>
          </a:p>
          <a:p>
            <a:pPr marL="1028700" marR="0" lvl="1" indent="-158750" algn="l" rtl="0">
              <a:spcBef>
                <a:spcPts val="400"/>
              </a:spcBef>
              <a:spcAft>
                <a:spcPts val="0"/>
              </a:spcAft>
              <a:buClr>
                <a:schemeClr val="dk1"/>
              </a:buClr>
              <a:buSzPts val="2000"/>
              <a:buFont typeface="Arial"/>
              <a:buNone/>
            </a:pPr>
            <a:endParaRPr sz="2000" b="0" i="0" u="none" strike="noStrike" cap="none" dirty="0">
              <a:solidFill>
                <a:schemeClr val="dk1"/>
              </a:solidFill>
              <a:latin typeface="Arial"/>
              <a:ea typeface="Arial"/>
              <a:cs typeface="Arial"/>
              <a:sym typeface="Arial"/>
            </a:endParaRPr>
          </a:p>
          <a:p>
            <a:pPr marL="457200" marR="0" lvl="1" indent="0" algn="l" rtl="0">
              <a:spcBef>
                <a:spcPts val="400"/>
              </a:spcBef>
              <a:spcAft>
                <a:spcPts val="0"/>
              </a:spcAft>
              <a:buClr>
                <a:schemeClr val="dk1"/>
              </a:buClr>
              <a:buSzPts val="2000"/>
              <a:buFont typeface="Arial"/>
              <a:buNone/>
            </a:pPr>
            <a:endParaRPr sz="2000" b="0" i="0" u="none" strike="noStrike" cap="none" dirty="0">
              <a:solidFill>
                <a:schemeClr val="dk1"/>
              </a:solidFill>
              <a:latin typeface="Arial"/>
              <a:ea typeface="Arial"/>
              <a:cs typeface="Arial"/>
              <a:sym typeface="Arial"/>
            </a:endParaRPr>
          </a:p>
          <a:p>
            <a:pPr marL="742950" marR="0" lvl="1" indent="-158750" algn="l" rtl="0">
              <a:spcBef>
                <a:spcPts val="400"/>
              </a:spcBef>
              <a:spcAft>
                <a:spcPts val="0"/>
              </a:spcAft>
              <a:buClr>
                <a:schemeClr val="dk1"/>
              </a:buClr>
              <a:buSzPts val="2000"/>
              <a:buFont typeface="Arial"/>
              <a:buNone/>
            </a:pPr>
            <a:endParaRPr sz="2000" b="0" i="0" u="none" strike="noStrike" cap="none" dirty="0">
              <a:solidFill>
                <a:schemeClr val="dk1"/>
              </a:solidFill>
              <a:latin typeface="Arial"/>
              <a:ea typeface="Arial"/>
              <a:cs typeface="Arial"/>
              <a:sym typeface="Arial"/>
            </a:endParaRPr>
          </a:p>
        </p:txBody>
      </p:sp>
      <p:pic>
        <p:nvPicPr>
          <p:cNvPr id="369" name="Google Shape;369;p27"/>
          <p:cNvPicPr preferRelativeResize="0"/>
          <p:nvPr/>
        </p:nvPicPr>
        <p:blipFill>
          <a:blip r:embed="rId4">
            <a:alphaModFix/>
          </a:blip>
          <a:stretch>
            <a:fillRect/>
          </a:stretch>
        </p:blipFill>
        <p:spPr>
          <a:xfrm>
            <a:off x="5925345" y="5220232"/>
            <a:ext cx="2309425" cy="1415825"/>
          </a:xfrm>
          <a:prstGeom prst="rect">
            <a:avLst/>
          </a:prstGeom>
          <a:noFill/>
          <a:ln>
            <a:noFill/>
          </a:ln>
        </p:spPr>
      </p:pic>
    </p:spTree>
    <p:extLst>
      <p:ext uri="{BB962C8B-B14F-4D97-AF65-F5344CB8AC3E}">
        <p14:creationId xmlns:p14="http://schemas.microsoft.com/office/powerpoint/2010/main" val="30226532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28"/>
          <p:cNvSpPr txBox="1">
            <a:spLocks noGrp="1"/>
          </p:cNvSpPr>
          <p:nvPr>
            <p:ph type="title"/>
          </p:nvPr>
        </p:nvSpPr>
        <p:spPr>
          <a:xfrm>
            <a:off x="457200" y="533400"/>
            <a:ext cx="8229600" cy="762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200"/>
              <a:buFont typeface="Arial"/>
              <a:buNone/>
            </a:pPr>
            <a:r>
              <a:rPr lang="en-US" sz="3200">
                <a:latin typeface="Arial"/>
                <a:ea typeface="Arial"/>
                <a:cs typeface="Arial"/>
                <a:sym typeface="Arial"/>
              </a:rPr>
              <a:t>Lignes directrices actuelles au Canada</a:t>
            </a:r>
            <a:endParaRPr/>
          </a:p>
        </p:txBody>
      </p:sp>
      <p:sp>
        <p:nvSpPr>
          <p:cNvPr id="376" name="Google Shape;376;p28"/>
          <p:cNvSpPr txBox="1">
            <a:spLocks noGrp="1"/>
          </p:cNvSpPr>
          <p:nvPr>
            <p:ph type="sldNum" idx="12"/>
          </p:nvPr>
        </p:nvSpPr>
        <p:spPr>
          <a:xfrm>
            <a:off x="6553200" y="6264275"/>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28</a:t>
            </a:fld>
            <a:endParaRPr/>
          </a:p>
        </p:txBody>
      </p:sp>
      <p:sp>
        <p:nvSpPr>
          <p:cNvPr id="377" name="Google Shape;377;p28"/>
          <p:cNvSpPr txBox="1"/>
          <p:nvPr/>
        </p:nvSpPr>
        <p:spPr>
          <a:xfrm>
            <a:off x="546603" y="1295297"/>
            <a:ext cx="8050793" cy="4530613"/>
          </a:xfrm>
          <a:prstGeom prst="rect">
            <a:avLst/>
          </a:prstGeom>
          <a:solidFill>
            <a:srgbClr val="F2F7FF"/>
          </a:solidFill>
          <a:ln>
            <a:noFill/>
          </a:ln>
        </p:spPr>
        <p:txBody>
          <a:bodyPr spcFirstLastPara="1" wrap="square" lIns="228600" tIns="228600" rIns="228600" bIns="228600" anchor="t" anchorCtr="0">
            <a:noAutofit/>
          </a:bodyPr>
          <a:lstStyle/>
          <a:p>
            <a:pPr marL="0" marR="0" lvl="0" indent="0" algn="l" rtl="0">
              <a:spcBef>
                <a:spcPts val="0"/>
              </a:spcBef>
              <a:spcAft>
                <a:spcPts val="0"/>
              </a:spcAft>
              <a:buClr>
                <a:schemeClr val="dk1"/>
              </a:buClr>
              <a:buSzPts val="2400"/>
              <a:buFont typeface="Arial"/>
              <a:buNone/>
            </a:pPr>
            <a:r>
              <a:rPr lang="en-US" sz="2400" b="1">
                <a:solidFill>
                  <a:schemeClr val="dk1"/>
                </a:solidFill>
                <a:latin typeface="Arial"/>
                <a:ea typeface="Arial"/>
                <a:cs typeface="Arial"/>
                <a:sym typeface="Arial"/>
              </a:rPr>
              <a:t>Société des obstétriciens et gynécologues du Canada, 2022 </a:t>
            </a:r>
            <a:endParaRPr/>
          </a:p>
          <a:p>
            <a:pPr marL="342900" marR="0" lvl="0" indent="-342900" algn="l" rtl="0">
              <a:spcBef>
                <a:spcPts val="1000"/>
              </a:spcBef>
              <a:spcAft>
                <a:spcPts val="0"/>
              </a:spcAft>
              <a:buClr>
                <a:schemeClr val="dk1"/>
              </a:buClr>
              <a:buSzPts val="2000"/>
              <a:buFont typeface="Arial"/>
              <a:buChar char="•"/>
            </a:pPr>
            <a:r>
              <a:rPr lang="en-US" sz="2000">
                <a:solidFill>
                  <a:schemeClr val="dk1"/>
                </a:solidFill>
                <a:latin typeface="Arial"/>
                <a:ea typeface="Arial"/>
                <a:cs typeface="Arial"/>
                <a:sym typeface="Arial"/>
              </a:rPr>
              <a:t>Tous les adultes de 65 ans et plus devraient faire l’objet d’un dépistage passant par une évaluation clinique et une ostéodensitométrie. </a:t>
            </a:r>
            <a:endParaRPr/>
          </a:p>
          <a:p>
            <a:pPr marL="342900" marR="0" lvl="0" indent="-342900" algn="l" rtl="0">
              <a:spcBef>
                <a:spcPts val="400"/>
              </a:spcBef>
              <a:spcAft>
                <a:spcPts val="0"/>
              </a:spcAft>
              <a:buClr>
                <a:schemeClr val="dk1"/>
              </a:buClr>
              <a:buSzPts val="2000"/>
              <a:buFont typeface="Arial"/>
              <a:buChar char="•"/>
            </a:pPr>
            <a:r>
              <a:rPr lang="en-US" sz="2000">
                <a:solidFill>
                  <a:schemeClr val="dk1"/>
                </a:solidFill>
                <a:latin typeface="Arial"/>
                <a:ea typeface="Arial"/>
                <a:cs typeface="Arial"/>
                <a:sym typeface="Arial"/>
              </a:rPr>
              <a:t>Les femmes post-ménopausées de moins de 65 ans devraient être évaluées avec l’outil clinique FRAX (sans ostéodensitométrie).</a:t>
            </a:r>
            <a:endParaRPr/>
          </a:p>
          <a:p>
            <a:pPr marL="742950" marR="0" lvl="1" indent="-285750" algn="l" rtl="0">
              <a:spcBef>
                <a:spcPts val="4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Si le score de FOM obtenu indique un risque supérieur à 10 %, une ostéodensitométrie devrait aussi être envisagée.</a:t>
            </a:r>
            <a:endParaRPr/>
          </a:p>
          <a:p>
            <a:pPr marL="342900" marR="0" lvl="0" indent="-342900" algn="l" rtl="0">
              <a:spcBef>
                <a:spcPts val="400"/>
              </a:spcBef>
              <a:spcAft>
                <a:spcPts val="0"/>
              </a:spcAft>
              <a:buClr>
                <a:schemeClr val="dk1"/>
              </a:buClr>
              <a:buSzPts val="2000"/>
              <a:buFont typeface="Arial"/>
              <a:buChar char="•"/>
            </a:pPr>
            <a:r>
              <a:rPr lang="en-US" sz="2000">
                <a:solidFill>
                  <a:schemeClr val="dk1"/>
                </a:solidFill>
                <a:latin typeface="Arial"/>
                <a:ea typeface="Arial"/>
                <a:cs typeface="Arial"/>
                <a:sym typeface="Arial"/>
              </a:rPr>
              <a:t>L’ostéodensitométrie devrait également être envisagée pour les patients de moins de 65 ans qui présentent un risque élevé</a:t>
            </a:r>
            <a:r>
              <a:rPr lang="en-US" sz="1800">
                <a:solidFill>
                  <a:schemeClr val="dk1"/>
                </a:solidFill>
                <a:latin typeface="Arial"/>
                <a:ea typeface="Arial"/>
                <a:cs typeface="Arial"/>
                <a:sym typeface="Arial"/>
              </a:rPr>
              <a:t>.</a:t>
            </a:r>
            <a:endParaRPr/>
          </a:p>
        </p:txBody>
      </p:sp>
      <p:pic>
        <p:nvPicPr>
          <p:cNvPr id="378" name="Google Shape;378;p28" descr="Text&#10;&#10;Description automatically generated"/>
          <p:cNvPicPr preferRelativeResize="0"/>
          <p:nvPr/>
        </p:nvPicPr>
        <p:blipFill rotWithShape="1">
          <a:blip r:embed="rId3">
            <a:alphaModFix/>
          </a:blip>
          <a:srcRect/>
          <a:stretch/>
        </p:blipFill>
        <p:spPr>
          <a:xfrm>
            <a:off x="5486400" y="5825911"/>
            <a:ext cx="2485315" cy="876727"/>
          </a:xfrm>
          <a:prstGeom prst="rect">
            <a:avLst/>
          </a:prstGeom>
          <a:noFill/>
          <a:ln>
            <a:noFill/>
          </a:ln>
        </p:spPr>
      </p:pic>
      <p:pic>
        <p:nvPicPr>
          <p:cNvPr id="380" name="Google Shape;380;p28"/>
          <p:cNvPicPr preferRelativeResize="0"/>
          <p:nvPr/>
        </p:nvPicPr>
        <p:blipFill>
          <a:blip r:embed="rId4">
            <a:alphaModFix/>
          </a:blip>
          <a:stretch>
            <a:fillRect/>
          </a:stretch>
        </p:blipFill>
        <p:spPr>
          <a:xfrm>
            <a:off x="5441350" y="5825900"/>
            <a:ext cx="2530375" cy="1040700"/>
          </a:xfrm>
          <a:prstGeom prst="rect">
            <a:avLst/>
          </a:prstGeom>
          <a:noFill/>
          <a:ln>
            <a:noFill/>
          </a:ln>
        </p:spPr>
      </p:pic>
    </p:spTree>
    <p:extLst>
      <p:ext uri="{BB962C8B-B14F-4D97-AF65-F5344CB8AC3E}">
        <p14:creationId xmlns:p14="http://schemas.microsoft.com/office/powerpoint/2010/main" val="20397449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29"/>
          <p:cNvSpPr txBox="1">
            <a:spLocks noGrp="1"/>
          </p:cNvSpPr>
          <p:nvPr>
            <p:ph type="title"/>
          </p:nvPr>
        </p:nvSpPr>
        <p:spPr>
          <a:xfrm>
            <a:off x="173865" y="363184"/>
            <a:ext cx="8796270" cy="133682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2800"/>
              <a:buFont typeface="Arial"/>
              <a:buNone/>
            </a:pPr>
            <a:r>
              <a:rPr lang="en-US" sz="2800">
                <a:latin typeface="Arial"/>
                <a:ea typeface="Arial"/>
                <a:cs typeface="Arial"/>
                <a:sym typeface="Arial"/>
              </a:rPr>
              <a:t>Quelles sont les options de dépistage potentielles pour prévenir les fractures de fragilisation? </a:t>
            </a:r>
            <a:endParaRPr sz="2800"/>
          </a:p>
        </p:txBody>
      </p:sp>
      <p:sp>
        <p:nvSpPr>
          <p:cNvPr id="387" name="Google Shape;387;p29"/>
          <p:cNvSpPr txBox="1">
            <a:spLocks noGrp="1"/>
          </p:cNvSpPr>
          <p:nvPr>
            <p:ph type="body" idx="1"/>
          </p:nvPr>
        </p:nvSpPr>
        <p:spPr>
          <a:xfrm>
            <a:off x="457200" y="1357166"/>
            <a:ext cx="8058150" cy="4718128"/>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000"/>
              <a:buNone/>
            </a:pPr>
            <a:endParaRPr sz="2000" dirty="0"/>
          </a:p>
          <a:p>
            <a:pPr marL="0" lvl="0" indent="0" algn="l" rtl="0">
              <a:spcBef>
                <a:spcPts val="20"/>
              </a:spcBef>
              <a:spcAft>
                <a:spcPts val="0"/>
              </a:spcAft>
              <a:buClr>
                <a:schemeClr val="dk1"/>
              </a:buClr>
              <a:buSzPts val="2400"/>
              <a:buNone/>
            </a:pPr>
            <a:r>
              <a:rPr lang="en-US" b="1" dirty="0">
                <a:latin typeface="Arial"/>
                <a:ea typeface="Arial"/>
                <a:cs typeface="Arial"/>
                <a:sym typeface="Arial"/>
              </a:rPr>
              <a:t>ODM </a:t>
            </a:r>
            <a:endParaRPr b="1" dirty="0"/>
          </a:p>
          <a:p>
            <a:pPr marL="342900" lvl="0" indent="-342900" algn="l" rtl="0">
              <a:spcBef>
                <a:spcPts val="20"/>
              </a:spcBef>
              <a:spcAft>
                <a:spcPts val="0"/>
              </a:spcAft>
              <a:buClr>
                <a:schemeClr val="dk1"/>
              </a:buClr>
              <a:buSzPts val="2400"/>
              <a:buChar char="•"/>
            </a:pPr>
            <a:r>
              <a:rPr lang="en-US" dirty="0" err="1">
                <a:latin typeface="Arial"/>
                <a:ea typeface="Arial"/>
                <a:cs typeface="Arial"/>
                <a:sym typeface="Arial"/>
              </a:rPr>
              <a:t>Utilise</a:t>
            </a:r>
            <a:r>
              <a:rPr lang="en-US" dirty="0">
                <a:latin typeface="Arial"/>
                <a:ea typeface="Arial"/>
                <a:cs typeface="Arial"/>
                <a:sym typeface="Arial"/>
              </a:rPr>
              <a:t> </a:t>
            </a:r>
            <a:r>
              <a:rPr lang="en-US" dirty="0" err="1">
                <a:latin typeface="Arial"/>
                <a:ea typeface="Arial"/>
                <a:cs typeface="Arial"/>
                <a:sym typeface="Arial"/>
              </a:rPr>
              <a:t>l’absorptiométrie</a:t>
            </a:r>
            <a:r>
              <a:rPr lang="en-US" dirty="0">
                <a:latin typeface="Arial"/>
                <a:ea typeface="Arial"/>
                <a:cs typeface="Arial"/>
                <a:sym typeface="Arial"/>
              </a:rPr>
              <a:t> à </a:t>
            </a:r>
            <a:r>
              <a:rPr lang="en-US" dirty="0" err="1">
                <a:latin typeface="Arial"/>
                <a:ea typeface="Arial"/>
                <a:cs typeface="Arial"/>
                <a:sym typeface="Arial"/>
              </a:rPr>
              <a:t>rayons</a:t>
            </a:r>
            <a:r>
              <a:rPr lang="en-US" dirty="0">
                <a:latin typeface="Arial"/>
                <a:ea typeface="Arial"/>
                <a:cs typeface="Arial"/>
                <a:sym typeface="Arial"/>
              </a:rPr>
              <a:t> X à double </a:t>
            </a:r>
            <a:r>
              <a:rPr lang="en-US" dirty="0" err="1">
                <a:latin typeface="Arial"/>
                <a:ea typeface="Arial"/>
                <a:cs typeface="Arial"/>
                <a:sym typeface="Arial"/>
              </a:rPr>
              <a:t>énergie</a:t>
            </a:r>
            <a:r>
              <a:rPr lang="en-US" dirty="0">
                <a:latin typeface="Arial"/>
                <a:ea typeface="Arial"/>
                <a:cs typeface="Arial"/>
                <a:sym typeface="Arial"/>
              </a:rPr>
              <a:t> (DEXA) du col femoral (</a:t>
            </a:r>
            <a:r>
              <a:rPr lang="en-US" dirty="0" err="1">
                <a:latin typeface="Arial"/>
                <a:ea typeface="Arial"/>
                <a:cs typeface="Arial"/>
                <a:sym typeface="Arial"/>
              </a:rPr>
              <a:t>hanche</a:t>
            </a:r>
            <a:r>
              <a:rPr lang="en-US" dirty="0">
                <a:latin typeface="Arial"/>
                <a:ea typeface="Arial"/>
                <a:cs typeface="Arial"/>
                <a:sym typeface="Arial"/>
              </a:rPr>
              <a:t>) </a:t>
            </a:r>
            <a:endParaRPr dirty="0"/>
          </a:p>
          <a:p>
            <a:pPr marL="342900" lvl="0" indent="-342900" algn="l" rtl="0">
              <a:spcBef>
                <a:spcPts val="20"/>
              </a:spcBef>
              <a:spcAft>
                <a:spcPts val="0"/>
              </a:spcAft>
              <a:buClr>
                <a:schemeClr val="dk1"/>
              </a:buClr>
              <a:buSzPts val="2400"/>
              <a:buChar char="•"/>
            </a:pPr>
            <a:r>
              <a:rPr lang="en-US" dirty="0" err="1">
                <a:latin typeface="Arial"/>
                <a:ea typeface="Arial"/>
                <a:cs typeface="Arial"/>
                <a:sym typeface="Arial"/>
              </a:rPr>
              <a:t>Fournit</a:t>
            </a:r>
            <a:r>
              <a:rPr lang="en-US" dirty="0">
                <a:latin typeface="Arial"/>
                <a:ea typeface="Arial"/>
                <a:cs typeface="Arial"/>
                <a:sym typeface="Arial"/>
              </a:rPr>
              <a:t> un score-T(</a:t>
            </a:r>
            <a:r>
              <a:rPr lang="en-US" dirty="0" err="1">
                <a:latin typeface="Arial"/>
                <a:ea typeface="Arial"/>
                <a:cs typeface="Arial"/>
                <a:sym typeface="Arial"/>
              </a:rPr>
              <a:t>s’appuyant</a:t>
            </a:r>
            <a:r>
              <a:rPr lang="en-US" dirty="0">
                <a:latin typeface="Arial"/>
                <a:ea typeface="Arial"/>
                <a:cs typeface="Arial"/>
                <a:sym typeface="Arial"/>
              </a:rPr>
              <a:t> sur des </a:t>
            </a:r>
            <a:r>
              <a:rPr lang="en-US" dirty="0" err="1">
                <a:latin typeface="Arial"/>
                <a:ea typeface="Arial"/>
                <a:cs typeface="Arial"/>
                <a:sym typeface="Arial"/>
              </a:rPr>
              <a:t>valeurs</a:t>
            </a:r>
            <a:r>
              <a:rPr lang="en-US" dirty="0">
                <a:latin typeface="Arial"/>
                <a:ea typeface="Arial"/>
                <a:cs typeface="Arial"/>
                <a:sym typeface="Arial"/>
              </a:rPr>
              <a:t> de reference standard) </a:t>
            </a:r>
            <a:r>
              <a:rPr lang="en-US" dirty="0" err="1">
                <a:latin typeface="Arial"/>
                <a:ea typeface="Arial"/>
                <a:cs typeface="Arial"/>
                <a:sym typeface="Arial"/>
              </a:rPr>
              <a:t>utilisé</a:t>
            </a:r>
            <a:r>
              <a:rPr lang="en-US" dirty="0">
                <a:latin typeface="Arial"/>
                <a:ea typeface="Arial"/>
                <a:cs typeface="Arial"/>
                <a:sym typeface="Arial"/>
              </a:rPr>
              <a:t> pour </a:t>
            </a:r>
            <a:r>
              <a:rPr lang="en-US" dirty="0" err="1">
                <a:latin typeface="Arial"/>
                <a:ea typeface="Arial"/>
                <a:cs typeface="Arial"/>
                <a:sym typeface="Arial"/>
              </a:rPr>
              <a:t>l’évaluation</a:t>
            </a:r>
            <a:r>
              <a:rPr lang="en-US" dirty="0">
                <a:latin typeface="Arial"/>
                <a:ea typeface="Arial"/>
                <a:cs typeface="Arial"/>
                <a:sym typeface="Arial"/>
              </a:rPr>
              <a:t> du </a:t>
            </a:r>
            <a:r>
              <a:rPr lang="en-US" dirty="0" err="1">
                <a:latin typeface="Arial"/>
                <a:ea typeface="Arial"/>
                <a:cs typeface="Arial"/>
                <a:sym typeface="Arial"/>
              </a:rPr>
              <a:t>risque</a:t>
            </a:r>
            <a:endParaRPr dirty="0"/>
          </a:p>
          <a:p>
            <a:pPr marL="0" lvl="0" indent="0" algn="l" rtl="0">
              <a:spcBef>
                <a:spcPts val="480"/>
              </a:spcBef>
              <a:spcAft>
                <a:spcPts val="0"/>
              </a:spcAft>
              <a:buClr>
                <a:schemeClr val="dk1"/>
              </a:buClr>
              <a:buSzPts val="2400"/>
              <a:buNone/>
            </a:pPr>
            <a:r>
              <a:rPr lang="en-US" dirty="0" err="1"/>
              <a:t>Outils</a:t>
            </a:r>
            <a:r>
              <a:rPr lang="en-US" dirty="0"/>
              <a:t> </a:t>
            </a:r>
            <a:r>
              <a:rPr lang="en-US" dirty="0" err="1"/>
              <a:t>d’évaluation</a:t>
            </a:r>
            <a:r>
              <a:rPr lang="en-US" dirty="0"/>
              <a:t> du </a:t>
            </a:r>
            <a:r>
              <a:rPr lang="en-US" dirty="0" err="1"/>
              <a:t>risque</a:t>
            </a:r>
            <a:r>
              <a:rPr lang="en-US" dirty="0"/>
              <a:t> </a:t>
            </a:r>
            <a:r>
              <a:rPr lang="en-US" dirty="0" err="1"/>
              <a:t>fracturaire</a:t>
            </a:r>
            <a:r>
              <a:rPr lang="en-US" b="1" dirty="0">
                <a:latin typeface="Arial"/>
                <a:ea typeface="Arial"/>
                <a:cs typeface="Arial"/>
                <a:sym typeface="Arial"/>
              </a:rPr>
              <a:t>:</a:t>
            </a:r>
            <a:endParaRPr dirty="0"/>
          </a:p>
          <a:p>
            <a:pPr marL="342900" lvl="0" indent="-342900" algn="l" rtl="0">
              <a:spcBef>
                <a:spcPts val="480"/>
              </a:spcBef>
              <a:spcAft>
                <a:spcPts val="0"/>
              </a:spcAft>
              <a:buClr>
                <a:schemeClr val="dk1"/>
              </a:buClr>
              <a:buSzPts val="2400"/>
              <a:buChar char="•"/>
            </a:pPr>
            <a:r>
              <a:rPr lang="en-US" dirty="0" err="1">
                <a:latin typeface="Arial"/>
                <a:ea typeface="Arial"/>
                <a:cs typeface="Arial"/>
                <a:sym typeface="Arial"/>
              </a:rPr>
              <a:t>L’outil</a:t>
            </a:r>
            <a:r>
              <a:rPr lang="en-US" dirty="0">
                <a:latin typeface="Arial"/>
                <a:ea typeface="Arial"/>
                <a:cs typeface="Arial"/>
                <a:sym typeface="Arial"/>
              </a:rPr>
              <a:t> FRAX </a:t>
            </a:r>
            <a:r>
              <a:rPr lang="en-US" dirty="0" err="1">
                <a:latin typeface="Arial"/>
                <a:ea typeface="Arial"/>
                <a:cs typeface="Arial"/>
                <a:sym typeface="Arial"/>
              </a:rPr>
              <a:t>ou</a:t>
            </a:r>
            <a:r>
              <a:rPr lang="en-US" dirty="0">
                <a:latin typeface="Arial"/>
                <a:ea typeface="Arial"/>
                <a:cs typeface="Arial"/>
                <a:sym typeface="Arial"/>
              </a:rPr>
              <a:t> “Fracture Risk Assessment Tool” (avec </a:t>
            </a:r>
            <a:r>
              <a:rPr lang="en-US" dirty="0" err="1">
                <a:latin typeface="Arial"/>
                <a:ea typeface="Arial"/>
                <a:cs typeface="Arial"/>
                <a:sym typeface="Arial"/>
              </a:rPr>
              <a:t>ou</a:t>
            </a:r>
            <a:r>
              <a:rPr lang="en-US" dirty="0">
                <a:latin typeface="Arial"/>
                <a:ea typeface="Arial"/>
                <a:cs typeface="Arial"/>
                <a:sym typeface="Arial"/>
              </a:rPr>
              <a:t> sans DMO)</a:t>
            </a:r>
            <a:endParaRPr dirty="0"/>
          </a:p>
          <a:p>
            <a:pPr marL="342900" lvl="0" indent="-342900" algn="l" rtl="0">
              <a:spcBef>
                <a:spcPts val="480"/>
              </a:spcBef>
              <a:spcAft>
                <a:spcPts val="0"/>
              </a:spcAft>
              <a:buClr>
                <a:schemeClr val="dk1"/>
              </a:buClr>
              <a:buSzPts val="2400"/>
              <a:buChar char="•"/>
            </a:pPr>
            <a:r>
              <a:rPr lang="en-US" dirty="0" err="1">
                <a:latin typeface="Arial"/>
                <a:ea typeface="Arial"/>
                <a:cs typeface="Arial"/>
                <a:sym typeface="Arial"/>
              </a:rPr>
              <a:t>Outil</a:t>
            </a:r>
            <a:r>
              <a:rPr lang="en-US" dirty="0">
                <a:latin typeface="Arial"/>
                <a:ea typeface="Arial"/>
                <a:cs typeface="Arial"/>
                <a:sym typeface="Arial"/>
              </a:rPr>
              <a:t> CAROC </a:t>
            </a:r>
            <a:r>
              <a:rPr lang="en-US" dirty="0" err="1">
                <a:latin typeface="Arial"/>
                <a:ea typeface="Arial"/>
                <a:cs typeface="Arial"/>
                <a:sym typeface="Arial"/>
              </a:rPr>
              <a:t>élaboré</a:t>
            </a:r>
            <a:r>
              <a:rPr lang="en-US" dirty="0">
                <a:latin typeface="Arial"/>
                <a:ea typeface="Arial"/>
                <a:cs typeface="Arial"/>
                <a:sym typeface="Arial"/>
              </a:rPr>
              <a:t> par </a:t>
            </a:r>
            <a:r>
              <a:rPr lang="en-US" dirty="0" err="1">
                <a:latin typeface="Arial"/>
                <a:ea typeface="Arial"/>
                <a:cs typeface="Arial"/>
                <a:sym typeface="Arial"/>
              </a:rPr>
              <a:t>l’Association</a:t>
            </a:r>
            <a:r>
              <a:rPr lang="en-US" dirty="0">
                <a:latin typeface="Arial"/>
                <a:ea typeface="Arial"/>
                <a:cs typeface="Arial"/>
                <a:sym typeface="Arial"/>
              </a:rPr>
              <a:t> </a:t>
            </a:r>
            <a:r>
              <a:rPr lang="en-US" dirty="0" err="1">
                <a:latin typeface="Arial"/>
                <a:ea typeface="Arial"/>
                <a:cs typeface="Arial"/>
                <a:sym typeface="Arial"/>
              </a:rPr>
              <a:t>Canadienne</a:t>
            </a:r>
            <a:r>
              <a:rPr lang="en-US" dirty="0">
                <a:latin typeface="Arial"/>
                <a:ea typeface="Arial"/>
                <a:cs typeface="Arial"/>
                <a:sym typeface="Arial"/>
              </a:rPr>
              <a:t> des </a:t>
            </a:r>
            <a:r>
              <a:rPr lang="en-US" dirty="0" err="1">
                <a:latin typeface="Arial"/>
                <a:ea typeface="Arial"/>
                <a:cs typeface="Arial"/>
                <a:sym typeface="Arial"/>
              </a:rPr>
              <a:t>radiologistes</a:t>
            </a:r>
            <a:r>
              <a:rPr lang="en-US" dirty="0">
                <a:latin typeface="Arial"/>
                <a:ea typeface="Arial"/>
                <a:cs typeface="Arial"/>
                <a:sym typeface="Arial"/>
              </a:rPr>
              <a:t> et </a:t>
            </a:r>
            <a:r>
              <a:rPr lang="en-US" dirty="0" err="1">
                <a:latin typeface="Arial"/>
                <a:ea typeface="Arial"/>
                <a:cs typeface="Arial"/>
                <a:sym typeface="Arial"/>
              </a:rPr>
              <a:t>Ostéoporose</a:t>
            </a:r>
            <a:r>
              <a:rPr lang="en-US" dirty="0">
                <a:latin typeface="Arial"/>
                <a:ea typeface="Arial"/>
                <a:cs typeface="Arial"/>
                <a:sym typeface="Arial"/>
              </a:rPr>
              <a:t> Canada (</a:t>
            </a:r>
            <a:r>
              <a:rPr lang="en-US" dirty="0" err="1">
                <a:latin typeface="Arial"/>
                <a:ea typeface="Arial"/>
                <a:cs typeface="Arial"/>
                <a:sym typeface="Arial"/>
              </a:rPr>
              <a:t>nécessite</a:t>
            </a:r>
            <a:r>
              <a:rPr lang="en-US" dirty="0">
                <a:latin typeface="Arial"/>
                <a:ea typeface="Arial"/>
                <a:cs typeface="Arial"/>
                <a:sym typeface="Arial"/>
              </a:rPr>
              <a:t> </a:t>
            </a:r>
            <a:r>
              <a:rPr lang="en-US" dirty="0" err="1">
                <a:latin typeface="Arial"/>
                <a:ea typeface="Arial"/>
                <a:cs typeface="Arial"/>
                <a:sym typeface="Arial"/>
              </a:rPr>
              <a:t>une</a:t>
            </a:r>
            <a:r>
              <a:rPr lang="en-US" dirty="0">
                <a:latin typeface="Arial"/>
                <a:ea typeface="Arial"/>
                <a:cs typeface="Arial"/>
                <a:sym typeface="Arial"/>
              </a:rPr>
              <a:t> DMO)</a:t>
            </a:r>
            <a:endParaRPr sz="2000" dirty="0"/>
          </a:p>
          <a:p>
            <a:pPr marL="0" lvl="0" indent="0" algn="l" rtl="0">
              <a:spcBef>
                <a:spcPts val="400"/>
              </a:spcBef>
              <a:spcAft>
                <a:spcPts val="0"/>
              </a:spcAft>
              <a:buClr>
                <a:schemeClr val="dk1"/>
              </a:buClr>
              <a:buSzPts val="2000"/>
              <a:buNone/>
            </a:pPr>
            <a:endParaRPr sz="2000" dirty="0"/>
          </a:p>
          <a:p>
            <a:pPr marL="342900" lvl="0" indent="-215900" algn="l" rtl="0">
              <a:spcBef>
                <a:spcPts val="400"/>
              </a:spcBef>
              <a:spcAft>
                <a:spcPts val="0"/>
              </a:spcAft>
              <a:buClr>
                <a:schemeClr val="dk1"/>
              </a:buClr>
              <a:buSzPts val="2000"/>
              <a:buNone/>
            </a:pPr>
            <a:endParaRPr sz="2000" dirty="0"/>
          </a:p>
          <a:p>
            <a:pPr marL="342900" lvl="0" indent="-215900" algn="l" rtl="0">
              <a:spcBef>
                <a:spcPts val="400"/>
              </a:spcBef>
              <a:spcAft>
                <a:spcPts val="0"/>
              </a:spcAft>
              <a:buClr>
                <a:schemeClr val="dk1"/>
              </a:buClr>
              <a:buSzPts val="2000"/>
              <a:buNone/>
            </a:pPr>
            <a:endParaRPr sz="2000" dirty="0"/>
          </a:p>
          <a:p>
            <a:pPr marL="342900" lvl="0" indent="-215900" algn="l" rtl="0">
              <a:spcBef>
                <a:spcPts val="400"/>
              </a:spcBef>
              <a:spcAft>
                <a:spcPts val="0"/>
              </a:spcAft>
              <a:buClr>
                <a:schemeClr val="dk1"/>
              </a:buClr>
              <a:buSzPts val="2000"/>
              <a:buFont typeface="Noto Sans Symbols"/>
              <a:buNone/>
            </a:pPr>
            <a:endParaRPr sz="2000" dirty="0"/>
          </a:p>
          <a:p>
            <a:pPr marL="342900" lvl="0" indent="-215900" algn="l" rtl="0">
              <a:spcBef>
                <a:spcPts val="400"/>
              </a:spcBef>
              <a:spcAft>
                <a:spcPts val="0"/>
              </a:spcAft>
              <a:buClr>
                <a:schemeClr val="dk1"/>
              </a:buClr>
              <a:buSzPts val="2000"/>
              <a:buFont typeface="Arial"/>
              <a:buNone/>
            </a:pPr>
            <a:endParaRPr sz="2000" dirty="0"/>
          </a:p>
          <a:p>
            <a:pPr marL="342900" lvl="0" indent="-190500" algn="l" rtl="0">
              <a:spcBef>
                <a:spcPts val="480"/>
              </a:spcBef>
              <a:spcAft>
                <a:spcPts val="0"/>
              </a:spcAft>
              <a:buClr>
                <a:schemeClr val="dk1"/>
              </a:buClr>
              <a:buSzPts val="2400"/>
              <a:buFont typeface="Arial"/>
              <a:buNone/>
            </a:pPr>
            <a:endParaRPr dirty="0"/>
          </a:p>
          <a:p>
            <a:pPr marL="1028700" lvl="1" indent="-158750" algn="l" rtl="0">
              <a:spcBef>
                <a:spcPts val="400"/>
              </a:spcBef>
              <a:spcAft>
                <a:spcPts val="0"/>
              </a:spcAft>
              <a:buClr>
                <a:schemeClr val="dk1"/>
              </a:buClr>
              <a:buSzPts val="2000"/>
              <a:buFont typeface="Arial"/>
              <a:buNone/>
            </a:pPr>
            <a:endParaRPr dirty="0"/>
          </a:p>
          <a:p>
            <a:pPr marL="457200" lvl="1" indent="0" algn="l" rtl="0">
              <a:spcBef>
                <a:spcPts val="400"/>
              </a:spcBef>
              <a:spcAft>
                <a:spcPts val="0"/>
              </a:spcAft>
              <a:buClr>
                <a:schemeClr val="dk1"/>
              </a:buClr>
              <a:buSzPts val="2000"/>
              <a:buNone/>
            </a:pPr>
            <a:endParaRPr dirty="0"/>
          </a:p>
          <a:p>
            <a:pPr marL="742950" lvl="1" indent="-158750" algn="l" rtl="0">
              <a:spcBef>
                <a:spcPts val="400"/>
              </a:spcBef>
              <a:spcAft>
                <a:spcPts val="0"/>
              </a:spcAft>
              <a:buClr>
                <a:schemeClr val="dk1"/>
              </a:buClr>
              <a:buSzPts val="2000"/>
              <a:buNone/>
            </a:pPr>
            <a:endParaRPr dirty="0"/>
          </a:p>
        </p:txBody>
      </p:sp>
      <p:sp>
        <p:nvSpPr>
          <p:cNvPr id="388" name="Google Shape;388;p29"/>
          <p:cNvSpPr txBox="1">
            <a:spLocks noGrp="1"/>
          </p:cNvSpPr>
          <p:nvPr>
            <p:ph type="sldNum" idx="12"/>
          </p:nvPr>
        </p:nvSpPr>
        <p:spPr>
          <a:xfrm>
            <a:off x="6553200" y="6264275"/>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29</a:t>
            </a:fld>
            <a:endParaRPr/>
          </a:p>
        </p:txBody>
      </p:sp>
    </p:spTree>
    <p:extLst>
      <p:ext uri="{BB962C8B-B14F-4D97-AF65-F5344CB8AC3E}">
        <p14:creationId xmlns:p14="http://schemas.microsoft.com/office/powerpoint/2010/main" val="2459456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3"/>
          <p:cNvSpPr txBox="1">
            <a:spLocks noGrp="1"/>
          </p:cNvSpPr>
          <p:nvPr>
            <p:ph type="title"/>
          </p:nvPr>
        </p:nvSpPr>
        <p:spPr>
          <a:xfrm>
            <a:off x="455105" y="210058"/>
            <a:ext cx="7447487" cy="75585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200"/>
              <a:buFont typeface="Arial"/>
              <a:buNone/>
            </a:pPr>
            <a:r>
              <a:rPr lang="en-US" sz="3200" dirty="0">
                <a:latin typeface="Arial"/>
                <a:ea typeface="Arial"/>
                <a:cs typeface="Arial"/>
                <a:sym typeface="Arial"/>
              </a:rPr>
              <a:t>Groupe de travail </a:t>
            </a:r>
            <a:endParaRPr sz="3200" dirty="0">
              <a:latin typeface="Arial"/>
              <a:ea typeface="Arial"/>
              <a:cs typeface="Arial"/>
              <a:sym typeface="Arial"/>
            </a:endParaRPr>
          </a:p>
        </p:txBody>
      </p:sp>
      <p:sp>
        <p:nvSpPr>
          <p:cNvPr id="99" name="Google Shape;99;p3"/>
          <p:cNvSpPr txBox="1">
            <a:spLocks noGrp="1"/>
          </p:cNvSpPr>
          <p:nvPr>
            <p:ph type="body" idx="1"/>
          </p:nvPr>
        </p:nvSpPr>
        <p:spPr>
          <a:xfrm>
            <a:off x="455105" y="1268884"/>
            <a:ext cx="3982515" cy="365157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000"/>
              <a:buFont typeface="Arial"/>
              <a:buNone/>
            </a:pPr>
            <a:r>
              <a:rPr lang="en-US" sz="2000" b="1" u="sng" dirty="0" err="1">
                <a:latin typeface="Arial"/>
                <a:ea typeface="Arial"/>
                <a:cs typeface="Arial"/>
                <a:sym typeface="Arial"/>
              </a:rPr>
              <a:t>Membres</a:t>
            </a:r>
            <a:r>
              <a:rPr lang="en-US" sz="2000" b="1" u="sng" dirty="0">
                <a:latin typeface="Arial"/>
                <a:ea typeface="Arial"/>
                <a:cs typeface="Arial"/>
                <a:sym typeface="Arial"/>
              </a:rPr>
              <a:t> du GECSSP</a:t>
            </a:r>
            <a:endParaRPr dirty="0"/>
          </a:p>
          <a:p>
            <a:pPr marL="285750" lvl="0" indent="-285750" algn="l" rtl="0">
              <a:spcBef>
                <a:spcPts val="400"/>
              </a:spcBef>
              <a:spcAft>
                <a:spcPts val="0"/>
              </a:spcAft>
              <a:buClr>
                <a:schemeClr val="dk1"/>
              </a:buClr>
              <a:buSzPts val="2000"/>
              <a:buChar char="•"/>
            </a:pPr>
            <a:r>
              <a:rPr lang="en-US" sz="2000" dirty="0" err="1">
                <a:latin typeface="Arial"/>
                <a:ea typeface="Arial"/>
                <a:cs typeface="Arial"/>
                <a:sym typeface="Arial"/>
              </a:rPr>
              <a:t>Guylene</a:t>
            </a:r>
            <a:r>
              <a:rPr lang="en-US" sz="2000" dirty="0">
                <a:latin typeface="Arial"/>
                <a:ea typeface="Arial"/>
                <a:cs typeface="Arial"/>
                <a:sym typeface="Arial"/>
              </a:rPr>
              <a:t> Theriault (chair)</a:t>
            </a:r>
            <a:endParaRPr dirty="0"/>
          </a:p>
          <a:p>
            <a:pPr marL="285750" lvl="0" indent="-285750" algn="l" rtl="0">
              <a:spcBef>
                <a:spcPts val="400"/>
              </a:spcBef>
              <a:spcAft>
                <a:spcPts val="0"/>
              </a:spcAft>
              <a:buClr>
                <a:schemeClr val="dk1"/>
              </a:buClr>
              <a:buSzPts val="2000"/>
              <a:buChar char="•"/>
            </a:pPr>
            <a:r>
              <a:rPr lang="en-US" sz="2000" dirty="0">
                <a:latin typeface="Arial"/>
                <a:ea typeface="Arial"/>
                <a:cs typeface="Arial"/>
                <a:sym typeface="Arial"/>
              </a:rPr>
              <a:t>Roland Grad (vice chair)</a:t>
            </a:r>
            <a:endParaRPr sz="2000" dirty="0"/>
          </a:p>
          <a:p>
            <a:pPr marL="285750" lvl="0" indent="-285750" algn="l" rtl="0">
              <a:spcBef>
                <a:spcPts val="400"/>
              </a:spcBef>
              <a:spcAft>
                <a:spcPts val="0"/>
              </a:spcAft>
              <a:buClr>
                <a:schemeClr val="dk1"/>
              </a:buClr>
              <a:buSzPts val="2000"/>
              <a:buChar char="•"/>
            </a:pPr>
            <a:r>
              <a:rPr lang="en-US" sz="2000" dirty="0">
                <a:latin typeface="Arial"/>
                <a:ea typeface="Arial"/>
                <a:cs typeface="Arial"/>
                <a:sym typeface="Arial"/>
              </a:rPr>
              <a:t>Scott </a:t>
            </a:r>
            <a:r>
              <a:rPr lang="en-US" sz="2000" dirty="0" err="1">
                <a:latin typeface="Arial"/>
                <a:ea typeface="Arial"/>
                <a:cs typeface="Arial"/>
                <a:sym typeface="Arial"/>
              </a:rPr>
              <a:t>Klarenbach</a:t>
            </a:r>
            <a:endParaRPr sz="2000" dirty="0">
              <a:latin typeface="Arial"/>
              <a:ea typeface="Arial"/>
              <a:cs typeface="Arial"/>
              <a:sym typeface="Arial"/>
            </a:endParaRPr>
          </a:p>
          <a:p>
            <a:pPr marL="285750" lvl="0" indent="-285750" algn="l" rtl="0">
              <a:spcBef>
                <a:spcPts val="400"/>
              </a:spcBef>
              <a:spcAft>
                <a:spcPts val="0"/>
              </a:spcAft>
              <a:buClr>
                <a:schemeClr val="dk1"/>
              </a:buClr>
              <a:buSzPts val="2000"/>
              <a:buChar char="•"/>
            </a:pPr>
            <a:r>
              <a:rPr lang="en-US" sz="2000" dirty="0">
                <a:latin typeface="Arial"/>
                <a:ea typeface="Arial"/>
                <a:cs typeface="Arial"/>
                <a:sym typeface="Arial"/>
              </a:rPr>
              <a:t>Donna Reynolds</a:t>
            </a:r>
            <a:endParaRPr dirty="0"/>
          </a:p>
          <a:p>
            <a:pPr marL="285750" lvl="0" indent="-285750" algn="l" rtl="0">
              <a:spcBef>
                <a:spcPts val="400"/>
              </a:spcBef>
              <a:spcAft>
                <a:spcPts val="0"/>
              </a:spcAft>
              <a:buClr>
                <a:schemeClr val="dk1"/>
              </a:buClr>
              <a:buSzPts val="2000"/>
              <a:buChar char="•"/>
            </a:pPr>
            <a:r>
              <a:rPr lang="en-US" sz="2000" dirty="0">
                <a:latin typeface="Arial"/>
                <a:ea typeface="Arial"/>
                <a:cs typeface="Arial"/>
                <a:sym typeface="Arial"/>
              </a:rPr>
              <a:t>John Riva</a:t>
            </a:r>
            <a:endParaRPr dirty="0"/>
          </a:p>
          <a:p>
            <a:pPr marL="285750" lvl="0" indent="-285750" algn="l" rtl="0">
              <a:spcBef>
                <a:spcPts val="400"/>
              </a:spcBef>
              <a:spcAft>
                <a:spcPts val="0"/>
              </a:spcAft>
              <a:buClr>
                <a:schemeClr val="dk1"/>
              </a:buClr>
              <a:buSzPts val="2000"/>
              <a:buChar char="•"/>
            </a:pPr>
            <a:r>
              <a:rPr lang="en-US" sz="2000" dirty="0">
                <a:latin typeface="Arial"/>
                <a:ea typeface="Arial"/>
                <a:cs typeface="Arial"/>
                <a:sym typeface="Arial"/>
              </a:rPr>
              <a:t>Brett Thombs</a:t>
            </a:r>
            <a:endParaRPr dirty="0"/>
          </a:p>
          <a:p>
            <a:pPr marL="285750" lvl="0" indent="-158750" algn="l" rtl="0">
              <a:spcBef>
                <a:spcPts val="400"/>
              </a:spcBef>
              <a:spcAft>
                <a:spcPts val="0"/>
              </a:spcAft>
              <a:buClr>
                <a:schemeClr val="dk1"/>
              </a:buClr>
              <a:buSzPts val="2000"/>
              <a:buNone/>
            </a:pPr>
            <a:endParaRPr sz="2000" dirty="0">
              <a:latin typeface="Arial"/>
              <a:ea typeface="Arial"/>
              <a:cs typeface="Arial"/>
              <a:sym typeface="Arial"/>
            </a:endParaRPr>
          </a:p>
          <a:p>
            <a:pPr marL="0" lvl="0" indent="0" algn="l" rtl="0">
              <a:spcBef>
                <a:spcPts val="400"/>
              </a:spcBef>
              <a:spcAft>
                <a:spcPts val="0"/>
              </a:spcAft>
              <a:buClr>
                <a:schemeClr val="dk1"/>
              </a:buClr>
              <a:buSzPts val="2000"/>
              <a:buNone/>
            </a:pPr>
            <a:r>
              <a:rPr lang="en-US" sz="2000" b="1" u="sng" dirty="0">
                <a:latin typeface="Arial"/>
                <a:ea typeface="Arial"/>
                <a:cs typeface="Arial"/>
                <a:sym typeface="Arial"/>
              </a:rPr>
              <a:t>Porte-paroles du GECSSP</a:t>
            </a:r>
            <a:endParaRPr sz="2000" dirty="0">
              <a:latin typeface="Arial"/>
              <a:ea typeface="Arial"/>
              <a:cs typeface="Arial"/>
              <a:sym typeface="Arial"/>
            </a:endParaRPr>
          </a:p>
          <a:p>
            <a:pPr marL="285750" lvl="0" indent="-285750" algn="l" rtl="0">
              <a:spcBef>
                <a:spcPts val="400"/>
              </a:spcBef>
              <a:spcAft>
                <a:spcPts val="0"/>
              </a:spcAft>
              <a:buClr>
                <a:schemeClr val="dk1"/>
              </a:buClr>
              <a:buSzPts val="2000"/>
              <a:buChar char="•"/>
            </a:pPr>
            <a:r>
              <a:rPr lang="en-US" sz="2000" dirty="0" err="1">
                <a:latin typeface="Arial"/>
                <a:ea typeface="Arial"/>
                <a:cs typeface="Arial"/>
                <a:sym typeface="Arial"/>
              </a:rPr>
              <a:t>Guylène</a:t>
            </a:r>
            <a:r>
              <a:rPr lang="en-US" sz="2000" dirty="0">
                <a:latin typeface="Arial"/>
                <a:ea typeface="Arial"/>
                <a:cs typeface="Arial"/>
                <a:sym typeface="Arial"/>
              </a:rPr>
              <a:t> </a:t>
            </a:r>
            <a:r>
              <a:rPr lang="en-US" sz="2000" dirty="0" err="1">
                <a:latin typeface="Arial"/>
                <a:ea typeface="Arial"/>
                <a:cs typeface="Arial"/>
                <a:sym typeface="Arial"/>
              </a:rPr>
              <a:t>Thériault</a:t>
            </a:r>
            <a:r>
              <a:rPr lang="en-US" sz="2000" dirty="0">
                <a:latin typeface="Arial"/>
                <a:ea typeface="Arial"/>
                <a:cs typeface="Arial"/>
                <a:sym typeface="Arial"/>
              </a:rPr>
              <a:t> (</a:t>
            </a:r>
            <a:r>
              <a:rPr lang="en-US" sz="2000" dirty="0" err="1">
                <a:latin typeface="Arial"/>
                <a:ea typeface="Arial"/>
                <a:cs typeface="Arial"/>
                <a:sym typeface="Arial"/>
              </a:rPr>
              <a:t>français</a:t>
            </a:r>
            <a:r>
              <a:rPr lang="en-US" sz="2000" dirty="0">
                <a:latin typeface="Arial"/>
                <a:ea typeface="Arial"/>
                <a:cs typeface="Arial"/>
                <a:sym typeface="Arial"/>
              </a:rPr>
              <a:t> et anglais )</a:t>
            </a:r>
            <a:endParaRPr sz="2000" dirty="0"/>
          </a:p>
          <a:p>
            <a:pPr marL="285750" lvl="0" indent="-285750" algn="l" rtl="0">
              <a:spcBef>
                <a:spcPts val="400"/>
              </a:spcBef>
              <a:spcAft>
                <a:spcPts val="0"/>
              </a:spcAft>
              <a:buClr>
                <a:schemeClr val="dk1"/>
              </a:buClr>
              <a:buSzPts val="2000"/>
              <a:buChar char="•"/>
            </a:pPr>
            <a:r>
              <a:rPr lang="en-US" sz="2000" dirty="0">
                <a:latin typeface="Arial"/>
                <a:ea typeface="Arial"/>
                <a:cs typeface="Arial"/>
                <a:sym typeface="Arial"/>
              </a:rPr>
              <a:t>Roland Grad</a:t>
            </a:r>
            <a:endParaRPr sz="2000" dirty="0"/>
          </a:p>
          <a:p>
            <a:pPr marL="0" lvl="0" indent="0" algn="l" rtl="0">
              <a:spcBef>
                <a:spcPts val="360"/>
              </a:spcBef>
              <a:spcAft>
                <a:spcPts val="0"/>
              </a:spcAft>
              <a:buClr>
                <a:schemeClr val="dk1"/>
              </a:buClr>
              <a:buSzPts val="1800"/>
              <a:buNone/>
            </a:pPr>
            <a:endParaRPr sz="1800" dirty="0"/>
          </a:p>
          <a:p>
            <a:pPr marL="0" lvl="0" indent="0" algn="l" rtl="0">
              <a:spcBef>
                <a:spcPts val="360"/>
              </a:spcBef>
              <a:spcAft>
                <a:spcPts val="0"/>
              </a:spcAft>
              <a:buClr>
                <a:schemeClr val="dk1"/>
              </a:buClr>
              <a:buSzPts val="1800"/>
              <a:buNone/>
            </a:pPr>
            <a:endParaRPr sz="1800" dirty="0"/>
          </a:p>
          <a:p>
            <a:pPr marL="0" lvl="0" indent="0" algn="l" rtl="0">
              <a:spcBef>
                <a:spcPts val="280"/>
              </a:spcBef>
              <a:spcAft>
                <a:spcPts val="0"/>
              </a:spcAft>
              <a:buClr>
                <a:schemeClr val="dk1"/>
              </a:buClr>
              <a:buSzPts val="1400"/>
              <a:buNone/>
            </a:pPr>
            <a:endParaRPr sz="1400" dirty="0"/>
          </a:p>
        </p:txBody>
      </p:sp>
      <p:sp>
        <p:nvSpPr>
          <p:cNvPr id="100" name="Google Shape;100;p3"/>
          <p:cNvSpPr txBox="1">
            <a:spLocks noGrp="1"/>
          </p:cNvSpPr>
          <p:nvPr>
            <p:ph type="body" idx="2"/>
          </p:nvPr>
        </p:nvSpPr>
        <p:spPr>
          <a:xfrm>
            <a:off x="4731170" y="1268884"/>
            <a:ext cx="3955630" cy="432023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000"/>
              <a:buFont typeface="Arial"/>
              <a:buNone/>
            </a:pPr>
            <a:r>
              <a:rPr lang="en-US" sz="2000" b="1" u="sng" dirty="0" err="1">
                <a:latin typeface="Arial"/>
                <a:ea typeface="Arial"/>
                <a:cs typeface="Arial"/>
                <a:sym typeface="Arial"/>
              </a:rPr>
              <a:t>Soutien</a:t>
            </a:r>
            <a:r>
              <a:rPr lang="en-US" sz="2000" b="1" u="sng" dirty="0">
                <a:latin typeface="Arial"/>
                <a:ea typeface="Arial"/>
                <a:cs typeface="Arial"/>
                <a:sym typeface="Arial"/>
              </a:rPr>
              <a:t> </a:t>
            </a:r>
            <a:r>
              <a:rPr lang="en-US" sz="2000" b="1" u="sng" dirty="0" err="1">
                <a:latin typeface="Arial"/>
                <a:ea typeface="Arial"/>
                <a:cs typeface="Arial"/>
                <a:sym typeface="Arial"/>
              </a:rPr>
              <a:t>externe</a:t>
            </a:r>
            <a:endParaRPr sz="2000" b="1" u="sng" dirty="0">
              <a:latin typeface="Arial"/>
              <a:ea typeface="Arial"/>
              <a:cs typeface="Arial"/>
              <a:sym typeface="Arial"/>
            </a:endParaRPr>
          </a:p>
          <a:p>
            <a:pPr marL="0" lvl="0" indent="0" algn="l" rtl="0">
              <a:spcBef>
                <a:spcPts val="0"/>
              </a:spcBef>
              <a:spcAft>
                <a:spcPts val="0"/>
              </a:spcAft>
              <a:buClr>
                <a:schemeClr val="dk1"/>
              </a:buClr>
              <a:buSzPts val="2000"/>
              <a:buFont typeface="Arial"/>
              <a:buNone/>
            </a:pPr>
            <a:endParaRPr sz="2000" dirty="0"/>
          </a:p>
          <a:p>
            <a:pPr marL="0" lvl="0" indent="0" algn="l" rtl="0">
              <a:spcBef>
                <a:spcPts val="0"/>
              </a:spcBef>
              <a:spcAft>
                <a:spcPts val="0"/>
              </a:spcAft>
              <a:buClr>
                <a:schemeClr val="dk1"/>
              </a:buClr>
              <a:buSzPts val="2000"/>
              <a:buFont typeface="Arial"/>
              <a:buNone/>
            </a:pPr>
            <a:r>
              <a:rPr lang="en-US" sz="2000" u="sng" dirty="0" err="1">
                <a:latin typeface="Arial"/>
                <a:ea typeface="Arial"/>
                <a:cs typeface="Arial"/>
                <a:sym typeface="Arial"/>
              </a:rPr>
              <a:t>Agence</a:t>
            </a:r>
            <a:r>
              <a:rPr lang="en-US" sz="2000" u="sng" dirty="0">
                <a:latin typeface="Arial"/>
                <a:ea typeface="Arial"/>
                <a:cs typeface="Arial"/>
                <a:sym typeface="Arial"/>
              </a:rPr>
              <a:t> de </a:t>
            </a:r>
            <a:r>
              <a:rPr lang="en-US" sz="2000" u="sng" dirty="0" err="1">
                <a:latin typeface="Arial"/>
                <a:ea typeface="Arial"/>
                <a:cs typeface="Arial"/>
                <a:sym typeface="Arial"/>
              </a:rPr>
              <a:t>santé</a:t>
            </a:r>
            <a:r>
              <a:rPr lang="en-US" sz="2000" u="sng" dirty="0">
                <a:latin typeface="Arial"/>
                <a:ea typeface="Arial"/>
                <a:cs typeface="Arial"/>
                <a:sym typeface="Arial"/>
              </a:rPr>
              <a:t> </a:t>
            </a:r>
            <a:r>
              <a:rPr lang="en-US" sz="2000" u="sng" dirty="0" err="1">
                <a:latin typeface="Arial"/>
                <a:ea typeface="Arial"/>
                <a:cs typeface="Arial"/>
                <a:sym typeface="Arial"/>
              </a:rPr>
              <a:t>publique</a:t>
            </a:r>
            <a:r>
              <a:rPr lang="en-US" sz="2000" u="sng" dirty="0">
                <a:latin typeface="Arial"/>
                <a:ea typeface="Arial"/>
                <a:cs typeface="Arial"/>
                <a:sym typeface="Arial"/>
              </a:rPr>
              <a:t> du Canada</a:t>
            </a:r>
            <a:endParaRPr dirty="0"/>
          </a:p>
          <a:p>
            <a:pPr marL="342900" lvl="0" indent="-342900" algn="l" rtl="0">
              <a:spcBef>
                <a:spcPts val="400"/>
              </a:spcBef>
              <a:spcAft>
                <a:spcPts val="0"/>
              </a:spcAft>
              <a:buClr>
                <a:schemeClr val="dk1"/>
              </a:buClr>
              <a:buSzPts val="2000"/>
              <a:buChar char="•"/>
            </a:pPr>
            <a:r>
              <a:rPr lang="en-US" sz="2000" dirty="0">
                <a:latin typeface="Arial"/>
                <a:ea typeface="Arial"/>
                <a:cs typeface="Arial"/>
                <a:sym typeface="Arial"/>
              </a:rPr>
              <a:t>Heather Limburg</a:t>
            </a:r>
            <a:endParaRPr sz="2000" dirty="0"/>
          </a:p>
          <a:p>
            <a:pPr marL="342900" lvl="0" indent="-342900" algn="l" rtl="0">
              <a:spcBef>
                <a:spcPts val="400"/>
              </a:spcBef>
              <a:spcAft>
                <a:spcPts val="0"/>
              </a:spcAft>
              <a:buClr>
                <a:schemeClr val="dk1"/>
              </a:buClr>
              <a:buSzPts val="2000"/>
              <a:buChar char="•"/>
            </a:pPr>
            <a:r>
              <a:rPr lang="en-US" sz="2000" dirty="0">
                <a:latin typeface="Arial"/>
                <a:ea typeface="Arial"/>
                <a:cs typeface="Arial"/>
                <a:sym typeface="Arial"/>
              </a:rPr>
              <a:t>Laure Tessier</a:t>
            </a:r>
            <a:endParaRPr dirty="0"/>
          </a:p>
          <a:p>
            <a:pPr marL="0" lvl="0" indent="0" algn="l" rtl="0">
              <a:spcBef>
                <a:spcPts val="400"/>
              </a:spcBef>
              <a:spcAft>
                <a:spcPts val="0"/>
              </a:spcAft>
              <a:buClr>
                <a:schemeClr val="dk1"/>
              </a:buClr>
              <a:buSzPts val="2000"/>
              <a:buNone/>
            </a:pPr>
            <a:endParaRPr sz="2000" b="1" u="sng" dirty="0"/>
          </a:p>
          <a:p>
            <a:pPr marL="0" lvl="0" indent="0" algn="l" rtl="0">
              <a:spcBef>
                <a:spcPts val="400"/>
              </a:spcBef>
              <a:spcAft>
                <a:spcPts val="0"/>
              </a:spcAft>
              <a:buClr>
                <a:schemeClr val="dk1"/>
              </a:buClr>
              <a:buSzPts val="2000"/>
              <a:buFont typeface="Arial"/>
              <a:buNone/>
            </a:pPr>
            <a:r>
              <a:rPr lang="en-US" sz="2000" b="1" u="sng" dirty="0">
                <a:latin typeface="Arial"/>
                <a:ea typeface="Arial"/>
                <a:cs typeface="Arial"/>
                <a:sym typeface="Arial"/>
              </a:rPr>
              <a:t>Centre </a:t>
            </a:r>
            <a:r>
              <a:rPr lang="en-US" sz="2000" b="1" u="sng" dirty="0" err="1">
                <a:latin typeface="Arial"/>
                <a:ea typeface="Arial"/>
                <a:cs typeface="Arial"/>
                <a:sym typeface="Arial"/>
              </a:rPr>
              <a:t>d’analyse</a:t>
            </a:r>
            <a:r>
              <a:rPr lang="en-US" sz="2000" b="1" u="sng" dirty="0">
                <a:latin typeface="Arial"/>
                <a:ea typeface="Arial"/>
                <a:cs typeface="Arial"/>
                <a:sym typeface="Arial"/>
              </a:rPr>
              <a:t> de de </a:t>
            </a:r>
            <a:r>
              <a:rPr lang="en-US" sz="2000" b="1" u="sng" dirty="0" err="1">
                <a:latin typeface="Arial"/>
                <a:ea typeface="Arial"/>
                <a:cs typeface="Arial"/>
                <a:sym typeface="Arial"/>
              </a:rPr>
              <a:t>synthèse</a:t>
            </a:r>
            <a:r>
              <a:rPr lang="en-US" sz="2000" b="1" u="sng" dirty="0">
                <a:latin typeface="Arial"/>
                <a:ea typeface="Arial"/>
                <a:cs typeface="Arial"/>
                <a:sym typeface="Arial"/>
              </a:rPr>
              <a:t> des </a:t>
            </a:r>
            <a:r>
              <a:rPr lang="en-US" sz="2000" b="1" u="sng" dirty="0" err="1">
                <a:latin typeface="Arial"/>
                <a:ea typeface="Arial"/>
                <a:cs typeface="Arial"/>
                <a:sym typeface="Arial"/>
              </a:rPr>
              <a:t>données</a:t>
            </a:r>
            <a:r>
              <a:rPr lang="en-US" sz="2000" b="1" u="sng" dirty="0">
                <a:latin typeface="Arial"/>
                <a:ea typeface="Arial"/>
                <a:cs typeface="Arial"/>
                <a:sym typeface="Arial"/>
              </a:rPr>
              <a:t> </a:t>
            </a:r>
            <a:r>
              <a:rPr lang="en-US" sz="2000" b="1" u="sng" dirty="0" err="1">
                <a:latin typeface="Arial"/>
                <a:ea typeface="Arial"/>
                <a:cs typeface="Arial"/>
                <a:sym typeface="Arial"/>
              </a:rPr>
              <a:t>probantes</a:t>
            </a:r>
            <a:endParaRPr dirty="0"/>
          </a:p>
          <a:p>
            <a:pPr marL="342900" lvl="0" indent="-342900" algn="l" rtl="0">
              <a:spcBef>
                <a:spcPts val="400"/>
              </a:spcBef>
              <a:spcAft>
                <a:spcPts val="0"/>
              </a:spcAft>
              <a:buClr>
                <a:schemeClr val="dk1"/>
              </a:buClr>
              <a:buSzPts val="2000"/>
              <a:buChar char="•"/>
            </a:pPr>
            <a:r>
              <a:rPr lang="en-US" sz="2000" dirty="0">
                <a:latin typeface="Arial"/>
                <a:ea typeface="Arial"/>
                <a:cs typeface="Arial"/>
                <a:sym typeface="Arial"/>
              </a:rPr>
              <a:t>Université de </a:t>
            </a:r>
            <a:r>
              <a:rPr lang="en-US" sz="2000" dirty="0" err="1">
                <a:latin typeface="Arial"/>
                <a:ea typeface="Arial"/>
                <a:cs typeface="Arial"/>
                <a:sym typeface="Arial"/>
              </a:rPr>
              <a:t>l’Alberta</a:t>
            </a:r>
            <a:r>
              <a:rPr lang="en-US" sz="2000" dirty="0">
                <a:latin typeface="Arial"/>
                <a:ea typeface="Arial"/>
                <a:cs typeface="Arial"/>
                <a:sym typeface="Arial"/>
              </a:rPr>
              <a:t> </a:t>
            </a:r>
            <a:endParaRPr sz="2000" dirty="0">
              <a:latin typeface="Arial"/>
              <a:ea typeface="Arial"/>
              <a:cs typeface="Arial"/>
              <a:sym typeface="Arial"/>
            </a:endParaRPr>
          </a:p>
          <a:p>
            <a:pPr marL="342900" lvl="0" indent="-215900" algn="l" rtl="0">
              <a:spcBef>
                <a:spcPts val="400"/>
              </a:spcBef>
              <a:spcAft>
                <a:spcPts val="0"/>
              </a:spcAft>
              <a:buClr>
                <a:schemeClr val="dk1"/>
              </a:buClr>
              <a:buSzPts val="2000"/>
              <a:buNone/>
            </a:pPr>
            <a:endParaRPr sz="2000" dirty="0"/>
          </a:p>
          <a:p>
            <a:pPr marL="0" lvl="0" indent="0" algn="l" rtl="0">
              <a:spcBef>
                <a:spcPts val="400"/>
              </a:spcBef>
              <a:spcAft>
                <a:spcPts val="0"/>
              </a:spcAft>
              <a:buClr>
                <a:schemeClr val="dk1"/>
              </a:buClr>
              <a:buSzPts val="2000"/>
              <a:buNone/>
            </a:pPr>
            <a:r>
              <a:rPr lang="en-US" sz="2000" b="1" u="sng" dirty="0">
                <a:latin typeface="Arial"/>
                <a:ea typeface="Arial"/>
                <a:cs typeface="Arial"/>
                <a:sym typeface="Arial"/>
              </a:rPr>
              <a:t>Experts de </a:t>
            </a:r>
            <a:r>
              <a:rPr lang="en-US" sz="2000" b="1" u="sng" dirty="0" err="1">
                <a:latin typeface="Arial"/>
                <a:ea typeface="Arial"/>
                <a:cs typeface="Arial"/>
                <a:sym typeface="Arial"/>
              </a:rPr>
              <a:t>contenu</a:t>
            </a:r>
            <a:endParaRPr dirty="0"/>
          </a:p>
          <a:p>
            <a:pPr marL="342900" lvl="0" indent="-342900" algn="l" rtl="0">
              <a:spcBef>
                <a:spcPts val="400"/>
              </a:spcBef>
              <a:spcAft>
                <a:spcPts val="0"/>
              </a:spcAft>
              <a:buClr>
                <a:schemeClr val="dk1"/>
              </a:buClr>
              <a:buSzPts val="2000"/>
              <a:buChar char="•"/>
            </a:pPr>
            <a:r>
              <a:rPr lang="en-US" sz="2000" dirty="0">
                <a:latin typeface="Arial"/>
                <a:ea typeface="Arial"/>
                <a:cs typeface="Arial"/>
                <a:sym typeface="Arial"/>
              </a:rPr>
              <a:t>Bill Leslie</a:t>
            </a:r>
            <a:endParaRPr sz="2000" dirty="0"/>
          </a:p>
          <a:p>
            <a:pPr marL="342900" lvl="0" indent="-342900" algn="l" rtl="0">
              <a:spcBef>
                <a:spcPts val="400"/>
              </a:spcBef>
              <a:spcAft>
                <a:spcPts val="0"/>
              </a:spcAft>
              <a:buClr>
                <a:schemeClr val="dk1"/>
              </a:buClr>
              <a:buSzPts val="2000"/>
              <a:buChar char="•"/>
            </a:pPr>
            <a:r>
              <a:rPr lang="en-US" sz="2000" dirty="0">
                <a:latin typeface="Arial"/>
                <a:ea typeface="Arial"/>
                <a:cs typeface="Arial"/>
                <a:sym typeface="Arial"/>
              </a:rPr>
              <a:t>Greg Kline</a:t>
            </a:r>
            <a:endParaRPr sz="2000" dirty="0"/>
          </a:p>
        </p:txBody>
      </p:sp>
      <p:sp>
        <p:nvSpPr>
          <p:cNvPr id="101" name="Google Shape;101;p3"/>
          <p:cNvSpPr txBox="1">
            <a:spLocks noGrp="1"/>
          </p:cNvSpPr>
          <p:nvPr>
            <p:ph type="sldNum" idx="4294967295"/>
          </p:nvPr>
        </p:nvSpPr>
        <p:spPr>
          <a:xfrm>
            <a:off x="7010400" y="6477000"/>
            <a:ext cx="1905000" cy="3048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1400"/>
              <a:buFont typeface="Arial"/>
              <a:buNone/>
            </a:pPr>
            <a:fld id="{00000000-1234-1234-1234-123412341234}" type="slidenum">
              <a:rPr lang="en-US" sz="1400" b="1">
                <a:solidFill>
                  <a:schemeClr val="dk1"/>
                </a:solidFill>
                <a:latin typeface="Arial"/>
                <a:ea typeface="Arial"/>
                <a:cs typeface="Arial"/>
                <a:sym typeface="Arial"/>
              </a:rPr>
              <a:t>3</a:t>
            </a:fld>
            <a:endParaRPr sz="1400" b="1">
              <a:solidFill>
                <a:schemeClr val="dk1"/>
              </a:solidFill>
              <a:latin typeface="Arial"/>
              <a:ea typeface="Arial"/>
              <a:cs typeface="Arial"/>
              <a:sym typeface="Arial"/>
            </a:endParaRPr>
          </a:p>
        </p:txBody>
      </p:sp>
      <p:cxnSp>
        <p:nvCxnSpPr>
          <p:cNvPr id="102" name="Google Shape;102;p3"/>
          <p:cNvCxnSpPr/>
          <p:nvPr/>
        </p:nvCxnSpPr>
        <p:spPr>
          <a:xfrm>
            <a:off x="4437620" y="1870574"/>
            <a:ext cx="3673" cy="4271508"/>
          </a:xfrm>
          <a:prstGeom prst="straightConnector1">
            <a:avLst/>
          </a:prstGeom>
          <a:noFill/>
          <a:ln w="9525" cap="flat" cmpd="sng">
            <a:solidFill>
              <a:schemeClr val="dk1"/>
            </a:solidFill>
            <a:prstDash val="solid"/>
            <a:round/>
            <a:headEnd type="none" w="sm" len="sm"/>
            <a:tailEnd type="none" w="sm" len="sm"/>
          </a:ln>
        </p:spPr>
      </p:cxnSp>
    </p:spTree>
    <p:extLst>
      <p:ext uri="{BB962C8B-B14F-4D97-AF65-F5344CB8AC3E}">
        <p14:creationId xmlns:p14="http://schemas.microsoft.com/office/powerpoint/2010/main" val="24432841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30"/>
          <p:cNvSpPr txBox="1">
            <a:spLocks noGrp="1"/>
          </p:cNvSpPr>
          <p:nvPr>
            <p:ph type="body" idx="1"/>
          </p:nvPr>
        </p:nvSpPr>
        <p:spPr>
          <a:xfrm>
            <a:off x="589029" y="2820504"/>
            <a:ext cx="8189224" cy="15001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400"/>
              <a:buNone/>
            </a:pPr>
            <a:r>
              <a:rPr lang="en-US" sz="4400">
                <a:latin typeface="Arial"/>
                <a:ea typeface="Arial"/>
                <a:cs typeface="Arial"/>
                <a:sym typeface="Arial"/>
              </a:rPr>
              <a:t>Données probantes</a:t>
            </a:r>
            <a:endParaRPr sz="4400"/>
          </a:p>
        </p:txBody>
      </p:sp>
      <p:sp>
        <p:nvSpPr>
          <p:cNvPr id="396" name="Google Shape;396;p30"/>
          <p:cNvSpPr txBox="1">
            <a:spLocks noGrp="1"/>
          </p:cNvSpPr>
          <p:nvPr>
            <p:ph type="sldNum" idx="4294967295"/>
          </p:nvPr>
        </p:nvSpPr>
        <p:spPr>
          <a:xfrm>
            <a:off x="7010400" y="6477000"/>
            <a:ext cx="1905000" cy="3048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lt1"/>
              </a:buClr>
              <a:buSzPts val="1400"/>
              <a:buFont typeface="Arial"/>
              <a:buNone/>
            </a:pPr>
            <a:fld id="{00000000-1234-1234-1234-123412341234}" type="slidenum">
              <a:rPr lang="en-US" sz="1400" b="1">
                <a:solidFill>
                  <a:schemeClr val="lt1"/>
                </a:solidFill>
                <a:latin typeface="Arial"/>
                <a:ea typeface="Arial"/>
                <a:cs typeface="Arial"/>
                <a:sym typeface="Arial"/>
              </a:rPr>
              <a:t>30</a:t>
            </a:fld>
            <a:endParaRPr sz="1400" b="1">
              <a:solidFill>
                <a:schemeClr val="lt1"/>
              </a:solidFill>
              <a:latin typeface="Arial"/>
              <a:ea typeface="Arial"/>
              <a:cs typeface="Arial"/>
              <a:sym typeface="Arial"/>
            </a:endParaRPr>
          </a:p>
        </p:txBody>
      </p:sp>
    </p:spTree>
    <p:extLst>
      <p:ext uri="{BB962C8B-B14F-4D97-AF65-F5344CB8AC3E}">
        <p14:creationId xmlns:p14="http://schemas.microsoft.com/office/powerpoint/2010/main" val="2779318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p31" descr="A group of people on a stage&#10;&#10;Description automatically generated"/>
          <p:cNvPicPr preferRelativeResize="0"/>
          <p:nvPr/>
        </p:nvPicPr>
        <p:blipFill rotWithShape="1">
          <a:blip r:embed="rId3">
            <a:alphaModFix/>
          </a:blip>
          <a:srcRect r="-2355"/>
          <a:stretch/>
        </p:blipFill>
        <p:spPr>
          <a:xfrm>
            <a:off x="6381366" y="2956291"/>
            <a:ext cx="2305434" cy="1602185"/>
          </a:xfrm>
          <a:prstGeom prst="rect">
            <a:avLst/>
          </a:prstGeom>
          <a:noFill/>
          <a:ln>
            <a:noFill/>
          </a:ln>
        </p:spPr>
      </p:pic>
      <p:sp>
        <p:nvSpPr>
          <p:cNvPr id="404" name="Google Shape;404;p31"/>
          <p:cNvSpPr txBox="1">
            <a:spLocks noGrp="1"/>
          </p:cNvSpPr>
          <p:nvPr>
            <p:ph type="title"/>
          </p:nvPr>
        </p:nvSpPr>
        <p:spPr>
          <a:xfrm>
            <a:off x="337893" y="347437"/>
            <a:ext cx="8229600" cy="762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200"/>
              <a:buFont typeface="Arial"/>
              <a:buNone/>
            </a:pPr>
            <a:r>
              <a:rPr lang="en-US" sz="3200">
                <a:latin typeface="Arial"/>
                <a:ea typeface="Arial"/>
                <a:cs typeface="Arial"/>
                <a:sym typeface="Arial"/>
              </a:rPr>
              <a:t>Données probantes disponibles</a:t>
            </a:r>
            <a:endParaRPr/>
          </a:p>
        </p:txBody>
      </p:sp>
      <p:sp>
        <p:nvSpPr>
          <p:cNvPr id="405" name="Google Shape;405;p31"/>
          <p:cNvSpPr txBox="1">
            <a:spLocks noGrp="1"/>
          </p:cNvSpPr>
          <p:nvPr>
            <p:ph type="body" idx="1"/>
          </p:nvPr>
        </p:nvSpPr>
        <p:spPr>
          <a:xfrm>
            <a:off x="337894" y="1109437"/>
            <a:ext cx="8468214" cy="448543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000"/>
              <a:buNone/>
            </a:pPr>
            <a:r>
              <a:rPr lang="en-US" sz="2000" b="1" dirty="0">
                <a:latin typeface="Arial"/>
                <a:ea typeface="Arial"/>
                <a:cs typeface="Arial"/>
                <a:sym typeface="Arial"/>
              </a:rPr>
              <a:t>4 revues </a:t>
            </a:r>
            <a:r>
              <a:rPr lang="en-US" sz="2000" b="1" dirty="0" err="1">
                <a:latin typeface="Arial"/>
                <a:ea typeface="Arial"/>
                <a:cs typeface="Arial"/>
                <a:sym typeface="Arial"/>
              </a:rPr>
              <a:t>systématiques</a:t>
            </a:r>
            <a:r>
              <a:rPr lang="en-US" sz="2000" b="1" dirty="0">
                <a:latin typeface="Arial"/>
                <a:ea typeface="Arial"/>
                <a:cs typeface="Arial"/>
                <a:sym typeface="Arial"/>
              </a:rPr>
              <a:t> (RS) et 1 revue </a:t>
            </a:r>
            <a:r>
              <a:rPr lang="en-US" sz="2000" b="1" dirty="0" err="1">
                <a:latin typeface="Arial"/>
                <a:ea typeface="Arial"/>
                <a:cs typeface="Arial"/>
                <a:sym typeface="Arial"/>
              </a:rPr>
              <a:t>rapide</a:t>
            </a:r>
            <a:r>
              <a:rPr lang="en-US" sz="2000" b="1" dirty="0">
                <a:latin typeface="Arial"/>
                <a:ea typeface="Arial"/>
                <a:cs typeface="Arial"/>
                <a:sym typeface="Arial"/>
              </a:rPr>
              <a:t> de revues </a:t>
            </a:r>
            <a:r>
              <a:rPr lang="en-US" sz="2000" b="1" dirty="0" err="1">
                <a:latin typeface="Arial"/>
                <a:ea typeface="Arial"/>
                <a:cs typeface="Arial"/>
                <a:sym typeface="Arial"/>
              </a:rPr>
              <a:t>systématiques</a:t>
            </a:r>
            <a:endParaRPr dirty="0"/>
          </a:p>
          <a:p>
            <a:pPr marL="285750" lvl="0" indent="-171450" algn="l" rtl="0">
              <a:spcBef>
                <a:spcPts val="360"/>
              </a:spcBef>
              <a:spcAft>
                <a:spcPts val="0"/>
              </a:spcAft>
              <a:buClr>
                <a:schemeClr val="dk1"/>
              </a:buClr>
              <a:buSzPts val="1800"/>
              <a:buNone/>
            </a:pPr>
            <a:endParaRPr sz="1800" b="1" dirty="0">
              <a:latin typeface="Arial"/>
              <a:ea typeface="Arial"/>
              <a:cs typeface="Arial"/>
              <a:sym typeface="Arial"/>
            </a:endParaRPr>
          </a:p>
          <a:p>
            <a:pPr marL="342900" lvl="0" indent="-342900" algn="l" rtl="0">
              <a:spcBef>
                <a:spcPts val="400"/>
              </a:spcBef>
              <a:spcAft>
                <a:spcPts val="0"/>
              </a:spcAft>
              <a:buClr>
                <a:schemeClr val="dk1"/>
              </a:buClr>
              <a:buSzPts val="2000"/>
              <a:buAutoNum type="arabicPeriod"/>
            </a:pPr>
            <a:r>
              <a:rPr lang="en-US" sz="2000" b="1" dirty="0" err="1">
                <a:latin typeface="Arial"/>
                <a:ea typeface="Arial"/>
                <a:cs typeface="Arial"/>
                <a:sym typeface="Arial"/>
              </a:rPr>
              <a:t>Bénéfices</a:t>
            </a:r>
            <a:r>
              <a:rPr lang="en-US" sz="2000" b="1" dirty="0">
                <a:latin typeface="Arial"/>
                <a:ea typeface="Arial"/>
                <a:cs typeface="Arial"/>
                <a:sym typeface="Arial"/>
              </a:rPr>
              <a:t> et </a:t>
            </a:r>
            <a:r>
              <a:rPr lang="en-US" sz="2000" b="1" dirty="0" err="1">
                <a:latin typeface="Arial"/>
                <a:ea typeface="Arial"/>
                <a:cs typeface="Arial"/>
                <a:sym typeface="Arial"/>
              </a:rPr>
              <a:t>préjudices</a:t>
            </a:r>
            <a:r>
              <a:rPr lang="en-US" sz="2000" b="1" dirty="0">
                <a:latin typeface="Arial"/>
                <a:ea typeface="Arial"/>
                <a:cs typeface="Arial"/>
                <a:sym typeface="Arial"/>
              </a:rPr>
              <a:t> du </a:t>
            </a:r>
            <a:r>
              <a:rPr lang="en-US" sz="2000" b="1" dirty="0" err="1">
                <a:latin typeface="Arial"/>
                <a:ea typeface="Arial"/>
                <a:cs typeface="Arial"/>
                <a:sym typeface="Arial"/>
              </a:rPr>
              <a:t>dépistage</a:t>
            </a:r>
            <a:r>
              <a:rPr lang="en-US" sz="2000" b="1" dirty="0">
                <a:latin typeface="Arial"/>
                <a:ea typeface="Arial"/>
                <a:cs typeface="Arial"/>
                <a:sym typeface="Arial"/>
              </a:rPr>
              <a:t> (RS)</a:t>
            </a:r>
            <a:endParaRPr dirty="0"/>
          </a:p>
          <a:p>
            <a:pPr marL="742950" lvl="1" indent="-285750" algn="l" rtl="0">
              <a:spcBef>
                <a:spcPts val="400"/>
              </a:spcBef>
              <a:spcAft>
                <a:spcPts val="0"/>
              </a:spcAft>
              <a:buClr>
                <a:schemeClr val="dk1"/>
              </a:buClr>
              <a:buSzPts val="2000"/>
              <a:buChar char="–"/>
            </a:pPr>
            <a:r>
              <a:rPr lang="en-US" dirty="0">
                <a:latin typeface="Arial"/>
                <a:ea typeface="Arial"/>
                <a:cs typeface="Arial"/>
                <a:sym typeface="Arial"/>
              </a:rPr>
              <a:t>4 ECR et 1 </a:t>
            </a:r>
            <a:r>
              <a:rPr lang="en-US" dirty="0" err="1">
                <a:latin typeface="Arial"/>
                <a:ea typeface="Arial"/>
                <a:cs typeface="Arial"/>
                <a:sym typeface="Arial"/>
              </a:rPr>
              <a:t>essai</a:t>
            </a:r>
            <a:r>
              <a:rPr lang="en-US" dirty="0">
                <a:latin typeface="Arial"/>
                <a:ea typeface="Arial"/>
                <a:cs typeface="Arial"/>
                <a:sym typeface="Arial"/>
              </a:rPr>
              <a:t> </a:t>
            </a:r>
            <a:r>
              <a:rPr lang="en-US" dirty="0" err="1">
                <a:latin typeface="Arial"/>
                <a:ea typeface="Arial"/>
                <a:cs typeface="Arial"/>
                <a:sym typeface="Arial"/>
              </a:rPr>
              <a:t>clinique</a:t>
            </a:r>
            <a:r>
              <a:rPr lang="en-US" dirty="0">
                <a:latin typeface="Arial"/>
                <a:ea typeface="Arial"/>
                <a:cs typeface="Arial"/>
                <a:sym typeface="Arial"/>
              </a:rPr>
              <a:t> </a:t>
            </a:r>
            <a:r>
              <a:rPr lang="en-US" dirty="0" err="1">
                <a:latin typeface="Arial"/>
                <a:ea typeface="Arial"/>
                <a:cs typeface="Arial"/>
                <a:sym typeface="Arial"/>
              </a:rPr>
              <a:t>contrôlé</a:t>
            </a:r>
            <a:r>
              <a:rPr lang="en-US" dirty="0">
                <a:latin typeface="Arial"/>
                <a:ea typeface="Arial"/>
                <a:cs typeface="Arial"/>
                <a:sym typeface="Arial"/>
              </a:rPr>
              <a:t> (quasi </a:t>
            </a:r>
            <a:r>
              <a:rPr lang="en-US" dirty="0" err="1">
                <a:latin typeface="Arial"/>
                <a:ea typeface="Arial"/>
                <a:cs typeface="Arial"/>
                <a:sym typeface="Arial"/>
              </a:rPr>
              <a:t>randomisé</a:t>
            </a:r>
            <a:r>
              <a:rPr lang="en-US" dirty="0">
                <a:latin typeface="Arial"/>
                <a:ea typeface="Arial"/>
                <a:cs typeface="Arial"/>
                <a:sym typeface="Arial"/>
              </a:rPr>
              <a:t>)</a:t>
            </a:r>
            <a:endParaRPr dirty="0"/>
          </a:p>
          <a:p>
            <a:pPr marL="342900" lvl="0" indent="-342900" algn="l" rtl="0">
              <a:spcBef>
                <a:spcPts val="400"/>
              </a:spcBef>
              <a:spcAft>
                <a:spcPts val="0"/>
              </a:spcAft>
              <a:buClr>
                <a:schemeClr val="dk1"/>
              </a:buClr>
              <a:buSzPts val="2000"/>
              <a:buFont typeface="Arial"/>
              <a:buAutoNum type="arabicPeriod"/>
            </a:pPr>
            <a:r>
              <a:rPr lang="en-US" sz="2000" b="1" dirty="0" err="1">
                <a:latin typeface="Arial"/>
                <a:ea typeface="Arial"/>
                <a:cs typeface="Arial"/>
                <a:sym typeface="Arial"/>
              </a:rPr>
              <a:t>Étalonnage</a:t>
            </a:r>
            <a:r>
              <a:rPr lang="en-US" sz="2000" b="1" dirty="0">
                <a:latin typeface="Arial"/>
                <a:ea typeface="Arial"/>
                <a:cs typeface="Arial"/>
                <a:sym typeface="Arial"/>
              </a:rPr>
              <a:t> des </a:t>
            </a:r>
            <a:r>
              <a:rPr lang="en-US" sz="2000" b="1" dirty="0" err="1">
                <a:latin typeface="Arial"/>
                <a:ea typeface="Arial"/>
                <a:cs typeface="Arial"/>
                <a:sym typeface="Arial"/>
              </a:rPr>
              <a:t>outils</a:t>
            </a:r>
            <a:r>
              <a:rPr lang="en-US" sz="2000" b="1" dirty="0">
                <a:latin typeface="Arial"/>
                <a:ea typeface="Arial"/>
                <a:cs typeface="Arial"/>
                <a:sym typeface="Arial"/>
              </a:rPr>
              <a:t> de </a:t>
            </a:r>
            <a:r>
              <a:rPr lang="en-US" sz="2000" b="1" dirty="0" err="1">
                <a:latin typeface="Arial"/>
                <a:ea typeface="Arial"/>
                <a:cs typeface="Arial"/>
                <a:sym typeface="Arial"/>
              </a:rPr>
              <a:t>prédiction</a:t>
            </a:r>
            <a:r>
              <a:rPr lang="en-US" sz="2000" b="1" dirty="0">
                <a:latin typeface="Arial"/>
                <a:ea typeface="Arial"/>
                <a:cs typeface="Arial"/>
                <a:sym typeface="Arial"/>
              </a:rPr>
              <a:t> du </a:t>
            </a:r>
            <a:r>
              <a:rPr lang="en-US" sz="2000" b="1" dirty="0" err="1">
                <a:latin typeface="Arial"/>
                <a:ea typeface="Arial"/>
                <a:cs typeface="Arial"/>
                <a:sym typeface="Arial"/>
              </a:rPr>
              <a:t>risque</a:t>
            </a:r>
            <a:r>
              <a:rPr lang="en-US" sz="2000" b="1" dirty="0">
                <a:latin typeface="Arial"/>
                <a:ea typeface="Arial"/>
                <a:cs typeface="Arial"/>
                <a:sym typeface="Arial"/>
              </a:rPr>
              <a:t> (RS)</a:t>
            </a:r>
            <a:endParaRPr dirty="0"/>
          </a:p>
          <a:p>
            <a:pPr marL="742950" lvl="1" indent="-285750" algn="l" rtl="0">
              <a:spcBef>
                <a:spcPts val="400"/>
              </a:spcBef>
              <a:spcAft>
                <a:spcPts val="0"/>
              </a:spcAft>
              <a:buClr>
                <a:schemeClr val="dk1"/>
              </a:buClr>
              <a:buSzPts val="2000"/>
              <a:buChar char="–"/>
            </a:pPr>
            <a:r>
              <a:rPr lang="en-US" dirty="0">
                <a:latin typeface="Arial"/>
                <a:ea typeface="Arial"/>
                <a:cs typeface="Arial"/>
                <a:sym typeface="Arial"/>
              </a:rPr>
              <a:t>32 études de </a:t>
            </a:r>
            <a:r>
              <a:rPr lang="en-US" dirty="0" err="1">
                <a:latin typeface="Arial"/>
                <a:ea typeface="Arial"/>
                <a:cs typeface="Arial"/>
                <a:sym typeface="Arial"/>
              </a:rPr>
              <a:t>cohorte</a:t>
            </a:r>
            <a:r>
              <a:rPr lang="en-US" dirty="0">
                <a:latin typeface="Arial"/>
                <a:ea typeface="Arial"/>
                <a:cs typeface="Arial"/>
                <a:sym typeface="Arial"/>
              </a:rPr>
              <a:t> de validation</a:t>
            </a:r>
            <a:endParaRPr dirty="0"/>
          </a:p>
          <a:p>
            <a:pPr marL="342900" lvl="0" indent="-342900" algn="l" rtl="0">
              <a:spcBef>
                <a:spcPts val="400"/>
              </a:spcBef>
              <a:spcAft>
                <a:spcPts val="0"/>
              </a:spcAft>
              <a:buClr>
                <a:schemeClr val="dk1"/>
              </a:buClr>
              <a:buSzPts val="2000"/>
              <a:buFont typeface="Arial"/>
              <a:buAutoNum type="arabicPeriod"/>
            </a:pPr>
            <a:r>
              <a:rPr lang="en-US" sz="2000" b="1" dirty="0" err="1">
                <a:latin typeface="Arial"/>
                <a:ea typeface="Arial"/>
                <a:cs typeface="Arial"/>
                <a:sym typeface="Arial"/>
              </a:rPr>
              <a:t>Bénéfices</a:t>
            </a:r>
            <a:r>
              <a:rPr lang="en-US" sz="2000" b="1" dirty="0">
                <a:latin typeface="Arial"/>
                <a:ea typeface="Arial"/>
                <a:cs typeface="Arial"/>
                <a:sym typeface="Arial"/>
              </a:rPr>
              <a:t> des </a:t>
            </a:r>
            <a:r>
              <a:rPr lang="en-US" sz="2000" b="1" dirty="0" err="1">
                <a:latin typeface="Arial"/>
                <a:ea typeface="Arial"/>
                <a:cs typeface="Arial"/>
                <a:sym typeface="Arial"/>
              </a:rPr>
              <a:t>traitements</a:t>
            </a:r>
            <a:r>
              <a:rPr lang="en-US" sz="2000" b="1" dirty="0">
                <a:latin typeface="Arial"/>
                <a:ea typeface="Arial"/>
                <a:cs typeface="Arial"/>
                <a:sym typeface="Arial"/>
              </a:rPr>
              <a:t> (RS)</a:t>
            </a:r>
            <a:endParaRPr dirty="0"/>
          </a:p>
          <a:p>
            <a:pPr marL="742950" lvl="1" indent="-285750" algn="l" rtl="0">
              <a:spcBef>
                <a:spcPts val="400"/>
              </a:spcBef>
              <a:spcAft>
                <a:spcPts val="0"/>
              </a:spcAft>
              <a:buClr>
                <a:schemeClr val="dk1"/>
              </a:buClr>
              <a:buSzPts val="2000"/>
              <a:buChar char="–"/>
            </a:pPr>
            <a:r>
              <a:rPr lang="en-US" b="1" dirty="0">
                <a:latin typeface="Arial"/>
                <a:ea typeface="Arial"/>
                <a:cs typeface="Arial"/>
                <a:sym typeface="Arial"/>
              </a:rPr>
              <a:t> </a:t>
            </a:r>
            <a:r>
              <a:rPr lang="en-US" dirty="0">
                <a:latin typeface="Arial"/>
                <a:ea typeface="Arial"/>
                <a:cs typeface="Arial"/>
                <a:sym typeface="Arial"/>
              </a:rPr>
              <a:t>27 ECR </a:t>
            </a:r>
            <a:endParaRPr dirty="0"/>
          </a:p>
          <a:p>
            <a:pPr marL="342900" lvl="0" indent="-342900" algn="l" rtl="0">
              <a:spcBef>
                <a:spcPts val="400"/>
              </a:spcBef>
              <a:spcAft>
                <a:spcPts val="0"/>
              </a:spcAft>
              <a:buClr>
                <a:schemeClr val="dk1"/>
              </a:buClr>
              <a:buSzPts val="2000"/>
              <a:buFont typeface="Arial"/>
              <a:buAutoNum type="arabicPeriod"/>
            </a:pPr>
            <a:r>
              <a:rPr lang="en-US" sz="2000" b="1" dirty="0" err="1">
                <a:latin typeface="Arial"/>
                <a:ea typeface="Arial"/>
                <a:cs typeface="Arial"/>
                <a:sym typeface="Arial"/>
              </a:rPr>
              <a:t>Acceptabilité</a:t>
            </a:r>
            <a:r>
              <a:rPr lang="en-US" sz="2000" b="1" dirty="0">
                <a:latin typeface="Arial"/>
                <a:ea typeface="Arial"/>
                <a:cs typeface="Arial"/>
                <a:sym typeface="Arial"/>
              </a:rPr>
              <a:t> des patients (RS)</a:t>
            </a:r>
            <a:endParaRPr dirty="0"/>
          </a:p>
          <a:p>
            <a:pPr marL="742950" lvl="1" indent="-285750" algn="l" rtl="0">
              <a:spcBef>
                <a:spcPts val="400"/>
              </a:spcBef>
              <a:spcAft>
                <a:spcPts val="0"/>
              </a:spcAft>
              <a:buClr>
                <a:schemeClr val="dk1"/>
              </a:buClr>
              <a:buSzPts val="2000"/>
              <a:buChar char="–"/>
            </a:pPr>
            <a:r>
              <a:rPr lang="en-US" dirty="0">
                <a:latin typeface="Arial"/>
                <a:ea typeface="Arial"/>
                <a:cs typeface="Arial"/>
                <a:sym typeface="Arial"/>
              </a:rPr>
              <a:t>1 étude sur les </a:t>
            </a:r>
            <a:r>
              <a:rPr lang="en-US" dirty="0" err="1">
                <a:latin typeface="Arial"/>
                <a:ea typeface="Arial"/>
                <a:cs typeface="Arial"/>
                <a:sym typeface="Arial"/>
              </a:rPr>
              <a:t>valeurs</a:t>
            </a:r>
            <a:r>
              <a:rPr lang="en-US" dirty="0">
                <a:latin typeface="Arial"/>
                <a:ea typeface="Arial"/>
                <a:cs typeface="Arial"/>
                <a:sym typeface="Arial"/>
              </a:rPr>
              <a:t> et </a:t>
            </a:r>
            <a:r>
              <a:rPr lang="en-US" dirty="0" err="1">
                <a:latin typeface="Arial"/>
                <a:ea typeface="Arial"/>
                <a:cs typeface="Arial"/>
                <a:sym typeface="Arial"/>
              </a:rPr>
              <a:t>préférences</a:t>
            </a:r>
            <a:r>
              <a:rPr lang="en-US" dirty="0">
                <a:latin typeface="Arial"/>
                <a:ea typeface="Arial"/>
                <a:cs typeface="Arial"/>
                <a:sym typeface="Arial"/>
              </a:rPr>
              <a:t> </a:t>
            </a:r>
            <a:r>
              <a:rPr lang="en-US" dirty="0" err="1">
                <a:latin typeface="Arial"/>
                <a:ea typeface="Arial"/>
                <a:cs typeface="Arial"/>
                <a:sym typeface="Arial"/>
              </a:rPr>
              <a:t>concernant</a:t>
            </a:r>
            <a:r>
              <a:rPr lang="en-US" dirty="0">
                <a:latin typeface="Arial"/>
                <a:ea typeface="Arial"/>
                <a:cs typeface="Arial"/>
                <a:sym typeface="Arial"/>
              </a:rPr>
              <a:t> le </a:t>
            </a:r>
            <a:r>
              <a:rPr lang="en-US" dirty="0" err="1">
                <a:latin typeface="Arial"/>
                <a:ea typeface="Arial"/>
                <a:cs typeface="Arial"/>
                <a:sym typeface="Arial"/>
              </a:rPr>
              <a:t>dépistage</a:t>
            </a:r>
            <a:r>
              <a:rPr lang="en-US" dirty="0">
                <a:latin typeface="Arial"/>
                <a:ea typeface="Arial"/>
                <a:cs typeface="Arial"/>
                <a:sym typeface="Arial"/>
              </a:rPr>
              <a:t> et 11 études sur </a:t>
            </a:r>
            <a:r>
              <a:rPr lang="en-US" dirty="0" err="1">
                <a:latin typeface="Arial"/>
                <a:ea typeface="Arial"/>
                <a:cs typeface="Arial"/>
                <a:sym typeface="Arial"/>
              </a:rPr>
              <a:t>l’acceptabilité</a:t>
            </a:r>
            <a:r>
              <a:rPr lang="en-US" dirty="0">
                <a:latin typeface="Arial"/>
                <a:ea typeface="Arial"/>
                <a:cs typeface="Arial"/>
                <a:sym typeface="Arial"/>
              </a:rPr>
              <a:t> de </a:t>
            </a:r>
            <a:r>
              <a:rPr lang="en-US" dirty="0" err="1">
                <a:latin typeface="Arial"/>
                <a:ea typeface="Arial"/>
                <a:cs typeface="Arial"/>
                <a:sym typeface="Arial"/>
              </a:rPr>
              <a:t>l’initiation</a:t>
            </a:r>
            <a:r>
              <a:rPr lang="en-US" dirty="0">
                <a:latin typeface="Arial"/>
                <a:ea typeface="Arial"/>
                <a:cs typeface="Arial"/>
                <a:sym typeface="Arial"/>
              </a:rPr>
              <a:t> d’un </a:t>
            </a:r>
            <a:r>
              <a:rPr lang="en-US" dirty="0" err="1">
                <a:latin typeface="Arial"/>
                <a:ea typeface="Arial"/>
                <a:cs typeface="Arial"/>
                <a:sym typeface="Arial"/>
              </a:rPr>
              <a:t>traitement</a:t>
            </a:r>
            <a:endParaRPr dirty="0"/>
          </a:p>
          <a:p>
            <a:pPr marL="342900" lvl="0" indent="-342900" algn="l" rtl="0">
              <a:spcBef>
                <a:spcPts val="400"/>
              </a:spcBef>
              <a:spcAft>
                <a:spcPts val="0"/>
              </a:spcAft>
              <a:buClr>
                <a:schemeClr val="dk1"/>
              </a:buClr>
              <a:buSzPts val="2000"/>
              <a:buAutoNum type="arabicPeriod"/>
            </a:pPr>
            <a:r>
              <a:rPr lang="en-US" sz="2000" b="1" dirty="0" err="1">
                <a:latin typeface="Arial"/>
                <a:ea typeface="Arial"/>
                <a:cs typeface="Arial"/>
                <a:sym typeface="Arial"/>
              </a:rPr>
              <a:t>Préjudices</a:t>
            </a:r>
            <a:r>
              <a:rPr lang="en-US" sz="2000" b="1" dirty="0">
                <a:latin typeface="Arial"/>
                <a:ea typeface="Arial"/>
                <a:cs typeface="Arial"/>
                <a:sym typeface="Arial"/>
              </a:rPr>
              <a:t> des </a:t>
            </a:r>
            <a:r>
              <a:rPr lang="en-US" sz="2000" b="1" dirty="0" err="1">
                <a:latin typeface="Arial"/>
                <a:ea typeface="Arial"/>
                <a:cs typeface="Arial"/>
                <a:sym typeface="Arial"/>
              </a:rPr>
              <a:t>traitements</a:t>
            </a:r>
            <a:r>
              <a:rPr lang="en-US" sz="2000" b="1" dirty="0">
                <a:latin typeface="Arial"/>
                <a:ea typeface="Arial"/>
                <a:cs typeface="Arial"/>
                <a:sym typeface="Arial"/>
              </a:rPr>
              <a:t> (revue de revues)</a:t>
            </a:r>
            <a:endParaRPr sz="2000" dirty="0"/>
          </a:p>
          <a:p>
            <a:pPr marL="742950" lvl="1" indent="-285750" algn="l" rtl="0">
              <a:spcBef>
                <a:spcPts val="400"/>
              </a:spcBef>
              <a:spcAft>
                <a:spcPts val="0"/>
              </a:spcAft>
              <a:buClr>
                <a:schemeClr val="dk1"/>
              </a:buClr>
              <a:buSzPts val="2000"/>
              <a:buChar char="–"/>
            </a:pPr>
            <a:r>
              <a:rPr lang="en-US" dirty="0">
                <a:latin typeface="Arial"/>
                <a:ea typeface="Arial"/>
                <a:cs typeface="Arial"/>
                <a:sym typeface="Arial"/>
              </a:rPr>
              <a:t>10 revues </a:t>
            </a:r>
            <a:r>
              <a:rPr lang="en-US" dirty="0" err="1">
                <a:latin typeface="Arial"/>
                <a:ea typeface="Arial"/>
                <a:cs typeface="Arial"/>
                <a:sym typeface="Arial"/>
              </a:rPr>
              <a:t>systématiques</a:t>
            </a:r>
            <a:endParaRPr dirty="0"/>
          </a:p>
          <a:p>
            <a:pPr marL="285750" lvl="0" indent="-184150" algn="l" rtl="0">
              <a:spcBef>
                <a:spcPts val="320"/>
              </a:spcBef>
              <a:spcAft>
                <a:spcPts val="0"/>
              </a:spcAft>
              <a:buClr>
                <a:schemeClr val="dk1"/>
              </a:buClr>
              <a:buSzPts val="1600"/>
              <a:buNone/>
            </a:pPr>
            <a:endParaRPr sz="1600" b="1" dirty="0">
              <a:latin typeface="Arial"/>
              <a:ea typeface="Arial"/>
              <a:cs typeface="Arial"/>
              <a:sym typeface="Arial"/>
            </a:endParaRPr>
          </a:p>
        </p:txBody>
      </p:sp>
      <p:sp>
        <p:nvSpPr>
          <p:cNvPr id="406" name="Google Shape;406;p31"/>
          <p:cNvSpPr txBox="1">
            <a:spLocks noGrp="1"/>
          </p:cNvSpPr>
          <p:nvPr>
            <p:ph type="sldNum" idx="12"/>
          </p:nvPr>
        </p:nvSpPr>
        <p:spPr>
          <a:xfrm>
            <a:off x="6553200" y="6264275"/>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31</a:t>
            </a:fld>
            <a:endParaRPr/>
          </a:p>
        </p:txBody>
      </p:sp>
    </p:spTree>
    <p:extLst>
      <p:ext uri="{BB962C8B-B14F-4D97-AF65-F5344CB8AC3E}">
        <p14:creationId xmlns:p14="http://schemas.microsoft.com/office/powerpoint/2010/main" val="38555724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32"/>
          <p:cNvSpPr txBox="1">
            <a:spLocks noGrp="1"/>
          </p:cNvSpPr>
          <p:nvPr>
            <p:ph type="title"/>
          </p:nvPr>
        </p:nvSpPr>
        <p:spPr>
          <a:xfrm>
            <a:off x="457200" y="533400"/>
            <a:ext cx="8229600" cy="7620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dk1"/>
              </a:buClr>
              <a:buSzPct val="100000"/>
              <a:buFont typeface="Arial"/>
              <a:buNone/>
            </a:pPr>
            <a:r>
              <a:rPr lang="en-US" sz="2900">
                <a:latin typeface="Arial"/>
                <a:ea typeface="Arial"/>
                <a:cs typeface="Arial"/>
                <a:sym typeface="Arial"/>
              </a:rPr>
              <a:t>Applicabilité des données probantes disponibles</a:t>
            </a:r>
            <a:endParaRPr/>
          </a:p>
        </p:txBody>
      </p:sp>
      <p:sp>
        <p:nvSpPr>
          <p:cNvPr id="414" name="Google Shape;414;p32"/>
          <p:cNvSpPr txBox="1">
            <a:spLocks noGrp="1"/>
          </p:cNvSpPr>
          <p:nvPr>
            <p:ph type="body" idx="1"/>
          </p:nvPr>
        </p:nvSpPr>
        <p:spPr>
          <a:xfrm>
            <a:off x="457200" y="1524000"/>
            <a:ext cx="8229600" cy="4602163"/>
          </a:xfrm>
          <a:prstGeom prst="rect">
            <a:avLst/>
          </a:prstGeom>
          <a:noFill/>
          <a:ln>
            <a:noFill/>
          </a:ln>
        </p:spPr>
        <p:txBody>
          <a:bodyPr spcFirstLastPara="1" wrap="square" lIns="91425" tIns="45700" rIns="91425" bIns="45700" anchor="t" anchorCtr="0">
            <a:normAutofit fontScale="87500"/>
          </a:bodyPr>
          <a:lstStyle/>
          <a:p>
            <a:pPr marL="342900" lvl="0" indent="-342900" algn="l" rtl="0">
              <a:spcBef>
                <a:spcPts val="0"/>
              </a:spcBef>
              <a:spcAft>
                <a:spcPts val="0"/>
              </a:spcAft>
              <a:buClr>
                <a:schemeClr val="dk1"/>
              </a:buClr>
              <a:buSzPct val="100000"/>
              <a:buChar char="•"/>
            </a:pPr>
            <a:r>
              <a:rPr lang="en-US" dirty="0">
                <a:latin typeface="Arial"/>
                <a:ea typeface="Arial"/>
                <a:cs typeface="Arial"/>
                <a:sym typeface="Arial"/>
              </a:rPr>
              <a:t>Pour trois ECR, les </a:t>
            </a:r>
            <a:r>
              <a:rPr lang="en-US" dirty="0" err="1">
                <a:latin typeface="Arial"/>
                <a:ea typeface="Arial"/>
                <a:cs typeface="Arial"/>
                <a:sym typeface="Arial"/>
              </a:rPr>
              <a:t>participantes</a:t>
            </a:r>
            <a:r>
              <a:rPr lang="en-US" dirty="0">
                <a:latin typeface="Arial"/>
                <a:ea typeface="Arial"/>
                <a:cs typeface="Arial"/>
                <a:sym typeface="Arial"/>
              </a:rPr>
              <a:t> </a:t>
            </a:r>
            <a:r>
              <a:rPr lang="en-US" dirty="0">
                <a:highlight>
                  <a:srgbClr val="FFFF00"/>
                </a:highlight>
                <a:latin typeface="Arial"/>
                <a:ea typeface="Arial"/>
                <a:cs typeface="Arial"/>
                <a:sym typeface="Arial"/>
              </a:rPr>
              <a:t>se sont </a:t>
            </a:r>
            <a:r>
              <a:rPr lang="en-US" dirty="0" err="1">
                <a:highlight>
                  <a:srgbClr val="FFFF00"/>
                </a:highlight>
                <a:latin typeface="Arial"/>
                <a:ea typeface="Arial"/>
                <a:cs typeface="Arial"/>
                <a:sym typeface="Arial"/>
              </a:rPr>
              <a:t>portées</a:t>
            </a:r>
            <a:r>
              <a:rPr lang="en-US" dirty="0">
                <a:highlight>
                  <a:srgbClr val="FFFF00"/>
                </a:highlight>
                <a:latin typeface="Arial"/>
                <a:ea typeface="Arial"/>
                <a:cs typeface="Arial"/>
                <a:sym typeface="Arial"/>
              </a:rPr>
              <a:t> </a:t>
            </a:r>
            <a:r>
              <a:rPr lang="en-US" dirty="0" err="1">
                <a:highlight>
                  <a:srgbClr val="FFFF00"/>
                </a:highlight>
                <a:latin typeface="Arial"/>
                <a:ea typeface="Arial"/>
                <a:cs typeface="Arial"/>
                <a:sym typeface="Arial"/>
              </a:rPr>
              <a:t>volontaires</a:t>
            </a:r>
            <a:r>
              <a:rPr lang="en-US" dirty="0">
                <a:highlight>
                  <a:srgbClr val="FFFF00"/>
                </a:highlight>
                <a:latin typeface="Arial"/>
                <a:ea typeface="Arial"/>
                <a:cs typeface="Arial"/>
                <a:sym typeface="Arial"/>
              </a:rPr>
              <a:t> en acceptant de </a:t>
            </a:r>
            <a:r>
              <a:rPr lang="en-US" dirty="0" err="1">
                <a:highlight>
                  <a:srgbClr val="FFFF00"/>
                </a:highlight>
                <a:latin typeface="Arial"/>
                <a:ea typeface="Arial"/>
                <a:cs typeface="Arial"/>
                <a:sym typeface="Arial"/>
              </a:rPr>
              <a:t>remplir</a:t>
            </a:r>
            <a:r>
              <a:rPr lang="en-US" dirty="0">
                <a:highlight>
                  <a:srgbClr val="FFFF00"/>
                </a:highlight>
                <a:latin typeface="Arial"/>
                <a:ea typeface="Arial"/>
                <a:cs typeface="Arial"/>
                <a:sym typeface="Arial"/>
              </a:rPr>
              <a:t> </a:t>
            </a:r>
            <a:r>
              <a:rPr lang="en-US" dirty="0" err="1">
                <a:highlight>
                  <a:srgbClr val="FFFF00"/>
                </a:highlight>
                <a:latin typeface="Arial"/>
                <a:ea typeface="Arial"/>
                <a:cs typeface="Arial"/>
                <a:sym typeface="Arial"/>
              </a:rPr>
              <a:t>indépendamment</a:t>
            </a:r>
            <a:r>
              <a:rPr lang="en-US" dirty="0">
                <a:highlight>
                  <a:srgbClr val="FFFF00"/>
                </a:highlight>
                <a:latin typeface="Arial"/>
                <a:ea typeface="Arial"/>
                <a:cs typeface="Arial"/>
                <a:sym typeface="Arial"/>
              </a:rPr>
              <a:t> une évaluation du risque </a:t>
            </a:r>
            <a:r>
              <a:rPr lang="en-US" dirty="0">
                <a:latin typeface="Arial"/>
                <a:ea typeface="Arial"/>
                <a:cs typeface="Arial"/>
                <a:sym typeface="Arial"/>
              </a:rPr>
              <a:t>(</a:t>
            </a:r>
            <a:r>
              <a:rPr lang="en-US" dirty="0" err="1">
                <a:latin typeface="Arial"/>
                <a:ea typeface="Arial"/>
                <a:cs typeface="Arial"/>
                <a:sym typeface="Arial"/>
              </a:rPr>
              <a:t>ce</a:t>
            </a:r>
            <a:r>
              <a:rPr lang="en-US" dirty="0">
                <a:latin typeface="Arial"/>
                <a:ea typeface="Arial"/>
                <a:cs typeface="Arial"/>
                <a:sym typeface="Arial"/>
              </a:rPr>
              <a:t> sous-groupe peut </a:t>
            </a:r>
            <a:r>
              <a:rPr lang="en-US" dirty="0" err="1">
                <a:latin typeface="Arial"/>
                <a:ea typeface="Arial"/>
                <a:cs typeface="Arial"/>
                <a:sym typeface="Arial"/>
              </a:rPr>
              <a:t>différer</a:t>
            </a:r>
            <a:r>
              <a:rPr lang="en-US" dirty="0">
                <a:latin typeface="Arial"/>
                <a:ea typeface="Arial"/>
                <a:cs typeface="Arial"/>
                <a:sym typeface="Arial"/>
              </a:rPr>
              <a:t> de la population générale).</a:t>
            </a:r>
            <a:endParaRPr dirty="0"/>
          </a:p>
          <a:p>
            <a:pPr marL="342900" lvl="0" indent="-209550" algn="l" rtl="0">
              <a:spcBef>
                <a:spcPts val="420"/>
              </a:spcBef>
              <a:spcAft>
                <a:spcPts val="0"/>
              </a:spcAft>
              <a:buClr>
                <a:schemeClr val="dk1"/>
              </a:buClr>
              <a:buSzPct val="100000"/>
              <a:buNone/>
            </a:pPr>
            <a:endParaRPr dirty="0">
              <a:latin typeface="Arial"/>
              <a:ea typeface="Arial"/>
              <a:cs typeface="Arial"/>
              <a:sym typeface="Arial"/>
            </a:endParaRPr>
          </a:p>
          <a:p>
            <a:pPr marL="342900" lvl="0" indent="-342900" algn="l" rtl="0">
              <a:spcBef>
                <a:spcPts val="420"/>
              </a:spcBef>
              <a:spcAft>
                <a:spcPts val="0"/>
              </a:spcAft>
              <a:buClr>
                <a:schemeClr val="dk1"/>
              </a:buClr>
              <a:buSzPct val="100000"/>
              <a:buChar char="•"/>
            </a:pPr>
            <a:r>
              <a:rPr lang="en-US" dirty="0">
                <a:latin typeface="Arial"/>
                <a:ea typeface="Arial"/>
                <a:cs typeface="Arial"/>
                <a:sym typeface="Arial"/>
              </a:rPr>
              <a:t>Pour </a:t>
            </a:r>
            <a:r>
              <a:rPr lang="en-US" dirty="0" err="1">
                <a:latin typeface="Arial"/>
                <a:ea typeface="Arial"/>
                <a:cs typeface="Arial"/>
                <a:sym typeface="Arial"/>
              </a:rPr>
              <a:t>toutes</a:t>
            </a:r>
            <a:r>
              <a:rPr lang="en-US" dirty="0">
                <a:latin typeface="Arial"/>
                <a:ea typeface="Arial"/>
                <a:cs typeface="Arial"/>
                <a:sym typeface="Arial"/>
              </a:rPr>
              <a:t> les études, </a:t>
            </a:r>
            <a:r>
              <a:rPr lang="en-US" dirty="0">
                <a:highlight>
                  <a:srgbClr val="FFFF00"/>
                </a:highlight>
                <a:latin typeface="Arial"/>
                <a:ea typeface="Arial"/>
                <a:cs typeface="Arial"/>
                <a:sym typeface="Arial"/>
              </a:rPr>
              <a:t>le </a:t>
            </a:r>
            <a:r>
              <a:rPr lang="en-US" dirty="0" err="1">
                <a:highlight>
                  <a:srgbClr val="FFFF00"/>
                </a:highlight>
                <a:latin typeface="Arial"/>
                <a:ea typeface="Arial"/>
                <a:cs typeface="Arial"/>
                <a:sym typeface="Arial"/>
              </a:rPr>
              <a:t>recrutement</a:t>
            </a:r>
            <a:r>
              <a:rPr lang="en-US" dirty="0">
                <a:highlight>
                  <a:srgbClr val="FFFF00"/>
                </a:highlight>
                <a:latin typeface="Arial"/>
                <a:ea typeface="Arial"/>
                <a:cs typeface="Arial"/>
                <a:sym typeface="Arial"/>
              </a:rPr>
              <a:t> </a:t>
            </a:r>
            <a:r>
              <a:rPr lang="en-US" dirty="0" err="1">
                <a:highlight>
                  <a:srgbClr val="FFFF00"/>
                </a:highlight>
                <a:latin typeface="Arial"/>
                <a:ea typeface="Arial"/>
                <a:cs typeface="Arial"/>
                <a:sym typeface="Arial"/>
              </a:rPr>
              <a:t>s’est</a:t>
            </a:r>
            <a:r>
              <a:rPr lang="en-US" dirty="0">
                <a:highlight>
                  <a:srgbClr val="FFFF00"/>
                </a:highlight>
                <a:latin typeface="Arial"/>
                <a:ea typeface="Arial"/>
                <a:cs typeface="Arial"/>
                <a:sym typeface="Arial"/>
              </a:rPr>
              <a:t> effectué au </a:t>
            </a:r>
            <a:r>
              <a:rPr lang="en-US" dirty="0" err="1">
                <a:highlight>
                  <a:srgbClr val="FFFF00"/>
                </a:highlight>
                <a:latin typeface="Arial"/>
                <a:ea typeface="Arial"/>
                <a:cs typeface="Arial"/>
                <a:sym typeface="Arial"/>
              </a:rPr>
              <a:t>moyen</a:t>
            </a:r>
            <a:r>
              <a:rPr lang="en-US" dirty="0">
                <a:highlight>
                  <a:srgbClr val="FFFF00"/>
                </a:highlight>
                <a:latin typeface="Arial"/>
                <a:ea typeface="Arial"/>
                <a:cs typeface="Arial"/>
                <a:sym typeface="Arial"/>
              </a:rPr>
              <a:t> </a:t>
            </a:r>
            <a:r>
              <a:rPr lang="en-US" dirty="0" err="1">
                <a:highlight>
                  <a:srgbClr val="FFFF00"/>
                </a:highlight>
                <a:latin typeface="Arial"/>
                <a:ea typeface="Arial"/>
                <a:cs typeface="Arial"/>
                <a:sym typeface="Arial"/>
              </a:rPr>
              <a:t>d’invitations</a:t>
            </a:r>
            <a:r>
              <a:rPr lang="en-US" dirty="0">
                <a:highlight>
                  <a:srgbClr val="FFFF00"/>
                </a:highlight>
                <a:latin typeface="Arial"/>
                <a:ea typeface="Arial"/>
                <a:cs typeface="Arial"/>
                <a:sym typeface="Arial"/>
              </a:rPr>
              <a:t> </a:t>
            </a:r>
            <a:r>
              <a:rPr lang="en-US" dirty="0" err="1">
                <a:highlight>
                  <a:srgbClr val="FFFF00"/>
                </a:highlight>
                <a:latin typeface="Arial"/>
                <a:ea typeface="Arial"/>
                <a:cs typeface="Arial"/>
                <a:sym typeface="Arial"/>
              </a:rPr>
              <a:t>envoyées</a:t>
            </a:r>
            <a:r>
              <a:rPr lang="en-US" dirty="0">
                <a:highlight>
                  <a:srgbClr val="FFFF00"/>
                </a:highlight>
                <a:latin typeface="Arial"/>
                <a:ea typeface="Arial"/>
                <a:cs typeface="Arial"/>
                <a:sym typeface="Arial"/>
              </a:rPr>
              <a:t> par la poste</a:t>
            </a:r>
            <a:r>
              <a:rPr lang="en-US" dirty="0">
                <a:latin typeface="Arial"/>
                <a:ea typeface="Arial"/>
                <a:cs typeface="Arial"/>
                <a:sym typeface="Arial"/>
              </a:rPr>
              <a:t>, </a:t>
            </a:r>
            <a:r>
              <a:rPr lang="en-US" dirty="0" err="1">
                <a:latin typeface="Arial"/>
                <a:ea typeface="Arial"/>
                <a:cs typeface="Arial"/>
                <a:sym typeface="Arial"/>
              </a:rPr>
              <a:t>ce</a:t>
            </a:r>
            <a:r>
              <a:rPr lang="en-US" dirty="0">
                <a:latin typeface="Arial"/>
                <a:ea typeface="Arial"/>
                <a:cs typeface="Arial"/>
                <a:sym typeface="Arial"/>
              </a:rPr>
              <a:t> qui </a:t>
            </a:r>
            <a:r>
              <a:rPr lang="en-US" dirty="0" err="1">
                <a:latin typeface="Arial"/>
                <a:ea typeface="Arial"/>
                <a:cs typeface="Arial"/>
                <a:sym typeface="Arial"/>
              </a:rPr>
              <a:t>diffère</a:t>
            </a:r>
            <a:r>
              <a:rPr lang="en-US" dirty="0">
                <a:latin typeface="Arial"/>
                <a:ea typeface="Arial"/>
                <a:cs typeface="Arial"/>
                <a:sym typeface="Arial"/>
              </a:rPr>
              <a:t> du contexte canadien de dépistage, </a:t>
            </a:r>
            <a:r>
              <a:rPr lang="en-US" dirty="0" err="1">
                <a:latin typeface="Arial"/>
                <a:ea typeface="Arial"/>
                <a:cs typeface="Arial"/>
                <a:sym typeface="Arial"/>
              </a:rPr>
              <a:t>généralement</a:t>
            </a:r>
            <a:r>
              <a:rPr lang="en-US" dirty="0">
                <a:latin typeface="Arial"/>
                <a:ea typeface="Arial"/>
                <a:cs typeface="Arial"/>
                <a:sym typeface="Arial"/>
              </a:rPr>
              <a:t> </a:t>
            </a:r>
            <a:r>
              <a:rPr lang="en-US" dirty="0" err="1">
                <a:latin typeface="Arial"/>
                <a:ea typeface="Arial"/>
                <a:cs typeface="Arial"/>
                <a:sym typeface="Arial"/>
              </a:rPr>
              <a:t>opportuniste</a:t>
            </a:r>
            <a:r>
              <a:rPr lang="en-US" dirty="0">
                <a:latin typeface="Arial"/>
                <a:ea typeface="Arial"/>
                <a:cs typeface="Arial"/>
                <a:sym typeface="Arial"/>
              </a:rPr>
              <a:t>.</a:t>
            </a:r>
            <a:endParaRPr dirty="0"/>
          </a:p>
          <a:p>
            <a:pPr marL="342900" lvl="0" indent="-209550" algn="l" rtl="0">
              <a:spcBef>
                <a:spcPts val="420"/>
              </a:spcBef>
              <a:spcAft>
                <a:spcPts val="0"/>
              </a:spcAft>
              <a:buClr>
                <a:schemeClr val="dk1"/>
              </a:buClr>
              <a:buSzPct val="100000"/>
              <a:buNone/>
            </a:pPr>
            <a:endParaRPr dirty="0">
              <a:latin typeface="Arial"/>
              <a:ea typeface="Arial"/>
              <a:cs typeface="Arial"/>
              <a:sym typeface="Arial"/>
            </a:endParaRPr>
          </a:p>
          <a:p>
            <a:pPr marL="342900" lvl="0" indent="-342900" algn="l" rtl="0">
              <a:spcBef>
                <a:spcPts val="420"/>
              </a:spcBef>
              <a:spcAft>
                <a:spcPts val="0"/>
              </a:spcAft>
              <a:buClr>
                <a:schemeClr val="dk1"/>
              </a:buClr>
              <a:buSzPct val="100000"/>
              <a:buChar char="•"/>
            </a:pPr>
            <a:r>
              <a:rPr lang="en-US" dirty="0">
                <a:latin typeface="Arial"/>
                <a:ea typeface="Arial"/>
                <a:cs typeface="Arial"/>
                <a:sym typeface="Arial"/>
              </a:rPr>
              <a:t>Les </a:t>
            </a:r>
            <a:r>
              <a:rPr lang="en-US" dirty="0" err="1">
                <a:latin typeface="Arial"/>
                <a:ea typeface="Arial"/>
                <a:cs typeface="Arial"/>
                <a:sym typeface="Arial"/>
              </a:rPr>
              <a:t>participantes</a:t>
            </a:r>
            <a:r>
              <a:rPr lang="en-US" dirty="0">
                <a:latin typeface="Arial"/>
                <a:ea typeface="Arial"/>
                <a:cs typeface="Arial"/>
                <a:sym typeface="Arial"/>
              </a:rPr>
              <a:t> aux ECR </a:t>
            </a:r>
            <a:r>
              <a:rPr lang="en-US" dirty="0" err="1">
                <a:latin typeface="Arial"/>
                <a:ea typeface="Arial"/>
                <a:cs typeface="Arial"/>
                <a:sym typeface="Arial"/>
              </a:rPr>
              <a:t>avaient</a:t>
            </a:r>
            <a:r>
              <a:rPr lang="en-US" dirty="0">
                <a:latin typeface="Arial"/>
                <a:ea typeface="Arial"/>
                <a:cs typeface="Arial"/>
                <a:sym typeface="Arial"/>
              </a:rPr>
              <a:t> un </a:t>
            </a:r>
            <a:r>
              <a:rPr lang="en-US" dirty="0" err="1">
                <a:highlight>
                  <a:srgbClr val="FFFF00"/>
                </a:highlight>
                <a:latin typeface="Arial"/>
                <a:ea typeface="Arial"/>
                <a:cs typeface="Arial"/>
                <a:sym typeface="Arial"/>
              </a:rPr>
              <a:t>niveau</a:t>
            </a:r>
            <a:r>
              <a:rPr lang="en-US" dirty="0">
                <a:highlight>
                  <a:srgbClr val="FFFF00"/>
                </a:highlight>
                <a:latin typeface="Arial"/>
                <a:ea typeface="Arial"/>
                <a:cs typeface="Arial"/>
                <a:sym typeface="Arial"/>
              </a:rPr>
              <a:t> de </a:t>
            </a:r>
            <a:r>
              <a:rPr lang="en-US" dirty="0" err="1">
                <a:highlight>
                  <a:srgbClr val="FFFF00"/>
                </a:highlight>
                <a:latin typeface="Arial"/>
                <a:ea typeface="Arial"/>
                <a:cs typeface="Arial"/>
                <a:sym typeface="Arial"/>
              </a:rPr>
              <a:t>scolarité</a:t>
            </a:r>
            <a:r>
              <a:rPr lang="en-US" dirty="0">
                <a:highlight>
                  <a:srgbClr val="FFFF00"/>
                </a:highlight>
                <a:latin typeface="Arial"/>
                <a:ea typeface="Arial"/>
                <a:cs typeface="Arial"/>
                <a:sym typeface="Arial"/>
              </a:rPr>
              <a:t> plus élevé</a:t>
            </a:r>
            <a:r>
              <a:rPr lang="en-US" dirty="0">
                <a:latin typeface="Arial"/>
                <a:ea typeface="Arial"/>
                <a:cs typeface="Arial"/>
                <a:sym typeface="Arial"/>
              </a:rPr>
              <a:t> </a:t>
            </a:r>
            <a:r>
              <a:rPr lang="en-US" dirty="0" err="1">
                <a:latin typeface="Arial"/>
                <a:ea typeface="Arial"/>
                <a:cs typeface="Arial"/>
                <a:sym typeface="Arial"/>
              </a:rPr>
              <a:t>comparativement</a:t>
            </a:r>
            <a:r>
              <a:rPr lang="en-US" dirty="0">
                <a:latin typeface="Arial"/>
                <a:ea typeface="Arial"/>
                <a:cs typeface="Arial"/>
                <a:sym typeface="Arial"/>
              </a:rPr>
              <a:t> à la population générale.</a:t>
            </a:r>
            <a:endParaRPr dirty="0"/>
          </a:p>
          <a:p>
            <a:pPr marL="342900" lvl="0" indent="-209550" algn="l" rtl="0">
              <a:spcBef>
                <a:spcPts val="420"/>
              </a:spcBef>
              <a:spcAft>
                <a:spcPts val="0"/>
              </a:spcAft>
              <a:buClr>
                <a:schemeClr val="dk1"/>
              </a:buClr>
              <a:buSzPct val="100000"/>
              <a:buNone/>
            </a:pPr>
            <a:endParaRPr dirty="0">
              <a:latin typeface="Arial"/>
              <a:ea typeface="Arial"/>
              <a:cs typeface="Arial"/>
              <a:sym typeface="Arial"/>
            </a:endParaRPr>
          </a:p>
          <a:p>
            <a:pPr marL="342900" lvl="0" indent="-342900" algn="l" rtl="0">
              <a:spcBef>
                <a:spcPts val="420"/>
              </a:spcBef>
              <a:spcAft>
                <a:spcPts val="0"/>
              </a:spcAft>
              <a:buClr>
                <a:schemeClr val="dk1"/>
              </a:buClr>
              <a:buSzPct val="100000"/>
              <a:buChar char="•"/>
            </a:pPr>
            <a:r>
              <a:rPr lang="en-US" dirty="0" err="1">
                <a:latin typeface="Arial"/>
                <a:ea typeface="Arial"/>
                <a:cs typeface="Arial"/>
                <a:sym typeface="Arial"/>
              </a:rPr>
              <a:t>L’évaluation</a:t>
            </a:r>
            <a:r>
              <a:rPr lang="en-US" dirty="0">
                <a:latin typeface="Arial"/>
                <a:ea typeface="Arial"/>
                <a:cs typeface="Arial"/>
                <a:sym typeface="Arial"/>
              </a:rPr>
              <a:t> des données selon </a:t>
            </a:r>
            <a:r>
              <a:rPr lang="en-US" dirty="0" err="1">
                <a:latin typeface="Arial"/>
                <a:ea typeface="Arial"/>
                <a:cs typeface="Arial"/>
                <a:sym typeface="Arial"/>
              </a:rPr>
              <a:t>l’approche</a:t>
            </a:r>
            <a:r>
              <a:rPr lang="en-US" dirty="0">
                <a:latin typeface="Arial"/>
                <a:ea typeface="Arial"/>
                <a:cs typeface="Arial"/>
                <a:sym typeface="Arial"/>
              </a:rPr>
              <a:t> GRADE a été revue à la </a:t>
            </a:r>
            <a:r>
              <a:rPr lang="en-US" dirty="0" err="1">
                <a:latin typeface="Arial"/>
                <a:ea typeface="Arial"/>
                <a:cs typeface="Arial"/>
                <a:sym typeface="Arial"/>
              </a:rPr>
              <a:t>baisse</a:t>
            </a:r>
            <a:r>
              <a:rPr lang="en-US" dirty="0">
                <a:latin typeface="Arial"/>
                <a:ea typeface="Arial"/>
                <a:cs typeface="Arial"/>
                <a:sym typeface="Arial"/>
              </a:rPr>
              <a:t> en raison des </a:t>
            </a:r>
            <a:r>
              <a:rPr lang="en-US" dirty="0" err="1">
                <a:latin typeface="Arial"/>
                <a:ea typeface="Arial"/>
                <a:cs typeface="Arial"/>
                <a:sym typeface="Arial"/>
              </a:rPr>
              <a:t>éléments</a:t>
            </a:r>
            <a:r>
              <a:rPr lang="en-US" dirty="0">
                <a:latin typeface="Arial"/>
                <a:ea typeface="Arial"/>
                <a:cs typeface="Arial"/>
                <a:sym typeface="Arial"/>
              </a:rPr>
              <a:t> </a:t>
            </a:r>
            <a:r>
              <a:rPr lang="en-US" dirty="0" err="1">
                <a:latin typeface="Arial"/>
                <a:ea typeface="Arial"/>
                <a:cs typeface="Arial"/>
                <a:sym typeface="Arial"/>
              </a:rPr>
              <a:t>d’applicabilité</a:t>
            </a:r>
            <a:r>
              <a:rPr lang="en-US" dirty="0">
                <a:latin typeface="Arial"/>
                <a:ea typeface="Arial"/>
                <a:cs typeface="Arial"/>
                <a:sym typeface="Arial"/>
              </a:rPr>
              <a:t> </a:t>
            </a:r>
            <a:r>
              <a:rPr lang="en-US" dirty="0" err="1">
                <a:latin typeface="Arial"/>
                <a:ea typeface="Arial"/>
                <a:cs typeface="Arial"/>
                <a:sym typeface="Arial"/>
              </a:rPr>
              <a:t>précédents</a:t>
            </a:r>
            <a:r>
              <a:rPr lang="en-US" dirty="0">
                <a:latin typeface="Arial"/>
                <a:ea typeface="Arial"/>
                <a:cs typeface="Arial"/>
                <a:sym typeface="Arial"/>
              </a:rPr>
              <a:t>. </a:t>
            </a:r>
            <a:endParaRPr dirty="0"/>
          </a:p>
          <a:p>
            <a:pPr marL="342900" lvl="0" indent="-209550" algn="l" rtl="0">
              <a:spcBef>
                <a:spcPts val="420"/>
              </a:spcBef>
              <a:spcAft>
                <a:spcPts val="0"/>
              </a:spcAft>
              <a:buClr>
                <a:schemeClr val="dk1"/>
              </a:buClr>
              <a:buSzPct val="100000"/>
              <a:buNone/>
            </a:pPr>
            <a:endParaRPr dirty="0"/>
          </a:p>
          <a:p>
            <a:pPr marL="0" lvl="0" indent="0" algn="l" rtl="0">
              <a:spcBef>
                <a:spcPts val="420"/>
              </a:spcBef>
              <a:spcAft>
                <a:spcPts val="0"/>
              </a:spcAft>
              <a:buClr>
                <a:schemeClr val="dk1"/>
              </a:buClr>
              <a:buSzPct val="100000"/>
              <a:buNone/>
            </a:pPr>
            <a:endParaRPr dirty="0"/>
          </a:p>
        </p:txBody>
      </p:sp>
      <p:sp>
        <p:nvSpPr>
          <p:cNvPr id="415" name="Google Shape;415;p32"/>
          <p:cNvSpPr txBox="1">
            <a:spLocks noGrp="1"/>
          </p:cNvSpPr>
          <p:nvPr>
            <p:ph type="sldNum" idx="12"/>
          </p:nvPr>
        </p:nvSpPr>
        <p:spPr>
          <a:xfrm>
            <a:off x="6553200" y="6264275"/>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32</a:t>
            </a:fld>
            <a:endParaRPr/>
          </a:p>
        </p:txBody>
      </p:sp>
    </p:spTree>
    <p:extLst>
      <p:ext uri="{BB962C8B-B14F-4D97-AF65-F5344CB8AC3E}">
        <p14:creationId xmlns:p14="http://schemas.microsoft.com/office/powerpoint/2010/main" val="40269812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FC278-EA12-F2FF-4E22-04807F3516C6}"/>
              </a:ext>
            </a:extLst>
          </p:cNvPr>
          <p:cNvSpPr>
            <a:spLocks noGrp="1"/>
          </p:cNvSpPr>
          <p:nvPr>
            <p:ph type="title"/>
          </p:nvPr>
        </p:nvSpPr>
        <p:spPr>
          <a:xfrm>
            <a:off x="218941" y="228600"/>
            <a:ext cx="8467859" cy="762000"/>
          </a:xfrm>
        </p:spPr>
        <p:txBody>
          <a:bodyPr>
            <a:normAutofit fontScale="90000"/>
          </a:bodyPr>
          <a:lstStyle/>
          <a:p>
            <a:pPr marL="0" marR="0" lvl="0" indent="0" algn="l" rtl="0">
              <a:spcBef>
                <a:spcPts val="0"/>
              </a:spcBef>
              <a:spcAft>
                <a:spcPts val="0"/>
              </a:spcAft>
              <a:buClr>
                <a:schemeClr val="dk1"/>
              </a:buClr>
              <a:buSzPct val="100000"/>
              <a:buFont typeface="Arial"/>
              <a:buNone/>
            </a:pPr>
            <a:r>
              <a:rPr lang="fr-FR" sz="3200" b="1" dirty="0">
                <a:solidFill>
                  <a:schemeClr val="dk1"/>
                </a:solidFill>
                <a:latin typeface="Arial"/>
                <a:ea typeface="Arial"/>
                <a:cs typeface="Arial"/>
                <a:sym typeface="Arial"/>
              </a:rPr>
              <a:t>Bénéfices du dépistage (fractures de </a:t>
            </a:r>
            <a:r>
              <a:rPr lang="fr-FR" sz="3200" b="1" dirty="0">
                <a:solidFill>
                  <a:schemeClr val="dk1"/>
                </a:solidFill>
                <a:highlight>
                  <a:srgbClr val="FFFF00"/>
                </a:highlight>
                <a:latin typeface="Arial"/>
                <a:ea typeface="Arial"/>
                <a:cs typeface="Arial"/>
                <a:sym typeface="Arial"/>
              </a:rPr>
              <a:t>hanche</a:t>
            </a:r>
            <a:r>
              <a:rPr lang="fr-FR" sz="3200" b="1" dirty="0">
                <a:solidFill>
                  <a:schemeClr val="dk1"/>
                </a:solidFill>
                <a:latin typeface="Arial"/>
                <a:ea typeface="Arial"/>
                <a:cs typeface="Arial"/>
                <a:sym typeface="Arial"/>
              </a:rPr>
              <a:t>)</a:t>
            </a:r>
            <a:endParaRPr lang="fr-FR" sz="2400" dirty="0"/>
          </a:p>
        </p:txBody>
      </p:sp>
      <p:graphicFrame>
        <p:nvGraphicFramePr>
          <p:cNvPr id="5" name="Table 5">
            <a:extLst>
              <a:ext uri="{FF2B5EF4-FFF2-40B4-BE49-F238E27FC236}">
                <a16:creationId xmlns:a16="http://schemas.microsoft.com/office/drawing/2014/main" id="{4FDE9466-C144-EAF4-3835-214C01D5E696}"/>
              </a:ext>
            </a:extLst>
          </p:cNvPr>
          <p:cNvGraphicFramePr>
            <a:graphicFrameLocks noGrp="1"/>
          </p:cNvGraphicFramePr>
          <p:nvPr>
            <p:ph idx="1"/>
            <p:extLst>
              <p:ext uri="{D42A27DB-BD31-4B8C-83A1-F6EECF244321}">
                <p14:modId xmlns:p14="http://schemas.microsoft.com/office/powerpoint/2010/main" val="2202431500"/>
              </p:ext>
            </p:extLst>
          </p:nvPr>
        </p:nvGraphicFramePr>
        <p:xfrm>
          <a:off x="218941" y="838201"/>
          <a:ext cx="8490502" cy="5988445"/>
        </p:xfrm>
        <a:graphic>
          <a:graphicData uri="http://schemas.openxmlformats.org/drawingml/2006/table">
            <a:tbl>
              <a:tblPr firstRow="1" bandRow="1">
                <a:tableStyleId>{21E4AEA4-8DFA-4A89-87EB-49C32662AFE0}</a:tableStyleId>
              </a:tblPr>
              <a:tblGrid>
                <a:gridCol w="1000259">
                  <a:extLst>
                    <a:ext uri="{9D8B030D-6E8A-4147-A177-3AD203B41FA5}">
                      <a16:colId xmlns:a16="http://schemas.microsoft.com/office/drawing/2014/main" val="1004667847"/>
                    </a:ext>
                  </a:extLst>
                </a:gridCol>
                <a:gridCol w="1819141">
                  <a:extLst>
                    <a:ext uri="{9D8B030D-6E8A-4147-A177-3AD203B41FA5}">
                      <a16:colId xmlns:a16="http://schemas.microsoft.com/office/drawing/2014/main" val="1741186293"/>
                    </a:ext>
                  </a:extLst>
                </a:gridCol>
                <a:gridCol w="1599127">
                  <a:extLst>
                    <a:ext uri="{9D8B030D-6E8A-4147-A177-3AD203B41FA5}">
                      <a16:colId xmlns:a16="http://schemas.microsoft.com/office/drawing/2014/main" val="694305295"/>
                    </a:ext>
                  </a:extLst>
                </a:gridCol>
                <a:gridCol w="2841344">
                  <a:extLst>
                    <a:ext uri="{9D8B030D-6E8A-4147-A177-3AD203B41FA5}">
                      <a16:colId xmlns:a16="http://schemas.microsoft.com/office/drawing/2014/main" val="2406118049"/>
                    </a:ext>
                  </a:extLst>
                </a:gridCol>
                <a:gridCol w="1230631">
                  <a:extLst>
                    <a:ext uri="{9D8B030D-6E8A-4147-A177-3AD203B41FA5}">
                      <a16:colId xmlns:a16="http://schemas.microsoft.com/office/drawing/2014/main" val="1801754564"/>
                    </a:ext>
                  </a:extLst>
                </a:gridCol>
              </a:tblGrid>
              <a:tr h="1104414">
                <a:tc>
                  <a:txBody>
                    <a:bodyPr/>
                    <a:lstStyle/>
                    <a:p>
                      <a:pPr marL="0" marR="0" lvl="0" indent="0" algn="l" rtl="0">
                        <a:spcBef>
                          <a:spcPts val="0"/>
                        </a:spcBef>
                        <a:spcAft>
                          <a:spcPts val="0"/>
                        </a:spcAft>
                        <a:buNone/>
                      </a:pPr>
                      <a:r>
                        <a:rPr lang="en-US" sz="1400" u="none" strike="noStrike" cap="none" dirty="0"/>
                        <a:t>Issue</a:t>
                      </a:r>
                      <a:endParaRPr dirty="0"/>
                    </a:p>
                  </a:txBody>
                  <a:tcPr marL="91450" marR="91450" marT="45725" marB="45725"/>
                </a:tc>
                <a:tc>
                  <a:txBody>
                    <a:bodyPr/>
                    <a:lstStyle/>
                    <a:p>
                      <a:pPr marL="0" marR="0" lvl="0" indent="0" algn="l" rtl="0">
                        <a:spcBef>
                          <a:spcPts val="0"/>
                        </a:spcBef>
                        <a:spcAft>
                          <a:spcPts val="0"/>
                        </a:spcAft>
                        <a:buClr>
                          <a:schemeClr val="dk1"/>
                        </a:buClr>
                        <a:buSzPts val="1400"/>
                        <a:buFont typeface="Calibri"/>
                        <a:buNone/>
                      </a:pPr>
                      <a:r>
                        <a:rPr lang="en-US" sz="1400" dirty="0" err="1"/>
                        <a:t>Approche</a:t>
                      </a:r>
                      <a:r>
                        <a:rPr lang="en-US" sz="1400" dirty="0"/>
                        <a:t> de </a:t>
                      </a:r>
                      <a:r>
                        <a:rPr lang="en-US" sz="1400" dirty="0" err="1"/>
                        <a:t>l’étude</a:t>
                      </a:r>
                      <a:r>
                        <a:rPr lang="en-US" sz="1400" dirty="0"/>
                        <a:t>;</a:t>
                      </a:r>
                      <a:endParaRPr dirty="0"/>
                    </a:p>
                    <a:p>
                      <a:pPr marL="0" marR="0" lvl="0" indent="0" algn="l" rtl="0">
                        <a:spcBef>
                          <a:spcPts val="0"/>
                        </a:spcBef>
                        <a:spcAft>
                          <a:spcPts val="0"/>
                        </a:spcAft>
                        <a:buClr>
                          <a:schemeClr val="dk1"/>
                        </a:buClr>
                        <a:buSzPts val="1400"/>
                        <a:buFont typeface="Calibri"/>
                        <a:buNone/>
                      </a:pPr>
                      <a:r>
                        <a:rPr lang="en-US" sz="1400" dirty="0"/>
                        <a:t>Population</a:t>
                      </a:r>
                      <a:endParaRPr dirty="0"/>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dirty="0"/>
                        <a:t>Études </a:t>
                      </a:r>
                      <a:r>
                        <a:rPr lang="en-US" sz="1400" u="none" strike="noStrike" dirty="0" err="1"/>
                        <a:t>incluses</a:t>
                      </a:r>
                      <a:r>
                        <a:rPr lang="en-US" sz="1400" u="none" strike="noStrike" dirty="0"/>
                        <a:t>; </a:t>
                      </a:r>
                      <a:endParaRPr sz="1400" dirty="0"/>
                    </a:p>
                    <a:p>
                      <a:pPr marL="0" marR="0" lvl="0" indent="0" algn="l" rtl="0">
                        <a:spcBef>
                          <a:spcPts val="0"/>
                        </a:spcBef>
                        <a:spcAft>
                          <a:spcPts val="0"/>
                        </a:spcAft>
                        <a:buClr>
                          <a:schemeClr val="dk1"/>
                        </a:buClr>
                        <a:buSzPts val="1400"/>
                        <a:buFont typeface="Calibri"/>
                        <a:buNone/>
                      </a:pPr>
                      <a:r>
                        <a:rPr lang="en-US" sz="1400" u="none" strike="noStrike" dirty="0"/>
                        <a:t>Taille de </a:t>
                      </a:r>
                      <a:r>
                        <a:rPr lang="en-US" sz="1400" u="none" strike="noStrike" dirty="0" err="1"/>
                        <a:t>l’échantillom</a:t>
                      </a:r>
                      <a:r>
                        <a:rPr lang="en-US" sz="1400" u="none" strike="noStrike" dirty="0"/>
                        <a:t>, Durée du </a:t>
                      </a:r>
                      <a:r>
                        <a:rPr lang="en-US" sz="1400" u="none" strike="noStrike" dirty="0" err="1"/>
                        <a:t>suivi</a:t>
                      </a:r>
                      <a:endParaRPr sz="1400" dirty="0"/>
                    </a:p>
                  </a:txBody>
                  <a:tcPr marL="91450" marR="91450" marT="45725" marB="45725"/>
                </a:tc>
                <a:tc>
                  <a:txBody>
                    <a:bodyPr/>
                    <a:lstStyle/>
                    <a:p>
                      <a:pPr marL="0" marR="0" lvl="0" indent="0" algn="l" rtl="0">
                        <a:spcBef>
                          <a:spcPts val="0"/>
                        </a:spcBef>
                        <a:spcAft>
                          <a:spcPts val="0"/>
                        </a:spcAft>
                        <a:buClr>
                          <a:schemeClr val="dk1"/>
                        </a:buClr>
                        <a:buSzPts val="1400"/>
                        <a:buFont typeface="Calibri"/>
                        <a:buNone/>
                      </a:pPr>
                      <a:r>
                        <a:rPr lang="en-US" sz="1400" dirty="0" err="1"/>
                        <a:t>Différence</a:t>
                      </a:r>
                      <a:r>
                        <a:rPr lang="en-US" sz="1400" dirty="0"/>
                        <a:t> </a:t>
                      </a:r>
                      <a:r>
                        <a:rPr lang="en-US" sz="1400" dirty="0" err="1"/>
                        <a:t>absolue</a:t>
                      </a:r>
                      <a:r>
                        <a:rPr lang="en-US" sz="1400" dirty="0"/>
                        <a:t> (IC à 95%)</a:t>
                      </a:r>
                      <a:endParaRPr dirty="0"/>
                    </a:p>
                    <a:p>
                      <a:pPr marL="0" marR="0" lvl="0" indent="0" algn="l" rtl="0">
                        <a:spcBef>
                          <a:spcPts val="0"/>
                        </a:spcBef>
                        <a:spcAft>
                          <a:spcPts val="0"/>
                        </a:spcAft>
                        <a:buClr>
                          <a:schemeClr val="dk1"/>
                        </a:buClr>
                        <a:buSzPts val="1400"/>
                        <a:buFont typeface="Calibri"/>
                        <a:buNone/>
                      </a:pPr>
                      <a:r>
                        <a:rPr lang="en-US" sz="1400" dirty="0"/>
                        <a:t>1. </a:t>
                      </a:r>
                      <a:r>
                        <a:rPr lang="en-US" sz="1400" dirty="0" err="1"/>
                        <a:t>Taux</a:t>
                      </a:r>
                      <a:r>
                        <a:rPr lang="en-US" sz="1400" dirty="0"/>
                        <a:t> </a:t>
                      </a:r>
                      <a:r>
                        <a:rPr lang="en-US" sz="1400" dirty="0" err="1"/>
                        <a:t>d’évènements</a:t>
                      </a:r>
                      <a:r>
                        <a:rPr lang="en-US" sz="1400" dirty="0"/>
                        <a:t> au sein du </a:t>
                      </a:r>
                      <a:r>
                        <a:rPr lang="en-US" sz="1400" dirty="0" err="1"/>
                        <a:t>groupe</a:t>
                      </a:r>
                      <a:r>
                        <a:rPr lang="en-US" sz="1400" dirty="0"/>
                        <a:t> </a:t>
                      </a:r>
                      <a:r>
                        <a:rPr lang="en-US" sz="1400" dirty="0" err="1"/>
                        <a:t>témoin</a:t>
                      </a:r>
                      <a:r>
                        <a:rPr lang="en-US" sz="1400" dirty="0"/>
                        <a:t> de </a:t>
                      </a:r>
                      <a:r>
                        <a:rPr lang="en-US" sz="1400" dirty="0" err="1"/>
                        <a:t>l’étude</a:t>
                      </a:r>
                      <a:endParaRPr dirty="0"/>
                    </a:p>
                    <a:p>
                      <a:pPr marL="0" marR="0" lvl="0" indent="0" algn="l" rtl="0">
                        <a:spcBef>
                          <a:spcPts val="0"/>
                        </a:spcBef>
                        <a:spcAft>
                          <a:spcPts val="0"/>
                        </a:spcAft>
                        <a:buClr>
                          <a:schemeClr val="dk1"/>
                        </a:buClr>
                        <a:buSzPts val="1400"/>
                        <a:buFont typeface="Calibri"/>
                        <a:buNone/>
                      </a:pPr>
                      <a:r>
                        <a:rPr lang="en-US" sz="1400" dirty="0"/>
                        <a:t>2.  </a:t>
                      </a:r>
                      <a:r>
                        <a:rPr lang="en-US" sz="1400" dirty="0" err="1"/>
                        <a:t>Taux</a:t>
                      </a:r>
                      <a:r>
                        <a:rPr lang="en-US" sz="1400" dirty="0"/>
                        <a:t> </a:t>
                      </a:r>
                      <a:r>
                        <a:rPr lang="en-US" sz="1400" dirty="0" err="1"/>
                        <a:t>d’évènements</a:t>
                      </a:r>
                      <a:r>
                        <a:rPr lang="en-US" sz="1400" dirty="0"/>
                        <a:t> </a:t>
                      </a:r>
                      <a:r>
                        <a:rPr lang="en-US" sz="1400" dirty="0" err="1"/>
                        <a:t>selon</a:t>
                      </a:r>
                      <a:r>
                        <a:rPr lang="en-US" sz="1400" dirty="0"/>
                        <a:t> le </a:t>
                      </a:r>
                      <a:r>
                        <a:rPr lang="en-US" sz="1400" dirty="0" err="1"/>
                        <a:t>risque</a:t>
                      </a:r>
                      <a:r>
                        <a:rPr lang="en-US" sz="1400" dirty="0"/>
                        <a:t> de la population </a:t>
                      </a:r>
                      <a:r>
                        <a:rPr lang="en-US" sz="1400" dirty="0" err="1"/>
                        <a:t>canadienne</a:t>
                      </a:r>
                      <a:endParaRPr dirty="0"/>
                    </a:p>
                  </a:txBody>
                  <a:tcPr marL="91450" marR="91450" marT="45725" marB="45725"/>
                </a:tc>
                <a:tc>
                  <a:txBody>
                    <a:bodyPr/>
                    <a:lstStyle/>
                    <a:p>
                      <a:pPr marL="0" marR="0" lvl="0" indent="0" algn="l" rtl="0">
                        <a:spcBef>
                          <a:spcPts val="0"/>
                        </a:spcBef>
                        <a:spcAft>
                          <a:spcPts val="0"/>
                        </a:spcAft>
                        <a:buClr>
                          <a:schemeClr val="dk1"/>
                        </a:buClr>
                        <a:buSzPts val="1400"/>
                        <a:buFont typeface="Calibri"/>
                        <a:buNone/>
                      </a:pPr>
                      <a:r>
                        <a:rPr lang="en-US" sz="1400" dirty="0"/>
                        <a:t>Certitude</a:t>
                      </a:r>
                      <a:endParaRPr dirty="0"/>
                    </a:p>
                  </a:txBody>
                  <a:tcPr marL="91450" marR="91450" marT="45725" marB="45725"/>
                </a:tc>
                <a:extLst>
                  <a:ext uri="{0D108BD9-81ED-4DB2-BD59-A6C34878D82A}">
                    <a16:rowId xmlns:a16="http://schemas.microsoft.com/office/drawing/2014/main" val="164142259"/>
                  </a:ext>
                </a:extLst>
              </a:tr>
              <a:tr h="1656616">
                <a:tc rowSpan="4">
                  <a:txBody>
                    <a:bodyPr/>
                    <a:lstStyle/>
                    <a:p>
                      <a:r>
                        <a:rPr lang="en-US" sz="1400" dirty="0"/>
                        <a:t>Fractures de </a:t>
                      </a:r>
                      <a:r>
                        <a:rPr lang="en-US" sz="1400" dirty="0" err="1"/>
                        <a:t>hanche</a:t>
                      </a:r>
                      <a:endParaRPr lang="en-US" sz="1400" dirty="0"/>
                    </a:p>
                  </a:txBody>
                  <a:tcPr/>
                </a:tc>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dirty="0"/>
                        <a:t>Population </a:t>
                      </a:r>
                      <a:r>
                        <a:rPr lang="en-US" sz="1400" u="none" strike="noStrike" dirty="0" err="1"/>
                        <a:t>volontaire</a:t>
                      </a:r>
                      <a:r>
                        <a:rPr lang="en-US" sz="1400" u="none" strike="noStrike" dirty="0"/>
                        <a:t>; </a:t>
                      </a:r>
                      <a:endParaRPr sz="1400" dirty="0"/>
                    </a:p>
                    <a:p>
                      <a:pPr marL="0" marR="0" lvl="0" indent="0" algn="l" rtl="0">
                        <a:lnSpc>
                          <a:spcPct val="100000"/>
                        </a:lnSpc>
                        <a:spcBef>
                          <a:spcPts val="0"/>
                        </a:spcBef>
                        <a:spcAft>
                          <a:spcPts val="0"/>
                        </a:spcAft>
                        <a:buClr>
                          <a:schemeClr val="dk1"/>
                        </a:buClr>
                        <a:buSzPts val="1400"/>
                        <a:buFont typeface="Calibri"/>
                        <a:buNone/>
                      </a:pPr>
                      <a:r>
                        <a:rPr lang="en-US" sz="1400" b="1" u="none" strike="noStrike" dirty="0" err="1"/>
                        <a:t>Dépistage</a:t>
                      </a:r>
                      <a:r>
                        <a:rPr lang="en-US" sz="1400" b="1" u="none" strike="noStrike" dirty="0"/>
                        <a:t> </a:t>
                      </a:r>
                      <a:r>
                        <a:rPr lang="en-US" sz="1400" b="1" u="none" strike="noStrike" dirty="0" err="1"/>
                        <a:t>débutant</a:t>
                      </a:r>
                      <a:r>
                        <a:rPr lang="en-US" sz="1400" b="1" u="none" strike="noStrike" dirty="0"/>
                        <a:t> par </a:t>
                      </a:r>
                      <a:r>
                        <a:rPr lang="en-US" sz="1400" b="1" u="none" strike="noStrike" dirty="0" err="1"/>
                        <a:t>une</a:t>
                      </a:r>
                      <a:r>
                        <a:rPr lang="en-US" sz="1400" b="1" u="none" strike="noStrike" dirty="0"/>
                        <a:t> estimation du </a:t>
                      </a:r>
                      <a:r>
                        <a:rPr lang="en-US" sz="1400" b="1" u="none" strike="noStrike" dirty="0" err="1"/>
                        <a:t>risque</a:t>
                      </a:r>
                      <a:r>
                        <a:rPr lang="en-US" sz="1400" b="1" u="none" strike="noStrike" dirty="0"/>
                        <a:t> (i.e., FRAX +/- BMD) </a:t>
                      </a:r>
                      <a:endParaRPr dirty="0"/>
                    </a:p>
                    <a:p>
                      <a:pPr marL="0" marR="0" lvl="0" indent="0" algn="l" rtl="0">
                        <a:lnSpc>
                          <a:spcPct val="100000"/>
                        </a:lnSpc>
                        <a:spcBef>
                          <a:spcPts val="0"/>
                        </a:spcBef>
                        <a:spcAft>
                          <a:spcPts val="0"/>
                        </a:spcAft>
                        <a:buClr>
                          <a:schemeClr val="dk1"/>
                        </a:buClr>
                        <a:buSzPts val="1400"/>
                        <a:buFont typeface="Calibri"/>
                        <a:buNone/>
                      </a:pPr>
                      <a:r>
                        <a:rPr lang="en-US" sz="1400" u="sng" strike="noStrike" dirty="0"/>
                        <a:t>Femmes ≥65 </a:t>
                      </a:r>
                      <a:r>
                        <a:rPr lang="en-US" sz="1400" u="sng" strike="noStrike" dirty="0" err="1"/>
                        <a:t>ans</a:t>
                      </a:r>
                      <a:endParaRPr sz="1400" dirty="0"/>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dirty="0"/>
                        <a:t>3 ECR + 1 ECC; n=43,736;</a:t>
                      </a:r>
                      <a:endParaRPr sz="1400" dirty="0"/>
                    </a:p>
                    <a:p>
                      <a:pPr marL="0" marR="0" lvl="0" indent="0" algn="l" rtl="0">
                        <a:lnSpc>
                          <a:spcPct val="100000"/>
                        </a:lnSpc>
                        <a:spcBef>
                          <a:spcPts val="0"/>
                        </a:spcBef>
                        <a:spcAft>
                          <a:spcPts val="0"/>
                        </a:spcAft>
                        <a:buClr>
                          <a:schemeClr val="dk1"/>
                        </a:buClr>
                        <a:buSzPts val="1400"/>
                        <a:buFont typeface="Calibri"/>
                        <a:buNone/>
                      </a:pPr>
                      <a:r>
                        <a:rPr lang="en-US" sz="1400" u="none" strike="noStrike" dirty="0" err="1"/>
                        <a:t>Suivi</a:t>
                      </a:r>
                      <a:r>
                        <a:rPr lang="en-US" sz="1400" u="none" strike="noStrike" dirty="0"/>
                        <a:t>: 3-5 </a:t>
                      </a:r>
                      <a:r>
                        <a:rPr lang="en-US" sz="1400" u="none" strike="noStrike" dirty="0" err="1"/>
                        <a:t>ans</a:t>
                      </a:r>
                      <a:endParaRPr sz="1400" dirty="0"/>
                    </a:p>
                  </a:txBody>
                  <a:tcPr marL="91450" marR="91450" marT="45725" marB="45725"/>
                </a:tc>
                <a:tc>
                  <a:txBody>
                    <a:bodyPr/>
                    <a:lstStyle/>
                    <a:p>
                      <a:pPr marL="228600" marR="0" lvl="0" indent="-228600" algn="l" rtl="0">
                        <a:spcBef>
                          <a:spcPts val="0"/>
                        </a:spcBef>
                        <a:spcAft>
                          <a:spcPts val="0"/>
                        </a:spcAft>
                        <a:buClr>
                          <a:schemeClr val="dk1"/>
                        </a:buClr>
                        <a:buSzPts val="1800"/>
                        <a:buFont typeface="Calibri"/>
                        <a:buAutoNum type="arabicPeriod"/>
                      </a:pPr>
                      <a:r>
                        <a:rPr lang="en-US" sz="1800" b="1" u="none" strike="noStrike" dirty="0"/>
                        <a:t>6.2 de </a:t>
                      </a:r>
                      <a:r>
                        <a:rPr lang="en-US" sz="1800" b="1" u="none" strike="noStrike" dirty="0" err="1"/>
                        <a:t>moins</a:t>
                      </a:r>
                      <a:r>
                        <a:rPr lang="en-US" sz="1800" b="1" u="none" strike="noStrike" dirty="0"/>
                        <a:t> sur 1000 (9.0 de </a:t>
                      </a:r>
                      <a:r>
                        <a:rPr lang="en-US" sz="1800" b="1" u="none" strike="noStrike" dirty="0" err="1"/>
                        <a:t>moins</a:t>
                      </a:r>
                      <a:r>
                        <a:rPr lang="en-US" sz="1800" b="1" u="none" strike="noStrike" dirty="0"/>
                        <a:t> à 2.8 de </a:t>
                      </a:r>
                      <a:r>
                        <a:rPr lang="en-US" sz="1800" b="1" u="none" strike="noStrike" dirty="0" err="1"/>
                        <a:t>moins</a:t>
                      </a:r>
                      <a:r>
                        <a:rPr lang="en-US" sz="1800" b="1" u="none" strike="noStrike" dirty="0"/>
                        <a:t>)</a:t>
                      </a:r>
                      <a:endParaRPr dirty="0"/>
                    </a:p>
                    <a:p>
                      <a:pPr marL="228600" marR="0" lvl="0" indent="-228600" algn="l" rtl="0">
                        <a:spcBef>
                          <a:spcPts val="0"/>
                        </a:spcBef>
                        <a:spcAft>
                          <a:spcPts val="0"/>
                        </a:spcAft>
                        <a:buClr>
                          <a:schemeClr val="dk1"/>
                        </a:buClr>
                        <a:buSzPts val="1800"/>
                        <a:buFont typeface="Calibri"/>
                        <a:buAutoNum type="arabicPeriod"/>
                      </a:pPr>
                      <a:r>
                        <a:rPr lang="en-US" sz="1800" b="1" u="none" strike="noStrike" dirty="0"/>
                        <a:t>4.0 de </a:t>
                      </a:r>
                      <a:r>
                        <a:rPr lang="en-US" sz="1800" b="1" u="none" strike="noStrike" dirty="0" err="1"/>
                        <a:t>moins</a:t>
                      </a:r>
                      <a:r>
                        <a:rPr lang="en-US" sz="1800" b="1" u="none" strike="noStrike" dirty="0"/>
                        <a:t> sur 1000 (5.8 de </a:t>
                      </a:r>
                      <a:r>
                        <a:rPr lang="en-US" sz="1800" b="1" u="none" strike="noStrike" dirty="0" err="1"/>
                        <a:t>moins</a:t>
                      </a:r>
                      <a:r>
                        <a:rPr lang="en-US" sz="1800" b="1" u="none" strike="noStrike" dirty="0"/>
                        <a:t> à 1.8 de </a:t>
                      </a:r>
                      <a:r>
                        <a:rPr lang="en-US" sz="1800" b="1" u="none" strike="noStrike" dirty="0" err="1"/>
                        <a:t>moins</a:t>
                      </a:r>
                      <a:r>
                        <a:rPr lang="en-US" sz="1800" b="1" u="none" strike="noStrike" dirty="0"/>
                        <a:t>)</a:t>
                      </a:r>
                      <a:endParaRPr dirty="0"/>
                    </a:p>
                  </a:txBody>
                  <a:tcPr marL="91450" marR="91450" marT="45725" marB="45725">
                    <a:solidFill>
                      <a:srgbClr val="92D050"/>
                    </a:solidFill>
                  </a:tcPr>
                </a:tc>
                <a:tc>
                  <a:txBody>
                    <a:bodyPr/>
                    <a:lstStyle/>
                    <a:p>
                      <a:pPr marL="0" marR="0" lvl="0" indent="0" algn="l" rtl="0">
                        <a:spcBef>
                          <a:spcPts val="0"/>
                        </a:spcBef>
                        <a:spcAft>
                          <a:spcPts val="0"/>
                        </a:spcAft>
                        <a:buNone/>
                      </a:pPr>
                      <a:r>
                        <a:rPr lang="en-US" sz="1800" b="1" dirty="0"/>
                        <a:t>Moyenne à </a:t>
                      </a:r>
                      <a:r>
                        <a:rPr lang="en-US" sz="1800" b="1" dirty="0" err="1"/>
                        <a:t>élevée</a:t>
                      </a:r>
                      <a:endParaRPr dirty="0"/>
                    </a:p>
                  </a:txBody>
                  <a:tcPr marL="91450" marR="91450" marT="45725" marB="45725">
                    <a:solidFill>
                      <a:srgbClr val="92D050"/>
                    </a:solidFill>
                  </a:tcPr>
                </a:tc>
                <a:extLst>
                  <a:ext uri="{0D108BD9-81ED-4DB2-BD59-A6C34878D82A}">
                    <a16:rowId xmlns:a16="http://schemas.microsoft.com/office/drawing/2014/main" val="1312865362"/>
                  </a:ext>
                </a:extLst>
              </a:tr>
              <a:tr h="900971">
                <a:tc vMerge="1">
                  <a:txBody>
                    <a:bodyPr/>
                    <a:lstStyle/>
                    <a:p>
                      <a:endParaRPr lang="en-US"/>
                    </a:p>
                  </a:txBody>
                  <a:tcPr marL="0" marR="0" marT="0" marB="0" horzOverflow="overflow"/>
                </a:tc>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a:t>Toutes les femmes admissibles</a:t>
                      </a:r>
                      <a:endParaRPr sz="1400"/>
                    </a:p>
                    <a:p>
                      <a:pPr marL="0" marR="0" lvl="0" indent="0" algn="l" rtl="0">
                        <a:lnSpc>
                          <a:spcPct val="100000"/>
                        </a:lnSpc>
                        <a:spcBef>
                          <a:spcPts val="0"/>
                        </a:spcBef>
                        <a:spcAft>
                          <a:spcPts val="0"/>
                        </a:spcAft>
                        <a:buClr>
                          <a:schemeClr val="dk1"/>
                        </a:buClr>
                        <a:buSzPts val="1400"/>
                        <a:buFont typeface="Calibri"/>
                        <a:buNone/>
                      </a:pPr>
                      <a:r>
                        <a:rPr lang="en-US" sz="1400" b="1" u="none" strike="noStrike"/>
                        <a:t>Dépistage avec DMO</a:t>
                      </a:r>
                      <a:endParaRPr/>
                    </a:p>
                    <a:p>
                      <a:pPr marL="0" marR="0" lvl="0" indent="0" algn="l" rtl="0">
                        <a:spcBef>
                          <a:spcPts val="0"/>
                        </a:spcBef>
                        <a:spcAft>
                          <a:spcPts val="0"/>
                        </a:spcAft>
                        <a:buClr>
                          <a:schemeClr val="dk1"/>
                        </a:buClr>
                        <a:buSzPts val="1400"/>
                        <a:buFont typeface="Calibri"/>
                        <a:buNone/>
                      </a:pPr>
                      <a:r>
                        <a:rPr lang="en-US" sz="1400" u="sng" strike="noStrike"/>
                        <a:t>Femmes 45-54 ans</a:t>
                      </a:r>
                      <a:endParaRPr sz="1400"/>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a:t>1 ECR; n=2,797;</a:t>
                      </a:r>
                      <a:endParaRPr sz="1400"/>
                    </a:p>
                    <a:p>
                      <a:pPr marL="0" marR="0" lvl="0" indent="0" algn="l" rtl="0">
                        <a:spcBef>
                          <a:spcPts val="0"/>
                        </a:spcBef>
                        <a:spcAft>
                          <a:spcPts val="0"/>
                        </a:spcAft>
                        <a:buClr>
                          <a:schemeClr val="dk1"/>
                        </a:buClr>
                        <a:buSzPts val="1400"/>
                        <a:buFont typeface="Calibri"/>
                        <a:buNone/>
                      </a:pPr>
                      <a:r>
                        <a:rPr lang="en-US" sz="1400" u="none" strike="noStrike"/>
                        <a:t>Suivi: 9 ans</a:t>
                      </a:r>
                      <a:endParaRPr sz="1400"/>
                    </a:p>
                  </a:txBody>
                  <a:tcPr marL="91450" marR="91450" marT="45725" marB="45725"/>
                </a:tc>
                <a:tc>
                  <a:txBody>
                    <a:bodyPr/>
                    <a:lstStyle/>
                    <a:p>
                      <a:pPr marL="228600" marR="0" lvl="0" indent="-228600" algn="l" rtl="0">
                        <a:spcBef>
                          <a:spcPts val="0"/>
                        </a:spcBef>
                        <a:spcAft>
                          <a:spcPts val="0"/>
                        </a:spcAft>
                        <a:buClr>
                          <a:schemeClr val="dk1"/>
                        </a:buClr>
                        <a:buSzPts val="1400"/>
                        <a:buFont typeface="Calibri"/>
                        <a:buAutoNum type="arabicPeriod"/>
                      </a:pPr>
                      <a:r>
                        <a:rPr lang="en-US" sz="1400" u="none" strike="noStrike" dirty="0"/>
                        <a:t>0.1 de </a:t>
                      </a:r>
                      <a:r>
                        <a:rPr lang="en-US" sz="1400" u="none" strike="noStrike" dirty="0" err="1"/>
                        <a:t>moins</a:t>
                      </a:r>
                      <a:r>
                        <a:rPr lang="en-US" sz="1400" u="none" strike="noStrike" dirty="0"/>
                        <a:t> sur 1000 (1.6 de </a:t>
                      </a:r>
                      <a:r>
                        <a:rPr lang="en-US" sz="1400" u="none" strike="noStrike" dirty="0" err="1"/>
                        <a:t>moins</a:t>
                      </a:r>
                      <a:r>
                        <a:rPr lang="en-US" sz="1400" u="none" strike="noStrike" dirty="0"/>
                        <a:t> à 7.4 de plus)</a:t>
                      </a:r>
                      <a:endParaRPr dirty="0"/>
                    </a:p>
                    <a:p>
                      <a:pPr marL="228600" marR="0" lvl="0" indent="-228600" algn="l" rtl="0">
                        <a:spcBef>
                          <a:spcPts val="0"/>
                        </a:spcBef>
                        <a:spcAft>
                          <a:spcPts val="0"/>
                        </a:spcAft>
                        <a:buClr>
                          <a:schemeClr val="dk1"/>
                        </a:buClr>
                        <a:buSzPts val="1400"/>
                        <a:buFont typeface="Calibri"/>
                        <a:buAutoNum type="arabicPeriod"/>
                      </a:pPr>
                      <a:r>
                        <a:rPr lang="en-US" sz="1400" u="none" strike="noStrike" dirty="0"/>
                        <a:t>0.4 de </a:t>
                      </a:r>
                      <a:r>
                        <a:rPr lang="en-US" sz="1400" u="none" strike="noStrike" dirty="0" err="1"/>
                        <a:t>moins</a:t>
                      </a:r>
                      <a:r>
                        <a:rPr lang="en-US" sz="1400" u="none" strike="noStrike" dirty="0"/>
                        <a:t> sur 1000 (6.5 de </a:t>
                      </a:r>
                      <a:r>
                        <a:rPr lang="en-US" sz="1400" u="none" strike="noStrike" dirty="0" err="1"/>
                        <a:t>moins</a:t>
                      </a:r>
                      <a:r>
                        <a:rPr lang="en-US" sz="1400" u="none" strike="noStrike" dirty="0"/>
                        <a:t> à 29.7 de plus)</a:t>
                      </a:r>
                      <a:endParaRPr dirty="0"/>
                    </a:p>
                  </a:txBody>
                  <a:tcPr marL="91450" marR="91450" marT="45725" marB="45725"/>
                </a:tc>
                <a:tc>
                  <a:txBody>
                    <a:bodyPr/>
                    <a:lstStyle/>
                    <a:p>
                      <a:pPr marL="0" marR="0" lvl="0" indent="0" algn="l" rtl="0">
                        <a:spcBef>
                          <a:spcPts val="0"/>
                        </a:spcBef>
                        <a:spcAft>
                          <a:spcPts val="0"/>
                        </a:spcAft>
                        <a:buNone/>
                      </a:pPr>
                      <a:r>
                        <a:rPr lang="en-US" sz="1400"/>
                        <a:t>Très faible</a:t>
                      </a:r>
                      <a:endParaRPr/>
                    </a:p>
                  </a:txBody>
                  <a:tcPr marL="91450" marR="91450" marT="45725" marB="45725"/>
                </a:tc>
                <a:extLst>
                  <a:ext uri="{0D108BD9-81ED-4DB2-BD59-A6C34878D82A}">
                    <a16:rowId xmlns:a16="http://schemas.microsoft.com/office/drawing/2014/main" val="3308792573"/>
                  </a:ext>
                </a:extLst>
              </a:tr>
              <a:tr h="926154">
                <a:tc vMerge="1">
                  <a:txBody>
                    <a:bodyPr/>
                    <a:lstStyle/>
                    <a:p>
                      <a:r>
                        <a:rPr lang="en-US" sz="1900" dirty="0"/>
                        <a:t>Fractures de </a:t>
                      </a:r>
                      <a:r>
                        <a:rPr lang="en-US" sz="1900" dirty="0" err="1"/>
                        <a:t>hanche</a:t>
                      </a:r>
                      <a:endParaRPr lang="en-US" sz="1900" dirty="0"/>
                    </a:p>
                  </a:txBody>
                  <a:tcPr/>
                </a:tc>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a:t>Femmes qui acceptent un dépistage;</a:t>
                      </a:r>
                      <a:endParaRPr sz="1400"/>
                    </a:p>
                    <a:p>
                      <a:pPr marL="0" marR="0" lvl="0" indent="0" algn="l" rtl="0">
                        <a:lnSpc>
                          <a:spcPct val="100000"/>
                        </a:lnSpc>
                        <a:spcBef>
                          <a:spcPts val="0"/>
                        </a:spcBef>
                        <a:spcAft>
                          <a:spcPts val="0"/>
                        </a:spcAft>
                        <a:buClr>
                          <a:schemeClr val="dk1"/>
                        </a:buClr>
                        <a:buSzPts val="1400"/>
                        <a:buFont typeface="Calibri"/>
                        <a:buNone/>
                      </a:pPr>
                      <a:r>
                        <a:rPr lang="en-US" sz="1400" b="1" u="none" strike="noStrike"/>
                        <a:t>Dépistage avec DMO</a:t>
                      </a:r>
                      <a:endParaRPr/>
                    </a:p>
                    <a:p>
                      <a:pPr marL="0" marR="0" lvl="0" indent="0" algn="l" rtl="0">
                        <a:spcBef>
                          <a:spcPts val="0"/>
                        </a:spcBef>
                        <a:spcAft>
                          <a:spcPts val="0"/>
                        </a:spcAft>
                        <a:buClr>
                          <a:schemeClr val="dk1"/>
                        </a:buClr>
                        <a:buSzPts val="1400"/>
                        <a:buFont typeface="Calibri"/>
                        <a:buNone/>
                      </a:pPr>
                      <a:r>
                        <a:rPr lang="en-US" sz="1400" u="sng" strike="noStrike"/>
                        <a:t>Femmes 45-54 ans</a:t>
                      </a:r>
                      <a:endParaRPr sz="1400"/>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a:t>1 ECR; n=2,604;</a:t>
                      </a:r>
                      <a:endParaRPr sz="1400"/>
                    </a:p>
                    <a:p>
                      <a:pPr marL="0" marR="0" lvl="0" indent="0" algn="l" rtl="0">
                        <a:spcBef>
                          <a:spcPts val="0"/>
                        </a:spcBef>
                        <a:spcAft>
                          <a:spcPts val="0"/>
                        </a:spcAft>
                        <a:buClr>
                          <a:schemeClr val="dk1"/>
                        </a:buClr>
                        <a:buSzPts val="1400"/>
                        <a:buFont typeface="Calibri"/>
                        <a:buNone/>
                      </a:pPr>
                      <a:r>
                        <a:rPr lang="en-US" sz="1400" u="none" strike="noStrike"/>
                        <a:t>Suivi: 9 ans</a:t>
                      </a:r>
                      <a:endParaRPr sz="1400"/>
                    </a:p>
                  </a:txBody>
                  <a:tcPr marL="91450" marR="91450" marT="45725" marB="45725"/>
                </a:tc>
                <a:tc>
                  <a:txBody>
                    <a:bodyPr/>
                    <a:lstStyle/>
                    <a:p>
                      <a:pPr marL="228600" marR="0" lvl="0" indent="-228600" algn="l" rtl="0">
                        <a:spcBef>
                          <a:spcPts val="0"/>
                        </a:spcBef>
                        <a:spcAft>
                          <a:spcPts val="0"/>
                        </a:spcAft>
                        <a:buClr>
                          <a:schemeClr val="dk1"/>
                        </a:buClr>
                        <a:buSzPts val="1400"/>
                        <a:buFont typeface="Calibri"/>
                        <a:buAutoNum type="arabicPeriod"/>
                      </a:pPr>
                      <a:r>
                        <a:rPr lang="en-US" sz="1400" u="none" strike="noStrike" dirty="0"/>
                        <a:t>1.3 de </a:t>
                      </a:r>
                      <a:r>
                        <a:rPr lang="en-US" sz="1400" u="none" strike="noStrike" dirty="0" err="1"/>
                        <a:t>moins</a:t>
                      </a:r>
                      <a:r>
                        <a:rPr lang="en-US" sz="1400" u="none" strike="noStrike" dirty="0"/>
                        <a:t> sur 1000 (1.9 de </a:t>
                      </a:r>
                      <a:r>
                        <a:rPr lang="en-US" sz="1400" u="none" strike="noStrike" dirty="0" err="1"/>
                        <a:t>moins</a:t>
                      </a:r>
                      <a:r>
                        <a:rPr lang="en-US" sz="1400" u="none" strike="noStrike" dirty="0"/>
                        <a:t> à 5.0 de plus)</a:t>
                      </a:r>
                      <a:endParaRPr dirty="0"/>
                    </a:p>
                    <a:p>
                      <a:pPr marL="228600" marR="0" lvl="0" indent="-228600" algn="l" rtl="0">
                        <a:spcBef>
                          <a:spcPts val="0"/>
                        </a:spcBef>
                        <a:spcAft>
                          <a:spcPts val="0"/>
                        </a:spcAft>
                        <a:buClr>
                          <a:schemeClr val="dk1"/>
                        </a:buClr>
                        <a:buSzPts val="1400"/>
                        <a:buFont typeface="Calibri"/>
                        <a:buAutoNum type="arabicPeriod"/>
                      </a:pPr>
                      <a:r>
                        <a:rPr lang="en-US" sz="1400" u="none" strike="noStrike" dirty="0"/>
                        <a:t>5.0 fewer per 1000 (7.7 fewer to 20.2 more)</a:t>
                      </a:r>
                      <a:endParaRPr dirty="0"/>
                    </a:p>
                  </a:txBody>
                  <a:tcPr marL="91450" marR="91450" marT="45725" marB="45725"/>
                </a:tc>
                <a:tc>
                  <a:txBody>
                    <a:bodyPr/>
                    <a:lstStyle/>
                    <a:p>
                      <a:pPr marL="0" marR="0" lvl="0" indent="0" algn="l" rtl="0">
                        <a:spcBef>
                          <a:spcPts val="0"/>
                        </a:spcBef>
                        <a:spcAft>
                          <a:spcPts val="0"/>
                        </a:spcAft>
                        <a:buNone/>
                      </a:pPr>
                      <a:r>
                        <a:rPr lang="en-US" sz="1400"/>
                        <a:t>Très faible</a:t>
                      </a:r>
                      <a:endParaRPr/>
                    </a:p>
                  </a:txBody>
                  <a:tcPr marL="91450" marR="91450" marT="45725" marB="45725"/>
                </a:tc>
                <a:extLst>
                  <a:ext uri="{0D108BD9-81ED-4DB2-BD59-A6C34878D82A}">
                    <a16:rowId xmlns:a16="http://schemas.microsoft.com/office/drawing/2014/main" val="367668815"/>
                  </a:ext>
                </a:extLst>
              </a:tr>
              <a:tr h="1203045">
                <a:tc vMerge="1">
                  <a:txBody>
                    <a:bodyPr/>
                    <a:lstStyle/>
                    <a:p>
                      <a:endParaRPr lang="en-US"/>
                    </a:p>
                  </a:txBody>
                  <a:tcPr marL="0" marR="0" marT="0" marB="0" horzOverflow="overflow"/>
                </a:tc>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a:t>Population volontaire</a:t>
                      </a:r>
                      <a:endParaRPr sz="1400"/>
                    </a:p>
                    <a:p>
                      <a:pPr marL="0" marR="0" lvl="0" indent="0" algn="l" rtl="0">
                        <a:lnSpc>
                          <a:spcPct val="100000"/>
                        </a:lnSpc>
                        <a:spcBef>
                          <a:spcPts val="0"/>
                        </a:spcBef>
                        <a:spcAft>
                          <a:spcPts val="0"/>
                        </a:spcAft>
                        <a:buClr>
                          <a:schemeClr val="dk1"/>
                        </a:buClr>
                        <a:buSzPts val="1400"/>
                        <a:buFont typeface="Calibri"/>
                        <a:buNone/>
                      </a:pPr>
                      <a:r>
                        <a:rPr lang="en-US" sz="1400" b="1" u="none" strike="noStrike"/>
                        <a:t>Dépistage avec DMO</a:t>
                      </a:r>
                      <a:endParaRPr/>
                    </a:p>
                    <a:p>
                      <a:pPr marL="0" marR="0" lvl="0" indent="0" algn="l" rtl="0">
                        <a:spcBef>
                          <a:spcPts val="0"/>
                        </a:spcBef>
                        <a:spcAft>
                          <a:spcPts val="0"/>
                        </a:spcAft>
                        <a:buClr>
                          <a:schemeClr val="dk1"/>
                        </a:buClr>
                        <a:buSzPts val="1400"/>
                        <a:buFont typeface="Calibri"/>
                        <a:buNone/>
                      </a:pPr>
                      <a:r>
                        <a:rPr lang="en-US" sz="1400" u="sng" strike="noStrike"/>
                        <a:t>Hommes ≥65 ans</a:t>
                      </a:r>
                      <a:endParaRPr sz="1400"/>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a:t>1 ECC; n=1,380;</a:t>
                      </a:r>
                      <a:endParaRPr sz="1400"/>
                    </a:p>
                    <a:p>
                      <a:pPr marL="0" marR="0" lvl="0" indent="0" algn="l" rtl="0">
                        <a:spcBef>
                          <a:spcPts val="0"/>
                        </a:spcBef>
                        <a:spcAft>
                          <a:spcPts val="0"/>
                        </a:spcAft>
                        <a:buClr>
                          <a:schemeClr val="dk1"/>
                        </a:buClr>
                        <a:buSzPts val="1400"/>
                        <a:buFont typeface="Calibri"/>
                        <a:buNone/>
                      </a:pPr>
                      <a:r>
                        <a:rPr lang="en-US" sz="1400" u="none" strike="noStrike"/>
                        <a:t>Suivi: 4.9 and</a:t>
                      </a:r>
                      <a:endParaRPr sz="1400"/>
                    </a:p>
                  </a:txBody>
                  <a:tcPr marL="91450" marR="91450" marT="45725" marB="45725"/>
                </a:tc>
                <a:tc>
                  <a:txBody>
                    <a:bodyPr/>
                    <a:lstStyle/>
                    <a:p>
                      <a:pPr marL="228600" marR="0" lvl="0" indent="-228600" algn="l" rtl="0">
                        <a:spcBef>
                          <a:spcPts val="0"/>
                        </a:spcBef>
                        <a:spcAft>
                          <a:spcPts val="0"/>
                        </a:spcAft>
                        <a:buClr>
                          <a:schemeClr val="dk1"/>
                        </a:buClr>
                        <a:buSzPts val="1400"/>
                        <a:buFont typeface="Calibri"/>
                        <a:buAutoNum type="arabicPeriod"/>
                      </a:pPr>
                      <a:r>
                        <a:rPr lang="en-US" sz="1400" u="none" strike="noStrike" dirty="0"/>
                        <a:t>9.6 de </a:t>
                      </a:r>
                      <a:r>
                        <a:rPr lang="en-US" sz="1400" u="none" strike="noStrike" dirty="0" err="1"/>
                        <a:t>moins</a:t>
                      </a:r>
                      <a:r>
                        <a:rPr lang="en-US" sz="1400" u="none" strike="noStrike" dirty="0"/>
                        <a:t> sur 1000 (20.4 de </a:t>
                      </a:r>
                      <a:r>
                        <a:rPr lang="en-US" sz="1400" u="none" strike="noStrike" dirty="0" err="1"/>
                        <a:t>moins</a:t>
                      </a:r>
                      <a:r>
                        <a:rPr lang="en-US" sz="1400" u="none" strike="noStrike" dirty="0"/>
                        <a:t> à 12.9 de plus)</a:t>
                      </a:r>
                      <a:endParaRPr dirty="0"/>
                    </a:p>
                    <a:p>
                      <a:pPr marL="228600" marR="0" lvl="0" indent="-228600" algn="l" rtl="0">
                        <a:spcBef>
                          <a:spcPts val="0"/>
                        </a:spcBef>
                        <a:spcAft>
                          <a:spcPts val="0"/>
                        </a:spcAft>
                        <a:buClr>
                          <a:schemeClr val="dk1"/>
                        </a:buClr>
                        <a:buSzPts val="1400"/>
                        <a:buFont typeface="Calibri"/>
                        <a:buAutoNum type="arabicPeriod"/>
                      </a:pPr>
                      <a:r>
                        <a:rPr lang="en-US" sz="1400" u="none" strike="noStrike" dirty="0"/>
                        <a:t>5.1 de </a:t>
                      </a:r>
                      <a:r>
                        <a:rPr lang="en-US" sz="1400" u="none" strike="noStrike" dirty="0" err="1"/>
                        <a:t>moins</a:t>
                      </a:r>
                      <a:r>
                        <a:rPr lang="en-US" sz="1400" u="none" strike="noStrike" dirty="0"/>
                        <a:t> sur 1000 (10.9 de </a:t>
                      </a:r>
                      <a:r>
                        <a:rPr lang="en-US" sz="1400" u="none" strike="noStrike" dirty="0" err="1"/>
                        <a:t>moins</a:t>
                      </a:r>
                      <a:r>
                        <a:rPr lang="en-US" sz="1400" u="none" strike="noStrike" dirty="0"/>
                        <a:t> à 6.9 de plus)</a:t>
                      </a:r>
                      <a:endParaRPr dirty="0"/>
                    </a:p>
                  </a:txBody>
                  <a:tcPr marL="91450" marR="91450" marT="45725" marB="45725"/>
                </a:tc>
                <a:tc>
                  <a:txBody>
                    <a:bodyPr/>
                    <a:lstStyle/>
                    <a:p>
                      <a:pPr marL="0" marR="0" lvl="0" indent="0" algn="l" rtl="0">
                        <a:spcBef>
                          <a:spcPts val="0"/>
                        </a:spcBef>
                        <a:spcAft>
                          <a:spcPts val="0"/>
                        </a:spcAft>
                        <a:buClr>
                          <a:schemeClr val="dk1"/>
                        </a:buClr>
                        <a:buSzPts val="1400"/>
                        <a:buFont typeface="Calibri"/>
                        <a:buNone/>
                      </a:pPr>
                      <a:r>
                        <a:rPr lang="en-US" sz="1400" dirty="0" err="1"/>
                        <a:t>Très</a:t>
                      </a:r>
                      <a:r>
                        <a:rPr lang="en-US" sz="1400" dirty="0"/>
                        <a:t> </a:t>
                      </a:r>
                      <a:r>
                        <a:rPr lang="en-US" sz="1400" dirty="0" err="1"/>
                        <a:t>faible</a:t>
                      </a:r>
                      <a:r>
                        <a:rPr lang="en-US" sz="1400" dirty="0"/>
                        <a:t> à </a:t>
                      </a:r>
                      <a:r>
                        <a:rPr lang="en-US" sz="1400" dirty="0" err="1"/>
                        <a:t>faible</a:t>
                      </a:r>
                      <a:endParaRPr dirty="0"/>
                    </a:p>
                  </a:txBody>
                  <a:tcPr marL="91450" marR="91450" marT="45725" marB="45725"/>
                </a:tc>
                <a:extLst>
                  <a:ext uri="{0D108BD9-81ED-4DB2-BD59-A6C34878D82A}">
                    <a16:rowId xmlns:a16="http://schemas.microsoft.com/office/drawing/2014/main" val="1463947561"/>
                  </a:ext>
                </a:extLst>
              </a:tr>
            </a:tbl>
          </a:graphicData>
        </a:graphic>
      </p:graphicFrame>
      <p:sp>
        <p:nvSpPr>
          <p:cNvPr id="4" name="Slide Number Placeholder 3">
            <a:extLst>
              <a:ext uri="{FF2B5EF4-FFF2-40B4-BE49-F238E27FC236}">
                <a16:creationId xmlns:a16="http://schemas.microsoft.com/office/drawing/2014/main" id="{D8876EC7-A6B2-A2C7-EA2B-E2F0D6B37527}"/>
              </a:ext>
            </a:extLst>
          </p:cNvPr>
          <p:cNvSpPr>
            <a:spLocks noGrp="1"/>
          </p:cNvSpPr>
          <p:nvPr>
            <p:ph type="sldNum" sz="quarter" idx="12"/>
          </p:nvPr>
        </p:nvSpPr>
        <p:spPr/>
        <p:txBody>
          <a:bodyPr/>
          <a:lstStyle/>
          <a:p>
            <a:fld id="{E3D5E142-BA66-4577-AABD-3D3B043058E5}" type="slidenum">
              <a:rPr lang="en-US" smtClean="0"/>
              <a:pPr/>
              <a:t>33</a:t>
            </a:fld>
            <a:endParaRPr lang="en-US"/>
          </a:p>
        </p:txBody>
      </p:sp>
    </p:spTree>
    <p:extLst>
      <p:ext uri="{BB962C8B-B14F-4D97-AF65-F5344CB8AC3E}">
        <p14:creationId xmlns:p14="http://schemas.microsoft.com/office/powerpoint/2010/main" val="4612176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FC278-EA12-F2FF-4E22-04807F3516C6}"/>
              </a:ext>
            </a:extLst>
          </p:cNvPr>
          <p:cNvSpPr>
            <a:spLocks noGrp="1"/>
          </p:cNvSpPr>
          <p:nvPr>
            <p:ph type="title"/>
          </p:nvPr>
        </p:nvSpPr>
        <p:spPr>
          <a:xfrm>
            <a:off x="218941" y="228600"/>
            <a:ext cx="8467859" cy="762000"/>
          </a:xfrm>
        </p:spPr>
        <p:txBody>
          <a:bodyPr>
            <a:normAutofit fontScale="90000"/>
          </a:bodyPr>
          <a:lstStyle/>
          <a:p>
            <a:pPr marL="0" marR="0" lvl="0" indent="0" algn="l" rtl="0">
              <a:spcBef>
                <a:spcPts val="0"/>
              </a:spcBef>
              <a:spcAft>
                <a:spcPts val="0"/>
              </a:spcAft>
              <a:buClr>
                <a:schemeClr val="dk1"/>
              </a:buClr>
              <a:buSzPct val="100000"/>
              <a:buFont typeface="Arial"/>
              <a:buNone/>
            </a:pPr>
            <a:r>
              <a:rPr lang="fr-FR" sz="3200" b="1" dirty="0">
                <a:solidFill>
                  <a:schemeClr val="dk1"/>
                </a:solidFill>
                <a:latin typeface="Arial"/>
                <a:ea typeface="Arial"/>
                <a:cs typeface="Arial"/>
                <a:sym typeface="Arial"/>
              </a:rPr>
              <a:t>Bénéfices du dépistage (fractures de </a:t>
            </a:r>
            <a:r>
              <a:rPr lang="fr-FR" sz="3200" b="1" dirty="0">
                <a:solidFill>
                  <a:schemeClr val="dk1"/>
                </a:solidFill>
                <a:highlight>
                  <a:srgbClr val="FFFF00"/>
                </a:highlight>
                <a:latin typeface="Arial"/>
                <a:ea typeface="Arial"/>
                <a:cs typeface="Arial"/>
                <a:sym typeface="Arial"/>
              </a:rPr>
              <a:t>hanche</a:t>
            </a:r>
            <a:r>
              <a:rPr lang="fr-FR" sz="3200" b="1" dirty="0">
                <a:solidFill>
                  <a:schemeClr val="dk1"/>
                </a:solidFill>
                <a:latin typeface="Arial"/>
                <a:ea typeface="Arial"/>
                <a:cs typeface="Arial"/>
                <a:sym typeface="Arial"/>
              </a:rPr>
              <a:t>)</a:t>
            </a:r>
            <a:endParaRPr lang="fr-FR" sz="2400" dirty="0"/>
          </a:p>
        </p:txBody>
      </p:sp>
      <p:graphicFrame>
        <p:nvGraphicFramePr>
          <p:cNvPr id="5" name="Table 5">
            <a:extLst>
              <a:ext uri="{FF2B5EF4-FFF2-40B4-BE49-F238E27FC236}">
                <a16:creationId xmlns:a16="http://schemas.microsoft.com/office/drawing/2014/main" id="{4FDE9466-C144-EAF4-3835-214C01D5E696}"/>
              </a:ext>
            </a:extLst>
          </p:cNvPr>
          <p:cNvGraphicFramePr>
            <a:graphicFrameLocks noGrp="1"/>
          </p:cNvGraphicFramePr>
          <p:nvPr>
            <p:ph idx="1"/>
            <p:extLst>
              <p:ext uri="{D42A27DB-BD31-4B8C-83A1-F6EECF244321}">
                <p14:modId xmlns:p14="http://schemas.microsoft.com/office/powerpoint/2010/main" val="1661752374"/>
              </p:ext>
            </p:extLst>
          </p:nvPr>
        </p:nvGraphicFramePr>
        <p:xfrm>
          <a:off x="218941" y="838201"/>
          <a:ext cx="8490502" cy="5988445"/>
        </p:xfrm>
        <a:graphic>
          <a:graphicData uri="http://schemas.openxmlformats.org/drawingml/2006/table">
            <a:tbl>
              <a:tblPr firstRow="1" bandRow="1">
                <a:tableStyleId>{21E4AEA4-8DFA-4A89-87EB-49C32662AFE0}</a:tableStyleId>
              </a:tblPr>
              <a:tblGrid>
                <a:gridCol w="1000259">
                  <a:extLst>
                    <a:ext uri="{9D8B030D-6E8A-4147-A177-3AD203B41FA5}">
                      <a16:colId xmlns:a16="http://schemas.microsoft.com/office/drawing/2014/main" val="1004667847"/>
                    </a:ext>
                  </a:extLst>
                </a:gridCol>
                <a:gridCol w="1819141">
                  <a:extLst>
                    <a:ext uri="{9D8B030D-6E8A-4147-A177-3AD203B41FA5}">
                      <a16:colId xmlns:a16="http://schemas.microsoft.com/office/drawing/2014/main" val="1741186293"/>
                    </a:ext>
                  </a:extLst>
                </a:gridCol>
                <a:gridCol w="1599127">
                  <a:extLst>
                    <a:ext uri="{9D8B030D-6E8A-4147-A177-3AD203B41FA5}">
                      <a16:colId xmlns:a16="http://schemas.microsoft.com/office/drawing/2014/main" val="694305295"/>
                    </a:ext>
                  </a:extLst>
                </a:gridCol>
                <a:gridCol w="2841344">
                  <a:extLst>
                    <a:ext uri="{9D8B030D-6E8A-4147-A177-3AD203B41FA5}">
                      <a16:colId xmlns:a16="http://schemas.microsoft.com/office/drawing/2014/main" val="2406118049"/>
                    </a:ext>
                  </a:extLst>
                </a:gridCol>
                <a:gridCol w="1230631">
                  <a:extLst>
                    <a:ext uri="{9D8B030D-6E8A-4147-A177-3AD203B41FA5}">
                      <a16:colId xmlns:a16="http://schemas.microsoft.com/office/drawing/2014/main" val="1801754564"/>
                    </a:ext>
                  </a:extLst>
                </a:gridCol>
              </a:tblGrid>
              <a:tr h="1104414">
                <a:tc>
                  <a:txBody>
                    <a:bodyPr/>
                    <a:lstStyle/>
                    <a:p>
                      <a:pPr marL="0" marR="0" lvl="0" indent="0" algn="l" rtl="0">
                        <a:spcBef>
                          <a:spcPts val="0"/>
                        </a:spcBef>
                        <a:spcAft>
                          <a:spcPts val="0"/>
                        </a:spcAft>
                        <a:buNone/>
                      </a:pPr>
                      <a:r>
                        <a:rPr lang="en-US" sz="1400" dirty="0"/>
                        <a:t>Issue</a:t>
                      </a:r>
                      <a:endParaRPr dirty="0"/>
                    </a:p>
                  </a:txBody>
                  <a:tcPr marL="91450" marR="91450" marT="45725" marB="45725"/>
                </a:tc>
                <a:tc>
                  <a:txBody>
                    <a:bodyPr/>
                    <a:lstStyle/>
                    <a:p>
                      <a:pPr marL="0" marR="0" lvl="0" indent="0" algn="l" rtl="0">
                        <a:spcBef>
                          <a:spcPts val="0"/>
                        </a:spcBef>
                        <a:spcAft>
                          <a:spcPts val="0"/>
                        </a:spcAft>
                        <a:buClr>
                          <a:schemeClr val="dk1"/>
                        </a:buClr>
                        <a:buSzPts val="1400"/>
                        <a:buFont typeface="Calibri"/>
                        <a:buNone/>
                      </a:pPr>
                      <a:r>
                        <a:rPr lang="en-US" sz="1400" dirty="0"/>
                        <a:t>Approche de l’étude;</a:t>
                      </a:r>
                      <a:endParaRPr dirty="0"/>
                    </a:p>
                    <a:p>
                      <a:pPr marL="0" marR="0" lvl="0" indent="0" algn="l" rtl="0">
                        <a:spcBef>
                          <a:spcPts val="0"/>
                        </a:spcBef>
                        <a:spcAft>
                          <a:spcPts val="0"/>
                        </a:spcAft>
                        <a:buClr>
                          <a:schemeClr val="dk1"/>
                        </a:buClr>
                        <a:buSzPts val="1400"/>
                        <a:buFont typeface="Calibri"/>
                        <a:buNone/>
                      </a:pPr>
                      <a:r>
                        <a:rPr lang="en-US" sz="1400" dirty="0"/>
                        <a:t>Population</a:t>
                      </a:r>
                      <a:endParaRPr dirty="0"/>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a:t>Études incluses; </a:t>
                      </a:r>
                      <a:endParaRPr sz="1400"/>
                    </a:p>
                    <a:p>
                      <a:pPr marL="0" marR="0" lvl="0" indent="0" algn="l" rtl="0">
                        <a:spcBef>
                          <a:spcPts val="0"/>
                        </a:spcBef>
                        <a:spcAft>
                          <a:spcPts val="0"/>
                        </a:spcAft>
                        <a:buClr>
                          <a:schemeClr val="dk1"/>
                        </a:buClr>
                        <a:buSzPts val="1400"/>
                        <a:buFont typeface="Calibri"/>
                        <a:buNone/>
                      </a:pPr>
                      <a:r>
                        <a:rPr lang="en-US" sz="1400" u="none" strike="noStrike"/>
                        <a:t>Taille de l’échantillom, Durée du suivi</a:t>
                      </a:r>
                      <a:endParaRPr sz="1400"/>
                    </a:p>
                  </a:txBody>
                  <a:tcPr marL="91450" marR="91450" marT="45725" marB="45725"/>
                </a:tc>
                <a:tc>
                  <a:txBody>
                    <a:bodyPr/>
                    <a:lstStyle/>
                    <a:p>
                      <a:pPr marL="0" marR="0" lvl="0" indent="0" algn="l" rtl="0">
                        <a:spcBef>
                          <a:spcPts val="0"/>
                        </a:spcBef>
                        <a:spcAft>
                          <a:spcPts val="0"/>
                        </a:spcAft>
                        <a:buClr>
                          <a:schemeClr val="dk1"/>
                        </a:buClr>
                        <a:buSzPts val="1400"/>
                        <a:buFont typeface="Calibri"/>
                        <a:buNone/>
                      </a:pPr>
                      <a:r>
                        <a:rPr lang="en-US" sz="1400" dirty="0" err="1"/>
                        <a:t>Différence</a:t>
                      </a:r>
                      <a:r>
                        <a:rPr lang="en-US" sz="1400" dirty="0"/>
                        <a:t> </a:t>
                      </a:r>
                      <a:r>
                        <a:rPr lang="en-US" sz="1400" dirty="0" err="1"/>
                        <a:t>absolue</a:t>
                      </a:r>
                      <a:r>
                        <a:rPr lang="en-US" sz="1400" dirty="0"/>
                        <a:t> (IC à 95%)</a:t>
                      </a:r>
                      <a:endParaRPr dirty="0"/>
                    </a:p>
                    <a:p>
                      <a:pPr marL="0" marR="0" lvl="0" indent="0" algn="l" rtl="0">
                        <a:spcBef>
                          <a:spcPts val="0"/>
                        </a:spcBef>
                        <a:spcAft>
                          <a:spcPts val="0"/>
                        </a:spcAft>
                        <a:buClr>
                          <a:schemeClr val="dk1"/>
                        </a:buClr>
                        <a:buSzPts val="1400"/>
                        <a:buFont typeface="Calibri"/>
                        <a:buNone/>
                      </a:pPr>
                      <a:r>
                        <a:rPr lang="en-US" sz="1400" dirty="0"/>
                        <a:t>1. </a:t>
                      </a:r>
                      <a:r>
                        <a:rPr lang="en-US" sz="1400" dirty="0" err="1"/>
                        <a:t>Taux</a:t>
                      </a:r>
                      <a:r>
                        <a:rPr lang="en-US" sz="1400" dirty="0"/>
                        <a:t> </a:t>
                      </a:r>
                      <a:r>
                        <a:rPr lang="en-US" sz="1400" dirty="0" err="1"/>
                        <a:t>d’évènements</a:t>
                      </a:r>
                      <a:r>
                        <a:rPr lang="en-US" sz="1400" dirty="0"/>
                        <a:t> au sein du </a:t>
                      </a:r>
                      <a:r>
                        <a:rPr lang="en-US" sz="1400" dirty="0" err="1"/>
                        <a:t>groupe</a:t>
                      </a:r>
                      <a:r>
                        <a:rPr lang="en-US" sz="1400" dirty="0"/>
                        <a:t> </a:t>
                      </a:r>
                      <a:r>
                        <a:rPr lang="en-US" sz="1400" dirty="0" err="1"/>
                        <a:t>témoin</a:t>
                      </a:r>
                      <a:r>
                        <a:rPr lang="en-US" sz="1400" dirty="0"/>
                        <a:t> de </a:t>
                      </a:r>
                      <a:r>
                        <a:rPr lang="en-US" sz="1400" dirty="0" err="1"/>
                        <a:t>l’étude</a:t>
                      </a:r>
                      <a:endParaRPr dirty="0"/>
                    </a:p>
                    <a:p>
                      <a:pPr marL="0" marR="0" lvl="0" indent="0" algn="l" rtl="0">
                        <a:spcBef>
                          <a:spcPts val="0"/>
                        </a:spcBef>
                        <a:spcAft>
                          <a:spcPts val="0"/>
                        </a:spcAft>
                        <a:buClr>
                          <a:schemeClr val="dk1"/>
                        </a:buClr>
                        <a:buSzPts val="1400"/>
                        <a:buFont typeface="Calibri"/>
                        <a:buNone/>
                      </a:pPr>
                      <a:r>
                        <a:rPr lang="en-US" sz="1400" dirty="0"/>
                        <a:t>2.  </a:t>
                      </a:r>
                      <a:r>
                        <a:rPr lang="en-US" sz="1400" dirty="0" err="1"/>
                        <a:t>Taux</a:t>
                      </a:r>
                      <a:r>
                        <a:rPr lang="en-US" sz="1400" dirty="0"/>
                        <a:t> </a:t>
                      </a:r>
                      <a:r>
                        <a:rPr lang="en-US" sz="1400" dirty="0" err="1"/>
                        <a:t>d’évènements</a:t>
                      </a:r>
                      <a:r>
                        <a:rPr lang="en-US" sz="1400" dirty="0"/>
                        <a:t> </a:t>
                      </a:r>
                      <a:r>
                        <a:rPr lang="en-US" sz="1400" dirty="0" err="1"/>
                        <a:t>selon</a:t>
                      </a:r>
                      <a:r>
                        <a:rPr lang="en-US" sz="1400" dirty="0"/>
                        <a:t> le </a:t>
                      </a:r>
                      <a:r>
                        <a:rPr lang="en-US" sz="1400" dirty="0" err="1"/>
                        <a:t>risque</a:t>
                      </a:r>
                      <a:r>
                        <a:rPr lang="en-US" sz="1400" dirty="0"/>
                        <a:t> de la population </a:t>
                      </a:r>
                      <a:r>
                        <a:rPr lang="en-US" sz="1400" dirty="0" err="1"/>
                        <a:t>canadienne</a:t>
                      </a:r>
                      <a:endParaRPr dirty="0"/>
                    </a:p>
                  </a:txBody>
                  <a:tcPr marL="91450" marR="91450" marT="45725" marB="45725"/>
                </a:tc>
                <a:tc>
                  <a:txBody>
                    <a:bodyPr/>
                    <a:lstStyle/>
                    <a:p>
                      <a:pPr marL="0" marR="0" lvl="0" indent="0" algn="l" rtl="0">
                        <a:spcBef>
                          <a:spcPts val="0"/>
                        </a:spcBef>
                        <a:spcAft>
                          <a:spcPts val="0"/>
                        </a:spcAft>
                        <a:buClr>
                          <a:schemeClr val="dk1"/>
                        </a:buClr>
                        <a:buSzPts val="1400"/>
                        <a:buFont typeface="Calibri"/>
                        <a:buNone/>
                      </a:pPr>
                      <a:r>
                        <a:rPr lang="en-US" sz="1400"/>
                        <a:t>Certitude</a:t>
                      </a:r>
                      <a:endParaRPr/>
                    </a:p>
                  </a:txBody>
                  <a:tcPr marL="91450" marR="91450" marT="45725" marB="45725"/>
                </a:tc>
                <a:extLst>
                  <a:ext uri="{0D108BD9-81ED-4DB2-BD59-A6C34878D82A}">
                    <a16:rowId xmlns:a16="http://schemas.microsoft.com/office/drawing/2014/main" val="164142259"/>
                  </a:ext>
                </a:extLst>
              </a:tr>
              <a:tr h="1656616">
                <a:tc rowSpan="3">
                  <a:txBody>
                    <a:bodyPr/>
                    <a:lstStyle/>
                    <a:p>
                      <a:pPr marL="0" marR="0" lvl="0" indent="0" algn="l" rtl="0">
                        <a:spcBef>
                          <a:spcPts val="0"/>
                        </a:spcBef>
                        <a:spcAft>
                          <a:spcPts val="0"/>
                        </a:spcAft>
                        <a:buNone/>
                      </a:pPr>
                      <a:r>
                        <a:rPr lang="en-US" sz="1400"/>
                        <a:t>Toutes les fractures cliniques</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dirty="0"/>
                        <a:t>Population volontaire; </a:t>
                      </a:r>
                      <a:endParaRPr sz="1400" dirty="0"/>
                    </a:p>
                    <a:p>
                      <a:pPr marL="0" marR="0" lvl="0" indent="0" algn="l" rtl="0">
                        <a:lnSpc>
                          <a:spcPct val="100000"/>
                        </a:lnSpc>
                        <a:spcBef>
                          <a:spcPts val="0"/>
                        </a:spcBef>
                        <a:spcAft>
                          <a:spcPts val="0"/>
                        </a:spcAft>
                        <a:buClr>
                          <a:schemeClr val="dk1"/>
                        </a:buClr>
                        <a:buSzPts val="1400"/>
                        <a:buFont typeface="Calibri"/>
                        <a:buNone/>
                      </a:pPr>
                      <a:r>
                        <a:rPr lang="en-US" sz="1400" b="1" u="none" strike="noStrike" dirty="0"/>
                        <a:t>Dépistage débutant par une estimation du risque (i.e., FRAX +/- BMD) </a:t>
                      </a:r>
                      <a:endParaRPr dirty="0"/>
                    </a:p>
                    <a:p>
                      <a:pPr marL="0" marR="0" lvl="0" indent="0" algn="l" rtl="0">
                        <a:lnSpc>
                          <a:spcPct val="100000"/>
                        </a:lnSpc>
                        <a:spcBef>
                          <a:spcPts val="0"/>
                        </a:spcBef>
                        <a:spcAft>
                          <a:spcPts val="0"/>
                        </a:spcAft>
                        <a:buClr>
                          <a:schemeClr val="dk1"/>
                        </a:buClr>
                        <a:buSzPts val="1400"/>
                        <a:buFont typeface="Calibri"/>
                        <a:buNone/>
                      </a:pPr>
                      <a:r>
                        <a:rPr lang="en-US" sz="1400" u="sng" strike="noStrike" dirty="0"/>
                        <a:t>Femmes ≥65 ans</a:t>
                      </a:r>
                      <a:endParaRPr sz="1400" dirty="0"/>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dirty="0"/>
                        <a:t>3 ECR + 1 ECC; n=43,736;</a:t>
                      </a:r>
                      <a:endParaRPr sz="1400" dirty="0"/>
                    </a:p>
                    <a:p>
                      <a:pPr marL="0" marR="0" lvl="0" indent="0" algn="l" rtl="0">
                        <a:lnSpc>
                          <a:spcPct val="100000"/>
                        </a:lnSpc>
                        <a:spcBef>
                          <a:spcPts val="0"/>
                        </a:spcBef>
                        <a:spcAft>
                          <a:spcPts val="0"/>
                        </a:spcAft>
                        <a:buClr>
                          <a:schemeClr val="dk1"/>
                        </a:buClr>
                        <a:buSzPts val="1400"/>
                        <a:buFont typeface="Calibri"/>
                        <a:buNone/>
                      </a:pPr>
                      <a:r>
                        <a:rPr lang="en-US" sz="1400" u="none" strike="noStrike" dirty="0" err="1"/>
                        <a:t>Suivi</a:t>
                      </a:r>
                      <a:r>
                        <a:rPr lang="en-US" sz="1400" u="none" strike="noStrike" dirty="0"/>
                        <a:t>: 3-5 </a:t>
                      </a:r>
                      <a:r>
                        <a:rPr lang="en-US" sz="1400" u="none" strike="noStrike" dirty="0" err="1"/>
                        <a:t>ans</a:t>
                      </a:r>
                      <a:endParaRPr sz="1400" dirty="0"/>
                    </a:p>
                  </a:txBody>
                  <a:tcPr marL="91450" marR="91450" marT="45725" marB="45725"/>
                </a:tc>
                <a:tc>
                  <a:txBody>
                    <a:bodyPr/>
                    <a:lstStyle/>
                    <a:p>
                      <a:pPr marL="228600" marR="0" lvl="0" indent="-228600" algn="l" rtl="0">
                        <a:spcBef>
                          <a:spcPts val="0"/>
                        </a:spcBef>
                        <a:spcAft>
                          <a:spcPts val="0"/>
                        </a:spcAft>
                        <a:buClr>
                          <a:schemeClr val="dk1"/>
                        </a:buClr>
                        <a:buSzPts val="1800"/>
                        <a:buFont typeface="Calibri"/>
                        <a:buAutoNum type="arabicPeriod"/>
                      </a:pPr>
                      <a:r>
                        <a:rPr lang="en-US" sz="1800" b="1" u="none" strike="noStrike" dirty="0"/>
                        <a:t>5.9 de </a:t>
                      </a:r>
                      <a:r>
                        <a:rPr lang="en-US" sz="1800" b="1" u="none" strike="noStrike" dirty="0" err="1"/>
                        <a:t>moins</a:t>
                      </a:r>
                      <a:r>
                        <a:rPr lang="en-US" sz="1800" b="1" u="none" strike="noStrike" dirty="0"/>
                        <a:t> sur 1000 (10.9 de </a:t>
                      </a:r>
                      <a:r>
                        <a:rPr lang="en-US" sz="1800" b="1" u="none" strike="noStrike" dirty="0" err="1"/>
                        <a:t>moins</a:t>
                      </a:r>
                      <a:r>
                        <a:rPr lang="en-US" sz="1800" b="1" u="none" strike="noStrike" dirty="0"/>
                        <a:t> à 0.8 de </a:t>
                      </a:r>
                      <a:r>
                        <a:rPr lang="en-US" sz="1800" b="1" u="none" strike="noStrike" dirty="0" err="1"/>
                        <a:t>moins</a:t>
                      </a:r>
                      <a:r>
                        <a:rPr lang="en-US" sz="1800" b="1" u="none" strike="noStrike" dirty="0"/>
                        <a:t>)</a:t>
                      </a:r>
                      <a:endParaRPr dirty="0"/>
                    </a:p>
                    <a:p>
                      <a:pPr marL="228600" marR="0" lvl="0" indent="-228600" algn="l" rtl="0">
                        <a:spcBef>
                          <a:spcPts val="0"/>
                        </a:spcBef>
                        <a:spcAft>
                          <a:spcPts val="0"/>
                        </a:spcAft>
                        <a:buClr>
                          <a:schemeClr val="dk1"/>
                        </a:buClr>
                        <a:buSzPts val="1800"/>
                        <a:buFont typeface="Calibri"/>
                        <a:buAutoNum type="arabicPeriod"/>
                      </a:pPr>
                      <a:r>
                        <a:rPr lang="en-US" sz="1800" b="1" u="none" strike="noStrike" dirty="0"/>
                        <a:t>11.8 de </a:t>
                      </a:r>
                      <a:r>
                        <a:rPr lang="en-US" sz="1800" b="1" u="none" strike="noStrike" dirty="0" err="1"/>
                        <a:t>moins</a:t>
                      </a:r>
                      <a:r>
                        <a:rPr lang="en-US" sz="1800" b="1" u="none" strike="noStrike" dirty="0"/>
                        <a:t> sur 1000 (21.8 de </a:t>
                      </a:r>
                      <a:r>
                        <a:rPr lang="en-US" sz="1800" b="1" u="none" strike="noStrike" dirty="0" err="1"/>
                        <a:t>moins</a:t>
                      </a:r>
                      <a:r>
                        <a:rPr lang="en-US" sz="1800" b="1" u="none" strike="noStrike" dirty="0"/>
                        <a:t> à 1.7 de </a:t>
                      </a:r>
                      <a:r>
                        <a:rPr lang="en-US" sz="1800" b="1" u="none" strike="noStrike" dirty="0" err="1"/>
                        <a:t>moins</a:t>
                      </a:r>
                      <a:r>
                        <a:rPr lang="en-US" sz="1800" b="1" u="none" strike="noStrike" dirty="0"/>
                        <a:t>)</a:t>
                      </a:r>
                      <a:endParaRPr sz="1800" b="1" dirty="0"/>
                    </a:p>
                  </a:txBody>
                  <a:tcPr marL="91450" marR="91450" marT="45725" marB="45725">
                    <a:solidFill>
                      <a:srgbClr val="92D050"/>
                    </a:solidFill>
                  </a:tcPr>
                </a:tc>
                <a:tc>
                  <a:txBody>
                    <a:bodyPr/>
                    <a:lstStyle/>
                    <a:p>
                      <a:pPr marL="0" marR="0" lvl="0" indent="0" algn="l" rtl="0">
                        <a:spcBef>
                          <a:spcPts val="0"/>
                        </a:spcBef>
                        <a:spcAft>
                          <a:spcPts val="0"/>
                        </a:spcAft>
                        <a:buNone/>
                      </a:pPr>
                      <a:r>
                        <a:rPr lang="en-US" sz="1800" b="1"/>
                        <a:t>Moyenne</a:t>
                      </a:r>
                      <a:endParaRPr/>
                    </a:p>
                  </a:txBody>
                  <a:tcPr marL="91450" marR="91450" marT="45725" marB="45725">
                    <a:solidFill>
                      <a:srgbClr val="92D050"/>
                    </a:solidFill>
                  </a:tcPr>
                </a:tc>
                <a:extLst>
                  <a:ext uri="{0D108BD9-81ED-4DB2-BD59-A6C34878D82A}">
                    <a16:rowId xmlns:a16="http://schemas.microsoft.com/office/drawing/2014/main" val="1312865362"/>
                  </a:ext>
                </a:extLst>
              </a:tr>
              <a:tr h="900971">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a:t>Toutes les femmes admissibles</a:t>
                      </a:r>
                      <a:endParaRPr sz="1400"/>
                    </a:p>
                    <a:p>
                      <a:pPr marL="0" marR="0" lvl="0" indent="0" algn="l" rtl="0">
                        <a:lnSpc>
                          <a:spcPct val="100000"/>
                        </a:lnSpc>
                        <a:spcBef>
                          <a:spcPts val="0"/>
                        </a:spcBef>
                        <a:spcAft>
                          <a:spcPts val="0"/>
                        </a:spcAft>
                        <a:buClr>
                          <a:schemeClr val="dk1"/>
                        </a:buClr>
                        <a:buSzPts val="1400"/>
                        <a:buFont typeface="Calibri"/>
                        <a:buNone/>
                      </a:pPr>
                      <a:r>
                        <a:rPr lang="en-US" sz="1400" b="1" u="none" strike="noStrike"/>
                        <a:t>Dépistage avec DMO</a:t>
                      </a:r>
                      <a:endParaRPr/>
                    </a:p>
                    <a:p>
                      <a:pPr marL="0" marR="0" lvl="0" indent="0" algn="l" rtl="0">
                        <a:spcBef>
                          <a:spcPts val="0"/>
                        </a:spcBef>
                        <a:spcAft>
                          <a:spcPts val="0"/>
                        </a:spcAft>
                        <a:buClr>
                          <a:schemeClr val="dk1"/>
                        </a:buClr>
                        <a:buSzPts val="1400"/>
                        <a:buFont typeface="Calibri"/>
                        <a:buNone/>
                      </a:pPr>
                      <a:r>
                        <a:rPr lang="en-US" sz="1400" u="sng" strike="noStrike"/>
                        <a:t>Femmes 45-54 ans</a:t>
                      </a:r>
                      <a:endParaRPr sz="1400"/>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dirty="0"/>
                        <a:t>1 ECR; n=2,797;</a:t>
                      </a:r>
                      <a:endParaRPr sz="1400" dirty="0"/>
                    </a:p>
                    <a:p>
                      <a:pPr marL="0" marR="0" lvl="0" indent="0" algn="l" rtl="0">
                        <a:spcBef>
                          <a:spcPts val="0"/>
                        </a:spcBef>
                        <a:spcAft>
                          <a:spcPts val="0"/>
                        </a:spcAft>
                        <a:buClr>
                          <a:schemeClr val="dk1"/>
                        </a:buClr>
                        <a:buSzPts val="1400"/>
                        <a:buFont typeface="Calibri"/>
                        <a:buNone/>
                      </a:pPr>
                      <a:r>
                        <a:rPr lang="en-US" sz="1400" u="none" strike="noStrike" dirty="0" err="1"/>
                        <a:t>Suivi</a:t>
                      </a:r>
                      <a:r>
                        <a:rPr lang="en-US" sz="1400" u="none" strike="noStrike" dirty="0"/>
                        <a:t>: 9 </a:t>
                      </a:r>
                      <a:r>
                        <a:rPr lang="en-US" sz="1400" u="none" strike="noStrike" dirty="0" err="1"/>
                        <a:t>ans</a:t>
                      </a:r>
                      <a:endParaRPr sz="1400" dirty="0"/>
                    </a:p>
                  </a:txBody>
                  <a:tcPr marL="91450" marR="91450" marT="45725" marB="45725"/>
                </a:tc>
                <a:tc>
                  <a:txBody>
                    <a:bodyPr/>
                    <a:lstStyle/>
                    <a:p>
                      <a:pPr marL="228600" marR="0" lvl="0" indent="-228600" algn="l" rtl="0">
                        <a:spcBef>
                          <a:spcPts val="0"/>
                        </a:spcBef>
                        <a:spcAft>
                          <a:spcPts val="0"/>
                        </a:spcAft>
                        <a:buClr>
                          <a:schemeClr val="dk1"/>
                        </a:buClr>
                        <a:buSzPts val="1400"/>
                        <a:buFont typeface="Calibri"/>
                        <a:buAutoNum type="arabicPeriod"/>
                      </a:pPr>
                      <a:r>
                        <a:rPr lang="en-US" sz="1400" u="none" strike="noStrike" dirty="0"/>
                        <a:t>0.3 de plus per 1,000 (10.9 de moins à 17.0 de plus)</a:t>
                      </a:r>
                      <a:endParaRPr dirty="0"/>
                    </a:p>
                    <a:p>
                      <a:pPr marL="228600" marR="0" lvl="0" indent="-228600" algn="l" rtl="0">
                        <a:spcBef>
                          <a:spcPts val="0"/>
                        </a:spcBef>
                        <a:spcAft>
                          <a:spcPts val="0"/>
                        </a:spcAft>
                        <a:buClr>
                          <a:schemeClr val="dk1"/>
                        </a:buClr>
                        <a:buSzPts val="1400"/>
                        <a:buFont typeface="Calibri"/>
                        <a:buAutoNum type="arabicPeriod"/>
                      </a:pPr>
                      <a:r>
                        <a:rPr lang="en-US" sz="1400" u="none" strike="noStrike" dirty="0"/>
                        <a:t>0.7 de moins sur 1,000 (21.4 de moins à 33.5 de plus)</a:t>
                      </a:r>
                      <a:endParaRPr dirty="0"/>
                    </a:p>
                  </a:txBody>
                  <a:tcPr marL="91450" marR="91450" marT="45725" marB="45725"/>
                </a:tc>
                <a:tc>
                  <a:txBody>
                    <a:bodyPr/>
                    <a:lstStyle/>
                    <a:p>
                      <a:pPr marL="0" marR="0" lvl="0" indent="0" algn="l" rtl="0">
                        <a:spcBef>
                          <a:spcPts val="0"/>
                        </a:spcBef>
                        <a:spcAft>
                          <a:spcPts val="0"/>
                        </a:spcAft>
                        <a:buNone/>
                      </a:pPr>
                      <a:r>
                        <a:rPr lang="en-US" sz="1400"/>
                        <a:t>Très faible</a:t>
                      </a:r>
                      <a:endParaRPr/>
                    </a:p>
                  </a:txBody>
                  <a:tcPr marL="91450" marR="91450" marT="45725" marB="45725"/>
                </a:tc>
                <a:extLst>
                  <a:ext uri="{0D108BD9-81ED-4DB2-BD59-A6C34878D82A}">
                    <a16:rowId xmlns:a16="http://schemas.microsoft.com/office/drawing/2014/main" val="3308792573"/>
                  </a:ext>
                </a:extLst>
              </a:tr>
              <a:tr h="926154">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a:t>Femmes qui acceptent un dépistage;</a:t>
                      </a:r>
                      <a:endParaRPr sz="1400"/>
                    </a:p>
                    <a:p>
                      <a:pPr marL="0" marR="0" lvl="0" indent="0" algn="l" rtl="0">
                        <a:lnSpc>
                          <a:spcPct val="100000"/>
                        </a:lnSpc>
                        <a:spcBef>
                          <a:spcPts val="0"/>
                        </a:spcBef>
                        <a:spcAft>
                          <a:spcPts val="0"/>
                        </a:spcAft>
                        <a:buClr>
                          <a:schemeClr val="dk1"/>
                        </a:buClr>
                        <a:buSzPts val="1400"/>
                        <a:buFont typeface="Calibri"/>
                        <a:buNone/>
                      </a:pPr>
                      <a:r>
                        <a:rPr lang="en-US" sz="1400" b="1" u="none" strike="noStrike"/>
                        <a:t>Dépistage avec DMO</a:t>
                      </a:r>
                      <a:endParaRPr/>
                    </a:p>
                    <a:p>
                      <a:pPr marL="0" marR="0" lvl="0" indent="0" algn="l" rtl="0">
                        <a:spcBef>
                          <a:spcPts val="0"/>
                        </a:spcBef>
                        <a:spcAft>
                          <a:spcPts val="0"/>
                        </a:spcAft>
                        <a:buClr>
                          <a:schemeClr val="dk1"/>
                        </a:buClr>
                        <a:buSzPts val="1400"/>
                        <a:buFont typeface="Calibri"/>
                        <a:buNone/>
                      </a:pPr>
                      <a:r>
                        <a:rPr lang="en-US" sz="1400" u="sng" strike="noStrike"/>
                        <a:t>Femmes 45-54 ans</a:t>
                      </a:r>
                      <a:endParaRPr sz="1400"/>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a:t>1 ECR; n=2,604;</a:t>
                      </a:r>
                      <a:endParaRPr sz="1400"/>
                    </a:p>
                    <a:p>
                      <a:pPr marL="0" marR="0" lvl="0" indent="0" algn="l" rtl="0">
                        <a:spcBef>
                          <a:spcPts val="0"/>
                        </a:spcBef>
                        <a:spcAft>
                          <a:spcPts val="0"/>
                        </a:spcAft>
                        <a:buClr>
                          <a:schemeClr val="dk1"/>
                        </a:buClr>
                        <a:buSzPts val="1400"/>
                        <a:buFont typeface="Calibri"/>
                        <a:buNone/>
                      </a:pPr>
                      <a:r>
                        <a:rPr lang="en-US" sz="1400" u="none" strike="noStrike"/>
                        <a:t>Suivi: 9 ans</a:t>
                      </a:r>
                      <a:endParaRPr sz="1400"/>
                    </a:p>
                  </a:txBody>
                  <a:tcPr marL="91450" marR="91450" marT="45725" marB="45725"/>
                </a:tc>
                <a:tc>
                  <a:txBody>
                    <a:bodyPr/>
                    <a:lstStyle/>
                    <a:p>
                      <a:pPr marL="228600" marR="0" lvl="0" indent="-228600" algn="l" rtl="0">
                        <a:spcBef>
                          <a:spcPts val="0"/>
                        </a:spcBef>
                        <a:spcAft>
                          <a:spcPts val="0"/>
                        </a:spcAft>
                        <a:buClr>
                          <a:schemeClr val="dk1"/>
                        </a:buClr>
                        <a:buSzPts val="1400"/>
                        <a:buFont typeface="Calibri"/>
                        <a:buAutoNum type="arabicPeriod"/>
                      </a:pPr>
                      <a:r>
                        <a:rPr lang="en-US" sz="1400" u="none" strike="noStrike" dirty="0"/>
                        <a:t>9.2 de </a:t>
                      </a:r>
                      <a:r>
                        <a:rPr lang="en-US" sz="1400" u="none" strike="noStrike" dirty="0" err="1"/>
                        <a:t>moins</a:t>
                      </a:r>
                      <a:r>
                        <a:rPr lang="en-US" sz="1400" u="none" strike="noStrike" dirty="0"/>
                        <a:t> sur 1,000 (18.4 de </a:t>
                      </a:r>
                      <a:r>
                        <a:rPr lang="en-US" sz="1400" u="none" strike="noStrike" dirty="0" err="1"/>
                        <a:t>moins</a:t>
                      </a:r>
                      <a:r>
                        <a:rPr lang="en-US" sz="1400" u="none" strike="noStrike" dirty="0"/>
                        <a:t> à 4.8 de plus)</a:t>
                      </a:r>
                      <a:endParaRPr dirty="0"/>
                    </a:p>
                    <a:p>
                      <a:pPr marL="228600" marR="0" lvl="0" indent="-228600" algn="l" rtl="0">
                        <a:spcBef>
                          <a:spcPts val="0"/>
                        </a:spcBef>
                        <a:spcAft>
                          <a:spcPts val="0"/>
                        </a:spcAft>
                        <a:buClr>
                          <a:schemeClr val="dk1"/>
                        </a:buClr>
                        <a:buSzPts val="1400"/>
                        <a:buFont typeface="Calibri"/>
                        <a:buAutoNum type="arabicPeriod"/>
                      </a:pPr>
                      <a:r>
                        <a:rPr lang="en-US" sz="1400" u="none" strike="noStrike" dirty="0"/>
                        <a:t>18.1 de </a:t>
                      </a:r>
                      <a:r>
                        <a:rPr lang="en-US" sz="1400" u="none" strike="noStrike" dirty="0" err="1"/>
                        <a:t>moins</a:t>
                      </a:r>
                      <a:r>
                        <a:rPr lang="en-US" sz="1400" u="none" strike="noStrike" dirty="0"/>
                        <a:t> sur 1,000 (36.2 de </a:t>
                      </a:r>
                      <a:r>
                        <a:rPr lang="en-US" sz="1400" u="none" strike="noStrike" dirty="0" err="1"/>
                        <a:t>moins</a:t>
                      </a:r>
                      <a:r>
                        <a:rPr lang="en-US" sz="1400" u="none" strike="noStrike" dirty="0"/>
                        <a:t> à 9.4 de plus)</a:t>
                      </a:r>
                      <a:endParaRPr dirty="0"/>
                    </a:p>
                  </a:txBody>
                  <a:tcPr marL="91450" marR="91450" marT="45725" marB="45725"/>
                </a:tc>
                <a:tc>
                  <a:txBody>
                    <a:bodyPr/>
                    <a:lstStyle/>
                    <a:p>
                      <a:pPr marL="0" marR="0" lvl="0" indent="0" algn="l" rtl="0">
                        <a:spcBef>
                          <a:spcPts val="0"/>
                        </a:spcBef>
                        <a:spcAft>
                          <a:spcPts val="0"/>
                        </a:spcAft>
                        <a:buNone/>
                      </a:pPr>
                      <a:r>
                        <a:rPr lang="en-US" sz="1400" dirty="0"/>
                        <a:t>Très faible</a:t>
                      </a:r>
                      <a:endParaRPr dirty="0"/>
                    </a:p>
                  </a:txBody>
                  <a:tcPr marL="91450" marR="91450" marT="45725" marB="45725"/>
                </a:tc>
                <a:extLst>
                  <a:ext uri="{0D108BD9-81ED-4DB2-BD59-A6C34878D82A}">
                    <a16:rowId xmlns:a16="http://schemas.microsoft.com/office/drawing/2014/main" val="367668815"/>
                  </a:ext>
                </a:extLst>
              </a:tr>
              <a:tr h="1203045">
                <a:tc>
                  <a:txBody>
                    <a:bodyPr/>
                    <a:lstStyle/>
                    <a:p>
                      <a:pPr marL="0" marR="0" lvl="0" indent="0" algn="l" rtl="0">
                        <a:spcBef>
                          <a:spcPts val="0"/>
                        </a:spcBef>
                        <a:spcAft>
                          <a:spcPts val="0"/>
                        </a:spcAft>
                        <a:buNone/>
                      </a:pPr>
                      <a:r>
                        <a:rPr lang="en-US" sz="1400" dirty="0"/>
                        <a:t>Issue</a:t>
                      </a:r>
                      <a:endParaRPr dirty="0"/>
                    </a:p>
                  </a:txBody>
                  <a:tcPr marL="91450" marR="91450" marT="45725" marB="45725"/>
                </a:tc>
                <a:tc>
                  <a:txBody>
                    <a:bodyPr/>
                    <a:lstStyle/>
                    <a:p>
                      <a:pPr marL="0" marR="0" lvl="0" indent="0" algn="l" rtl="0">
                        <a:spcBef>
                          <a:spcPts val="0"/>
                        </a:spcBef>
                        <a:spcAft>
                          <a:spcPts val="0"/>
                        </a:spcAft>
                        <a:buClr>
                          <a:schemeClr val="dk1"/>
                        </a:buClr>
                        <a:buSzPts val="1400"/>
                        <a:buFont typeface="Calibri"/>
                        <a:buNone/>
                      </a:pPr>
                      <a:r>
                        <a:rPr lang="en-US" sz="1400" dirty="0"/>
                        <a:t>Approche de l’étude;</a:t>
                      </a:r>
                      <a:endParaRPr dirty="0"/>
                    </a:p>
                    <a:p>
                      <a:pPr marL="0" marR="0" lvl="0" indent="0" algn="l" rtl="0">
                        <a:spcBef>
                          <a:spcPts val="0"/>
                        </a:spcBef>
                        <a:spcAft>
                          <a:spcPts val="0"/>
                        </a:spcAft>
                        <a:buClr>
                          <a:schemeClr val="dk1"/>
                        </a:buClr>
                        <a:buSzPts val="1400"/>
                        <a:buFont typeface="Calibri"/>
                        <a:buNone/>
                      </a:pPr>
                      <a:r>
                        <a:rPr lang="en-US" sz="1400" dirty="0"/>
                        <a:t>Population</a:t>
                      </a:r>
                      <a:endParaRPr dirty="0"/>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Calibri"/>
                        <a:buNone/>
                      </a:pPr>
                      <a:r>
                        <a:rPr lang="en-US" sz="1400" u="none" strike="noStrike"/>
                        <a:t>Études incluses; </a:t>
                      </a:r>
                      <a:endParaRPr sz="1400"/>
                    </a:p>
                    <a:p>
                      <a:pPr marL="0" marR="0" lvl="0" indent="0" algn="l" rtl="0">
                        <a:spcBef>
                          <a:spcPts val="0"/>
                        </a:spcBef>
                        <a:spcAft>
                          <a:spcPts val="0"/>
                        </a:spcAft>
                        <a:buClr>
                          <a:schemeClr val="dk1"/>
                        </a:buClr>
                        <a:buSzPts val="1400"/>
                        <a:buFont typeface="Calibri"/>
                        <a:buNone/>
                      </a:pPr>
                      <a:r>
                        <a:rPr lang="en-US" sz="1400" u="none" strike="noStrike"/>
                        <a:t>Taille de l’échantillom, Durée du suivi</a:t>
                      </a:r>
                      <a:endParaRPr sz="1400"/>
                    </a:p>
                  </a:txBody>
                  <a:tcPr marL="91450" marR="91450" marT="45725" marB="45725"/>
                </a:tc>
                <a:tc>
                  <a:txBody>
                    <a:bodyPr/>
                    <a:lstStyle/>
                    <a:p>
                      <a:pPr marL="0" marR="0" lvl="0" indent="0" algn="l" rtl="0">
                        <a:spcBef>
                          <a:spcPts val="0"/>
                        </a:spcBef>
                        <a:spcAft>
                          <a:spcPts val="0"/>
                        </a:spcAft>
                        <a:buClr>
                          <a:schemeClr val="dk1"/>
                        </a:buClr>
                        <a:buSzPts val="1400"/>
                        <a:buFont typeface="Calibri"/>
                        <a:buNone/>
                      </a:pPr>
                      <a:r>
                        <a:rPr lang="en-US" sz="1400"/>
                        <a:t>Différence absolue (IC à 95%)</a:t>
                      </a:r>
                      <a:endParaRPr/>
                    </a:p>
                    <a:p>
                      <a:pPr marL="228600" marR="0" lvl="0" indent="-228600" algn="l" rtl="0">
                        <a:spcBef>
                          <a:spcPts val="0"/>
                        </a:spcBef>
                        <a:spcAft>
                          <a:spcPts val="0"/>
                        </a:spcAft>
                        <a:buClr>
                          <a:schemeClr val="dk1"/>
                        </a:buClr>
                        <a:buSzPts val="1400"/>
                        <a:buFont typeface="Calibri"/>
                        <a:buAutoNum type="arabicPeriod"/>
                      </a:pPr>
                      <a:r>
                        <a:rPr lang="en-US" sz="1400"/>
                        <a:t>Taux d’évènements au sein du groupe témoin de l’étude</a:t>
                      </a:r>
                      <a:endParaRPr/>
                    </a:p>
                    <a:p>
                      <a:pPr marL="0" marR="0" lvl="0" indent="0" algn="l" rtl="0">
                        <a:spcBef>
                          <a:spcPts val="0"/>
                        </a:spcBef>
                        <a:spcAft>
                          <a:spcPts val="0"/>
                        </a:spcAft>
                        <a:buClr>
                          <a:schemeClr val="dk1"/>
                        </a:buClr>
                        <a:buSzPts val="1400"/>
                        <a:buFont typeface="Calibri"/>
                        <a:buNone/>
                      </a:pPr>
                      <a:r>
                        <a:rPr lang="en-US" sz="1400"/>
                        <a:t>2.  Taux d’évènements selon le risque de la population canadienne</a:t>
                      </a:r>
                      <a:endParaRPr/>
                    </a:p>
                  </a:txBody>
                  <a:tcPr marL="91450" marR="91450" marT="45725" marB="45725"/>
                </a:tc>
                <a:tc>
                  <a:txBody>
                    <a:bodyPr/>
                    <a:lstStyle/>
                    <a:p>
                      <a:pPr marL="0" marR="0" lvl="0" indent="0" algn="l" rtl="0">
                        <a:spcBef>
                          <a:spcPts val="0"/>
                        </a:spcBef>
                        <a:spcAft>
                          <a:spcPts val="0"/>
                        </a:spcAft>
                        <a:buClr>
                          <a:schemeClr val="dk1"/>
                        </a:buClr>
                        <a:buSzPts val="1400"/>
                        <a:buFont typeface="Calibri"/>
                        <a:buNone/>
                      </a:pPr>
                      <a:r>
                        <a:rPr lang="en-US" sz="1400" dirty="0"/>
                        <a:t>Certitude</a:t>
                      </a:r>
                      <a:endParaRPr dirty="0"/>
                    </a:p>
                  </a:txBody>
                  <a:tcPr marL="91450" marR="91450" marT="45725" marB="45725"/>
                </a:tc>
                <a:extLst>
                  <a:ext uri="{0D108BD9-81ED-4DB2-BD59-A6C34878D82A}">
                    <a16:rowId xmlns:a16="http://schemas.microsoft.com/office/drawing/2014/main" val="1463947561"/>
                  </a:ext>
                </a:extLst>
              </a:tr>
            </a:tbl>
          </a:graphicData>
        </a:graphic>
      </p:graphicFrame>
      <p:sp>
        <p:nvSpPr>
          <p:cNvPr id="4" name="Slide Number Placeholder 3">
            <a:extLst>
              <a:ext uri="{FF2B5EF4-FFF2-40B4-BE49-F238E27FC236}">
                <a16:creationId xmlns:a16="http://schemas.microsoft.com/office/drawing/2014/main" id="{D8876EC7-A6B2-A2C7-EA2B-E2F0D6B37527}"/>
              </a:ext>
            </a:extLst>
          </p:cNvPr>
          <p:cNvSpPr>
            <a:spLocks noGrp="1"/>
          </p:cNvSpPr>
          <p:nvPr>
            <p:ph type="sldNum" sz="quarter" idx="12"/>
          </p:nvPr>
        </p:nvSpPr>
        <p:spPr/>
        <p:txBody>
          <a:bodyPr/>
          <a:lstStyle/>
          <a:p>
            <a:fld id="{E3D5E142-BA66-4577-AABD-3D3B043058E5}" type="slidenum">
              <a:rPr lang="en-US" smtClean="0"/>
              <a:pPr/>
              <a:t>34</a:t>
            </a:fld>
            <a:endParaRPr lang="en-US"/>
          </a:p>
        </p:txBody>
      </p:sp>
    </p:spTree>
    <p:extLst>
      <p:ext uri="{BB962C8B-B14F-4D97-AF65-F5344CB8AC3E}">
        <p14:creationId xmlns:p14="http://schemas.microsoft.com/office/powerpoint/2010/main" val="41485620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CEFD114-A21B-DB48-27AF-F8464318DC98}"/>
              </a:ext>
            </a:extLst>
          </p:cNvPr>
          <p:cNvSpPr>
            <a:spLocks noGrp="1"/>
          </p:cNvSpPr>
          <p:nvPr>
            <p:ph type="sldNum" sz="quarter" idx="12"/>
          </p:nvPr>
        </p:nvSpPr>
        <p:spPr/>
        <p:txBody>
          <a:bodyPr/>
          <a:lstStyle/>
          <a:p>
            <a:fld id="{E3D5E142-BA66-4577-AABD-3D3B043058E5}" type="slidenum">
              <a:rPr lang="en-US" smtClean="0"/>
              <a:t>35</a:t>
            </a:fld>
            <a:endParaRPr lang="en-US"/>
          </a:p>
        </p:txBody>
      </p:sp>
      <p:graphicFrame>
        <p:nvGraphicFramePr>
          <p:cNvPr id="3" name="Tableau 6">
            <a:extLst>
              <a:ext uri="{FF2B5EF4-FFF2-40B4-BE49-F238E27FC236}">
                <a16:creationId xmlns:a16="http://schemas.microsoft.com/office/drawing/2014/main" id="{15D47E42-EBC3-BC79-2DE0-E351E035D711}"/>
              </a:ext>
            </a:extLst>
          </p:cNvPr>
          <p:cNvGraphicFramePr>
            <a:graphicFrameLocks noGrp="1"/>
          </p:cNvGraphicFramePr>
          <p:nvPr/>
        </p:nvGraphicFramePr>
        <p:xfrm>
          <a:off x="860961" y="1117163"/>
          <a:ext cx="7422078" cy="2042601"/>
        </p:xfrm>
        <a:graphic>
          <a:graphicData uri="http://schemas.openxmlformats.org/drawingml/2006/table">
            <a:tbl>
              <a:tblPr firstRow="1" bandRow="1">
                <a:tableStyleId>{F5AB1C69-6EDB-4FF4-983F-18BD219EF322}</a:tableStyleId>
              </a:tblPr>
              <a:tblGrid>
                <a:gridCol w="3366655">
                  <a:extLst>
                    <a:ext uri="{9D8B030D-6E8A-4147-A177-3AD203B41FA5}">
                      <a16:colId xmlns:a16="http://schemas.microsoft.com/office/drawing/2014/main" val="1844056"/>
                    </a:ext>
                  </a:extLst>
                </a:gridCol>
                <a:gridCol w="2042555">
                  <a:extLst>
                    <a:ext uri="{9D8B030D-6E8A-4147-A177-3AD203B41FA5}">
                      <a16:colId xmlns:a16="http://schemas.microsoft.com/office/drawing/2014/main" val="3291243202"/>
                    </a:ext>
                  </a:extLst>
                </a:gridCol>
                <a:gridCol w="2012868">
                  <a:extLst>
                    <a:ext uri="{9D8B030D-6E8A-4147-A177-3AD203B41FA5}">
                      <a16:colId xmlns:a16="http://schemas.microsoft.com/office/drawing/2014/main" val="2700551614"/>
                    </a:ext>
                  </a:extLst>
                </a:gridCol>
              </a:tblGrid>
              <a:tr h="663671">
                <a:tc>
                  <a:txBody>
                    <a:bodyPr/>
                    <a:lstStyle/>
                    <a:p>
                      <a:r>
                        <a:rPr lang="fr-FR" sz="2000" dirty="0">
                          <a:solidFill>
                            <a:schemeClr val="bg1"/>
                          </a:solidFill>
                        </a:rPr>
                        <a:t>Femmes dépistées</a:t>
                      </a:r>
                    </a:p>
                  </a:txBody>
                  <a:tcPr marL="68580" marR="68580" marT="34290" marB="34290"/>
                </a:tc>
                <a:tc>
                  <a:txBody>
                    <a:bodyPr/>
                    <a:lstStyle/>
                    <a:p>
                      <a:r>
                        <a:rPr lang="fr-FR" sz="2000" dirty="0">
                          <a:solidFill>
                            <a:schemeClr val="bg1"/>
                          </a:solidFill>
                        </a:rPr>
                        <a:t>ESSAIS</a:t>
                      </a:r>
                    </a:p>
                  </a:txBody>
                  <a:tcPr marL="68580" marR="68580" marT="34290" marB="34290"/>
                </a:tc>
                <a:tc>
                  <a:txBody>
                    <a:bodyPr/>
                    <a:lstStyle/>
                    <a:p>
                      <a:r>
                        <a:rPr lang="fr-FR" sz="2000" dirty="0">
                          <a:solidFill>
                            <a:schemeClr val="bg1"/>
                          </a:solidFill>
                        </a:rPr>
                        <a:t>Selon le taux de fractures au Canada</a:t>
                      </a:r>
                    </a:p>
                  </a:txBody>
                  <a:tcPr marL="68580" marR="68580" marT="34290" marB="34290"/>
                </a:tc>
                <a:extLst>
                  <a:ext uri="{0D108BD9-81ED-4DB2-BD59-A6C34878D82A}">
                    <a16:rowId xmlns:a16="http://schemas.microsoft.com/office/drawing/2014/main" val="369260220"/>
                  </a:ext>
                </a:extLst>
              </a:tr>
              <a:tr h="558141">
                <a:tc>
                  <a:txBody>
                    <a:bodyPr/>
                    <a:lstStyle/>
                    <a:p>
                      <a:r>
                        <a:rPr lang="fr-FR" sz="2400" dirty="0">
                          <a:solidFill>
                            <a:schemeClr val="tx1"/>
                          </a:solidFill>
                        </a:rPr>
                        <a:t>Fractures de hanches</a:t>
                      </a:r>
                    </a:p>
                  </a:txBody>
                  <a:tcPr marL="68580" marR="68580" marT="34290" marB="34290"/>
                </a:tc>
                <a:tc>
                  <a:txBody>
                    <a:bodyPr/>
                    <a:lstStyle/>
                    <a:p>
                      <a:r>
                        <a:rPr lang="fr-FR" sz="1800" dirty="0">
                          <a:solidFill>
                            <a:schemeClr val="tx1"/>
                          </a:solidFill>
                        </a:rPr>
                        <a:t>       </a:t>
                      </a:r>
                      <a:r>
                        <a:rPr lang="fr-FR" sz="2400" dirty="0">
                          <a:solidFill>
                            <a:schemeClr val="tx1"/>
                          </a:solidFill>
                        </a:rPr>
                        <a:t>6/1000</a:t>
                      </a:r>
                    </a:p>
                  </a:txBody>
                  <a:tcPr marL="68580" marR="68580" marT="34290" marB="34290"/>
                </a:tc>
                <a:tc>
                  <a:txBody>
                    <a:bodyPr/>
                    <a:lstStyle/>
                    <a:p>
                      <a:r>
                        <a:rPr lang="fr-FR" sz="1800" dirty="0">
                          <a:solidFill>
                            <a:schemeClr val="tx1"/>
                          </a:solidFill>
                        </a:rPr>
                        <a:t>      </a:t>
                      </a:r>
                      <a:r>
                        <a:rPr lang="fr-FR" sz="2400" b="1" dirty="0">
                          <a:solidFill>
                            <a:schemeClr val="tx1"/>
                          </a:solidFill>
                          <a:highlight>
                            <a:srgbClr val="FFFF00"/>
                          </a:highlight>
                        </a:rPr>
                        <a:t>4/1000</a:t>
                      </a:r>
                    </a:p>
                  </a:txBody>
                  <a:tcPr marL="68580" marR="68580" marT="34290" marB="34290"/>
                </a:tc>
                <a:extLst>
                  <a:ext uri="{0D108BD9-81ED-4DB2-BD59-A6C34878D82A}">
                    <a16:rowId xmlns:a16="http://schemas.microsoft.com/office/drawing/2014/main" val="3610241719"/>
                  </a:ext>
                </a:extLst>
              </a:tr>
              <a:tr h="501480">
                <a:tc>
                  <a:txBody>
                    <a:bodyPr/>
                    <a:lstStyle/>
                    <a:p>
                      <a:r>
                        <a:rPr lang="fr-FR" sz="2400" dirty="0">
                          <a:solidFill>
                            <a:schemeClr val="tx1"/>
                          </a:solidFill>
                        </a:rPr>
                        <a:t>Fractures </a:t>
                      </a:r>
                      <a:r>
                        <a:rPr lang="fr-FR" sz="2400" b="1" dirty="0">
                          <a:solidFill>
                            <a:schemeClr val="tx1"/>
                          </a:solidFill>
                        </a:rPr>
                        <a:t>cliniques</a:t>
                      </a:r>
                    </a:p>
                  </a:txBody>
                  <a:tcPr marL="68580" marR="68580" marT="34290" marB="34290"/>
                </a:tc>
                <a:tc>
                  <a:txBody>
                    <a:bodyPr/>
                    <a:lstStyle/>
                    <a:p>
                      <a:r>
                        <a:rPr lang="fr-FR" sz="1800" dirty="0">
                          <a:solidFill>
                            <a:schemeClr val="tx1"/>
                          </a:solidFill>
                        </a:rPr>
                        <a:t>       </a:t>
                      </a:r>
                      <a:r>
                        <a:rPr lang="fr-FR" sz="2400" dirty="0">
                          <a:solidFill>
                            <a:schemeClr val="tx1"/>
                          </a:solidFill>
                        </a:rPr>
                        <a:t>6/1000</a:t>
                      </a:r>
                    </a:p>
                  </a:txBody>
                  <a:tcPr marL="68580" marR="68580" marT="34290" marB="34290"/>
                </a:tc>
                <a:tc>
                  <a:txBody>
                    <a:bodyPr/>
                    <a:lstStyle/>
                    <a:p>
                      <a:r>
                        <a:rPr lang="fr-FR" sz="1800" dirty="0">
                          <a:solidFill>
                            <a:schemeClr val="tx1"/>
                          </a:solidFill>
                        </a:rPr>
                        <a:t>     </a:t>
                      </a:r>
                      <a:r>
                        <a:rPr lang="fr-FR" sz="2400" b="1" dirty="0">
                          <a:solidFill>
                            <a:schemeClr val="tx1"/>
                          </a:solidFill>
                          <a:highlight>
                            <a:srgbClr val="FFFF00"/>
                          </a:highlight>
                        </a:rPr>
                        <a:t>12/1000</a:t>
                      </a:r>
                    </a:p>
                  </a:txBody>
                  <a:tcPr marL="68580" marR="68580" marT="34290" marB="34290"/>
                </a:tc>
                <a:extLst>
                  <a:ext uri="{0D108BD9-81ED-4DB2-BD59-A6C34878D82A}">
                    <a16:rowId xmlns:a16="http://schemas.microsoft.com/office/drawing/2014/main" val="3151814378"/>
                  </a:ext>
                </a:extLst>
              </a:tr>
            </a:tbl>
          </a:graphicData>
        </a:graphic>
      </p:graphicFrame>
      <p:sp>
        <p:nvSpPr>
          <p:cNvPr id="4" name="Title 1">
            <a:extLst>
              <a:ext uri="{FF2B5EF4-FFF2-40B4-BE49-F238E27FC236}">
                <a16:creationId xmlns:a16="http://schemas.microsoft.com/office/drawing/2014/main" id="{35E2C0F5-5959-2ABA-8C95-D48BD3DB6E09}"/>
              </a:ext>
            </a:extLst>
          </p:cNvPr>
          <p:cNvSpPr txBox="1">
            <a:spLocks/>
          </p:cNvSpPr>
          <p:nvPr/>
        </p:nvSpPr>
        <p:spPr>
          <a:xfrm>
            <a:off x="407503" y="315555"/>
            <a:ext cx="8328991" cy="762000"/>
          </a:xfrm>
          <a:prstGeom prst="rect">
            <a:avLst/>
          </a:prstGeom>
        </p:spPr>
        <p:txBody>
          <a:bodyPr vert="horz" lIns="91440" tIns="45720" rIns="91440" bIns="45720" rtlCol="0" anchor="ctr">
            <a:normAutofit fontScale="85000" lnSpcReduction="10000"/>
          </a:bodyPr>
          <a:lstStyle>
            <a:lvl1pPr algn="l" defTabSz="914400" rtl="0" eaLnBrk="1" latinLnBrk="0" hangingPunct="1">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r>
              <a:rPr lang="en-CA" sz="3200" dirty="0">
                <a:latin typeface="Arial"/>
                <a:cs typeface="Arial"/>
              </a:rPr>
              <a:t>Bénéfices et préjudices potentiels du dépistage </a:t>
            </a:r>
          </a:p>
        </p:txBody>
      </p:sp>
      <p:sp>
        <p:nvSpPr>
          <p:cNvPr id="6" name="Flèche vers le bas 5">
            <a:extLst>
              <a:ext uri="{FF2B5EF4-FFF2-40B4-BE49-F238E27FC236}">
                <a16:creationId xmlns:a16="http://schemas.microsoft.com/office/drawing/2014/main" id="{B389AB0F-3531-D0C9-CD65-A9181504E5AD}"/>
              </a:ext>
            </a:extLst>
          </p:cNvPr>
          <p:cNvSpPr/>
          <p:nvPr/>
        </p:nvSpPr>
        <p:spPr>
          <a:xfrm>
            <a:off x="4405745" y="2161743"/>
            <a:ext cx="166254" cy="329019"/>
          </a:xfrm>
          <a:prstGeom prst="downArrow">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Flèche vers le bas 6">
            <a:extLst>
              <a:ext uri="{FF2B5EF4-FFF2-40B4-BE49-F238E27FC236}">
                <a16:creationId xmlns:a16="http://schemas.microsoft.com/office/drawing/2014/main" id="{C86A4795-185C-5BE6-BDDF-6865901E3A92}"/>
              </a:ext>
            </a:extLst>
          </p:cNvPr>
          <p:cNvSpPr/>
          <p:nvPr/>
        </p:nvSpPr>
        <p:spPr>
          <a:xfrm>
            <a:off x="4405745" y="2709110"/>
            <a:ext cx="166254" cy="329019"/>
          </a:xfrm>
          <a:prstGeom prst="downArrow">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vers le bas 7">
            <a:extLst>
              <a:ext uri="{FF2B5EF4-FFF2-40B4-BE49-F238E27FC236}">
                <a16:creationId xmlns:a16="http://schemas.microsoft.com/office/drawing/2014/main" id="{301A76D4-CB48-4221-47A4-FBA4BF2D9311}"/>
              </a:ext>
            </a:extLst>
          </p:cNvPr>
          <p:cNvSpPr/>
          <p:nvPr/>
        </p:nvSpPr>
        <p:spPr>
          <a:xfrm>
            <a:off x="6386946" y="2161742"/>
            <a:ext cx="166254" cy="329019"/>
          </a:xfrm>
          <a:prstGeom prst="downArrow">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lèche vers le bas 8">
            <a:extLst>
              <a:ext uri="{FF2B5EF4-FFF2-40B4-BE49-F238E27FC236}">
                <a16:creationId xmlns:a16="http://schemas.microsoft.com/office/drawing/2014/main" id="{9232775A-7BC9-2BED-B241-08C42CA95B20}"/>
              </a:ext>
            </a:extLst>
          </p:cNvPr>
          <p:cNvSpPr/>
          <p:nvPr/>
        </p:nvSpPr>
        <p:spPr>
          <a:xfrm>
            <a:off x="6377050" y="2709109"/>
            <a:ext cx="166254" cy="329019"/>
          </a:xfrm>
          <a:prstGeom prst="downArrow">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78D270A5-B19F-21BC-5AC6-4F17DC013360}"/>
              </a:ext>
            </a:extLst>
          </p:cNvPr>
          <p:cNvSpPr/>
          <p:nvPr/>
        </p:nvSpPr>
        <p:spPr>
          <a:xfrm>
            <a:off x="7918" y="6090139"/>
            <a:ext cx="3288408" cy="655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9CA77EA6-7CA2-5872-D3A6-720D143D7E23}"/>
              </a:ext>
            </a:extLst>
          </p:cNvPr>
          <p:cNvSpPr/>
          <p:nvPr/>
        </p:nvSpPr>
        <p:spPr>
          <a:xfrm>
            <a:off x="5407576" y="6255055"/>
            <a:ext cx="3288408" cy="425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5" name="Tableau 6">
            <a:extLst>
              <a:ext uri="{FF2B5EF4-FFF2-40B4-BE49-F238E27FC236}">
                <a16:creationId xmlns:a16="http://schemas.microsoft.com/office/drawing/2014/main" id="{D46B2C6E-F9D8-0842-93E2-7C6223C14EBE}"/>
              </a:ext>
            </a:extLst>
          </p:cNvPr>
          <p:cNvGraphicFramePr>
            <a:graphicFrameLocks noGrp="1"/>
          </p:cNvGraphicFramePr>
          <p:nvPr>
            <p:extLst>
              <p:ext uri="{D42A27DB-BD31-4B8C-83A1-F6EECF244321}">
                <p14:modId xmlns:p14="http://schemas.microsoft.com/office/powerpoint/2010/main" val="1800144257"/>
              </p:ext>
            </p:extLst>
          </p:nvPr>
        </p:nvGraphicFramePr>
        <p:xfrm>
          <a:off x="860961" y="3233530"/>
          <a:ext cx="7422078" cy="3265748"/>
        </p:xfrm>
        <a:graphic>
          <a:graphicData uri="http://schemas.openxmlformats.org/drawingml/2006/table">
            <a:tbl>
              <a:tblPr firstRow="1" bandRow="1">
                <a:tableStyleId>{5C22544A-7EE6-4342-B048-85BDC9FD1C3A}</a:tableStyleId>
              </a:tblPr>
              <a:tblGrid>
                <a:gridCol w="3402281">
                  <a:extLst>
                    <a:ext uri="{9D8B030D-6E8A-4147-A177-3AD203B41FA5}">
                      <a16:colId xmlns:a16="http://schemas.microsoft.com/office/drawing/2014/main" val="1844056"/>
                    </a:ext>
                  </a:extLst>
                </a:gridCol>
                <a:gridCol w="4019797">
                  <a:extLst>
                    <a:ext uri="{9D8B030D-6E8A-4147-A177-3AD203B41FA5}">
                      <a16:colId xmlns:a16="http://schemas.microsoft.com/office/drawing/2014/main" val="3291243202"/>
                    </a:ext>
                  </a:extLst>
                </a:gridCol>
              </a:tblGrid>
              <a:tr h="583096">
                <a:tc>
                  <a:txBody>
                    <a:bodyPr/>
                    <a:lstStyle/>
                    <a:p>
                      <a:r>
                        <a:rPr lang="fr-FR" sz="2000" dirty="0"/>
                        <a:t>Personnes traitées</a:t>
                      </a:r>
                    </a:p>
                  </a:txBody>
                  <a:tcPr marL="68580" marR="68580" marT="34290" marB="34290"/>
                </a:tc>
                <a:tc>
                  <a:txBody>
                    <a:bodyPr/>
                    <a:lstStyle/>
                    <a:p>
                      <a:r>
                        <a:rPr lang="fr-FR" sz="2000" dirty="0"/>
                        <a:t>Données sur les </a:t>
                      </a:r>
                      <a:r>
                        <a:rPr lang="fr-FR" sz="2000" dirty="0" err="1"/>
                        <a:t>biphosphonates</a:t>
                      </a:r>
                      <a:endParaRPr lang="fr-FR" sz="2000" dirty="0"/>
                    </a:p>
                  </a:txBody>
                  <a:tcPr marL="68580" marR="68580" marT="34290" marB="34290"/>
                </a:tc>
                <a:extLst>
                  <a:ext uri="{0D108BD9-81ED-4DB2-BD59-A6C34878D82A}">
                    <a16:rowId xmlns:a16="http://schemas.microsoft.com/office/drawing/2014/main" val="369260220"/>
                  </a:ext>
                </a:extLst>
              </a:tr>
              <a:tr h="535766">
                <a:tc>
                  <a:txBody>
                    <a:bodyPr/>
                    <a:lstStyle/>
                    <a:p>
                      <a:r>
                        <a:rPr lang="fr-FR" sz="2400" dirty="0"/>
                        <a:t>Problèmes Gastro-intestinaux (ex: RGO)</a:t>
                      </a:r>
                    </a:p>
                  </a:txBody>
                  <a:tcPr marL="68580" marR="68580" marT="34290" marB="34290"/>
                </a:tc>
                <a:tc>
                  <a:txBody>
                    <a:bodyPr/>
                    <a:lstStyle/>
                    <a:p>
                      <a:r>
                        <a:rPr lang="fr-FR" sz="2400"/>
                        <a:t>     16/1000</a:t>
                      </a:r>
                      <a:endParaRPr lang="fr-FR" sz="2400" dirty="0"/>
                    </a:p>
                  </a:txBody>
                  <a:tcPr marL="68580" marR="68580" marT="34290" marB="34290"/>
                </a:tc>
                <a:extLst>
                  <a:ext uri="{0D108BD9-81ED-4DB2-BD59-A6C34878D82A}">
                    <a16:rowId xmlns:a16="http://schemas.microsoft.com/office/drawing/2014/main" val="3610241719"/>
                  </a:ext>
                </a:extLst>
              </a:tr>
              <a:tr h="541226">
                <a:tc>
                  <a:txBody>
                    <a:bodyPr/>
                    <a:lstStyle/>
                    <a:p>
                      <a:r>
                        <a:rPr lang="fr-FR" sz="2400" dirty="0"/>
                        <a:t>Fractures atypiques</a:t>
                      </a:r>
                    </a:p>
                  </a:txBody>
                  <a:tcPr marL="68580" marR="68580" marT="34290" marB="34290"/>
                </a:tc>
                <a:tc>
                  <a:txBody>
                    <a:bodyPr/>
                    <a:lstStyle/>
                    <a:p>
                      <a:r>
                        <a:rPr lang="fr-FR" sz="2400" dirty="0"/>
                        <a:t>     0.6-1.1/1000</a:t>
                      </a:r>
                    </a:p>
                  </a:txBody>
                  <a:tcPr marL="68580" marR="68580" marT="34290" marB="34290"/>
                </a:tc>
                <a:extLst>
                  <a:ext uri="{0D108BD9-81ED-4DB2-BD59-A6C34878D82A}">
                    <a16:rowId xmlns:a16="http://schemas.microsoft.com/office/drawing/2014/main" val="3151814378"/>
                  </a:ext>
                </a:extLst>
              </a:tr>
              <a:tr h="541226">
                <a:tc>
                  <a:txBody>
                    <a:bodyPr/>
                    <a:lstStyle/>
                    <a:p>
                      <a:r>
                        <a:rPr lang="fr-FR" sz="2400" dirty="0"/>
                        <a:t>Ostéonécrose de la mâchoire</a:t>
                      </a:r>
                    </a:p>
                  </a:txBody>
                  <a:tcPr marL="68580" marR="68580" marT="34290" marB="34290"/>
                </a:tc>
                <a:tc>
                  <a:txBody>
                    <a:bodyPr/>
                    <a:lstStyle/>
                    <a:p>
                      <a:r>
                        <a:rPr lang="fr-FR" sz="2400" dirty="0"/>
                        <a:t>     0.22/1000</a:t>
                      </a:r>
                    </a:p>
                  </a:txBody>
                  <a:tcPr marL="68580" marR="68580" marT="34290" marB="34290"/>
                </a:tc>
                <a:extLst>
                  <a:ext uri="{0D108BD9-81ED-4DB2-BD59-A6C34878D82A}">
                    <a16:rowId xmlns:a16="http://schemas.microsoft.com/office/drawing/2014/main" val="161219372"/>
                  </a:ext>
                </a:extLst>
              </a:tr>
              <a:tr h="541226">
                <a:tc>
                  <a:txBody>
                    <a:bodyPr/>
                    <a:lstStyle/>
                    <a:p>
                      <a:r>
                        <a:rPr lang="fr-FR" sz="2400" dirty="0"/>
                        <a:t>Surdiagnostic</a:t>
                      </a:r>
                    </a:p>
                  </a:txBody>
                  <a:tcPr marL="68580" marR="68580" marT="34290" marB="34290"/>
                </a:tc>
                <a:tc>
                  <a:txBody>
                    <a:bodyPr/>
                    <a:lstStyle/>
                    <a:p>
                      <a:r>
                        <a:rPr lang="fr-FR" sz="2400" dirty="0"/>
                        <a:t>120-200/1000 </a:t>
                      </a:r>
                      <a:r>
                        <a:rPr lang="fr-FR" sz="2000" dirty="0">
                          <a:highlight>
                            <a:srgbClr val="FFFF00"/>
                          </a:highlight>
                        </a:rPr>
                        <a:t>femmes dépistées</a:t>
                      </a:r>
                    </a:p>
                  </a:txBody>
                  <a:tcPr marL="68580" marR="68580" marT="34290" marB="34290"/>
                </a:tc>
                <a:extLst>
                  <a:ext uri="{0D108BD9-81ED-4DB2-BD59-A6C34878D82A}">
                    <a16:rowId xmlns:a16="http://schemas.microsoft.com/office/drawing/2014/main" val="121009498"/>
                  </a:ext>
                </a:extLst>
              </a:tr>
            </a:tbl>
          </a:graphicData>
        </a:graphic>
      </p:graphicFrame>
      <p:sp>
        <p:nvSpPr>
          <p:cNvPr id="16" name="Flèche vers le bas 15">
            <a:extLst>
              <a:ext uri="{FF2B5EF4-FFF2-40B4-BE49-F238E27FC236}">
                <a16:creationId xmlns:a16="http://schemas.microsoft.com/office/drawing/2014/main" id="{FCF38B28-549D-E0CE-E450-0B6C99EB56AB}"/>
              </a:ext>
            </a:extLst>
          </p:cNvPr>
          <p:cNvSpPr/>
          <p:nvPr/>
        </p:nvSpPr>
        <p:spPr>
          <a:xfrm rot="10800000">
            <a:off x="4405743" y="3891318"/>
            <a:ext cx="166254" cy="3290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lèche vers le bas 16">
            <a:extLst>
              <a:ext uri="{FF2B5EF4-FFF2-40B4-BE49-F238E27FC236}">
                <a16:creationId xmlns:a16="http://schemas.microsoft.com/office/drawing/2014/main" id="{849B74C5-75B6-DB68-4C39-BCB5255BECD3}"/>
              </a:ext>
            </a:extLst>
          </p:cNvPr>
          <p:cNvSpPr/>
          <p:nvPr/>
        </p:nvSpPr>
        <p:spPr>
          <a:xfrm rot="10800000">
            <a:off x="4405741" y="4701894"/>
            <a:ext cx="166254" cy="3290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Flèche vers le bas 17">
            <a:extLst>
              <a:ext uri="{FF2B5EF4-FFF2-40B4-BE49-F238E27FC236}">
                <a16:creationId xmlns:a16="http://schemas.microsoft.com/office/drawing/2014/main" id="{F2732450-F76D-7715-AD1F-9C119A02E274}"/>
              </a:ext>
            </a:extLst>
          </p:cNvPr>
          <p:cNvSpPr/>
          <p:nvPr/>
        </p:nvSpPr>
        <p:spPr>
          <a:xfrm rot="10800000">
            <a:off x="4405742" y="5309739"/>
            <a:ext cx="166254" cy="3290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539973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36"/>
          <p:cNvSpPr txBox="1">
            <a:spLocks noGrp="1"/>
          </p:cNvSpPr>
          <p:nvPr>
            <p:ph type="title"/>
          </p:nvPr>
        </p:nvSpPr>
        <p:spPr>
          <a:xfrm>
            <a:off x="457200" y="646080"/>
            <a:ext cx="8229600" cy="762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200"/>
              <a:buFont typeface="Arial"/>
              <a:buNone/>
            </a:pPr>
            <a:r>
              <a:rPr lang="en-US" sz="3200">
                <a:latin typeface="Arial"/>
                <a:ea typeface="Arial"/>
                <a:cs typeface="Arial"/>
                <a:sym typeface="Arial"/>
              </a:rPr>
              <a:t>Préjudices du dépistage (Surdiagnostic)</a:t>
            </a:r>
            <a:endParaRPr/>
          </a:p>
        </p:txBody>
      </p:sp>
      <p:sp>
        <p:nvSpPr>
          <p:cNvPr id="459" name="Google Shape;459;p36"/>
          <p:cNvSpPr txBox="1">
            <a:spLocks noGrp="1"/>
          </p:cNvSpPr>
          <p:nvPr>
            <p:ph type="sldNum" idx="12"/>
          </p:nvPr>
        </p:nvSpPr>
        <p:spPr>
          <a:xfrm>
            <a:off x="6553200" y="6264275"/>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36</a:t>
            </a:fld>
            <a:endParaRPr/>
          </a:p>
        </p:txBody>
      </p:sp>
      <p:sp>
        <p:nvSpPr>
          <p:cNvPr id="460" name="Google Shape;460;p36"/>
          <p:cNvSpPr txBox="1"/>
          <p:nvPr/>
        </p:nvSpPr>
        <p:spPr>
          <a:xfrm>
            <a:off x="532327" y="1554628"/>
            <a:ext cx="6677661" cy="452431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On parle de surdiagnostic lorsque des personnes sont correctement classées comme présentant un risque élevé de fracture mais, si elles n’avaient pas été dépistées, n’auraient jamais su qu’elles étaient à haut risque ni n’auraient subi de fracture. Ces personnes ne peuvent donc pas retirer de bénéfices à entreprendre des examens plus approfondis ou une pharmacothérapie preventive.</a:t>
            </a:r>
            <a:endParaRPr sz="24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Chez les femmes dépistées de 65 ans et plus </a:t>
            </a:r>
            <a:r>
              <a:rPr lang="en-US" sz="2400" b="1">
                <a:solidFill>
                  <a:schemeClr val="dk1"/>
                </a:solidFill>
                <a:highlight>
                  <a:srgbClr val="FFFF00"/>
                </a:highlight>
                <a:latin typeface="Calibri"/>
                <a:ea typeface="Calibri"/>
                <a:cs typeface="Calibri"/>
                <a:sym typeface="Calibri"/>
              </a:rPr>
              <a:t>11.8 à 19.3%</a:t>
            </a:r>
            <a:r>
              <a:rPr lang="en-US" sz="2400">
                <a:solidFill>
                  <a:schemeClr val="dk1"/>
                </a:solidFill>
                <a:latin typeface="Calibri"/>
                <a:ea typeface="Calibri"/>
                <a:cs typeface="Calibri"/>
                <a:sym typeface="Calibri"/>
              </a:rPr>
              <a:t> seraient surdiagnostiquées comme ayant un risque élevé </a:t>
            </a:r>
            <a:r>
              <a:rPr lang="en-US" sz="2400" i="1">
                <a:solidFill>
                  <a:schemeClr val="dk1"/>
                </a:solidFill>
                <a:latin typeface="Calibri"/>
                <a:ea typeface="Calibri"/>
                <a:cs typeface="Calibri"/>
                <a:sym typeface="Calibri"/>
              </a:rPr>
              <a:t>(low-certainty evidence) </a:t>
            </a:r>
            <a:endParaRPr sz="1400" i="1">
              <a:solidFill>
                <a:schemeClr val="dk1"/>
              </a:solidFill>
              <a:latin typeface="Calibri"/>
              <a:ea typeface="Calibri"/>
              <a:cs typeface="Calibri"/>
              <a:sym typeface="Calibri"/>
            </a:endParaRPr>
          </a:p>
        </p:txBody>
      </p:sp>
      <p:pic>
        <p:nvPicPr>
          <p:cNvPr id="461" name="Google Shape;461;p36" descr="Icon&#10;&#10;Description automatically generated"/>
          <p:cNvPicPr preferRelativeResize="0"/>
          <p:nvPr/>
        </p:nvPicPr>
        <p:blipFill rotWithShape="1">
          <a:blip r:embed="rId3">
            <a:alphaModFix/>
          </a:blip>
          <a:srcRect/>
          <a:stretch/>
        </p:blipFill>
        <p:spPr>
          <a:xfrm>
            <a:off x="7274265" y="2224240"/>
            <a:ext cx="1546762" cy="1540038"/>
          </a:xfrm>
          <a:prstGeom prst="rect">
            <a:avLst/>
          </a:prstGeom>
          <a:noFill/>
          <a:ln>
            <a:noFill/>
          </a:ln>
        </p:spPr>
      </p:pic>
    </p:spTree>
    <p:extLst>
      <p:ext uri="{BB962C8B-B14F-4D97-AF65-F5344CB8AC3E}">
        <p14:creationId xmlns:p14="http://schemas.microsoft.com/office/powerpoint/2010/main" val="2144019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FC278-EA12-F2FF-4E22-04807F3516C6}"/>
              </a:ext>
            </a:extLst>
          </p:cNvPr>
          <p:cNvSpPr>
            <a:spLocks noGrp="1"/>
          </p:cNvSpPr>
          <p:nvPr>
            <p:ph type="title"/>
          </p:nvPr>
        </p:nvSpPr>
        <p:spPr>
          <a:xfrm>
            <a:off x="218941" y="228600"/>
            <a:ext cx="8467859" cy="762000"/>
          </a:xfrm>
        </p:spPr>
        <p:txBody>
          <a:bodyPr>
            <a:normAutofit/>
          </a:bodyPr>
          <a:lstStyle/>
          <a:p>
            <a:r>
              <a:rPr lang="en-US" sz="3200" dirty="0">
                <a:latin typeface="Arial"/>
                <a:cs typeface="Arial"/>
              </a:rPr>
              <a:t>Justesse des outils d’évaluation du risque</a:t>
            </a:r>
            <a:endParaRPr lang="en-US" sz="3200" dirty="0"/>
          </a:p>
        </p:txBody>
      </p:sp>
      <p:graphicFrame>
        <p:nvGraphicFramePr>
          <p:cNvPr id="5" name="Table 5">
            <a:extLst>
              <a:ext uri="{FF2B5EF4-FFF2-40B4-BE49-F238E27FC236}">
                <a16:creationId xmlns:a16="http://schemas.microsoft.com/office/drawing/2014/main" id="{4FDE9466-C144-EAF4-3835-214C01D5E696}"/>
              </a:ext>
            </a:extLst>
          </p:cNvPr>
          <p:cNvGraphicFramePr>
            <a:graphicFrameLocks noGrp="1"/>
          </p:cNvGraphicFramePr>
          <p:nvPr>
            <p:ph idx="1"/>
          </p:nvPr>
        </p:nvGraphicFramePr>
        <p:xfrm>
          <a:off x="339038" y="990600"/>
          <a:ext cx="8227664" cy="5704478"/>
        </p:xfrm>
        <a:graphic>
          <a:graphicData uri="http://schemas.openxmlformats.org/drawingml/2006/table">
            <a:tbl>
              <a:tblPr firstRow="1" bandRow="1">
                <a:tableStyleId>{21E4AEA4-8DFA-4A89-87EB-49C32662AFE0}</a:tableStyleId>
              </a:tblPr>
              <a:tblGrid>
                <a:gridCol w="1373852">
                  <a:extLst>
                    <a:ext uri="{9D8B030D-6E8A-4147-A177-3AD203B41FA5}">
                      <a16:colId xmlns:a16="http://schemas.microsoft.com/office/drawing/2014/main" val="1004667847"/>
                    </a:ext>
                  </a:extLst>
                </a:gridCol>
                <a:gridCol w="1236919">
                  <a:extLst>
                    <a:ext uri="{9D8B030D-6E8A-4147-A177-3AD203B41FA5}">
                      <a16:colId xmlns:a16="http://schemas.microsoft.com/office/drawing/2014/main" val="1741186293"/>
                    </a:ext>
                  </a:extLst>
                </a:gridCol>
                <a:gridCol w="1544918">
                  <a:extLst>
                    <a:ext uri="{9D8B030D-6E8A-4147-A177-3AD203B41FA5}">
                      <a16:colId xmlns:a16="http://schemas.microsoft.com/office/drawing/2014/main" val="694305295"/>
                    </a:ext>
                  </a:extLst>
                </a:gridCol>
                <a:gridCol w="2841344">
                  <a:extLst>
                    <a:ext uri="{9D8B030D-6E8A-4147-A177-3AD203B41FA5}">
                      <a16:colId xmlns:a16="http://schemas.microsoft.com/office/drawing/2014/main" val="2406118049"/>
                    </a:ext>
                  </a:extLst>
                </a:gridCol>
                <a:gridCol w="1230631">
                  <a:extLst>
                    <a:ext uri="{9D8B030D-6E8A-4147-A177-3AD203B41FA5}">
                      <a16:colId xmlns:a16="http://schemas.microsoft.com/office/drawing/2014/main" val="1801754564"/>
                    </a:ext>
                  </a:extLst>
                </a:gridCol>
              </a:tblGrid>
              <a:tr h="971300">
                <a:tc>
                  <a:txBody>
                    <a:bodyPr/>
                    <a:lstStyle/>
                    <a:p>
                      <a:endParaRPr lang="en-US" sz="1900" dirty="0"/>
                    </a:p>
                  </a:txBody>
                  <a:tcPr/>
                </a:tc>
                <a:tc>
                  <a:txBody>
                    <a:bodyPr/>
                    <a:lstStyle/>
                    <a:p>
                      <a:pPr lvl="0">
                        <a:buNone/>
                      </a:pPr>
                      <a:r>
                        <a:rPr lang="en-US" sz="1900" u="none" strike="noStrike" noProof="0" dirty="0"/>
                        <a:t>Issue</a:t>
                      </a:r>
                      <a:endParaRPr lang="en-US" sz="1900" dirty="0"/>
                    </a:p>
                  </a:txBody>
                  <a:tcPr/>
                </a:tc>
                <a:tc>
                  <a:txBody>
                    <a:bodyPr/>
                    <a:lstStyle/>
                    <a:p>
                      <a:r>
                        <a:rPr lang="en-US" sz="1900" dirty="0"/>
                        <a:t>Études; </a:t>
                      </a:r>
                    </a:p>
                    <a:p>
                      <a:r>
                        <a:rPr lang="en-US" sz="1900" dirty="0"/>
                        <a:t>Taille de l’échantillon</a:t>
                      </a:r>
                    </a:p>
                  </a:txBody>
                  <a:tcPr/>
                </a:tc>
                <a:tc>
                  <a:txBody>
                    <a:bodyPr/>
                    <a:lstStyle/>
                    <a:p>
                      <a:r>
                        <a:rPr lang="en-US" sz="1900" dirty="0"/>
                        <a:t>Résultat d’étalonnnage (calibration)= Observé/Attendu</a:t>
                      </a:r>
                    </a:p>
                  </a:txBody>
                  <a:tcPr/>
                </a:tc>
                <a:tc>
                  <a:txBody>
                    <a:bodyPr/>
                    <a:lstStyle/>
                    <a:p>
                      <a:r>
                        <a:rPr lang="en-US" sz="1900" dirty="0"/>
                        <a:t>Certitude</a:t>
                      </a:r>
                    </a:p>
                  </a:txBody>
                  <a:tcPr/>
                </a:tc>
                <a:extLst>
                  <a:ext uri="{0D108BD9-81ED-4DB2-BD59-A6C34878D82A}">
                    <a16:rowId xmlns:a16="http://schemas.microsoft.com/office/drawing/2014/main" val="164142259"/>
                  </a:ext>
                </a:extLst>
              </a:tr>
              <a:tr h="931689">
                <a:tc rowSpan="2">
                  <a:txBody>
                    <a:bodyPr/>
                    <a:lstStyle/>
                    <a:p>
                      <a:r>
                        <a:rPr lang="en-US" sz="1900" dirty="0"/>
                        <a:t>Version canadienne de </a:t>
                      </a:r>
                      <a:r>
                        <a:rPr lang="en-US" sz="1900" dirty="0" err="1"/>
                        <a:t>l’outil</a:t>
                      </a:r>
                      <a:r>
                        <a:rPr lang="en-US" sz="1900" dirty="0"/>
                        <a:t> FRAX (sans DMO)</a:t>
                      </a:r>
                    </a:p>
                  </a:txBody>
                  <a:tcPr/>
                </a:tc>
                <a:tc>
                  <a:txBody>
                    <a:bodyPr/>
                    <a:lstStyle/>
                    <a:p>
                      <a:pPr lvl="0">
                        <a:buNone/>
                      </a:pPr>
                      <a:r>
                        <a:rPr lang="en-US" sz="1900" dirty="0">
                          <a:highlight>
                            <a:srgbClr val="FFFF00"/>
                          </a:highlight>
                        </a:rPr>
                        <a:t>Fractures de hanche </a:t>
                      </a:r>
                      <a:r>
                        <a:rPr lang="en-US" sz="1900" dirty="0"/>
                        <a:t>sur 10 ans</a:t>
                      </a:r>
                    </a:p>
                  </a:txBody>
                  <a:tcPr/>
                </a:tc>
                <a:tc>
                  <a:txBody>
                    <a:bodyPr/>
                    <a:lstStyle/>
                    <a:p>
                      <a:pPr lvl="0" algn="l">
                        <a:lnSpc>
                          <a:spcPct val="100000"/>
                        </a:lnSpc>
                        <a:spcBef>
                          <a:spcPts val="0"/>
                        </a:spcBef>
                        <a:spcAft>
                          <a:spcPts val="0"/>
                        </a:spcAft>
                        <a:buNone/>
                      </a:pPr>
                      <a:r>
                        <a:rPr lang="en-US" sz="1900" u="none" strike="noStrike" noProof="0" dirty="0"/>
                        <a:t>3 </a:t>
                      </a:r>
                      <a:r>
                        <a:rPr lang="en-US" sz="1900" u="none" strike="noStrike" noProof="0" dirty="0" err="1"/>
                        <a:t>cohortes</a:t>
                      </a:r>
                      <a:r>
                        <a:rPr lang="en-US" sz="1900" u="none" strike="noStrike" noProof="0" dirty="0"/>
                        <a:t>; 67,611</a:t>
                      </a:r>
                      <a:endParaRPr lang="en-US" sz="1900" dirty="0"/>
                    </a:p>
                    <a:p>
                      <a:pPr lvl="0">
                        <a:buNone/>
                      </a:pPr>
                      <a:endParaRPr lang="en-US" sz="1900" dirty="0"/>
                    </a:p>
                  </a:txBody>
                  <a:tcPr/>
                </a:tc>
                <a:tc>
                  <a:txBody>
                    <a:bodyPr/>
                    <a:lstStyle/>
                    <a:p>
                      <a:pPr lvl="0">
                        <a:buNone/>
                      </a:pPr>
                      <a:r>
                        <a:rPr lang="en-US" sz="1900" u="none" strike="noStrike" noProof="0" dirty="0"/>
                        <a:t>Calibration acceptable (données regroupées </a:t>
                      </a:r>
                      <a:r>
                        <a:rPr lang="en-US" sz="1900" u="none" strike="noStrike" noProof="0" dirty="0">
                          <a:highlight>
                            <a:srgbClr val="FFFF00"/>
                          </a:highlight>
                        </a:rPr>
                        <a:t>O:A 1.13</a:t>
                      </a:r>
                      <a:r>
                        <a:rPr lang="en-US" sz="1900" u="none" strike="noStrike" noProof="0" dirty="0"/>
                        <a:t>, IC à 95% 0.74-1.72).</a:t>
                      </a:r>
                      <a:endParaRPr lang="en-US" sz="1900" dirty="0"/>
                    </a:p>
                  </a:txBody>
                  <a:tcPr/>
                </a:tc>
                <a:tc>
                  <a:txBody>
                    <a:bodyPr/>
                    <a:lstStyle/>
                    <a:p>
                      <a:r>
                        <a:rPr lang="en-US" sz="1900" dirty="0"/>
                        <a:t>Faible</a:t>
                      </a:r>
                    </a:p>
                  </a:txBody>
                  <a:tcPr/>
                </a:tc>
                <a:extLst>
                  <a:ext uri="{0D108BD9-81ED-4DB2-BD59-A6C34878D82A}">
                    <a16:rowId xmlns:a16="http://schemas.microsoft.com/office/drawing/2014/main" val="1312865362"/>
                  </a:ext>
                </a:extLst>
              </a:tr>
              <a:tr h="1261689">
                <a:tc vMerge="1">
                  <a:txBody>
                    <a:bodyPr/>
                    <a:lstStyle/>
                    <a:p>
                      <a:endParaRPr lang="en-US"/>
                    </a:p>
                  </a:txBody>
                  <a:tcPr marL="0" marR="0" marT="0" marB="0" horzOverflow="overflow"/>
                </a:tc>
                <a:tc>
                  <a:txBody>
                    <a:bodyPr/>
                    <a:lstStyle/>
                    <a:p>
                      <a:pPr lvl="0" algn="l">
                        <a:lnSpc>
                          <a:spcPct val="100000"/>
                        </a:lnSpc>
                        <a:spcBef>
                          <a:spcPts val="0"/>
                        </a:spcBef>
                        <a:spcAft>
                          <a:spcPts val="0"/>
                        </a:spcAft>
                        <a:buNone/>
                      </a:pPr>
                      <a:r>
                        <a:rPr lang="en-US" sz="1900" u="none" strike="noStrike" noProof="0" dirty="0">
                          <a:highlight>
                            <a:srgbClr val="00FF00"/>
                          </a:highlight>
                        </a:rPr>
                        <a:t>Fractures cliniques </a:t>
                      </a:r>
                      <a:r>
                        <a:rPr lang="en-US" sz="1900" u="none" strike="noStrike" noProof="0" dirty="0"/>
                        <a:t>sur 10 ans</a:t>
                      </a:r>
                      <a:endParaRPr lang="en-US" sz="1900" dirty="0">
                        <a:highlight>
                          <a:srgbClr val="00FF00"/>
                        </a:highlight>
                      </a:endParaRPr>
                    </a:p>
                  </a:txBody>
                  <a:tcPr/>
                </a:tc>
                <a:tc>
                  <a:txBody>
                    <a:bodyPr/>
                    <a:lstStyle/>
                    <a:p>
                      <a:pPr lvl="0" algn="l">
                        <a:lnSpc>
                          <a:spcPct val="100000"/>
                        </a:lnSpc>
                        <a:spcBef>
                          <a:spcPts val="0"/>
                        </a:spcBef>
                        <a:spcAft>
                          <a:spcPts val="0"/>
                        </a:spcAft>
                        <a:buNone/>
                      </a:pPr>
                      <a:r>
                        <a:rPr lang="en-US" sz="1900" u="none" strike="noStrike" noProof="0" dirty="0"/>
                        <a:t>3 </a:t>
                      </a:r>
                      <a:r>
                        <a:rPr lang="en-US" sz="1900" u="none" strike="noStrike" noProof="0" dirty="0" err="1"/>
                        <a:t>cohortes</a:t>
                      </a:r>
                      <a:r>
                        <a:rPr lang="en-US" sz="1900" u="none" strike="noStrike" noProof="0" dirty="0"/>
                        <a:t>;</a:t>
                      </a:r>
                      <a:endParaRPr lang="en-US" sz="1900" dirty="0"/>
                    </a:p>
                    <a:p>
                      <a:pPr lvl="0" algn="l">
                        <a:lnSpc>
                          <a:spcPct val="100000"/>
                        </a:lnSpc>
                        <a:spcBef>
                          <a:spcPts val="0"/>
                        </a:spcBef>
                        <a:spcAft>
                          <a:spcPts val="0"/>
                        </a:spcAft>
                        <a:buNone/>
                      </a:pPr>
                      <a:r>
                        <a:rPr lang="en-US" sz="1900" u="none" strike="noStrike" noProof="0" dirty="0"/>
                        <a:t>67,611</a:t>
                      </a:r>
                    </a:p>
                    <a:p>
                      <a:pPr lvl="0">
                        <a:buNone/>
                      </a:pPr>
                      <a:endParaRPr lang="en-US" sz="1900" dirty="0"/>
                    </a:p>
                  </a:txBody>
                  <a:tcPr/>
                </a:tc>
                <a:tc>
                  <a:txBody>
                    <a:bodyPr/>
                    <a:lstStyle/>
                    <a:p>
                      <a:pPr lvl="0">
                        <a:buNone/>
                      </a:pPr>
                      <a:r>
                        <a:rPr lang="en-US" sz="1900" u="none" strike="noStrike" noProof="0" dirty="0"/>
                        <a:t>Calibration acceptable (données regroupées </a:t>
                      </a:r>
                      <a:r>
                        <a:rPr lang="en-US" sz="1900" u="none" strike="noStrike" noProof="0" dirty="0">
                          <a:highlight>
                            <a:srgbClr val="00FF00"/>
                          </a:highlight>
                        </a:rPr>
                        <a:t>O:A 1.10</a:t>
                      </a:r>
                      <a:r>
                        <a:rPr lang="en-US" sz="1900" u="none" strike="noStrike" noProof="0" dirty="0"/>
                        <a:t>, IC à 95% 1.01-1.20)</a:t>
                      </a:r>
                      <a:endParaRPr lang="en-US" sz="1900" dirty="0"/>
                    </a:p>
                  </a:txBody>
                  <a:tcPr/>
                </a:tc>
                <a:tc>
                  <a:txBody>
                    <a:bodyPr/>
                    <a:lstStyle/>
                    <a:p>
                      <a:r>
                        <a:rPr lang="en-US" sz="1900" dirty="0"/>
                        <a:t>Moyenne</a:t>
                      </a:r>
                    </a:p>
                  </a:txBody>
                  <a:tcPr/>
                </a:tc>
                <a:extLst>
                  <a:ext uri="{0D108BD9-81ED-4DB2-BD59-A6C34878D82A}">
                    <a16:rowId xmlns:a16="http://schemas.microsoft.com/office/drawing/2014/main" val="3308792573"/>
                  </a:ext>
                </a:extLst>
              </a:tr>
              <a:tr h="971300">
                <a:tc rowSpan="2">
                  <a:txBody>
                    <a:bodyPr/>
                    <a:lstStyle/>
                    <a:p>
                      <a:r>
                        <a:rPr lang="en-US" sz="1900" dirty="0"/>
                        <a:t>Version canadienne de </a:t>
                      </a:r>
                      <a:r>
                        <a:rPr lang="en-US" sz="1900" dirty="0" err="1"/>
                        <a:t>l’outil</a:t>
                      </a:r>
                      <a:r>
                        <a:rPr lang="en-US" sz="1900" dirty="0"/>
                        <a:t> FRAX (avec DMO)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highlight>
                            <a:srgbClr val="FFFF00"/>
                          </a:highlight>
                        </a:rPr>
                        <a:t>Fractures de hanche sur 10 ans</a:t>
                      </a:r>
                    </a:p>
                    <a:p>
                      <a:pPr lvl="0">
                        <a:buNone/>
                      </a:pPr>
                      <a:endParaRPr lang="en-US" sz="1900" dirty="0">
                        <a:highlight>
                          <a:srgbClr val="FFFF00"/>
                        </a:highlight>
                      </a:endParaRPr>
                    </a:p>
                  </a:txBody>
                  <a:tcPr/>
                </a:tc>
                <a:tc>
                  <a:txBody>
                    <a:bodyPr/>
                    <a:lstStyle/>
                    <a:p>
                      <a:pPr lvl="0">
                        <a:buNone/>
                      </a:pPr>
                      <a:r>
                        <a:rPr lang="en-US" sz="1900" u="none" strike="noStrike" noProof="0" dirty="0"/>
                        <a:t>3 </a:t>
                      </a:r>
                      <a:r>
                        <a:rPr lang="en-US" sz="1900" u="none" strike="noStrike" noProof="0" dirty="0" err="1"/>
                        <a:t>cohortes</a:t>
                      </a:r>
                      <a:r>
                        <a:rPr lang="en-US" sz="1900" u="none" strike="noStrike" noProof="0" dirty="0"/>
                        <a:t>; 61,156  </a:t>
                      </a:r>
                      <a:endParaRPr lang="en-US" sz="1900" dirty="0"/>
                    </a:p>
                  </a:txBody>
                  <a:tcPr/>
                </a:tc>
                <a:tc>
                  <a:txBody>
                    <a:bodyPr/>
                    <a:lstStyle/>
                    <a:p>
                      <a:pPr lvl="0">
                        <a:buNone/>
                      </a:pPr>
                      <a:r>
                        <a:rPr lang="en-US" sz="1900" u="none" strike="noStrike" noProof="0" dirty="0">
                          <a:highlight>
                            <a:srgbClr val="C0C0C0"/>
                          </a:highlight>
                        </a:rPr>
                        <a:t>Sous-estimation</a:t>
                      </a:r>
                      <a:r>
                        <a:rPr lang="en-US" sz="1900" u="none" strike="noStrike" noProof="0" dirty="0"/>
                        <a:t> du risque (données regroupées </a:t>
                      </a:r>
                      <a:r>
                        <a:rPr lang="en-US" sz="1900" u="none" strike="noStrike" noProof="0" dirty="0">
                          <a:highlight>
                            <a:srgbClr val="FFFF00"/>
                          </a:highlight>
                        </a:rPr>
                        <a:t>O:A 1.31</a:t>
                      </a:r>
                      <a:r>
                        <a:rPr lang="en-US" sz="1900" u="none" strike="noStrike" noProof="0" dirty="0"/>
                        <a:t>, IC à 95% 0.91-2.13)</a:t>
                      </a:r>
                      <a:endParaRPr lang="en-US" sz="1900" dirty="0"/>
                    </a:p>
                  </a:txBody>
                  <a:tcPr/>
                </a:tc>
                <a:tc>
                  <a:txBody>
                    <a:bodyPr/>
                    <a:lstStyle/>
                    <a:p>
                      <a:r>
                        <a:rPr lang="en-US" sz="1900" dirty="0"/>
                        <a:t>Faible</a:t>
                      </a:r>
                    </a:p>
                  </a:txBody>
                  <a:tcPr/>
                </a:tc>
                <a:extLst>
                  <a:ext uri="{0D108BD9-81ED-4DB2-BD59-A6C34878D82A}">
                    <a16:rowId xmlns:a16="http://schemas.microsoft.com/office/drawing/2014/main" val="367668815"/>
                  </a:ext>
                </a:extLst>
              </a:tr>
              <a:tr h="1261689">
                <a:tc vMerge="1">
                  <a:txBody>
                    <a:bodyPr/>
                    <a:lstStyle/>
                    <a:p>
                      <a:endParaRPr lang="en-US"/>
                    </a:p>
                  </a:txBody>
                  <a:tcPr marL="0" marR="0" marT="0" marB="0" horzOverflow="overflow"/>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u="none" strike="noStrike" noProof="0" dirty="0">
                          <a:highlight>
                            <a:srgbClr val="00FF00"/>
                          </a:highlight>
                        </a:rPr>
                        <a:t>Fractures cliniques sur 10 ans</a:t>
                      </a:r>
                      <a:endParaRPr lang="en-US" sz="1900" dirty="0">
                        <a:highlight>
                          <a:srgbClr val="00FF00"/>
                        </a:highlight>
                      </a:endParaRPr>
                    </a:p>
                    <a:p>
                      <a:pPr lvl="0" algn="l">
                        <a:lnSpc>
                          <a:spcPct val="100000"/>
                        </a:lnSpc>
                        <a:spcBef>
                          <a:spcPts val="0"/>
                        </a:spcBef>
                        <a:spcAft>
                          <a:spcPts val="0"/>
                        </a:spcAft>
                        <a:buNone/>
                      </a:pPr>
                      <a:endParaRPr lang="en-US" sz="1900" dirty="0">
                        <a:highlight>
                          <a:srgbClr val="00FF00"/>
                        </a:highlight>
                      </a:endParaRPr>
                    </a:p>
                  </a:txBody>
                  <a:tcPr/>
                </a:tc>
                <a:tc>
                  <a:txBody>
                    <a:bodyPr/>
                    <a:lstStyle/>
                    <a:p>
                      <a:pPr lvl="0">
                        <a:buNone/>
                      </a:pPr>
                      <a:r>
                        <a:rPr lang="en-US" sz="1900" u="none" strike="noStrike" noProof="0" dirty="0"/>
                        <a:t>3 </a:t>
                      </a:r>
                      <a:r>
                        <a:rPr lang="en-US" sz="1900" u="none" strike="noStrike" noProof="0" dirty="0" err="1"/>
                        <a:t>cohortes</a:t>
                      </a:r>
                      <a:r>
                        <a:rPr lang="en-US" sz="1900" u="none" strike="noStrike" noProof="0" dirty="0"/>
                        <a:t>; 61,156  </a:t>
                      </a:r>
                      <a:endParaRPr lang="en-US" sz="1900" dirty="0"/>
                    </a:p>
                  </a:txBody>
                  <a:tcPr/>
                </a:tc>
                <a:tc>
                  <a:txBody>
                    <a:bodyPr/>
                    <a:lstStyle/>
                    <a:p>
                      <a:pPr lvl="0">
                        <a:buNone/>
                      </a:pPr>
                      <a:r>
                        <a:rPr lang="en-US" sz="1900" u="none" strike="noStrike" noProof="0" dirty="0"/>
                        <a:t>Calibration acceptable</a:t>
                      </a:r>
                      <a:endParaRPr lang="en-US" sz="1900" dirty="0"/>
                    </a:p>
                    <a:p>
                      <a:pPr lvl="0">
                        <a:buNone/>
                      </a:pPr>
                      <a:r>
                        <a:rPr lang="en-US" sz="1900" u="none" strike="noStrike" noProof="0" dirty="0"/>
                        <a:t>(données </a:t>
                      </a:r>
                      <a:r>
                        <a:rPr lang="en-US" sz="1900" u="none" strike="noStrike" noProof="0" dirty="0" err="1"/>
                        <a:t>reroupées</a:t>
                      </a:r>
                      <a:r>
                        <a:rPr lang="en-US" sz="1900" u="none" strike="noStrike" noProof="0" dirty="0"/>
                        <a:t> </a:t>
                      </a:r>
                      <a:r>
                        <a:rPr lang="en-US" sz="1900" u="none" strike="noStrike" noProof="0" dirty="0">
                          <a:highlight>
                            <a:srgbClr val="00FF00"/>
                          </a:highlight>
                        </a:rPr>
                        <a:t>O:A 1.16</a:t>
                      </a:r>
                      <a:r>
                        <a:rPr lang="en-US" sz="1900" u="none" strike="noStrike" noProof="0" dirty="0"/>
                        <a:t>, IC à 95% 1.12-1.20)</a:t>
                      </a:r>
                      <a:endParaRPr lang="en-US" sz="1900" dirty="0"/>
                    </a:p>
                  </a:txBody>
                  <a:tcPr/>
                </a:tc>
                <a:tc>
                  <a:txBody>
                    <a:bodyPr/>
                    <a:lstStyle/>
                    <a:p>
                      <a:r>
                        <a:rPr lang="en-US" sz="1900" dirty="0"/>
                        <a:t>Moyenne</a:t>
                      </a:r>
                    </a:p>
                  </a:txBody>
                  <a:tcPr/>
                </a:tc>
                <a:extLst>
                  <a:ext uri="{0D108BD9-81ED-4DB2-BD59-A6C34878D82A}">
                    <a16:rowId xmlns:a16="http://schemas.microsoft.com/office/drawing/2014/main" val="1463947561"/>
                  </a:ext>
                </a:extLst>
              </a:tr>
            </a:tbl>
          </a:graphicData>
        </a:graphic>
      </p:graphicFrame>
      <p:sp>
        <p:nvSpPr>
          <p:cNvPr id="4" name="Slide Number Placeholder 3">
            <a:extLst>
              <a:ext uri="{FF2B5EF4-FFF2-40B4-BE49-F238E27FC236}">
                <a16:creationId xmlns:a16="http://schemas.microsoft.com/office/drawing/2014/main" id="{D8876EC7-A6B2-A2C7-EA2B-E2F0D6B37527}"/>
              </a:ext>
            </a:extLst>
          </p:cNvPr>
          <p:cNvSpPr>
            <a:spLocks noGrp="1"/>
          </p:cNvSpPr>
          <p:nvPr>
            <p:ph type="sldNum" sz="quarter" idx="12"/>
          </p:nvPr>
        </p:nvSpPr>
        <p:spPr/>
        <p:txBody>
          <a:bodyPr/>
          <a:lstStyle/>
          <a:p>
            <a:fld id="{E3D5E142-BA66-4577-AABD-3D3B043058E5}" type="slidenum">
              <a:rPr lang="en-US" smtClean="0"/>
              <a:pPr/>
              <a:t>37</a:t>
            </a:fld>
            <a:endParaRPr lang="en-US"/>
          </a:p>
        </p:txBody>
      </p:sp>
    </p:spTree>
    <p:extLst>
      <p:ext uri="{BB962C8B-B14F-4D97-AF65-F5344CB8AC3E}">
        <p14:creationId xmlns:p14="http://schemas.microsoft.com/office/powerpoint/2010/main" val="7766558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38"/>
          <p:cNvSpPr txBox="1">
            <a:spLocks noGrp="1"/>
          </p:cNvSpPr>
          <p:nvPr>
            <p:ph type="title"/>
          </p:nvPr>
        </p:nvSpPr>
        <p:spPr>
          <a:xfrm>
            <a:off x="457246" y="509305"/>
            <a:ext cx="8229600" cy="762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200"/>
              <a:buFont typeface="Arial"/>
              <a:buNone/>
            </a:pPr>
            <a:r>
              <a:rPr lang="en-US" sz="3200">
                <a:latin typeface="Arial"/>
                <a:ea typeface="Arial"/>
                <a:cs typeface="Arial"/>
                <a:sym typeface="Arial"/>
              </a:rPr>
              <a:t>Valeurs et préférences des patients</a:t>
            </a:r>
            <a:endParaRPr/>
          </a:p>
        </p:txBody>
      </p:sp>
      <p:sp>
        <p:nvSpPr>
          <p:cNvPr id="477" name="Google Shape;477;p38"/>
          <p:cNvSpPr txBox="1">
            <a:spLocks noGrp="1"/>
          </p:cNvSpPr>
          <p:nvPr>
            <p:ph type="body" idx="1"/>
          </p:nvPr>
        </p:nvSpPr>
        <p:spPr>
          <a:xfrm>
            <a:off x="500927" y="3971600"/>
            <a:ext cx="4629348" cy="189524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400"/>
              <a:buChar char="•"/>
            </a:pPr>
            <a:r>
              <a:rPr lang="en-US">
                <a:latin typeface="Arial"/>
                <a:ea typeface="Arial"/>
                <a:cs typeface="Arial"/>
                <a:sym typeface="Arial"/>
              </a:rPr>
              <a:t>les femmes âgées de 50 à 65 ans voulaient se faire dépister, MAIS étaient peu favorables au traitement (revue systématique).</a:t>
            </a:r>
            <a:endParaRPr/>
          </a:p>
        </p:txBody>
      </p:sp>
      <p:sp>
        <p:nvSpPr>
          <p:cNvPr id="478" name="Google Shape;478;p38"/>
          <p:cNvSpPr txBox="1">
            <a:spLocks noGrp="1"/>
          </p:cNvSpPr>
          <p:nvPr>
            <p:ph type="sldNum" idx="12"/>
          </p:nvPr>
        </p:nvSpPr>
        <p:spPr>
          <a:xfrm>
            <a:off x="6553200" y="6264275"/>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38</a:t>
            </a:fld>
            <a:endParaRPr/>
          </a:p>
        </p:txBody>
      </p:sp>
      <p:sp>
        <p:nvSpPr>
          <p:cNvPr id="479" name="Google Shape;479;p38"/>
          <p:cNvSpPr txBox="1"/>
          <p:nvPr/>
        </p:nvSpPr>
        <p:spPr>
          <a:xfrm>
            <a:off x="481635" y="1334211"/>
            <a:ext cx="5976074" cy="9438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Selon les sondages et les groupes de discussion, les personnes présentant une faible DMO ou des fractures de fragilisation antérieures ont indiqué être plus favorablement disposées à se faire dépister.</a:t>
            </a:r>
            <a:endParaRPr/>
          </a:p>
        </p:txBody>
      </p:sp>
      <p:pic>
        <p:nvPicPr>
          <p:cNvPr id="480" name="Google Shape;480;p38" descr="Icon&#10;&#10;Description automatically generated"/>
          <p:cNvPicPr preferRelativeResize="0"/>
          <p:nvPr/>
        </p:nvPicPr>
        <p:blipFill rotWithShape="1">
          <a:blip r:embed="rId3">
            <a:alphaModFix/>
          </a:blip>
          <a:srcRect/>
          <a:stretch/>
        </p:blipFill>
        <p:spPr>
          <a:xfrm>
            <a:off x="5715000" y="4125225"/>
            <a:ext cx="2309984" cy="2226130"/>
          </a:xfrm>
          <a:prstGeom prst="rect">
            <a:avLst/>
          </a:prstGeom>
          <a:noFill/>
          <a:ln>
            <a:noFill/>
          </a:ln>
        </p:spPr>
      </p:pic>
      <p:cxnSp>
        <p:nvCxnSpPr>
          <p:cNvPr id="481" name="Google Shape;481;p38"/>
          <p:cNvCxnSpPr/>
          <p:nvPr/>
        </p:nvCxnSpPr>
        <p:spPr>
          <a:xfrm>
            <a:off x="661568" y="3705760"/>
            <a:ext cx="7820864" cy="29145"/>
          </a:xfrm>
          <a:prstGeom prst="straightConnector1">
            <a:avLst/>
          </a:prstGeom>
          <a:noFill/>
          <a:ln w="12700" cap="flat" cmpd="sng">
            <a:solidFill>
              <a:schemeClr val="accent2"/>
            </a:solidFill>
            <a:prstDash val="dot"/>
            <a:round/>
            <a:headEnd type="none" w="sm" len="sm"/>
            <a:tailEnd type="none" w="sm" len="sm"/>
          </a:ln>
        </p:spPr>
      </p:cxnSp>
      <p:sp>
        <p:nvSpPr>
          <p:cNvPr id="482" name="Google Shape;482;p38"/>
          <p:cNvSpPr/>
          <p:nvPr/>
        </p:nvSpPr>
        <p:spPr>
          <a:xfrm>
            <a:off x="2593831" y="3473285"/>
            <a:ext cx="1751681" cy="462709"/>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Toutefois,</a:t>
            </a:r>
            <a:endParaRPr/>
          </a:p>
        </p:txBody>
      </p:sp>
      <p:pic>
        <p:nvPicPr>
          <p:cNvPr id="483" name="Google Shape;483;p38"/>
          <p:cNvPicPr preferRelativeResize="0"/>
          <p:nvPr/>
        </p:nvPicPr>
        <p:blipFill rotWithShape="1">
          <a:blip r:embed="rId4">
            <a:alphaModFix/>
          </a:blip>
          <a:srcRect/>
          <a:stretch/>
        </p:blipFill>
        <p:spPr>
          <a:xfrm>
            <a:off x="6176274" y="555543"/>
            <a:ext cx="2510480" cy="2510480"/>
          </a:xfrm>
          <a:prstGeom prst="rect">
            <a:avLst/>
          </a:prstGeom>
          <a:noFill/>
          <a:ln>
            <a:noFill/>
          </a:ln>
        </p:spPr>
      </p:pic>
    </p:spTree>
    <p:extLst>
      <p:ext uri="{BB962C8B-B14F-4D97-AF65-F5344CB8AC3E}">
        <p14:creationId xmlns:p14="http://schemas.microsoft.com/office/powerpoint/2010/main" val="41286507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39"/>
          <p:cNvSpPr txBox="1">
            <a:spLocks noGrp="1"/>
          </p:cNvSpPr>
          <p:nvPr>
            <p:ph type="body" idx="1"/>
          </p:nvPr>
        </p:nvSpPr>
        <p:spPr>
          <a:xfrm>
            <a:off x="589029" y="2820504"/>
            <a:ext cx="8122963" cy="15001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400"/>
              <a:buNone/>
            </a:pPr>
            <a:r>
              <a:rPr lang="en-US" sz="4400" dirty="0">
                <a:latin typeface="Arial"/>
                <a:ea typeface="Arial"/>
                <a:cs typeface="Arial"/>
                <a:sym typeface="Arial"/>
              </a:rPr>
              <a:t>Recommandations</a:t>
            </a:r>
            <a:endParaRPr sz="4400" dirty="0"/>
          </a:p>
        </p:txBody>
      </p:sp>
      <p:sp>
        <p:nvSpPr>
          <p:cNvPr id="491" name="Google Shape;491;p39"/>
          <p:cNvSpPr txBox="1">
            <a:spLocks noGrp="1"/>
          </p:cNvSpPr>
          <p:nvPr>
            <p:ph type="sldNum" idx="4294967295"/>
          </p:nvPr>
        </p:nvSpPr>
        <p:spPr>
          <a:xfrm>
            <a:off x="7010400" y="6477000"/>
            <a:ext cx="1905000" cy="3048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lt1"/>
              </a:buClr>
              <a:buSzPts val="1400"/>
              <a:buFont typeface="Arial"/>
              <a:buNone/>
            </a:pPr>
            <a:fld id="{00000000-1234-1234-1234-123412341234}" type="slidenum">
              <a:rPr lang="en-US" sz="1400" b="1">
                <a:solidFill>
                  <a:schemeClr val="lt1"/>
                </a:solidFill>
                <a:latin typeface="Arial"/>
                <a:ea typeface="Arial"/>
                <a:cs typeface="Arial"/>
                <a:sym typeface="Arial"/>
              </a:rPr>
              <a:t>39</a:t>
            </a:fld>
            <a:endParaRPr sz="1400" b="1">
              <a:solidFill>
                <a:schemeClr val="lt1"/>
              </a:solidFill>
              <a:latin typeface="Arial"/>
              <a:ea typeface="Arial"/>
              <a:cs typeface="Arial"/>
              <a:sym typeface="Arial"/>
            </a:endParaRPr>
          </a:p>
        </p:txBody>
      </p:sp>
    </p:spTree>
    <p:extLst>
      <p:ext uri="{BB962C8B-B14F-4D97-AF65-F5344CB8AC3E}">
        <p14:creationId xmlns:p14="http://schemas.microsoft.com/office/powerpoint/2010/main" val="2632254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4" descr="A picture containing text, toy&#10;&#10;Description automatically generated"/>
          <p:cNvPicPr preferRelativeResize="0"/>
          <p:nvPr/>
        </p:nvPicPr>
        <p:blipFill rotWithShape="1">
          <a:blip r:embed="rId3">
            <a:alphaModFix/>
          </a:blip>
          <a:srcRect l="-7174" b="-735"/>
          <a:stretch/>
        </p:blipFill>
        <p:spPr>
          <a:xfrm>
            <a:off x="3704811" y="2555681"/>
            <a:ext cx="5443619" cy="4362918"/>
          </a:xfrm>
          <a:prstGeom prst="rect">
            <a:avLst/>
          </a:prstGeom>
          <a:noFill/>
          <a:ln>
            <a:noFill/>
          </a:ln>
        </p:spPr>
      </p:pic>
      <p:sp>
        <p:nvSpPr>
          <p:cNvPr id="110" name="Google Shape;110;p4"/>
          <p:cNvSpPr txBox="1">
            <a:spLocks noGrp="1"/>
          </p:cNvSpPr>
          <p:nvPr>
            <p:ph type="body" idx="1"/>
          </p:nvPr>
        </p:nvSpPr>
        <p:spPr>
          <a:xfrm>
            <a:off x="367671" y="1458634"/>
            <a:ext cx="6058949" cy="4906498"/>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400"/>
              <a:buChar char="•"/>
            </a:pPr>
            <a:r>
              <a:rPr lang="en-US" b="1" dirty="0" err="1">
                <a:latin typeface="Arial"/>
                <a:ea typeface="Arial"/>
                <a:cs typeface="Arial"/>
                <a:sym typeface="Arial"/>
              </a:rPr>
              <a:t>Présentation</a:t>
            </a:r>
            <a:endParaRPr dirty="0"/>
          </a:p>
          <a:p>
            <a:pPr marL="742950" lvl="1" indent="-285750" algn="l" rtl="0">
              <a:spcBef>
                <a:spcPts val="480"/>
              </a:spcBef>
              <a:spcAft>
                <a:spcPts val="0"/>
              </a:spcAft>
              <a:buClr>
                <a:schemeClr val="dk1"/>
              </a:buClr>
              <a:buSzPts val="2400"/>
              <a:buFont typeface="Arial"/>
              <a:buChar char="•"/>
            </a:pPr>
            <a:r>
              <a:rPr lang="en-US" sz="2400" dirty="0" err="1">
                <a:latin typeface="Arial"/>
                <a:ea typeface="Arial"/>
                <a:cs typeface="Arial"/>
                <a:sym typeface="Arial"/>
              </a:rPr>
              <a:t>Méthodes</a:t>
            </a:r>
            <a:r>
              <a:rPr lang="en-US" sz="2400" dirty="0">
                <a:latin typeface="Arial"/>
                <a:ea typeface="Arial"/>
                <a:cs typeface="Arial"/>
                <a:sym typeface="Arial"/>
              </a:rPr>
              <a:t> </a:t>
            </a:r>
            <a:endParaRPr dirty="0"/>
          </a:p>
          <a:p>
            <a:pPr marL="742950" lvl="1" indent="-285750" algn="l" rtl="0">
              <a:spcBef>
                <a:spcPts val="480"/>
              </a:spcBef>
              <a:spcAft>
                <a:spcPts val="0"/>
              </a:spcAft>
              <a:buClr>
                <a:schemeClr val="dk1"/>
              </a:buClr>
              <a:buSzPts val="2400"/>
              <a:buFont typeface="Arial"/>
              <a:buChar char="•"/>
            </a:pPr>
            <a:r>
              <a:rPr lang="en-US" sz="2400" dirty="0" err="1">
                <a:latin typeface="Arial"/>
                <a:ea typeface="Arial"/>
                <a:cs typeface="Arial"/>
                <a:sym typeface="Arial"/>
              </a:rPr>
              <a:t>Mise</a:t>
            </a:r>
            <a:r>
              <a:rPr lang="en-US" sz="2400" dirty="0">
                <a:latin typeface="Arial"/>
                <a:ea typeface="Arial"/>
                <a:cs typeface="Arial"/>
                <a:sym typeface="Arial"/>
              </a:rPr>
              <a:t> </a:t>
            </a:r>
            <a:r>
              <a:rPr lang="en-US" sz="2400" dirty="0" err="1">
                <a:latin typeface="Arial"/>
                <a:ea typeface="Arial"/>
                <a:cs typeface="Arial"/>
                <a:sym typeface="Arial"/>
              </a:rPr>
              <a:t>en</a:t>
            </a:r>
            <a:r>
              <a:rPr lang="en-US" sz="2400" dirty="0">
                <a:latin typeface="Arial"/>
                <a:ea typeface="Arial"/>
                <a:cs typeface="Arial"/>
                <a:sym typeface="Arial"/>
              </a:rPr>
              <a:t> </a:t>
            </a:r>
            <a:r>
              <a:rPr lang="en-US" sz="2400" dirty="0" err="1">
                <a:latin typeface="Arial"/>
                <a:ea typeface="Arial"/>
                <a:cs typeface="Arial"/>
                <a:sym typeface="Arial"/>
              </a:rPr>
              <a:t>contexte</a:t>
            </a:r>
            <a:endParaRPr dirty="0"/>
          </a:p>
          <a:p>
            <a:pPr marL="742950" lvl="1" indent="-285750" algn="l" rtl="0">
              <a:spcBef>
                <a:spcPts val="480"/>
              </a:spcBef>
              <a:spcAft>
                <a:spcPts val="0"/>
              </a:spcAft>
              <a:buClr>
                <a:schemeClr val="dk1"/>
              </a:buClr>
              <a:buSzPts val="2400"/>
              <a:buFont typeface="Arial"/>
              <a:buChar char="•"/>
            </a:pPr>
            <a:r>
              <a:rPr lang="en-US" sz="2400" dirty="0" err="1">
                <a:latin typeface="Arial"/>
                <a:ea typeface="Arial"/>
                <a:cs typeface="Arial"/>
                <a:sym typeface="Arial"/>
              </a:rPr>
              <a:t>Données</a:t>
            </a:r>
            <a:r>
              <a:rPr lang="en-US" sz="2400" dirty="0">
                <a:latin typeface="Arial"/>
                <a:ea typeface="Arial"/>
                <a:cs typeface="Arial"/>
                <a:sym typeface="Arial"/>
              </a:rPr>
              <a:t> </a:t>
            </a:r>
            <a:r>
              <a:rPr lang="en-US" sz="2400" dirty="0" err="1">
                <a:latin typeface="Arial"/>
                <a:ea typeface="Arial"/>
                <a:cs typeface="Arial"/>
                <a:sym typeface="Arial"/>
              </a:rPr>
              <a:t>probantes</a:t>
            </a:r>
            <a:endParaRPr dirty="0"/>
          </a:p>
          <a:p>
            <a:pPr marL="742950" lvl="1" indent="-285750" algn="l" rtl="0">
              <a:spcBef>
                <a:spcPts val="480"/>
              </a:spcBef>
              <a:spcAft>
                <a:spcPts val="0"/>
              </a:spcAft>
              <a:buClr>
                <a:schemeClr val="dk1"/>
              </a:buClr>
              <a:buSzPts val="2400"/>
              <a:buFont typeface="Arial"/>
              <a:buChar char="•"/>
            </a:pPr>
            <a:r>
              <a:rPr lang="en-US" sz="2400" dirty="0">
                <a:latin typeface="Arial"/>
                <a:ea typeface="Arial"/>
                <a:cs typeface="Arial"/>
                <a:sym typeface="Arial"/>
              </a:rPr>
              <a:t>Recommandations </a:t>
            </a:r>
            <a:endParaRPr dirty="0"/>
          </a:p>
          <a:p>
            <a:pPr marL="742950" lvl="1" indent="-285750" algn="l" rtl="0">
              <a:spcBef>
                <a:spcPts val="480"/>
              </a:spcBef>
              <a:spcAft>
                <a:spcPts val="0"/>
              </a:spcAft>
              <a:buClr>
                <a:schemeClr val="dk1"/>
              </a:buClr>
              <a:buSzPts val="2400"/>
              <a:buFont typeface="Arial"/>
              <a:buChar char="•"/>
            </a:pPr>
            <a:r>
              <a:rPr lang="en-US" sz="2400" dirty="0" err="1">
                <a:latin typeface="Arial"/>
                <a:ea typeface="Arial"/>
                <a:cs typeface="Arial"/>
                <a:sym typeface="Arial"/>
              </a:rPr>
              <a:t>Mise</a:t>
            </a:r>
            <a:r>
              <a:rPr lang="en-US" sz="2400" dirty="0">
                <a:latin typeface="Arial"/>
                <a:ea typeface="Arial"/>
                <a:cs typeface="Arial"/>
                <a:sym typeface="Arial"/>
              </a:rPr>
              <a:t> </a:t>
            </a:r>
            <a:r>
              <a:rPr lang="en-US" sz="2400" dirty="0" err="1">
                <a:latin typeface="Arial"/>
                <a:ea typeface="Arial"/>
                <a:cs typeface="Arial"/>
                <a:sym typeface="Arial"/>
              </a:rPr>
              <a:t>en</a:t>
            </a:r>
            <a:r>
              <a:rPr lang="en-US" sz="2400" dirty="0">
                <a:latin typeface="Arial"/>
                <a:ea typeface="Arial"/>
                <a:cs typeface="Arial"/>
                <a:sym typeface="Arial"/>
              </a:rPr>
              <a:t> oeuvre</a:t>
            </a:r>
            <a:endParaRPr dirty="0"/>
          </a:p>
          <a:p>
            <a:pPr marL="742950" lvl="1" indent="-285750" algn="l" rtl="0">
              <a:spcBef>
                <a:spcPts val="480"/>
              </a:spcBef>
              <a:spcAft>
                <a:spcPts val="0"/>
              </a:spcAft>
              <a:buClr>
                <a:schemeClr val="dk1"/>
              </a:buClr>
              <a:buSzPts val="2400"/>
              <a:buFont typeface="Arial"/>
              <a:buChar char="•"/>
            </a:pPr>
            <a:r>
              <a:rPr lang="en-US" sz="2400" dirty="0" err="1">
                <a:latin typeface="Arial"/>
                <a:ea typeface="Arial"/>
                <a:cs typeface="Arial"/>
                <a:sym typeface="Arial"/>
              </a:rPr>
              <a:t>Outils</a:t>
            </a:r>
            <a:r>
              <a:rPr lang="en-US" sz="2400" dirty="0">
                <a:latin typeface="Arial"/>
                <a:ea typeface="Arial"/>
                <a:cs typeface="Arial"/>
                <a:sym typeface="Arial"/>
              </a:rPr>
              <a:t> </a:t>
            </a:r>
            <a:r>
              <a:rPr lang="en-US" sz="2400" dirty="0" err="1">
                <a:latin typeface="Arial"/>
                <a:ea typeface="Arial"/>
                <a:cs typeface="Arial"/>
                <a:sym typeface="Arial"/>
              </a:rPr>
              <a:t>d’application</a:t>
            </a:r>
            <a:r>
              <a:rPr lang="en-US" sz="2400" dirty="0">
                <a:latin typeface="Arial"/>
                <a:ea typeface="Arial"/>
                <a:cs typeface="Arial"/>
                <a:sym typeface="Arial"/>
              </a:rPr>
              <a:t> des</a:t>
            </a:r>
            <a:endParaRPr dirty="0"/>
          </a:p>
          <a:p>
            <a:pPr marL="758825" lvl="1" indent="-301625" algn="l" rtl="0">
              <a:spcBef>
                <a:spcPts val="480"/>
              </a:spcBef>
              <a:spcAft>
                <a:spcPts val="0"/>
              </a:spcAft>
              <a:buClr>
                <a:schemeClr val="dk1"/>
              </a:buClr>
              <a:buSzPts val="2400"/>
              <a:buNone/>
            </a:pPr>
            <a:r>
              <a:rPr lang="en-US" sz="2400" dirty="0">
                <a:latin typeface="Arial"/>
                <a:ea typeface="Arial"/>
                <a:cs typeface="Arial"/>
                <a:sym typeface="Arial"/>
              </a:rPr>
              <a:t>	</a:t>
            </a:r>
            <a:r>
              <a:rPr lang="en-US" sz="2400" dirty="0" err="1">
                <a:latin typeface="Arial"/>
                <a:ea typeface="Arial"/>
                <a:cs typeface="Arial"/>
                <a:sym typeface="Arial"/>
              </a:rPr>
              <a:t>connaissances</a:t>
            </a:r>
            <a:endParaRPr dirty="0"/>
          </a:p>
          <a:p>
            <a:pPr marL="742950" lvl="1" indent="-285750" algn="l" rtl="0">
              <a:spcBef>
                <a:spcPts val="480"/>
              </a:spcBef>
              <a:spcAft>
                <a:spcPts val="0"/>
              </a:spcAft>
              <a:buClr>
                <a:schemeClr val="dk1"/>
              </a:buClr>
              <a:buSzPts val="2400"/>
              <a:buFont typeface="Arial"/>
              <a:buChar char="•"/>
            </a:pPr>
            <a:r>
              <a:rPr lang="en-US" sz="2400" dirty="0">
                <a:latin typeface="Arial"/>
                <a:ea typeface="Arial"/>
                <a:cs typeface="Arial"/>
                <a:sym typeface="Arial"/>
              </a:rPr>
              <a:t>Conclusions </a:t>
            </a:r>
          </a:p>
          <a:p>
            <a:pPr marL="742950" lvl="1" indent="-285750" algn="l" rtl="0">
              <a:spcBef>
                <a:spcPts val="480"/>
              </a:spcBef>
              <a:spcAft>
                <a:spcPts val="0"/>
              </a:spcAft>
              <a:buClr>
                <a:schemeClr val="dk1"/>
              </a:buClr>
              <a:buSzPts val="2400"/>
              <a:buFont typeface="Arial"/>
              <a:buChar char="•"/>
            </a:pPr>
            <a:endParaRPr lang="en-US" sz="2200" dirty="0">
              <a:sym typeface="Arial"/>
            </a:endParaRPr>
          </a:p>
          <a:p>
            <a:pPr>
              <a:spcBef>
                <a:spcPts val="0"/>
              </a:spcBef>
              <a:buClr>
                <a:schemeClr val="dk1"/>
              </a:buClr>
              <a:buSzPts val="2400"/>
            </a:pPr>
            <a:r>
              <a:rPr lang="en-US" b="1" dirty="0">
                <a:latin typeface="Arial"/>
                <a:cs typeface="Arial"/>
                <a:sym typeface="Arial"/>
              </a:rPr>
              <a:t>Période de questions</a:t>
            </a:r>
            <a:endParaRPr b="1" dirty="0">
              <a:latin typeface="Arial"/>
              <a:cs typeface="Arial"/>
            </a:endParaRPr>
          </a:p>
        </p:txBody>
      </p:sp>
      <p:sp>
        <p:nvSpPr>
          <p:cNvPr id="111" name="Google Shape;111;p4"/>
          <p:cNvSpPr txBox="1">
            <a:spLocks noGrp="1"/>
          </p:cNvSpPr>
          <p:nvPr>
            <p:ph type="sldNum" idx="4294967295"/>
          </p:nvPr>
        </p:nvSpPr>
        <p:spPr>
          <a:xfrm>
            <a:off x="7010400" y="6477000"/>
            <a:ext cx="1905000" cy="3048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1400"/>
              <a:buFont typeface="Arial"/>
              <a:buNone/>
            </a:pPr>
            <a:fld id="{00000000-1234-1234-1234-123412341234}" type="slidenum">
              <a:rPr lang="en-US" sz="1400" b="1">
                <a:solidFill>
                  <a:schemeClr val="dk1"/>
                </a:solidFill>
                <a:latin typeface="Arial"/>
                <a:ea typeface="Arial"/>
                <a:cs typeface="Arial"/>
                <a:sym typeface="Arial"/>
              </a:rPr>
              <a:t>4</a:t>
            </a:fld>
            <a:endParaRPr sz="1400" b="1">
              <a:solidFill>
                <a:schemeClr val="dk1"/>
              </a:solidFill>
              <a:latin typeface="Arial"/>
              <a:ea typeface="Arial"/>
              <a:cs typeface="Arial"/>
              <a:sym typeface="Arial"/>
            </a:endParaRPr>
          </a:p>
        </p:txBody>
      </p:sp>
      <p:sp>
        <p:nvSpPr>
          <p:cNvPr id="112" name="Google Shape;112;p4"/>
          <p:cNvSpPr txBox="1"/>
          <p:nvPr/>
        </p:nvSpPr>
        <p:spPr>
          <a:xfrm>
            <a:off x="457200" y="492868"/>
            <a:ext cx="7447487" cy="786189"/>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Arial"/>
              <a:buNone/>
            </a:pPr>
            <a:r>
              <a:rPr lang="en-US" sz="3200" b="1">
                <a:solidFill>
                  <a:schemeClr val="dk1"/>
                </a:solidFill>
                <a:latin typeface="Arial"/>
                <a:ea typeface="Arial"/>
                <a:cs typeface="Arial"/>
                <a:sym typeface="Arial"/>
              </a:rPr>
              <a:t>Survol du webinaire</a:t>
            </a:r>
            <a:endParaRPr sz="3200" b="0">
              <a:solidFill>
                <a:schemeClr val="dk1"/>
              </a:solidFill>
              <a:latin typeface="Arial"/>
              <a:ea typeface="Arial"/>
              <a:cs typeface="Arial"/>
              <a:sym typeface="Arial"/>
            </a:endParaRPr>
          </a:p>
        </p:txBody>
      </p:sp>
    </p:spTree>
    <p:extLst>
      <p:ext uri="{BB962C8B-B14F-4D97-AF65-F5344CB8AC3E}">
        <p14:creationId xmlns:p14="http://schemas.microsoft.com/office/powerpoint/2010/main" val="10846596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40"/>
          <p:cNvSpPr/>
          <p:nvPr/>
        </p:nvSpPr>
        <p:spPr>
          <a:xfrm>
            <a:off x="0" y="0"/>
            <a:ext cx="9144000" cy="6858000"/>
          </a:xfrm>
          <a:prstGeom prst="rect">
            <a:avLst/>
          </a:prstGeom>
          <a:blipFill rotWithShape="1">
            <a:blip r:embed="rId3">
              <a:alphaModFix/>
            </a:blip>
            <a:stretch>
              <a:fillRect/>
            </a:stretch>
          </a:blipFill>
          <a:ln>
            <a:noFill/>
          </a:ln>
        </p:spPr>
        <p:txBody>
          <a:bodyPr spcFirstLastPara="1" wrap="square" lIns="0" tIns="0" rIns="0" bIns="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9" name="Google Shape;499;p40"/>
          <p:cNvSpPr txBox="1"/>
          <p:nvPr/>
        </p:nvSpPr>
        <p:spPr>
          <a:xfrm>
            <a:off x="586187" y="697831"/>
            <a:ext cx="3562151" cy="461665"/>
          </a:xfrm>
          <a:prstGeom prst="rect">
            <a:avLst/>
          </a:prstGeom>
          <a:noFill/>
          <a:ln>
            <a:noFill/>
          </a:ln>
        </p:spPr>
        <p:txBody>
          <a:bodyPr spcFirstLastPara="1" wrap="square" lIns="0" tIns="0" rIns="0" bIns="0" anchor="t" anchorCtr="0">
            <a:spAutoFit/>
          </a:bodyPr>
          <a:lstStyle/>
          <a:p>
            <a:pPr marL="0" marR="0" lvl="0" indent="0" algn="l" rtl="0">
              <a:lnSpc>
                <a:spcPct val="111718"/>
              </a:lnSpc>
              <a:spcBef>
                <a:spcPts val="0"/>
              </a:spcBef>
              <a:spcAft>
                <a:spcPts val="0"/>
              </a:spcAft>
              <a:buNone/>
            </a:pPr>
            <a:r>
              <a:rPr lang="en-US" sz="3200" b="1">
                <a:solidFill>
                  <a:srgbClr val="000000"/>
                </a:solidFill>
                <a:latin typeface="Arial"/>
                <a:ea typeface="Arial"/>
                <a:cs typeface="Arial"/>
                <a:sym typeface="Arial"/>
              </a:rPr>
              <a:t>Recommandation</a:t>
            </a:r>
            <a:endParaRPr/>
          </a:p>
        </p:txBody>
      </p:sp>
      <p:sp>
        <p:nvSpPr>
          <p:cNvPr id="500" name="Google Shape;500;p40"/>
          <p:cNvSpPr txBox="1"/>
          <p:nvPr/>
        </p:nvSpPr>
        <p:spPr>
          <a:xfrm>
            <a:off x="3471374" y="1746296"/>
            <a:ext cx="5502864" cy="1150443"/>
          </a:xfrm>
          <a:prstGeom prst="rect">
            <a:avLst/>
          </a:prstGeom>
          <a:noFill/>
          <a:ln>
            <a:noFill/>
          </a:ln>
        </p:spPr>
        <p:txBody>
          <a:bodyPr spcFirstLastPara="1" wrap="square" lIns="0" tIns="0" rIns="0" bIns="0" anchor="t" anchorCtr="0">
            <a:spAutoFit/>
          </a:bodyPr>
          <a:lstStyle/>
          <a:p>
            <a:pPr marL="0" marR="0" lvl="0" indent="0" algn="l" rtl="0">
              <a:lnSpc>
                <a:spcPct val="111681"/>
              </a:lnSpc>
              <a:spcBef>
                <a:spcPts val="0"/>
              </a:spcBef>
              <a:spcAft>
                <a:spcPts val="0"/>
              </a:spcAft>
              <a:buNone/>
            </a:pPr>
            <a:r>
              <a:rPr lang="en-US" sz="2200" dirty="0">
                <a:solidFill>
                  <a:srgbClr val="000000"/>
                </a:solidFill>
                <a:latin typeface="Arial"/>
                <a:ea typeface="Arial"/>
                <a:cs typeface="Arial"/>
                <a:sym typeface="Arial"/>
              </a:rPr>
              <a:t>Nous recommandons le </a:t>
            </a:r>
            <a:r>
              <a:rPr lang="en-US" sz="2200" dirty="0" err="1">
                <a:solidFill>
                  <a:srgbClr val="000000"/>
                </a:solidFill>
                <a:latin typeface="Arial"/>
                <a:ea typeface="Arial"/>
                <a:cs typeface="Arial"/>
                <a:sym typeface="Arial"/>
              </a:rPr>
              <a:t>dépistage</a:t>
            </a:r>
            <a:r>
              <a:rPr lang="en-US" sz="2200" dirty="0">
                <a:solidFill>
                  <a:srgbClr val="000000"/>
                </a:solidFill>
                <a:latin typeface="Arial"/>
                <a:ea typeface="Arial"/>
                <a:cs typeface="Arial"/>
                <a:sym typeface="Arial"/>
              </a:rPr>
              <a:t> </a:t>
            </a:r>
            <a:r>
              <a:rPr lang="en-US" sz="2200" b="1" dirty="0">
                <a:solidFill>
                  <a:srgbClr val="000000"/>
                </a:solidFill>
                <a:latin typeface="Arial"/>
                <a:ea typeface="Arial"/>
                <a:cs typeface="Arial"/>
                <a:sym typeface="Arial"/>
              </a:rPr>
              <a:t>«en débutant par une estimation du</a:t>
            </a:r>
            <a:endParaRPr sz="2200" b="1" dirty="0">
              <a:solidFill>
                <a:srgbClr val="000000"/>
              </a:solidFill>
              <a:latin typeface="Arial"/>
              <a:ea typeface="Arial"/>
              <a:cs typeface="Arial"/>
              <a:sym typeface="Arial"/>
            </a:endParaRPr>
          </a:p>
          <a:p>
            <a:pPr marL="0" marR="0" lvl="0" indent="0" algn="l" rtl="0">
              <a:lnSpc>
                <a:spcPct val="111681"/>
              </a:lnSpc>
              <a:spcBef>
                <a:spcPts val="132"/>
              </a:spcBef>
              <a:spcAft>
                <a:spcPts val="0"/>
              </a:spcAft>
              <a:buNone/>
            </a:pPr>
            <a:r>
              <a:rPr lang="en-US" sz="2200" b="1" dirty="0">
                <a:solidFill>
                  <a:srgbClr val="000000"/>
                </a:solidFill>
                <a:latin typeface="Arial"/>
                <a:ea typeface="Arial"/>
                <a:cs typeface="Arial"/>
                <a:sym typeface="Arial"/>
              </a:rPr>
              <a:t>risque» pour les femmes de 65 et</a:t>
            </a:r>
            <a:r>
              <a:rPr lang="en-US" dirty="0">
                <a:sym typeface="Arial"/>
              </a:rPr>
              <a:t> </a:t>
            </a:r>
            <a:r>
              <a:rPr lang="en-US" sz="2200" b="1" dirty="0">
                <a:solidFill>
                  <a:srgbClr val="000000"/>
                </a:solidFill>
                <a:latin typeface="Arial"/>
                <a:ea typeface="Arial"/>
                <a:cs typeface="Arial"/>
                <a:sym typeface="Arial"/>
              </a:rPr>
              <a:t>plus</a:t>
            </a:r>
            <a:endParaRPr dirty="0"/>
          </a:p>
        </p:txBody>
      </p:sp>
      <p:sp>
        <p:nvSpPr>
          <p:cNvPr id="501" name="Google Shape;501;p40"/>
          <p:cNvSpPr txBox="1"/>
          <p:nvPr/>
        </p:nvSpPr>
        <p:spPr>
          <a:xfrm>
            <a:off x="909900" y="2668872"/>
            <a:ext cx="861295" cy="596900"/>
          </a:xfrm>
          <a:prstGeom prst="rect">
            <a:avLst/>
          </a:prstGeom>
          <a:noFill/>
          <a:ln>
            <a:noFill/>
          </a:ln>
        </p:spPr>
        <p:txBody>
          <a:bodyPr spcFirstLastPara="1" wrap="square" lIns="0" tIns="0" rIns="0" bIns="0" anchor="t" anchorCtr="0">
            <a:spAutoFit/>
          </a:bodyPr>
          <a:lstStyle/>
          <a:p>
            <a:pPr marL="15006" marR="0" lvl="0" indent="0" algn="l" rtl="0">
              <a:lnSpc>
                <a:spcPct val="100000"/>
              </a:lnSpc>
              <a:spcBef>
                <a:spcPts val="0"/>
              </a:spcBef>
              <a:spcAft>
                <a:spcPts val="0"/>
              </a:spcAft>
              <a:buNone/>
            </a:pPr>
            <a:r>
              <a:rPr lang="en-US" sz="2000" b="1" dirty="0">
                <a:solidFill>
                  <a:srgbClr val="FFFFFF"/>
                </a:solidFill>
                <a:latin typeface="Calibri"/>
                <a:ea typeface="Calibri"/>
                <a:cs typeface="Calibri"/>
                <a:sym typeface="Calibri"/>
              </a:rPr>
              <a:t>65</a:t>
            </a:r>
            <a:r>
              <a:rPr lang="en-US" sz="2000" b="1" dirty="0">
                <a:solidFill>
                  <a:srgbClr val="FFFFFF"/>
                </a:solidFill>
                <a:latin typeface="Times New Roman"/>
                <a:ea typeface="Times New Roman"/>
                <a:cs typeface="Times New Roman"/>
                <a:sym typeface="Times New Roman"/>
              </a:rPr>
              <a:t> </a:t>
            </a:r>
            <a:r>
              <a:rPr lang="en-US" sz="2000" b="1" dirty="0" err="1">
                <a:solidFill>
                  <a:srgbClr val="FFFFFF"/>
                </a:solidFill>
                <a:latin typeface="Calibri"/>
                <a:ea typeface="Calibri"/>
                <a:cs typeface="Calibri"/>
                <a:sym typeface="Calibri"/>
              </a:rPr>
              <a:t>ans</a:t>
            </a:r>
            <a:endParaRPr dirty="0"/>
          </a:p>
          <a:p>
            <a:pPr marL="0" marR="0" lvl="0" indent="0" algn="l" rtl="0">
              <a:lnSpc>
                <a:spcPct val="100000"/>
              </a:lnSpc>
              <a:spcBef>
                <a:spcPts val="400"/>
              </a:spcBef>
              <a:spcAft>
                <a:spcPts val="0"/>
              </a:spcAft>
              <a:buNone/>
            </a:pPr>
            <a:r>
              <a:rPr lang="en-US" sz="2000" b="1" dirty="0">
                <a:solidFill>
                  <a:srgbClr val="FFFFFF"/>
                </a:solidFill>
                <a:latin typeface="Calibri"/>
                <a:ea typeface="Calibri"/>
                <a:cs typeface="Calibri"/>
                <a:sym typeface="Calibri"/>
              </a:rPr>
              <a:t>et</a:t>
            </a:r>
            <a:r>
              <a:rPr lang="en-US" sz="2000" b="1" dirty="0">
                <a:solidFill>
                  <a:srgbClr val="FFFFFF"/>
                </a:solidFill>
                <a:latin typeface="Times New Roman"/>
                <a:ea typeface="Times New Roman"/>
                <a:cs typeface="Times New Roman"/>
                <a:sym typeface="Times New Roman"/>
              </a:rPr>
              <a:t> </a:t>
            </a:r>
            <a:r>
              <a:rPr lang="en-US" sz="2000" b="1" dirty="0">
                <a:solidFill>
                  <a:srgbClr val="FFFFFF"/>
                </a:solidFill>
                <a:latin typeface="Calibri"/>
                <a:ea typeface="Calibri"/>
                <a:cs typeface="Calibri"/>
                <a:sym typeface="Calibri"/>
              </a:rPr>
              <a:t>plus</a:t>
            </a:r>
            <a:endParaRPr dirty="0"/>
          </a:p>
        </p:txBody>
      </p:sp>
      <p:sp>
        <p:nvSpPr>
          <p:cNvPr id="502" name="Google Shape;502;p40"/>
          <p:cNvSpPr txBox="1"/>
          <p:nvPr/>
        </p:nvSpPr>
        <p:spPr>
          <a:xfrm>
            <a:off x="3488736" y="3128869"/>
            <a:ext cx="4297530" cy="654025"/>
          </a:xfrm>
          <a:prstGeom prst="rect">
            <a:avLst/>
          </a:prstGeom>
          <a:noFill/>
          <a:ln>
            <a:noFill/>
          </a:ln>
        </p:spPr>
        <p:txBody>
          <a:bodyPr spcFirstLastPara="1" wrap="square" lIns="0" tIns="0" rIns="0" bIns="0" anchor="t" anchorCtr="0">
            <a:spAutoFit/>
          </a:bodyPr>
          <a:lstStyle/>
          <a:p>
            <a:pPr marL="0" marR="0" lvl="0" indent="0" algn="l" rtl="0">
              <a:lnSpc>
                <a:spcPct val="111681"/>
              </a:lnSpc>
              <a:spcBef>
                <a:spcPts val="0"/>
              </a:spcBef>
              <a:spcAft>
                <a:spcPts val="0"/>
              </a:spcAft>
              <a:buNone/>
            </a:pPr>
            <a:r>
              <a:rPr lang="en-US" sz="2200">
                <a:solidFill>
                  <a:srgbClr val="000000"/>
                </a:solidFill>
                <a:latin typeface="Arial"/>
                <a:ea typeface="Arial"/>
                <a:cs typeface="Arial"/>
                <a:sym typeface="Arial"/>
              </a:rPr>
              <a:t>(Recommandation conditionnelle;</a:t>
            </a:r>
            <a:endParaRPr/>
          </a:p>
          <a:p>
            <a:pPr marL="0" marR="0" lvl="0" indent="0" algn="l" rtl="0">
              <a:lnSpc>
                <a:spcPct val="111681"/>
              </a:lnSpc>
              <a:spcBef>
                <a:spcPts val="132"/>
              </a:spcBef>
              <a:spcAft>
                <a:spcPts val="0"/>
              </a:spcAft>
              <a:buNone/>
            </a:pPr>
            <a:r>
              <a:rPr lang="en-US" sz="2200">
                <a:solidFill>
                  <a:srgbClr val="000000"/>
                </a:solidFill>
                <a:latin typeface="Arial"/>
                <a:ea typeface="Arial"/>
                <a:cs typeface="Arial"/>
                <a:sym typeface="Arial"/>
              </a:rPr>
              <a:t>données de faible certitude)</a:t>
            </a:r>
            <a:endParaRPr/>
          </a:p>
        </p:txBody>
      </p:sp>
      <p:sp>
        <p:nvSpPr>
          <p:cNvPr id="503" name="Google Shape;503;p40"/>
          <p:cNvSpPr txBox="1"/>
          <p:nvPr/>
        </p:nvSpPr>
        <p:spPr>
          <a:xfrm>
            <a:off x="3502240" y="4149886"/>
            <a:ext cx="4776512" cy="987450"/>
          </a:xfrm>
          <a:prstGeom prst="rect">
            <a:avLst/>
          </a:prstGeom>
          <a:noFill/>
          <a:ln>
            <a:noFill/>
          </a:ln>
        </p:spPr>
        <p:txBody>
          <a:bodyPr spcFirstLastPara="1" wrap="square" lIns="0" tIns="0" rIns="0" bIns="0" anchor="t" anchorCtr="0">
            <a:spAutoFit/>
          </a:bodyPr>
          <a:lstStyle/>
          <a:p>
            <a:pPr marL="0" marR="0" lvl="0" indent="0" algn="l" rtl="0">
              <a:lnSpc>
                <a:spcPct val="111681"/>
              </a:lnSpc>
              <a:spcBef>
                <a:spcPts val="0"/>
              </a:spcBef>
              <a:spcAft>
                <a:spcPts val="0"/>
              </a:spcAft>
              <a:buNone/>
            </a:pPr>
            <a:r>
              <a:rPr lang="en-US" sz="2200" dirty="0">
                <a:solidFill>
                  <a:srgbClr val="000000"/>
                </a:solidFill>
                <a:latin typeface="Arial"/>
                <a:ea typeface="Arial"/>
                <a:cs typeface="Arial"/>
                <a:sym typeface="Arial"/>
              </a:rPr>
              <a:t>Nous ne recommandons pas le </a:t>
            </a:r>
            <a:r>
              <a:rPr lang="en-US" sz="2200" b="1" dirty="0">
                <a:solidFill>
                  <a:srgbClr val="000000"/>
                </a:solidFill>
                <a:latin typeface="Arial"/>
                <a:ea typeface="Arial"/>
                <a:cs typeface="Arial"/>
                <a:sym typeface="Arial"/>
              </a:rPr>
              <a:t>dépistage chez les femmes de 40 à 64 ans et les hommes de tout âge</a:t>
            </a:r>
            <a:endParaRPr sz="2200" b="1" dirty="0">
              <a:solidFill>
                <a:srgbClr val="000000"/>
              </a:solidFill>
              <a:latin typeface="Arial"/>
              <a:ea typeface="Arial"/>
              <a:cs typeface="Arial"/>
              <a:sym typeface="Arial"/>
            </a:endParaRPr>
          </a:p>
        </p:txBody>
      </p:sp>
      <p:sp>
        <p:nvSpPr>
          <p:cNvPr id="504" name="Google Shape;504;p40"/>
          <p:cNvSpPr txBox="1"/>
          <p:nvPr/>
        </p:nvSpPr>
        <p:spPr>
          <a:xfrm>
            <a:off x="3488736" y="5504329"/>
            <a:ext cx="4141396" cy="654025"/>
          </a:xfrm>
          <a:prstGeom prst="rect">
            <a:avLst/>
          </a:prstGeom>
          <a:noFill/>
          <a:ln>
            <a:noFill/>
          </a:ln>
        </p:spPr>
        <p:txBody>
          <a:bodyPr spcFirstLastPara="1" wrap="square" lIns="0" tIns="0" rIns="0" bIns="0" anchor="t" anchorCtr="0">
            <a:spAutoFit/>
          </a:bodyPr>
          <a:lstStyle/>
          <a:p>
            <a:pPr marL="0" marR="0" lvl="0" indent="0" algn="l" rtl="0">
              <a:lnSpc>
                <a:spcPct val="111681"/>
              </a:lnSpc>
              <a:spcBef>
                <a:spcPts val="0"/>
              </a:spcBef>
              <a:spcAft>
                <a:spcPts val="0"/>
              </a:spcAft>
              <a:buNone/>
            </a:pPr>
            <a:r>
              <a:rPr lang="en-US" sz="2200">
                <a:solidFill>
                  <a:srgbClr val="000000"/>
                </a:solidFill>
                <a:latin typeface="Arial"/>
                <a:ea typeface="Arial"/>
                <a:cs typeface="Arial"/>
                <a:sym typeface="Arial"/>
              </a:rPr>
              <a:t>(Recommandation forte;</a:t>
            </a:r>
            <a:endParaRPr/>
          </a:p>
          <a:p>
            <a:pPr marL="0" marR="0" lvl="0" indent="0" algn="l" rtl="0">
              <a:lnSpc>
                <a:spcPct val="111681"/>
              </a:lnSpc>
              <a:spcBef>
                <a:spcPts val="132"/>
              </a:spcBef>
              <a:spcAft>
                <a:spcPts val="0"/>
              </a:spcAft>
              <a:buNone/>
            </a:pPr>
            <a:r>
              <a:rPr lang="en-US" sz="2200">
                <a:solidFill>
                  <a:srgbClr val="000000"/>
                </a:solidFill>
                <a:latin typeface="Arial"/>
                <a:ea typeface="Arial"/>
                <a:cs typeface="Arial"/>
                <a:sym typeface="Arial"/>
              </a:rPr>
              <a:t>données de très faible certitude)</a:t>
            </a:r>
            <a:endParaRPr/>
          </a:p>
        </p:txBody>
      </p:sp>
      <p:sp>
        <p:nvSpPr>
          <p:cNvPr id="505" name="Google Shape;505;p40"/>
          <p:cNvSpPr txBox="1"/>
          <p:nvPr/>
        </p:nvSpPr>
        <p:spPr>
          <a:xfrm>
            <a:off x="8427085" y="6365623"/>
            <a:ext cx="321915" cy="166712"/>
          </a:xfrm>
          <a:prstGeom prst="rect">
            <a:avLst/>
          </a:prstGeom>
          <a:noFill/>
          <a:ln>
            <a:noFill/>
          </a:ln>
        </p:spPr>
        <p:txBody>
          <a:bodyPr spcFirstLastPara="1" wrap="square" lIns="0" tIns="0" rIns="0" bIns="0" anchor="t" anchorCtr="0">
            <a:spAutoFit/>
          </a:bodyPr>
          <a:lstStyle/>
          <a:p>
            <a:pPr marL="0" marR="0" lvl="0" indent="0" algn="l" rtl="0">
              <a:lnSpc>
                <a:spcPct val="111666"/>
              </a:lnSpc>
              <a:spcBef>
                <a:spcPts val="0"/>
              </a:spcBef>
              <a:spcAft>
                <a:spcPts val="0"/>
              </a:spcAft>
              <a:buNone/>
            </a:pPr>
            <a:r>
              <a:rPr lang="en-US" sz="1200" b="1">
                <a:solidFill>
                  <a:srgbClr val="000000"/>
                </a:solidFill>
                <a:latin typeface="Arial"/>
                <a:ea typeface="Arial"/>
                <a:cs typeface="Arial"/>
                <a:sym typeface="Arial"/>
              </a:rPr>
              <a:t>40</a:t>
            </a:r>
            <a:endParaRPr sz="1200" b="1">
              <a:solidFill>
                <a:srgbClr val="000000"/>
              </a:solidFill>
              <a:latin typeface="Arial"/>
              <a:ea typeface="Arial"/>
              <a:cs typeface="Arial"/>
              <a:sym typeface="Arial"/>
            </a:endParaRPr>
          </a:p>
        </p:txBody>
      </p:sp>
    </p:spTree>
    <p:extLst>
      <p:ext uri="{BB962C8B-B14F-4D97-AF65-F5344CB8AC3E}">
        <p14:creationId xmlns:p14="http://schemas.microsoft.com/office/powerpoint/2010/main" val="34338444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48640" y="648070"/>
            <a:ext cx="6598988" cy="1097518"/>
          </a:xfrm>
          <a:prstGeom prst="rect">
            <a:avLst/>
          </a:prstGeom>
        </p:spPr>
        <p:txBody>
          <a:bodyPr vert="horz" wrap="square" lIns="0" tIns="0" rIns="0" bIns="0" rtlCol="0">
            <a:spAutoFit/>
          </a:bodyPr>
          <a:lstStyle/>
          <a:p>
            <a:pPr marL="0" marR="0">
              <a:lnSpc>
                <a:spcPts val="4021"/>
              </a:lnSpc>
              <a:spcBef>
                <a:spcPts val="0"/>
              </a:spcBef>
              <a:spcAft>
                <a:spcPts val="0"/>
              </a:spcAft>
            </a:pPr>
            <a:r>
              <a:rPr sz="3600" b="1" dirty="0">
                <a:solidFill>
                  <a:srgbClr val="000000"/>
                </a:solidFill>
                <a:latin typeface="Arial" panose="020B0604020202020204" pitchFamily="34" charset="0"/>
                <a:cs typeface="Arial" panose="020B0604020202020204" pitchFamily="34" charset="0"/>
              </a:rPr>
              <a:t>Recommandations</a:t>
            </a:r>
            <a:r>
              <a:rPr sz="3600" b="1" spc="98" dirty="0">
                <a:solidFill>
                  <a:srgbClr val="000000"/>
                </a:solidFill>
                <a:latin typeface="Arial" panose="020B0604020202020204" pitchFamily="34" charset="0"/>
                <a:cs typeface="Arial" panose="020B0604020202020204" pitchFamily="34" charset="0"/>
              </a:rPr>
              <a:t> </a:t>
            </a:r>
            <a:r>
              <a:rPr sz="3600" b="1" dirty="0">
                <a:solidFill>
                  <a:srgbClr val="000000"/>
                </a:solidFill>
                <a:latin typeface="Arial" panose="020B0604020202020204" pitchFamily="34" charset="0"/>
                <a:cs typeface="Arial" panose="020B0604020202020204" pitchFamily="34" charset="0"/>
              </a:rPr>
              <a:t>de</a:t>
            </a:r>
            <a:r>
              <a:rPr sz="3600" b="1" spc="100" dirty="0">
                <a:solidFill>
                  <a:srgbClr val="000000"/>
                </a:solidFill>
                <a:latin typeface="Arial" panose="020B0604020202020204" pitchFamily="34" charset="0"/>
                <a:cs typeface="Arial" panose="020B0604020202020204" pitchFamily="34" charset="0"/>
              </a:rPr>
              <a:t> </a:t>
            </a:r>
            <a:r>
              <a:rPr sz="3600" b="1" dirty="0">
                <a:solidFill>
                  <a:srgbClr val="000000"/>
                </a:solidFill>
                <a:latin typeface="Arial" panose="020B0604020202020204" pitchFamily="34" charset="0"/>
                <a:cs typeface="Arial" panose="020B0604020202020204" pitchFamily="34" charset="0"/>
              </a:rPr>
              <a:t>la</a:t>
            </a:r>
            <a:r>
              <a:rPr sz="3600" b="1" spc="100" dirty="0">
                <a:solidFill>
                  <a:srgbClr val="000000"/>
                </a:solidFill>
                <a:latin typeface="Arial" panose="020B0604020202020204" pitchFamily="34" charset="0"/>
                <a:cs typeface="Arial" panose="020B0604020202020204" pitchFamily="34" charset="0"/>
              </a:rPr>
              <a:t> </a:t>
            </a:r>
            <a:r>
              <a:rPr sz="3600" b="1" dirty="0">
                <a:solidFill>
                  <a:srgbClr val="000000"/>
                </a:solidFill>
                <a:latin typeface="Arial" panose="020B0604020202020204" pitchFamily="34" charset="0"/>
                <a:cs typeface="Arial" panose="020B0604020202020204" pitchFamily="34" charset="0"/>
              </a:rPr>
              <a:t>ligne</a:t>
            </a:r>
          </a:p>
          <a:p>
            <a:pPr marL="0" marR="0">
              <a:lnSpc>
                <a:spcPts val="4021"/>
              </a:lnSpc>
              <a:spcBef>
                <a:spcPts val="298"/>
              </a:spcBef>
              <a:spcAft>
                <a:spcPts val="0"/>
              </a:spcAft>
            </a:pPr>
            <a:r>
              <a:rPr sz="3600" b="1" dirty="0">
                <a:solidFill>
                  <a:srgbClr val="000000"/>
                </a:solidFill>
                <a:latin typeface="Arial" panose="020B0604020202020204" pitchFamily="34" charset="0"/>
                <a:cs typeface="Arial" panose="020B0604020202020204" pitchFamily="34" charset="0"/>
              </a:rPr>
              <a:t>directrice</a:t>
            </a:r>
          </a:p>
        </p:txBody>
      </p:sp>
      <p:sp>
        <p:nvSpPr>
          <p:cNvPr id="4" name="object 4"/>
          <p:cNvSpPr txBox="1"/>
          <p:nvPr/>
        </p:nvSpPr>
        <p:spPr>
          <a:xfrm>
            <a:off x="550568" y="1910257"/>
            <a:ext cx="5472962" cy="769441"/>
          </a:xfrm>
          <a:prstGeom prst="rect">
            <a:avLst/>
          </a:prstGeom>
        </p:spPr>
        <p:txBody>
          <a:bodyPr vert="horz" wrap="square" lIns="0" tIns="0" rIns="0" bIns="0" rtlCol="0">
            <a:spAutoFit/>
          </a:bodyPr>
          <a:lstStyle/>
          <a:p>
            <a:pPr marL="0" marR="0">
              <a:lnSpc>
                <a:spcPts val="2904"/>
              </a:lnSpc>
              <a:spcBef>
                <a:spcPts val="0"/>
              </a:spcBef>
              <a:spcAft>
                <a:spcPts val="0"/>
              </a:spcAft>
            </a:pPr>
            <a:r>
              <a:rPr sz="2600" dirty="0">
                <a:solidFill>
                  <a:srgbClr val="000000"/>
                </a:solidFill>
                <a:latin typeface="Arial" panose="020B0604020202020204" pitchFamily="34" charset="0"/>
                <a:cs typeface="Arial" panose="020B0604020202020204" pitchFamily="34" charset="0"/>
              </a:rPr>
              <a:t>Le</a:t>
            </a:r>
            <a:r>
              <a:rPr sz="2600" spc="69" dirty="0">
                <a:solidFill>
                  <a:srgbClr val="000000"/>
                </a:solidFill>
                <a:latin typeface="Arial" panose="020B0604020202020204" pitchFamily="34" charset="0"/>
                <a:cs typeface="Arial" panose="020B0604020202020204" pitchFamily="34" charset="0"/>
              </a:rPr>
              <a:t> </a:t>
            </a:r>
            <a:r>
              <a:rPr sz="2600" dirty="0">
                <a:solidFill>
                  <a:srgbClr val="000000"/>
                </a:solidFill>
                <a:latin typeface="Arial" panose="020B0604020202020204" pitchFamily="34" charset="0"/>
                <a:cs typeface="Arial" panose="020B0604020202020204" pitchFamily="34" charset="0"/>
              </a:rPr>
              <a:t>dépistage</a:t>
            </a:r>
            <a:r>
              <a:rPr sz="2600" spc="69" dirty="0">
                <a:solidFill>
                  <a:srgbClr val="000000"/>
                </a:solidFill>
                <a:latin typeface="Arial" panose="020B0604020202020204" pitchFamily="34" charset="0"/>
                <a:cs typeface="Arial" panose="020B0604020202020204" pitchFamily="34" charset="0"/>
              </a:rPr>
              <a:t> </a:t>
            </a:r>
            <a:r>
              <a:rPr sz="2600" dirty="0">
                <a:solidFill>
                  <a:srgbClr val="000000"/>
                </a:solidFill>
                <a:latin typeface="Arial" panose="020B0604020202020204" pitchFamily="34" charset="0"/>
                <a:cs typeface="Arial" panose="020B0604020202020204" pitchFamily="34" charset="0"/>
              </a:rPr>
              <a:t>n’est</a:t>
            </a:r>
            <a:r>
              <a:rPr sz="2600" spc="68" dirty="0">
                <a:solidFill>
                  <a:srgbClr val="000000"/>
                </a:solidFill>
                <a:latin typeface="Arial" panose="020B0604020202020204" pitchFamily="34" charset="0"/>
                <a:cs typeface="Arial" panose="020B0604020202020204" pitchFamily="34" charset="0"/>
              </a:rPr>
              <a:t> </a:t>
            </a:r>
            <a:r>
              <a:rPr sz="2600" dirty="0">
                <a:solidFill>
                  <a:srgbClr val="000000"/>
                </a:solidFill>
                <a:latin typeface="Arial" panose="020B0604020202020204" pitchFamily="34" charset="0"/>
                <a:cs typeface="Arial" panose="020B0604020202020204" pitchFamily="34" charset="0"/>
              </a:rPr>
              <a:t>pas</a:t>
            </a:r>
            <a:r>
              <a:rPr sz="2600" spc="70" dirty="0">
                <a:solidFill>
                  <a:srgbClr val="000000"/>
                </a:solidFill>
                <a:latin typeface="Arial" panose="020B0604020202020204" pitchFamily="34" charset="0"/>
                <a:cs typeface="Arial" panose="020B0604020202020204" pitchFamily="34" charset="0"/>
              </a:rPr>
              <a:t> </a:t>
            </a:r>
            <a:r>
              <a:rPr sz="2600" dirty="0">
                <a:solidFill>
                  <a:srgbClr val="000000"/>
                </a:solidFill>
                <a:latin typeface="Arial" panose="020B0604020202020204" pitchFamily="34" charset="0"/>
                <a:cs typeface="Arial" panose="020B0604020202020204" pitchFamily="34" charset="0"/>
              </a:rPr>
              <a:t>recommandé</a:t>
            </a:r>
          </a:p>
          <a:p>
            <a:pPr marL="0" marR="0">
              <a:lnSpc>
                <a:spcPts val="2904"/>
              </a:lnSpc>
              <a:spcBef>
                <a:spcPts val="215"/>
              </a:spcBef>
              <a:spcAft>
                <a:spcPts val="0"/>
              </a:spcAft>
            </a:pPr>
            <a:r>
              <a:rPr sz="2600" dirty="0">
                <a:solidFill>
                  <a:srgbClr val="000000"/>
                </a:solidFill>
                <a:latin typeface="Arial" panose="020B0604020202020204" pitchFamily="34" charset="0"/>
                <a:cs typeface="Arial" panose="020B0604020202020204" pitchFamily="34" charset="0"/>
              </a:rPr>
              <a:t>pour</a:t>
            </a:r>
            <a:r>
              <a:rPr sz="2600" spc="85" dirty="0">
                <a:solidFill>
                  <a:srgbClr val="000000"/>
                </a:solidFill>
                <a:latin typeface="Arial" panose="020B0604020202020204" pitchFamily="34" charset="0"/>
                <a:cs typeface="Arial" panose="020B0604020202020204" pitchFamily="34" charset="0"/>
              </a:rPr>
              <a:t> </a:t>
            </a:r>
            <a:r>
              <a:rPr sz="2600" dirty="0">
                <a:solidFill>
                  <a:srgbClr val="000000"/>
                </a:solidFill>
                <a:latin typeface="Arial" panose="020B0604020202020204" pitchFamily="34" charset="0"/>
                <a:cs typeface="Arial" panose="020B0604020202020204" pitchFamily="34" charset="0"/>
              </a:rPr>
              <a:t>:</a:t>
            </a:r>
          </a:p>
        </p:txBody>
      </p:sp>
      <p:sp>
        <p:nvSpPr>
          <p:cNvPr id="5" name="object 5"/>
          <p:cNvSpPr txBox="1"/>
          <p:nvPr/>
        </p:nvSpPr>
        <p:spPr>
          <a:xfrm>
            <a:off x="668951" y="2858025"/>
            <a:ext cx="3373526" cy="1090042"/>
          </a:xfrm>
          <a:prstGeom prst="rect">
            <a:avLst/>
          </a:prstGeom>
        </p:spPr>
        <p:txBody>
          <a:bodyPr vert="horz" wrap="square" lIns="0" tIns="0" rIns="0" bIns="0" rtlCol="0">
            <a:spAutoFit/>
          </a:bodyPr>
          <a:lstStyle/>
          <a:p>
            <a:pPr>
              <a:lnSpc>
                <a:spcPts val="2737"/>
              </a:lnSpc>
            </a:pPr>
            <a:r>
              <a:rPr sz="2450" dirty="0">
                <a:solidFill>
                  <a:srgbClr val="000000"/>
                </a:solidFill>
                <a:latin typeface="Arial" panose="020B0604020202020204" pitchFamily="34" charset="0"/>
                <a:cs typeface="Arial" panose="020B0604020202020204" pitchFamily="34" charset="0"/>
              </a:rPr>
              <a:t>•</a:t>
            </a:r>
            <a:r>
              <a:rPr sz="2450" spc="1230"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les</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femmes</a:t>
            </a:r>
            <a:r>
              <a:rPr sz="2400" spc="64" dirty="0">
                <a:solidFill>
                  <a:srgbClr val="000000"/>
                </a:solidFill>
                <a:latin typeface="Arial" panose="020B0604020202020204" pitchFamily="34" charset="0"/>
                <a:cs typeface="Arial" panose="020B0604020202020204" pitchFamily="34" charset="0"/>
              </a:rPr>
              <a:t> </a:t>
            </a:r>
            <a:r>
              <a:rPr lang="fr-CA" sz="2400" spc="64" dirty="0">
                <a:solidFill>
                  <a:srgbClr val="000000"/>
                </a:solidFill>
                <a:latin typeface="Arial" panose="020B0604020202020204" pitchFamily="34" charset="0"/>
                <a:cs typeface="Arial" panose="020B0604020202020204" pitchFamily="34" charset="0"/>
              </a:rPr>
              <a:t>&lt;</a:t>
            </a:r>
            <a:r>
              <a:rPr sz="2400" dirty="0">
                <a:solidFill>
                  <a:srgbClr val="000000"/>
                </a:solidFill>
                <a:latin typeface="Arial" panose="020B0604020202020204" pitchFamily="34" charset="0"/>
                <a:cs typeface="Arial" panose="020B0604020202020204" pitchFamily="34" charset="0"/>
              </a:rPr>
              <a:t>65</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ans;</a:t>
            </a:r>
          </a:p>
          <a:p>
            <a:pPr marL="0" marR="0">
              <a:lnSpc>
                <a:spcPts val="2737"/>
              </a:lnSpc>
              <a:spcBef>
                <a:spcPts val="153"/>
              </a:spcBef>
              <a:spcAft>
                <a:spcPts val="0"/>
              </a:spcAft>
            </a:pPr>
            <a:r>
              <a:rPr sz="2450" dirty="0">
                <a:solidFill>
                  <a:srgbClr val="000000"/>
                </a:solidFill>
                <a:latin typeface="Arial" panose="020B0604020202020204" pitchFamily="34" charset="0"/>
                <a:cs typeface="Arial" panose="020B0604020202020204" pitchFamily="34" charset="0"/>
              </a:rPr>
              <a:t>•</a:t>
            </a:r>
            <a:r>
              <a:rPr sz="2450" spc="1230"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les</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hommes,</a:t>
            </a:r>
            <a:r>
              <a:rPr sz="2400" spc="62"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quel</a:t>
            </a:r>
          </a:p>
          <a:p>
            <a:pPr marL="342900" marR="0">
              <a:lnSpc>
                <a:spcPts val="2681"/>
              </a:lnSpc>
              <a:spcBef>
                <a:spcPts val="188"/>
              </a:spcBef>
              <a:spcAft>
                <a:spcPts val="0"/>
              </a:spcAft>
            </a:pPr>
            <a:r>
              <a:rPr sz="2400" dirty="0">
                <a:solidFill>
                  <a:srgbClr val="000000"/>
                </a:solidFill>
                <a:latin typeface="Arial" panose="020B0604020202020204" pitchFamily="34" charset="0"/>
                <a:cs typeface="Arial" panose="020B0604020202020204" pitchFamily="34" charset="0"/>
              </a:rPr>
              <a:t>que</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soit</a:t>
            </a:r>
            <a:r>
              <a:rPr sz="2400" spc="62"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leur</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âge.</a:t>
            </a:r>
          </a:p>
        </p:txBody>
      </p:sp>
      <p:sp>
        <p:nvSpPr>
          <p:cNvPr id="6" name="object 6"/>
          <p:cNvSpPr txBox="1"/>
          <p:nvPr/>
        </p:nvSpPr>
        <p:spPr>
          <a:xfrm>
            <a:off x="931560" y="5512992"/>
            <a:ext cx="6598988" cy="262380"/>
          </a:xfrm>
          <a:prstGeom prst="rect">
            <a:avLst/>
          </a:prstGeom>
        </p:spPr>
        <p:txBody>
          <a:bodyPr vert="horz" wrap="square" lIns="0" tIns="0" rIns="0" bIns="0" rtlCol="0">
            <a:spAutoFit/>
          </a:bodyPr>
          <a:lstStyle/>
          <a:p>
            <a:pPr marL="0" marR="0">
              <a:lnSpc>
                <a:spcPts val="2010"/>
              </a:lnSpc>
              <a:spcBef>
                <a:spcPts val="0"/>
              </a:spcBef>
              <a:spcAft>
                <a:spcPts val="0"/>
              </a:spcAft>
            </a:pPr>
            <a:r>
              <a:rPr sz="2000" dirty="0">
                <a:solidFill>
                  <a:srgbClr val="000000"/>
                </a:solidFill>
                <a:latin typeface="Arial" panose="020B0604020202020204" pitchFamily="34" charset="0"/>
                <a:cs typeface="Arial" panose="020B0604020202020204" pitchFamily="34" charset="0"/>
              </a:rPr>
              <a:t>Forte</a:t>
            </a:r>
            <a:r>
              <a:rPr sz="2000" spc="49"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recommandation;</a:t>
            </a:r>
            <a:r>
              <a:rPr sz="2000" spc="46"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données</a:t>
            </a:r>
            <a:r>
              <a:rPr sz="2000" spc="49"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de</a:t>
            </a:r>
            <a:r>
              <a:rPr sz="2000" spc="49"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très</a:t>
            </a:r>
            <a:r>
              <a:rPr sz="2000" spc="49"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faible</a:t>
            </a:r>
            <a:r>
              <a:rPr sz="2000" spc="49"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certitude</a:t>
            </a:r>
          </a:p>
        </p:txBody>
      </p:sp>
      <p:sp>
        <p:nvSpPr>
          <p:cNvPr id="7" name="object 7"/>
          <p:cNvSpPr txBox="1"/>
          <p:nvPr/>
        </p:nvSpPr>
        <p:spPr>
          <a:xfrm>
            <a:off x="8627110" y="6534650"/>
            <a:ext cx="350167" cy="205184"/>
          </a:xfrm>
          <a:prstGeom prst="rect">
            <a:avLst/>
          </a:prstGeom>
        </p:spPr>
        <p:txBody>
          <a:bodyPr vert="horz" wrap="square" lIns="0" tIns="0" rIns="0" bIns="0" rtlCol="0">
            <a:spAutoFit/>
          </a:bodyPr>
          <a:lstStyle/>
          <a:p>
            <a:pPr marL="0" marR="0">
              <a:lnSpc>
                <a:spcPts val="1564"/>
              </a:lnSpc>
              <a:spcBef>
                <a:spcPts val="0"/>
              </a:spcBef>
              <a:spcAft>
                <a:spcPts val="0"/>
              </a:spcAft>
            </a:pPr>
            <a:r>
              <a:rPr lang="fr-CA" sz="1400" b="1" dirty="0">
                <a:solidFill>
                  <a:srgbClr val="000000"/>
                </a:solidFill>
                <a:latin typeface="PVDENJ+Arial-BoldMT"/>
                <a:cs typeface="PVDENJ+Arial-BoldMT"/>
              </a:rPr>
              <a:t>41</a:t>
            </a:r>
            <a:endParaRPr sz="1400" b="1" dirty="0">
              <a:solidFill>
                <a:srgbClr val="000000"/>
              </a:solidFill>
              <a:latin typeface="PVDENJ+Arial-BoldMT"/>
              <a:cs typeface="PVDENJ+Arial-BoldMT"/>
            </a:endParaRPr>
          </a:p>
        </p:txBody>
      </p:sp>
      <p:grpSp>
        <p:nvGrpSpPr>
          <p:cNvPr id="8" name="Google Shape;518;p41">
            <a:extLst>
              <a:ext uri="{FF2B5EF4-FFF2-40B4-BE49-F238E27FC236}">
                <a16:creationId xmlns:a16="http://schemas.microsoft.com/office/drawing/2014/main" id="{3A40BC6D-AE89-C7D8-778D-62EC5AFE9EC8}"/>
              </a:ext>
            </a:extLst>
          </p:cNvPr>
          <p:cNvGrpSpPr/>
          <p:nvPr/>
        </p:nvGrpSpPr>
        <p:grpSpPr>
          <a:xfrm>
            <a:off x="4741102" y="2433608"/>
            <a:ext cx="3620021" cy="2258743"/>
            <a:chOff x="419622" y="3955520"/>
            <a:chExt cx="2993720" cy="1870437"/>
          </a:xfrm>
        </p:grpSpPr>
        <p:pic>
          <p:nvPicPr>
            <p:cNvPr id="9" name="Google Shape;519;p41" descr="Icon&#10;&#10;Description automatically generated">
              <a:extLst>
                <a:ext uri="{FF2B5EF4-FFF2-40B4-BE49-F238E27FC236}">
                  <a16:creationId xmlns:a16="http://schemas.microsoft.com/office/drawing/2014/main" id="{F4CDD6DE-3046-7A66-943E-BBE6A0BAB898}"/>
                </a:ext>
              </a:extLst>
            </p:cNvPr>
            <p:cNvPicPr preferRelativeResize="0"/>
            <p:nvPr/>
          </p:nvPicPr>
          <p:blipFill rotWithShape="1">
            <a:blip r:embed="rId3">
              <a:alphaModFix/>
            </a:blip>
            <a:srcRect/>
            <a:stretch/>
          </p:blipFill>
          <p:spPr>
            <a:xfrm>
              <a:off x="2820775" y="3955520"/>
              <a:ext cx="490214" cy="490213"/>
            </a:xfrm>
            <a:prstGeom prst="rect">
              <a:avLst/>
            </a:prstGeom>
            <a:noFill/>
            <a:ln>
              <a:noFill/>
            </a:ln>
          </p:spPr>
        </p:pic>
        <p:pic>
          <p:nvPicPr>
            <p:cNvPr id="10" name="Google Shape;520;p41">
              <a:extLst>
                <a:ext uri="{FF2B5EF4-FFF2-40B4-BE49-F238E27FC236}">
                  <a16:creationId xmlns:a16="http://schemas.microsoft.com/office/drawing/2014/main" id="{430373F8-BC0A-9294-44FD-694FE32D24ED}"/>
                </a:ext>
              </a:extLst>
            </p:cNvPr>
            <p:cNvPicPr preferRelativeResize="0"/>
            <p:nvPr/>
          </p:nvPicPr>
          <p:blipFill rotWithShape="1">
            <a:blip r:embed="rId4">
              <a:alphaModFix/>
            </a:blip>
            <a:srcRect/>
            <a:stretch/>
          </p:blipFill>
          <p:spPr>
            <a:xfrm>
              <a:off x="419622" y="4401545"/>
              <a:ext cx="2993720" cy="1424412"/>
            </a:xfrm>
            <a:prstGeom prst="rect">
              <a:avLst/>
            </a:prstGeom>
            <a:noFill/>
            <a:ln>
              <a:noFill/>
            </a:ln>
          </p:spPr>
        </p:pic>
      </p:grpSp>
      <p:grpSp>
        <p:nvGrpSpPr>
          <p:cNvPr id="11" name="Google Shape;514;p41">
            <a:extLst>
              <a:ext uri="{FF2B5EF4-FFF2-40B4-BE49-F238E27FC236}">
                <a16:creationId xmlns:a16="http://schemas.microsoft.com/office/drawing/2014/main" id="{E8043277-6A28-47CD-05A1-0F3A11A95C41}"/>
              </a:ext>
            </a:extLst>
          </p:cNvPr>
          <p:cNvGrpSpPr/>
          <p:nvPr/>
        </p:nvGrpSpPr>
        <p:grpSpPr>
          <a:xfrm>
            <a:off x="462151" y="5248722"/>
            <a:ext cx="8884271" cy="775754"/>
            <a:chOff x="462151" y="5166195"/>
            <a:chExt cx="8884271" cy="775754"/>
          </a:xfrm>
        </p:grpSpPr>
        <p:sp>
          <p:nvSpPr>
            <p:cNvPr id="12" name="Google Shape;515;p41">
              <a:extLst>
                <a:ext uri="{FF2B5EF4-FFF2-40B4-BE49-F238E27FC236}">
                  <a16:creationId xmlns:a16="http://schemas.microsoft.com/office/drawing/2014/main" id="{D8453C4E-0459-859B-61EE-4004808E5FB9}"/>
                </a:ext>
              </a:extLst>
            </p:cNvPr>
            <p:cNvSpPr/>
            <p:nvPr/>
          </p:nvSpPr>
          <p:spPr>
            <a:xfrm>
              <a:off x="462151" y="5166195"/>
              <a:ext cx="8302223" cy="775754"/>
            </a:xfrm>
            <a:prstGeom prst="roundRect">
              <a:avLst>
                <a:gd name="adj" fmla="val 16667"/>
              </a:avLst>
            </a:prstGeom>
            <a:solidFill>
              <a:srgbClr val="FFF0D7"/>
            </a:solidFill>
            <a:ln w="25400" cap="flat" cmpd="sng">
              <a:solidFill>
                <a:srgbClr val="FEE2B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 name="Google Shape;516;p41">
              <a:extLst>
                <a:ext uri="{FF2B5EF4-FFF2-40B4-BE49-F238E27FC236}">
                  <a16:creationId xmlns:a16="http://schemas.microsoft.com/office/drawing/2014/main" id="{8499ABEA-2F3B-F852-AB96-B996AFBB3E71}"/>
                </a:ext>
              </a:extLst>
            </p:cNvPr>
            <p:cNvSpPr txBox="1"/>
            <p:nvPr/>
          </p:nvSpPr>
          <p:spPr>
            <a:xfrm>
              <a:off x="1442622" y="5244080"/>
              <a:ext cx="7903800" cy="655524"/>
            </a:xfrm>
            <a:prstGeom prst="rect">
              <a:avLst/>
            </a:prstGeom>
            <a:noFill/>
            <a:ln>
              <a:noFill/>
            </a:ln>
          </p:spPr>
          <p:txBody>
            <a:bodyPr spcFirstLastPara="1" wrap="square" lIns="91425" tIns="45700" rIns="91425" bIns="45700" anchor="t" anchorCtr="0">
              <a:spAutoFit/>
            </a:bodyPr>
            <a:lstStyle/>
            <a:p>
              <a:pPr marL="0" lvl="0" indent="0" algn="l" rtl="0">
                <a:lnSpc>
                  <a:spcPct val="182727"/>
                </a:lnSpc>
                <a:spcBef>
                  <a:spcPts val="0"/>
                </a:spcBef>
                <a:spcAft>
                  <a:spcPts val="0"/>
                </a:spcAft>
                <a:buSzPts val="1100"/>
                <a:buNone/>
              </a:pPr>
              <a:r>
                <a:rPr lang="en-US" sz="2000" i="1" dirty="0">
                  <a:solidFill>
                    <a:schemeClr val="dk1"/>
                  </a:solidFill>
                  <a:latin typeface="Arial" panose="020B0604020202020204" pitchFamily="34" charset="0"/>
                  <a:cs typeface="Arial" panose="020B0604020202020204" pitchFamily="34" charset="0"/>
                </a:rPr>
                <a:t>Forte </a:t>
              </a:r>
              <a:r>
                <a:rPr lang="en-US" sz="2000" i="1" dirty="0" err="1">
                  <a:solidFill>
                    <a:schemeClr val="dk1"/>
                  </a:solidFill>
                  <a:latin typeface="Arial" panose="020B0604020202020204" pitchFamily="34" charset="0"/>
                  <a:cs typeface="Arial" panose="020B0604020202020204" pitchFamily="34" charset="0"/>
                </a:rPr>
                <a:t>recommandation</a:t>
              </a:r>
              <a:r>
                <a:rPr lang="en-US" sz="2000" i="1" dirty="0">
                  <a:solidFill>
                    <a:schemeClr val="dk1"/>
                  </a:solidFill>
                  <a:latin typeface="Arial" panose="020B0604020202020204" pitchFamily="34" charset="0"/>
                  <a:cs typeface="Arial" panose="020B0604020202020204" pitchFamily="34" charset="0"/>
                </a:rPr>
                <a:t>; </a:t>
              </a:r>
              <a:r>
                <a:rPr lang="en-US" sz="2000" i="1" dirty="0" err="1">
                  <a:solidFill>
                    <a:schemeClr val="dk1"/>
                  </a:solidFill>
                  <a:latin typeface="Arial" panose="020B0604020202020204" pitchFamily="34" charset="0"/>
                  <a:cs typeface="Arial" panose="020B0604020202020204" pitchFamily="34" charset="0"/>
                </a:rPr>
                <a:t>données</a:t>
              </a:r>
              <a:r>
                <a:rPr lang="en-US" sz="2000" i="1" dirty="0">
                  <a:solidFill>
                    <a:schemeClr val="dk1"/>
                  </a:solidFill>
                  <a:latin typeface="Arial" panose="020B0604020202020204" pitchFamily="34" charset="0"/>
                  <a:cs typeface="Arial" panose="020B0604020202020204" pitchFamily="34" charset="0"/>
                </a:rPr>
                <a:t> de très </a:t>
              </a:r>
              <a:r>
                <a:rPr lang="en-US" sz="2000" i="1" dirty="0" err="1">
                  <a:solidFill>
                    <a:schemeClr val="dk1"/>
                  </a:solidFill>
                  <a:latin typeface="Arial" panose="020B0604020202020204" pitchFamily="34" charset="0"/>
                  <a:cs typeface="Arial" panose="020B0604020202020204" pitchFamily="34" charset="0"/>
                </a:rPr>
                <a:t>faible</a:t>
              </a:r>
              <a:r>
                <a:rPr lang="en-US" sz="2000" i="1" dirty="0">
                  <a:solidFill>
                    <a:schemeClr val="dk1"/>
                  </a:solidFill>
                  <a:latin typeface="Arial" panose="020B0604020202020204" pitchFamily="34" charset="0"/>
                  <a:cs typeface="Arial" panose="020B0604020202020204" pitchFamily="34" charset="0"/>
                </a:rPr>
                <a:t> certitude</a:t>
              </a:r>
              <a:endParaRPr sz="2800" i="1" dirty="0">
                <a:solidFill>
                  <a:schemeClr val="dk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902259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531;p42">
            <a:extLst>
              <a:ext uri="{FF2B5EF4-FFF2-40B4-BE49-F238E27FC236}">
                <a16:creationId xmlns:a16="http://schemas.microsoft.com/office/drawing/2014/main" id="{729D5B78-3E88-68F8-5CA1-151E18B7F458}"/>
              </a:ext>
            </a:extLst>
          </p:cNvPr>
          <p:cNvSpPr/>
          <p:nvPr/>
        </p:nvSpPr>
        <p:spPr>
          <a:xfrm>
            <a:off x="462151" y="5248722"/>
            <a:ext cx="8302223" cy="775754"/>
          </a:xfrm>
          <a:prstGeom prst="roundRect">
            <a:avLst>
              <a:gd name="adj" fmla="val 16667"/>
            </a:avLst>
          </a:prstGeom>
          <a:solidFill>
            <a:srgbClr val="FFF0D7"/>
          </a:solidFill>
          <a:ln w="25400" cap="flat" cmpd="sng">
            <a:solidFill>
              <a:srgbClr val="FEE2B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 name="object 3"/>
          <p:cNvSpPr txBox="1"/>
          <p:nvPr/>
        </p:nvSpPr>
        <p:spPr>
          <a:xfrm>
            <a:off x="548640" y="670760"/>
            <a:ext cx="2845147" cy="548878"/>
          </a:xfrm>
          <a:prstGeom prst="rect">
            <a:avLst/>
          </a:prstGeom>
        </p:spPr>
        <p:txBody>
          <a:bodyPr vert="horz" wrap="square" lIns="0" tIns="0" rIns="0" bIns="0" rtlCol="0">
            <a:spAutoFit/>
          </a:bodyPr>
          <a:lstStyle/>
          <a:p>
            <a:pPr marL="0" marR="0">
              <a:lnSpc>
                <a:spcPts val="4021"/>
              </a:lnSpc>
              <a:spcBef>
                <a:spcPts val="0"/>
              </a:spcBef>
              <a:spcAft>
                <a:spcPts val="0"/>
              </a:spcAft>
            </a:pPr>
            <a:r>
              <a:rPr sz="3600" b="1" dirty="0">
                <a:solidFill>
                  <a:srgbClr val="000000"/>
                </a:solidFill>
                <a:latin typeface="PVDENJ+Arial-BoldMT"/>
                <a:cs typeface="PVDENJ+Arial-BoldMT"/>
              </a:rPr>
              <a:t>Justification</a:t>
            </a:r>
          </a:p>
        </p:txBody>
      </p:sp>
      <p:sp>
        <p:nvSpPr>
          <p:cNvPr id="4" name="object 4"/>
          <p:cNvSpPr txBox="1"/>
          <p:nvPr/>
        </p:nvSpPr>
        <p:spPr>
          <a:xfrm>
            <a:off x="582006" y="1328458"/>
            <a:ext cx="7985759" cy="1854354"/>
          </a:xfrm>
          <a:prstGeom prst="rect">
            <a:avLst/>
          </a:prstGeom>
        </p:spPr>
        <p:txBody>
          <a:bodyPr vert="horz" wrap="square" lIns="0" tIns="0" rIns="0" bIns="0" rtlCol="0">
            <a:spAutoFit/>
          </a:bodyPr>
          <a:lstStyle/>
          <a:p>
            <a:pPr marL="0" marR="0">
              <a:spcBef>
                <a:spcPts val="0"/>
              </a:spcBef>
              <a:spcAft>
                <a:spcPts val="0"/>
              </a:spcAft>
            </a:pPr>
            <a:r>
              <a:rPr sz="2050" spc="1469" dirty="0">
                <a:solidFill>
                  <a:srgbClr val="000000"/>
                </a:solidFill>
                <a:latin typeface="Arial" panose="020B0604020202020204" pitchFamily="34" charset="0"/>
                <a:cs typeface="Arial" panose="020B0604020202020204" pitchFamily="34" charset="0"/>
              </a:rPr>
              <a:t> </a:t>
            </a:r>
            <a:r>
              <a:rPr lang="fr-CA" sz="2000" dirty="0">
                <a:solidFill>
                  <a:srgbClr val="000000"/>
                </a:solidFill>
                <a:latin typeface="EQWAJR+ArialMT"/>
                <a:cs typeface="EQWAJR+ArialMT"/>
              </a:rPr>
              <a:t>• </a:t>
            </a:r>
            <a:r>
              <a:rPr sz="2000" dirty="0">
                <a:solidFill>
                  <a:srgbClr val="000000"/>
                </a:solidFill>
                <a:latin typeface="Arial" panose="020B0604020202020204" pitchFamily="34" charset="0"/>
                <a:cs typeface="Arial" panose="020B0604020202020204" pitchFamily="34" charset="0"/>
              </a:rPr>
              <a:t>Pour</a:t>
            </a:r>
            <a:r>
              <a:rPr sz="2000" spc="55"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les</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femmes</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plus</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jeunes</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et</a:t>
            </a:r>
            <a:r>
              <a:rPr sz="2000" spc="52"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les</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hommes,</a:t>
            </a:r>
            <a:r>
              <a:rPr sz="2000" spc="51" dirty="0">
                <a:solidFill>
                  <a:srgbClr val="000000"/>
                </a:solidFill>
                <a:latin typeface="Arial" panose="020B0604020202020204" pitchFamily="34" charset="0"/>
                <a:cs typeface="Arial" panose="020B0604020202020204" pitchFamily="34" charset="0"/>
              </a:rPr>
              <a:t> </a:t>
            </a:r>
            <a:r>
              <a:rPr sz="2000" b="1" dirty="0">
                <a:solidFill>
                  <a:srgbClr val="000000"/>
                </a:solidFill>
                <a:highlight>
                  <a:srgbClr val="FFFF00"/>
                </a:highlight>
                <a:latin typeface="Arial" panose="020B0604020202020204" pitchFamily="34" charset="0"/>
                <a:cs typeface="Arial" panose="020B0604020202020204" pitchFamily="34" charset="0"/>
              </a:rPr>
              <a:t>aucune</a:t>
            </a:r>
            <a:r>
              <a:rPr sz="2000" b="1" spc="54" dirty="0">
                <a:solidFill>
                  <a:srgbClr val="000000"/>
                </a:solidFill>
                <a:highlight>
                  <a:srgbClr val="FFFF00"/>
                </a:highlight>
                <a:latin typeface="Arial" panose="020B0604020202020204" pitchFamily="34" charset="0"/>
                <a:cs typeface="Arial" panose="020B0604020202020204" pitchFamily="34" charset="0"/>
              </a:rPr>
              <a:t> </a:t>
            </a:r>
            <a:r>
              <a:rPr sz="2000" b="1" dirty="0">
                <a:solidFill>
                  <a:srgbClr val="000000"/>
                </a:solidFill>
                <a:highlight>
                  <a:srgbClr val="FFFF00"/>
                </a:highlight>
                <a:latin typeface="Arial" panose="020B0604020202020204" pitchFamily="34" charset="0"/>
                <a:cs typeface="Arial" panose="020B0604020202020204" pitchFamily="34" charset="0"/>
              </a:rPr>
              <a:t>donnée</a:t>
            </a:r>
          </a:p>
          <a:p>
            <a:pPr marL="342900" marR="0">
              <a:spcBef>
                <a:spcPts val="0"/>
              </a:spcBef>
              <a:spcAft>
                <a:spcPts val="0"/>
              </a:spcAft>
            </a:pPr>
            <a:r>
              <a:rPr sz="2000" b="1" dirty="0">
                <a:solidFill>
                  <a:srgbClr val="000000"/>
                </a:solidFill>
                <a:highlight>
                  <a:srgbClr val="FFFF00"/>
                </a:highlight>
                <a:latin typeface="Arial" panose="020B0604020202020204" pitchFamily="34" charset="0"/>
                <a:cs typeface="Arial" panose="020B0604020202020204" pitchFamily="34" charset="0"/>
              </a:rPr>
              <a:t>probante</a:t>
            </a:r>
            <a:r>
              <a:rPr sz="2000" b="1" spc="54" dirty="0">
                <a:solidFill>
                  <a:srgbClr val="000000"/>
                </a:solidFill>
                <a:highlight>
                  <a:srgbClr val="FFFF00"/>
                </a:highlight>
                <a:latin typeface="Arial" panose="020B0604020202020204" pitchFamily="34" charset="0"/>
                <a:cs typeface="Arial" panose="020B0604020202020204" pitchFamily="34" charset="0"/>
              </a:rPr>
              <a:t> </a:t>
            </a:r>
            <a:r>
              <a:rPr sz="2000" b="1" dirty="0">
                <a:solidFill>
                  <a:srgbClr val="000000"/>
                </a:solidFill>
                <a:highlight>
                  <a:srgbClr val="FFFF00"/>
                </a:highlight>
                <a:latin typeface="Arial" panose="020B0604020202020204" pitchFamily="34" charset="0"/>
                <a:cs typeface="Arial" panose="020B0604020202020204" pitchFamily="34" charset="0"/>
              </a:rPr>
              <a:t>directe</a:t>
            </a:r>
            <a:r>
              <a:rPr sz="2000" b="1" spc="54" dirty="0">
                <a:solidFill>
                  <a:srgbClr val="000000"/>
                </a:solidFill>
                <a:highlight>
                  <a:srgbClr val="FFFF00"/>
                </a:highlight>
                <a:latin typeface="Arial" panose="020B0604020202020204" pitchFamily="34" charset="0"/>
                <a:cs typeface="Arial" panose="020B0604020202020204" pitchFamily="34" charset="0"/>
              </a:rPr>
              <a:t> </a:t>
            </a:r>
            <a:r>
              <a:rPr sz="2000" b="1" dirty="0">
                <a:solidFill>
                  <a:srgbClr val="000000"/>
                </a:solidFill>
                <a:highlight>
                  <a:srgbClr val="FFFF00"/>
                </a:highlight>
                <a:latin typeface="Arial" panose="020B0604020202020204" pitchFamily="34" charset="0"/>
                <a:cs typeface="Arial" panose="020B0604020202020204" pitchFamily="34" charset="0"/>
              </a:rPr>
              <a:t>n’a</a:t>
            </a:r>
            <a:r>
              <a:rPr sz="2000" b="1" spc="54" dirty="0">
                <a:solidFill>
                  <a:srgbClr val="000000"/>
                </a:solidFill>
                <a:highlight>
                  <a:srgbClr val="FFFF00"/>
                </a:highlight>
                <a:latin typeface="Arial" panose="020B0604020202020204" pitchFamily="34" charset="0"/>
                <a:cs typeface="Arial" panose="020B0604020202020204" pitchFamily="34" charset="0"/>
              </a:rPr>
              <a:t> </a:t>
            </a:r>
            <a:r>
              <a:rPr sz="2000" b="1" dirty="0">
                <a:solidFill>
                  <a:srgbClr val="000000"/>
                </a:solidFill>
                <a:highlight>
                  <a:srgbClr val="FFFF00"/>
                </a:highlight>
                <a:latin typeface="Arial" panose="020B0604020202020204" pitchFamily="34" charset="0"/>
                <a:cs typeface="Arial" panose="020B0604020202020204" pitchFamily="34" charset="0"/>
              </a:rPr>
              <a:t>permis</a:t>
            </a:r>
            <a:r>
              <a:rPr sz="2000" b="1" spc="54" dirty="0">
                <a:solidFill>
                  <a:srgbClr val="000000"/>
                </a:solidFill>
                <a:highlight>
                  <a:srgbClr val="FFFF00"/>
                </a:highlight>
                <a:latin typeface="Arial" panose="020B0604020202020204" pitchFamily="34" charset="0"/>
                <a:cs typeface="Arial" panose="020B0604020202020204" pitchFamily="34" charset="0"/>
              </a:rPr>
              <a:t> </a:t>
            </a:r>
            <a:r>
              <a:rPr sz="2000" b="1" dirty="0">
                <a:solidFill>
                  <a:srgbClr val="000000"/>
                </a:solidFill>
                <a:highlight>
                  <a:srgbClr val="FFFF00"/>
                </a:highlight>
                <a:latin typeface="Arial" panose="020B0604020202020204" pitchFamily="34" charset="0"/>
                <a:cs typeface="Arial" panose="020B0604020202020204" pitchFamily="34" charset="0"/>
              </a:rPr>
              <a:t>d’établir</a:t>
            </a:r>
            <a:r>
              <a:rPr sz="2000" b="1" spc="54" dirty="0">
                <a:solidFill>
                  <a:srgbClr val="000000"/>
                </a:solidFill>
                <a:highlight>
                  <a:srgbClr val="FFFF00"/>
                </a:highlight>
                <a:latin typeface="Arial" panose="020B0604020202020204" pitchFamily="34" charset="0"/>
                <a:cs typeface="Arial" panose="020B0604020202020204" pitchFamily="34" charset="0"/>
              </a:rPr>
              <a:t> </a:t>
            </a:r>
            <a:r>
              <a:rPr sz="2000" b="1" dirty="0">
                <a:solidFill>
                  <a:srgbClr val="000000"/>
                </a:solidFill>
                <a:highlight>
                  <a:srgbClr val="FFFF00"/>
                </a:highlight>
                <a:latin typeface="Arial" panose="020B0604020202020204" pitchFamily="34" charset="0"/>
                <a:cs typeface="Arial" panose="020B0604020202020204" pitchFamily="34" charset="0"/>
              </a:rPr>
              <a:t>un</a:t>
            </a:r>
            <a:r>
              <a:rPr sz="2000" b="1" spc="54" dirty="0">
                <a:solidFill>
                  <a:srgbClr val="000000"/>
                </a:solidFill>
                <a:highlight>
                  <a:srgbClr val="FFFF00"/>
                </a:highlight>
                <a:latin typeface="Arial" panose="020B0604020202020204" pitchFamily="34" charset="0"/>
                <a:cs typeface="Arial" panose="020B0604020202020204" pitchFamily="34" charset="0"/>
              </a:rPr>
              <a:t> </a:t>
            </a:r>
            <a:r>
              <a:rPr sz="2000" b="1" dirty="0">
                <a:solidFill>
                  <a:srgbClr val="000000"/>
                </a:solidFill>
                <a:highlight>
                  <a:srgbClr val="FFFF00"/>
                </a:highlight>
                <a:latin typeface="Arial" panose="020B0604020202020204" pitchFamily="34" charset="0"/>
                <a:cs typeface="Arial" panose="020B0604020202020204" pitchFamily="34" charset="0"/>
              </a:rPr>
              <a:t>avantage</a:t>
            </a:r>
            <a:r>
              <a:rPr sz="2000" b="1" spc="54" dirty="0">
                <a:solidFill>
                  <a:srgbClr val="000000"/>
                </a:solidFill>
                <a:highlight>
                  <a:srgbClr val="FFFF00"/>
                </a:highlight>
                <a:latin typeface="Arial" panose="020B0604020202020204" pitchFamily="34" charset="0"/>
                <a:cs typeface="Arial" panose="020B0604020202020204" pitchFamily="34" charset="0"/>
              </a:rPr>
              <a:t> </a:t>
            </a:r>
            <a:r>
              <a:rPr sz="2000" b="1" dirty="0">
                <a:solidFill>
                  <a:srgbClr val="000000"/>
                </a:solidFill>
                <a:highlight>
                  <a:srgbClr val="FFFF00"/>
                </a:highlight>
                <a:latin typeface="Arial" panose="020B0604020202020204" pitchFamily="34" charset="0"/>
                <a:cs typeface="Arial" panose="020B0604020202020204" pitchFamily="34" charset="0"/>
              </a:rPr>
              <a:t>au</a:t>
            </a:r>
            <a:r>
              <a:rPr sz="2000" b="1" spc="54" dirty="0">
                <a:solidFill>
                  <a:srgbClr val="000000"/>
                </a:solidFill>
                <a:highlight>
                  <a:srgbClr val="FFFF00"/>
                </a:highlight>
                <a:latin typeface="Arial" panose="020B0604020202020204" pitchFamily="34" charset="0"/>
                <a:cs typeface="Arial" panose="020B0604020202020204" pitchFamily="34" charset="0"/>
              </a:rPr>
              <a:t> </a:t>
            </a:r>
            <a:r>
              <a:rPr sz="2000" b="1" dirty="0" err="1">
                <a:solidFill>
                  <a:srgbClr val="000000"/>
                </a:solidFill>
                <a:highlight>
                  <a:srgbClr val="FFFF00"/>
                </a:highlight>
                <a:latin typeface="Arial" panose="020B0604020202020204" pitchFamily="34" charset="0"/>
                <a:cs typeface="Arial" panose="020B0604020202020204" pitchFamily="34" charset="0"/>
              </a:rPr>
              <a:t>dépistage</a:t>
            </a:r>
            <a:r>
              <a:rPr sz="2000" dirty="0">
                <a:solidFill>
                  <a:srgbClr val="000000"/>
                </a:solidFill>
                <a:latin typeface="Arial" panose="020B0604020202020204" pitchFamily="34" charset="0"/>
                <a:cs typeface="Arial" panose="020B0604020202020204" pitchFamily="34" charset="0"/>
              </a:rPr>
              <a:t>;</a:t>
            </a:r>
            <a:r>
              <a:rPr lang="fr-CA" sz="2000" dirty="0">
                <a:solidFill>
                  <a:srgbClr val="000000"/>
                </a:solidFill>
                <a:latin typeface="Arial" panose="020B0604020202020204" pitchFamily="34" charset="0"/>
                <a:cs typeface="Arial" panose="020B0604020202020204" pitchFamily="34" charset="0"/>
              </a:rPr>
              <a:t> </a:t>
            </a:r>
            <a:r>
              <a:rPr sz="2000" dirty="0" err="1">
                <a:solidFill>
                  <a:srgbClr val="000000"/>
                </a:solidFill>
                <a:latin typeface="Arial" panose="020B0604020202020204" pitchFamily="34" charset="0"/>
                <a:cs typeface="Arial" panose="020B0604020202020204" pitchFamily="34" charset="0"/>
              </a:rPr>
              <a:t>toutefois</a:t>
            </a:r>
            <a:r>
              <a:rPr sz="2000" dirty="0">
                <a:solidFill>
                  <a:srgbClr val="000000"/>
                </a:solidFill>
                <a:latin typeface="Arial" panose="020B0604020202020204" pitchFamily="34" charset="0"/>
                <a:cs typeface="Arial" panose="020B0604020202020204" pitchFamily="34" charset="0"/>
              </a:rPr>
              <a:t>,</a:t>
            </a:r>
            <a:r>
              <a:rPr sz="2000" spc="52"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il</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existe</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des</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données</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probantes</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sur</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des</a:t>
            </a:r>
            <a:r>
              <a:rPr sz="2000" spc="54" dirty="0">
                <a:solidFill>
                  <a:srgbClr val="000000"/>
                </a:solidFill>
                <a:latin typeface="Arial" panose="020B0604020202020204" pitchFamily="34" charset="0"/>
                <a:cs typeface="Arial" panose="020B0604020202020204" pitchFamily="34" charset="0"/>
              </a:rPr>
              <a:t> </a:t>
            </a:r>
            <a:r>
              <a:rPr sz="2000" dirty="0" err="1">
                <a:solidFill>
                  <a:srgbClr val="000000"/>
                </a:solidFill>
                <a:latin typeface="Arial" panose="020B0604020202020204" pitchFamily="34" charset="0"/>
                <a:cs typeface="Arial" panose="020B0604020202020204" pitchFamily="34" charset="0"/>
              </a:rPr>
              <a:t>préjudices</a:t>
            </a:r>
            <a:r>
              <a:rPr lang="fr-CA" sz="2000" dirty="0">
                <a:solidFill>
                  <a:srgbClr val="000000"/>
                </a:solidFill>
                <a:latin typeface="Arial" panose="020B0604020202020204" pitchFamily="34" charset="0"/>
                <a:cs typeface="Arial" panose="020B0604020202020204" pitchFamily="34" charset="0"/>
              </a:rPr>
              <a:t> </a:t>
            </a:r>
            <a:r>
              <a:rPr sz="2000" dirty="0" err="1">
                <a:solidFill>
                  <a:srgbClr val="000000"/>
                </a:solidFill>
                <a:latin typeface="Arial" panose="020B0604020202020204" pitchFamily="34" charset="0"/>
                <a:cs typeface="Arial" panose="020B0604020202020204" pitchFamily="34" charset="0"/>
              </a:rPr>
              <a:t>potentiels</a:t>
            </a:r>
            <a:r>
              <a:rPr sz="2000" spc="55"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dont</a:t>
            </a:r>
            <a:r>
              <a:rPr sz="2000" spc="52"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la</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certitude</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varie</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de</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faible</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à</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moyenne</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(ex.</a:t>
            </a:r>
            <a:r>
              <a:rPr sz="2000" spc="51"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a:t>
            </a:r>
            <a:r>
              <a:rPr lang="fr-CA" sz="2000"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surdiagnostic</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et</a:t>
            </a:r>
            <a:r>
              <a:rPr sz="2000" spc="52"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événements</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indésirables</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causés</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par</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les</a:t>
            </a:r>
          </a:p>
          <a:p>
            <a:pPr marL="342900" marR="0">
              <a:spcBef>
                <a:spcPts val="0"/>
              </a:spcBef>
              <a:spcAft>
                <a:spcPts val="0"/>
              </a:spcAft>
            </a:pPr>
            <a:r>
              <a:rPr sz="2000" dirty="0">
                <a:solidFill>
                  <a:srgbClr val="000000"/>
                </a:solidFill>
                <a:latin typeface="Arial" panose="020B0604020202020204" pitchFamily="34" charset="0"/>
                <a:cs typeface="Arial" panose="020B0604020202020204" pitchFamily="34" charset="0"/>
              </a:rPr>
              <a:t>médicaments).</a:t>
            </a:r>
          </a:p>
        </p:txBody>
      </p:sp>
      <p:sp>
        <p:nvSpPr>
          <p:cNvPr id="5" name="object 5"/>
          <p:cNvSpPr txBox="1"/>
          <p:nvPr/>
        </p:nvSpPr>
        <p:spPr>
          <a:xfrm>
            <a:off x="582006" y="3364452"/>
            <a:ext cx="5623561" cy="1538883"/>
          </a:xfrm>
          <a:prstGeom prst="rect">
            <a:avLst/>
          </a:prstGeom>
        </p:spPr>
        <p:txBody>
          <a:bodyPr vert="horz" wrap="square" lIns="0" tIns="0" rIns="0" bIns="0" rtlCol="0">
            <a:spAutoFit/>
          </a:bodyPr>
          <a:lstStyle/>
          <a:p>
            <a:pPr marL="342900"/>
            <a:r>
              <a:rPr lang="fr-CA" sz="2000"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Le Groupe d’étude canadien juge</a:t>
            </a:r>
            <a:endParaRPr lang="fr-CA" sz="2000" dirty="0">
              <a:solidFill>
                <a:srgbClr val="000000"/>
              </a:solidFill>
              <a:latin typeface="Arial" panose="020B0604020202020204" pitchFamily="34" charset="0"/>
              <a:cs typeface="Arial" panose="020B0604020202020204" pitchFamily="34" charset="0"/>
            </a:endParaRPr>
          </a:p>
          <a:p>
            <a:pPr marL="342900"/>
            <a:r>
              <a:rPr lang="fr-CA" sz="2000" dirty="0">
                <a:solidFill>
                  <a:srgbClr val="000000"/>
                </a:solidFill>
                <a:latin typeface="Arial" panose="020B0604020202020204" pitchFamily="34" charset="0"/>
                <a:cs typeface="Arial" panose="020B0604020202020204" pitchFamily="34" charset="0"/>
              </a:rPr>
              <a:t>important de ne pas utiliser de</a:t>
            </a:r>
          </a:p>
          <a:p>
            <a:pPr marL="342900"/>
            <a:r>
              <a:rPr lang="fr-CA" sz="2000" dirty="0">
                <a:solidFill>
                  <a:srgbClr val="000000"/>
                </a:solidFill>
                <a:latin typeface="Arial" panose="020B0604020202020204" pitchFamily="34" charset="0"/>
                <a:cs typeface="Arial" panose="020B0604020202020204" pitchFamily="34" charset="0"/>
              </a:rPr>
              <a:t>ressources à l’échelle du système pour</a:t>
            </a:r>
          </a:p>
          <a:p>
            <a:pPr marL="342900"/>
            <a:r>
              <a:rPr lang="fr-CA" sz="2000" dirty="0">
                <a:solidFill>
                  <a:srgbClr val="000000"/>
                </a:solidFill>
                <a:latin typeface="Arial" panose="020B0604020202020204" pitchFamily="34" charset="0"/>
                <a:cs typeface="Arial" panose="020B0604020202020204" pitchFamily="34" charset="0"/>
              </a:rPr>
              <a:t>des interventions sans bénéfice</a:t>
            </a:r>
          </a:p>
          <a:p>
            <a:pPr marL="363538"/>
            <a:r>
              <a:rPr sz="2000" dirty="0">
                <a:solidFill>
                  <a:srgbClr val="000000"/>
                </a:solidFill>
                <a:latin typeface="Arial" panose="020B0604020202020204" pitchFamily="34" charset="0"/>
                <a:cs typeface="Arial" panose="020B0604020202020204" pitchFamily="34" charset="0"/>
              </a:rPr>
              <a:t>clairement établi.</a:t>
            </a:r>
          </a:p>
        </p:txBody>
      </p:sp>
      <p:sp>
        <p:nvSpPr>
          <p:cNvPr id="6" name="object 6"/>
          <p:cNvSpPr txBox="1"/>
          <p:nvPr/>
        </p:nvSpPr>
        <p:spPr>
          <a:xfrm>
            <a:off x="838200" y="5494070"/>
            <a:ext cx="7696200" cy="262380"/>
          </a:xfrm>
          <a:prstGeom prst="rect">
            <a:avLst/>
          </a:prstGeom>
        </p:spPr>
        <p:txBody>
          <a:bodyPr vert="horz" wrap="square" lIns="0" tIns="0" rIns="0" bIns="0" rtlCol="0">
            <a:spAutoFit/>
          </a:bodyPr>
          <a:lstStyle/>
          <a:p>
            <a:pPr marL="0" marR="0">
              <a:lnSpc>
                <a:spcPts val="2010"/>
              </a:lnSpc>
              <a:spcBef>
                <a:spcPts val="0"/>
              </a:spcBef>
              <a:spcAft>
                <a:spcPts val="0"/>
              </a:spcAft>
            </a:pPr>
            <a:r>
              <a:rPr sz="2400" dirty="0">
                <a:solidFill>
                  <a:srgbClr val="000000"/>
                </a:solidFill>
                <a:latin typeface="Arial" panose="020B0604020202020204" pitchFamily="34" charset="0"/>
                <a:cs typeface="Arial" panose="020B0604020202020204" pitchFamily="34" charset="0"/>
              </a:rPr>
              <a:t>Forte</a:t>
            </a:r>
            <a:r>
              <a:rPr sz="2400" spc="49"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recommandation;</a:t>
            </a:r>
            <a:r>
              <a:rPr sz="2400" spc="46"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données</a:t>
            </a:r>
            <a:r>
              <a:rPr sz="2400" spc="49"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de</a:t>
            </a:r>
            <a:r>
              <a:rPr sz="2400" spc="49"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très</a:t>
            </a:r>
            <a:r>
              <a:rPr sz="2400" spc="49"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faible</a:t>
            </a:r>
            <a:r>
              <a:rPr sz="2400" spc="49"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certitude</a:t>
            </a:r>
          </a:p>
        </p:txBody>
      </p:sp>
      <p:sp>
        <p:nvSpPr>
          <p:cNvPr id="7" name="object 7"/>
          <p:cNvSpPr txBox="1"/>
          <p:nvPr/>
        </p:nvSpPr>
        <p:spPr>
          <a:xfrm>
            <a:off x="8427085" y="6365623"/>
            <a:ext cx="321915" cy="166712"/>
          </a:xfrm>
          <a:prstGeom prst="rect">
            <a:avLst/>
          </a:prstGeom>
        </p:spPr>
        <p:txBody>
          <a:bodyPr vert="horz" wrap="square" lIns="0" tIns="0" rIns="0" bIns="0" rtlCol="0">
            <a:spAutoFit/>
          </a:bodyPr>
          <a:lstStyle/>
          <a:p>
            <a:pPr marL="0" marR="0">
              <a:lnSpc>
                <a:spcPts val="1340"/>
              </a:lnSpc>
              <a:spcBef>
                <a:spcPts val="0"/>
              </a:spcBef>
              <a:spcAft>
                <a:spcPts val="0"/>
              </a:spcAft>
            </a:pPr>
            <a:r>
              <a:rPr lang="fr-CA" sz="1200" b="1" dirty="0">
                <a:solidFill>
                  <a:srgbClr val="000000"/>
                </a:solidFill>
                <a:latin typeface="PVDENJ+Arial-BoldMT"/>
                <a:cs typeface="PVDENJ+Arial-BoldMT"/>
              </a:rPr>
              <a:t>42</a:t>
            </a:r>
            <a:endParaRPr sz="1200" b="1" dirty="0">
              <a:solidFill>
                <a:srgbClr val="000000"/>
              </a:solidFill>
              <a:latin typeface="PVDENJ+Arial-BoldMT"/>
              <a:cs typeface="PVDENJ+Arial-BoldMT"/>
            </a:endParaRPr>
          </a:p>
        </p:txBody>
      </p:sp>
      <p:sp>
        <p:nvSpPr>
          <p:cNvPr id="8" name="Ellipse 7">
            <a:extLst>
              <a:ext uri="{FF2B5EF4-FFF2-40B4-BE49-F238E27FC236}">
                <a16:creationId xmlns:a16="http://schemas.microsoft.com/office/drawing/2014/main" id="{72E3C612-67EA-FF5A-E711-176C0C6C81E1}"/>
              </a:ext>
            </a:extLst>
          </p:cNvPr>
          <p:cNvSpPr/>
          <p:nvPr/>
        </p:nvSpPr>
        <p:spPr>
          <a:xfrm>
            <a:off x="5364088" y="3896273"/>
            <a:ext cx="360040" cy="474287"/>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CA"/>
          </a:p>
        </p:txBody>
      </p:sp>
      <p:grpSp>
        <p:nvGrpSpPr>
          <p:cNvPr id="9" name="Google Shape;534;p42">
            <a:extLst>
              <a:ext uri="{FF2B5EF4-FFF2-40B4-BE49-F238E27FC236}">
                <a16:creationId xmlns:a16="http://schemas.microsoft.com/office/drawing/2014/main" id="{C77AE2E1-DB44-3192-6C64-7B5D5FCCB46E}"/>
              </a:ext>
            </a:extLst>
          </p:cNvPr>
          <p:cNvGrpSpPr/>
          <p:nvPr/>
        </p:nvGrpSpPr>
        <p:grpSpPr>
          <a:xfrm>
            <a:off x="5373666" y="2940912"/>
            <a:ext cx="3313133" cy="2064590"/>
            <a:chOff x="419622" y="3955520"/>
            <a:chExt cx="2993720" cy="1870437"/>
          </a:xfrm>
        </p:grpSpPr>
        <p:pic>
          <p:nvPicPr>
            <p:cNvPr id="10" name="Google Shape;535;p42" descr="Icon&#10;&#10;Description automatically generated">
              <a:extLst>
                <a:ext uri="{FF2B5EF4-FFF2-40B4-BE49-F238E27FC236}">
                  <a16:creationId xmlns:a16="http://schemas.microsoft.com/office/drawing/2014/main" id="{7BC1E15A-6D4A-0BDE-FD5D-F6F9974DFBF4}"/>
                </a:ext>
              </a:extLst>
            </p:cNvPr>
            <p:cNvPicPr preferRelativeResize="0"/>
            <p:nvPr/>
          </p:nvPicPr>
          <p:blipFill rotWithShape="1">
            <a:blip r:embed="rId3">
              <a:alphaModFix/>
            </a:blip>
            <a:srcRect/>
            <a:stretch/>
          </p:blipFill>
          <p:spPr>
            <a:xfrm>
              <a:off x="2820775" y="3955520"/>
              <a:ext cx="490214" cy="490213"/>
            </a:xfrm>
            <a:prstGeom prst="rect">
              <a:avLst/>
            </a:prstGeom>
            <a:noFill/>
            <a:ln>
              <a:noFill/>
            </a:ln>
          </p:spPr>
        </p:pic>
        <p:pic>
          <p:nvPicPr>
            <p:cNvPr id="11" name="Google Shape;536;p42">
              <a:extLst>
                <a:ext uri="{FF2B5EF4-FFF2-40B4-BE49-F238E27FC236}">
                  <a16:creationId xmlns:a16="http://schemas.microsoft.com/office/drawing/2014/main" id="{155527A6-5975-18AF-491E-A6BF11213823}"/>
                </a:ext>
              </a:extLst>
            </p:cNvPr>
            <p:cNvPicPr preferRelativeResize="0"/>
            <p:nvPr/>
          </p:nvPicPr>
          <p:blipFill rotWithShape="1">
            <a:blip r:embed="rId4">
              <a:alphaModFix/>
            </a:blip>
            <a:srcRect/>
            <a:stretch/>
          </p:blipFill>
          <p:spPr>
            <a:xfrm>
              <a:off x="419622" y="4401545"/>
              <a:ext cx="2993720" cy="1424412"/>
            </a:xfrm>
            <a:prstGeom prst="rect">
              <a:avLst/>
            </a:prstGeom>
            <a:noFill/>
            <a:ln>
              <a:noFill/>
            </a:ln>
          </p:spPr>
        </p:pic>
      </p:grpSp>
    </p:spTree>
    <p:extLst>
      <p:ext uri="{BB962C8B-B14F-4D97-AF65-F5344CB8AC3E}">
        <p14:creationId xmlns:p14="http://schemas.microsoft.com/office/powerpoint/2010/main" val="24285184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86187" y="697831"/>
            <a:ext cx="3562151" cy="492125"/>
          </a:xfrm>
          <a:prstGeom prst="rect">
            <a:avLst/>
          </a:prstGeom>
        </p:spPr>
        <p:txBody>
          <a:bodyPr vert="horz" wrap="square" lIns="0" tIns="0" rIns="0" bIns="0" rtlCol="0">
            <a:spAutoFit/>
          </a:bodyPr>
          <a:lstStyle/>
          <a:p>
            <a:pPr marL="0" marR="0">
              <a:lnSpc>
                <a:spcPts val="3575"/>
              </a:lnSpc>
              <a:spcBef>
                <a:spcPts val="0"/>
              </a:spcBef>
              <a:spcAft>
                <a:spcPts val="0"/>
              </a:spcAft>
            </a:pPr>
            <a:r>
              <a:rPr sz="3200" b="1" dirty="0">
                <a:solidFill>
                  <a:srgbClr val="000000"/>
                </a:solidFill>
                <a:latin typeface="PVDENJ+Arial-BoldMT"/>
                <a:cs typeface="PVDENJ+Arial-BoldMT"/>
              </a:rPr>
              <a:t>Recommandation</a:t>
            </a:r>
          </a:p>
        </p:txBody>
      </p:sp>
      <p:sp>
        <p:nvSpPr>
          <p:cNvPr id="5" name="object 5"/>
          <p:cNvSpPr txBox="1"/>
          <p:nvPr/>
        </p:nvSpPr>
        <p:spPr>
          <a:xfrm>
            <a:off x="3488736" y="1682316"/>
            <a:ext cx="5224111" cy="1628651"/>
          </a:xfrm>
          <a:prstGeom prst="rect">
            <a:avLst/>
          </a:prstGeom>
        </p:spPr>
        <p:txBody>
          <a:bodyPr vert="horz" wrap="square" lIns="0" tIns="0" rIns="0" bIns="0" rtlCol="0">
            <a:spAutoFit/>
          </a:bodyPr>
          <a:lstStyle/>
          <a:p>
            <a:pPr marL="0" marR="0">
              <a:lnSpc>
                <a:spcPts val="2457"/>
              </a:lnSpc>
              <a:spcBef>
                <a:spcPts val="0"/>
              </a:spcBef>
              <a:spcAft>
                <a:spcPts val="0"/>
              </a:spcAft>
            </a:pPr>
            <a:r>
              <a:rPr lang="fr-CA" sz="2200" dirty="0">
                <a:solidFill>
                  <a:srgbClr val="000000"/>
                </a:solidFill>
                <a:latin typeface="Arial" panose="020B0604020202020204" pitchFamily="34" charset="0"/>
                <a:cs typeface="Arial" panose="020B0604020202020204" pitchFamily="34" charset="0"/>
              </a:rPr>
              <a:t>Nous recommandons </a:t>
            </a:r>
            <a:r>
              <a:rPr lang="fr-CA" sz="2200" b="1" dirty="0">
                <a:solidFill>
                  <a:srgbClr val="000000"/>
                </a:solidFill>
                <a:latin typeface="Arial" panose="020B0604020202020204" pitchFamily="34" charset="0"/>
                <a:cs typeface="Arial" panose="020B0604020202020204" pitchFamily="34" charset="0"/>
              </a:rPr>
              <a:t>le dépistage débutant par une estimation</a:t>
            </a:r>
            <a:r>
              <a:rPr sz="2200" b="1" spc="58" dirty="0">
                <a:solidFill>
                  <a:srgbClr val="000000"/>
                </a:solidFill>
                <a:latin typeface="Arial" panose="020B0604020202020204" pitchFamily="34" charset="0"/>
                <a:cs typeface="Arial" panose="020B0604020202020204" pitchFamily="34" charset="0"/>
              </a:rPr>
              <a:t> </a:t>
            </a:r>
            <a:r>
              <a:rPr sz="2200" b="1" dirty="0">
                <a:solidFill>
                  <a:srgbClr val="000000"/>
                </a:solidFill>
                <a:latin typeface="Arial" panose="020B0604020202020204" pitchFamily="34" charset="0"/>
                <a:cs typeface="Arial" panose="020B0604020202020204" pitchFamily="34" charset="0"/>
              </a:rPr>
              <a:t>d</a:t>
            </a:r>
            <a:r>
              <a:rPr lang="fr-CA" sz="2200" b="1" dirty="0">
                <a:solidFill>
                  <a:srgbClr val="000000"/>
                </a:solidFill>
                <a:latin typeface="Arial" panose="020B0604020202020204" pitchFamily="34" charset="0"/>
                <a:cs typeface="Arial" panose="020B0604020202020204" pitchFamily="34" charset="0"/>
              </a:rPr>
              <a:t>u risque pour les femmes de 65 ans et plus</a:t>
            </a:r>
            <a:endParaRPr sz="2200" b="1" dirty="0">
              <a:solidFill>
                <a:srgbClr val="000000"/>
              </a:solidFill>
              <a:latin typeface="Arial" panose="020B0604020202020204" pitchFamily="34" charset="0"/>
              <a:cs typeface="Arial" panose="020B0604020202020204" pitchFamily="34" charset="0"/>
            </a:endParaRPr>
          </a:p>
          <a:p>
            <a:pPr marL="0" marR="0">
              <a:lnSpc>
                <a:spcPts val="2457"/>
              </a:lnSpc>
              <a:spcBef>
                <a:spcPts val="132"/>
              </a:spcBef>
              <a:spcAft>
                <a:spcPts val="0"/>
              </a:spcAft>
            </a:pPr>
            <a:endParaRPr sz="2200" b="1" dirty="0">
              <a:solidFill>
                <a:srgbClr val="000000"/>
              </a:solidFill>
              <a:latin typeface="Arial" panose="020B0604020202020204" pitchFamily="34" charset="0"/>
              <a:cs typeface="Arial" panose="020B0604020202020204" pitchFamily="34" charset="0"/>
            </a:endParaRPr>
          </a:p>
          <a:p>
            <a:pPr marL="0" marR="0">
              <a:lnSpc>
                <a:spcPts val="2457"/>
              </a:lnSpc>
              <a:spcBef>
                <a:spcPts val="132"/>
              </a:spcBef>
              <a:spcAft>
                <a:spcPts val="0"/>
              </a:spcAft>
            </a:pPr>
            <a:endParaRPr sz="2200" b="1" dirty="0">
              <a:solidFill>
                <a:srgbClr val="000000"/>
              </a:solidFill>
              <a:latin typeface="Arial" panose="020B0604020202020204" pitchFamily="34" charset="0"/>
              <a:cs typeface="Arial" panose="020B0604020202020204" pitchFamily="34" charset="0"/>
            </a:endParaRPr>
          </a:p>
        </p:txBody>
      </p:sp>
      <p:sp>
        <p:nvSpPr>
          <p:cNvPr id="7" name="object 7"/>
          <p:cNvSpPr txBox="1"/>
          <p:nvPr/>
        </p:nvSpPr>
        <p:spPr>
          <a:xfrm>
            <a:off x="3488736" y="3128869"/>
            <a:ext cx="4297530" cy="654025"/>
          </a:xfrm>
          <a:prstGeom prst="rect">
            <a:avLst/>
          </a:prstGeom>
        </p:spPr>
        <p:txBody>
          <a:bodyPr vert="horz" wrap="square" lIns="0" tIns="0" rIns="0" bIns="0" rtlCol="0">
            <a:spAutoFit/>
          </a:bodyPr>
          <a:lstStyle/>
          <a:p>
            <a:pPr marL="0" marR="0">
              <a:lnSpc>
                <a:spcPts val="2457"/>
              </a:lnSpc>
              <a:spcBef>
                <a:spcPts val="0"/>
              </a:spcBef>
              <a:spcAft>
                <a:spcPts val="0"/>
              </a:spcAft>
            </a:pPr>
            <a:r>
              <a:rPr sz="2200" dirty="0">
                <a:solidFill>
                  <a:srgbClr val="000000"/>
                </a:solidFill>
                <a:latin typeface="Arial" panose="020B0604020202020204" pitchFamily="34" charset="0"/>
                <a:cs typeface="Arial" panose="020B0604020202020204" pitchFamily="34" charset="0"/>
              </a:rPr>
              <a:t>(Recommandation</a:t>
            </a:r>
            <a:r>
              <a:rPr sz="2200" spc="58" dirty="0">
                <a:solidFill>
                  <a:srgbClr val="000000"/>
                </a:solidFill>
                <a:latin typeface="Arial" panose="020B0604020202020204" pitchFamily="34" charset="0"/>
                <a:cs typeface="Arial" panose="020B0604020202020204" pitchFamily="34" charset="0"/>
              </a:rPr>
              <a:t> </a:t>
            </a:r>
            <a:r>
              <a:rPr sz="2200" dirty="0" err="1">
                <a:solidFill>
                  <a:srgbClr val="000000"/>
                </a:solidFill>
                <a:latin typeface="Arial" panose="020B0604020202020204" pitchFamily="34" charset="0"/>
                <a:cs typeface="Arial" panose="020B0604020202020204" pitchFamily="34" charset="0"/>
              </a:rPr>
              <a:t>conditionnel</a:t>
            </a:r>
            <a:r>
              <a:rPr lang="fr-CA" sz="2200" dirty="0">
                <a:solidFill>
                  <a:srgbClr val="000000"/>
                </a:solidFill>
                <a:latin typeface="Arial" panose="020B0604020202020204" pitchFamily="34" charset="0"/>
                <a:cs typeface="Arial" panose="020B0604020202020204" pitchFamily="34" charset="0"/>
              </a:rPr>
              <a:t>l</a:t>
            </a:r>
            <a:r>
              <a:rPr sz="2200" dirty="0">
                <a:solidFill>
                  <a:srgbClr val="000000"/>
                </a:solidFill>
                <a:latin typeface="Arial" panose="020B0604020202020204" pitchFamily="34" charset="0"/>
                <a:cs typeface="Arial" panose="020B0604020202020204" pitchFamily="34" charset="0"/>
              </a:rPr>
              <a:t>e;</a:t>
            </a:r>
          </a:p>
          <a:p>
            <a:pPr marL="0" marR="0">
              <a:lnSpc>
                <a:spcPts val="2457"/>
              </a:lnSpc>
              <a:spcBef>
                <a:spcPts val="132"/>
              </a:spcBef>
              <a:spcAft>
                <a:spcPts val="0"/>
              </a:spcAft>
            </a:pPr>
            <a:r>
              <a:rPr sz="2200" dirty="0">
                <a:solidFill>
                  <a:srgbClr val="000000"/>
                </a:solidFill>
                <a:latin typeface="Arial" panose="020B0604020202020204" pitchFamily="34" charset="0"/>
                <a:cs typeface="Arial" panose="020B0604020202020204" pitchFamily="34" charset="0"/>
              </a:rPr>
              <a:t>données</a:t>
            </a:r>
            <a:r>
              <a:rPr sz="2200" spc="60"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de</a:t>
            </a:r>
            <a:r>
              <a:rPr sz="2200" spc="58"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faible</a:t>
            </a:r>
            <a:r>
              <a:rPr sz="2200" spc="60"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certitude)</a:t>
            </a:r>
          </a:p>
        </p:txBody>
      </p:sp>
      <p:sp>
        <p:nvSpPr>
          <p:cNvPr id="8" name="object 8"/>
          <p:cNvSpPr txBox="1"/>
          <p:nvPr/>
        </p:nvSpPr>
        <p:spPr>
          <a:xfrm>
            <a:off x="3488736" y="4188234"/>
            <a:ext cx="4776512" cy="987450"/>
          </a:xfrm>
          <a:prstGeom prst="rect">
            <a:avLst/>
          </a:prstGeom>
        </p:spPr>
        <p:txBody>
          <a:bodyPr vert="horz" wrap="square" lIns="0" tIns="0" rIns="0" bIns="0" rtlCol="0">
            <a:spAutoFit/>
          </a:bodyPr>
          <a:lstStyle/>
          <a:p>
            <a:pPr marL="0" marR="0">
              <a:lnSpc>
                <a:spcPts val="2457"/>
              </a:lnSpc>
              <a:spcBef>
                <a:spcPts val="0"/>
              </a:spcBef>
              <a:spcAft>
                <a:spcPts val="0"/>
              </a:spcAft>
            </a:pPr>
            <a:r>
              <a:rPr sz="2200" dirty="0">
                <a:solidFill>
                  <a:srgbClr val="000000"/>
                </a:solidFill>
                <a:latin typeface="Arial" panose="020B0604020202020204" pitchFamily="34" charset="0"/>
                <a:cs typeface="Arial" panose="020B0604020202020204" pitchFamily="34" charset="0"/>
              </a:rPr>
              <a:t>Nous</a:t>
            </a:r>
            <a:r>
              <a:rPr sz="2200" spc="60" dirty="0">
                <a:solidFill>
                  <a:srgbClr val="000000"/>
                </a:solidFill>
                <a:latin typeface="Arial" panose="020B0604020202020204" pitchFamily="34" charset="0"/>
                <a:cs typeface="Arial" panose="020B0604020202020204" pitchFamily="34" charset="0"/>
              </a:rPr>
              <a:t> </a:t>
            </a:r>
            <a:r>
              <a:rPr lang="fr-CA" sz="2200" dirty="0">
                <a:solidFill>
                  <a:srgbClr val="000000"/>
                </a:solidFill>
                <a:latin typeface="Arial" panose="020B0604020202020204" pitchFamily="34" charset="0"/>
                <a:cs typeface="Arial" panose="020B0604020202020204" pitchFamily="34" charset="0"/>
              </a:rPr>
              <a:t>ne recommandons pas le </a:t>
            </a:r>
            <a:r>
              <a:rPr sz="2200" b="1" dirty="0">
                <a:solidFill>
                  <a:srgbClr val="000000"/>
                </a:solidFill>
                <a:latin typeface="Arial" panose="020B0604020202020204" pitchFamily="34" charset="0"/>
                <a:cs typeface="Arial" panose="020B0604020202020204" pitchFamily="34" charset="0"/>
              </a:rPr>
              <a:t>dépistage</a:t>
            </a:r>
            <a:r>
              <a:rPr sz="2200" b="1" spc="60" dirty="0">
                <a:solidFill>
                  <a:srgbClr val="000000"/>
                </a:solidFill>
                <a:latin typeface="Arial" panose="020B0604020202020204" pitchFamily="34" charset="0"/>
                <a:cs typeface="Arial" panose="020B0604020202020204" pitchFamily="34" charset="0"/>
              </a:rPr>
              <a:t> </a:t>
            </a:r>
            <a:r>
              <a:rPr sz="2200" b="1" dirty="0">
                <a:solidFill>
                  <a:srgbClr val="000000"/>
                </a:solidFill>
                <a:latin typeface="Arial" panose="020B0604020202020204" pitchFamily="34" charset="0"/>
                <a:cs typeface="Arial" panose="020B0604020202020204" pitchFamily="34" charset="0"/>
              </a:rPr>
              <a:t>chez</a:t>
            </a:r>
            <a:r>
              <a:rPr sz="2200" b="1" spc="60" dirty="0">
                <a:solidFill>
                  <a:srgbClr val="000000"/>
                </a:solidFill>
                <a:latin typeface="Arial" panose="020B0604020202020204" pitchFamily="34" charset="0"/>
                <a:cs typeface="Arial" panose="020B0604020202020204" pitchFamily="34" charset="0"/>
              </a:rPr>
              <a:t> </a:t>
            </a:r>
            <a:r>
              <a:rPr sz="2200" b="1" dirty="0">
                <a:solidFill>
                  <a:srgbClr val="000000"/>
                </a:solidFill>
                <a:latin typeface="Arial" panose="020B0604020202020204" pitchFamily="34" charset="0"/>
                <a:cs typeface="Arial" panose="020B0604020202020204" pitchFamily="34" charset="0"/>
              </a:rPr>
              <a:t>les</a:t>
            </a:r>
            <a:r>
              <a:rPr sz="2200" b="1" spc="60" dirty="0">
                <a:solidFill>
                  <a:srgbClr val="000000"/>
                </a:solidFill>
                <a:latin typeface="Arial" panose="020B0604020202020204" pitchFamily="34" charset="0"/>
                <a:cs typeface="Arial" panose="020B0604020202020204" pitchFamily="34" charset="0"/>
              </a:rPr>
              <a:t> </a:t>
            </a:r>
            <a:r>
              <a:rPr sz="2200" b="1" dirty="0">
                <a:solidFill>
                  <a:srgbClr val="000000"/>
                </a:solidFill>
                <a:latin typeface="Arial" panose="020B0604020202020204" pitchFamily="34" charset="0"/>
                <a:cs typeface="Arial" panose="020B0604020202020204" pitchFamily="34" charset="0"/>
              </a:rPr>
              <a:t>femmes</a:t>
            </a:r>
            <a:r>
              <a:rPr sz="2200" b="1" spc="58" dirty="0">
                <a:solidFill>
                  <a:srgbClr val="000000"/>
                </a:solidFill>
                <a:latin typeface="Arial" panose="020B0604020202020204" pitchFamily="34" charset="0"/>
                <a:cs typeface="Arial" panose="020B0604020202020204" pitchFamily="34" charset="0"/>
              </a:rPr>
              <a:t> </a:t>
            </a:r>
            <a:r>
              <a:rPr sz="2200" b="1" dirty="0">
                <a:solidFill>
                  <a:srgbClr val="000000"/>
                </a:solidFill>
                <a:latin typeface="Arial" panose="020B0604020202020204" pitchFamily="34" charset="0"/>
                <a:cs typeface="Arial" panose="020B0604020202020204" pitchFamily="34" charset="0"/>
              </a:rPr>
              <a:t>de</a:t>
            </a:r>
            <a:r>
              <a:rPr sz="2200" b="1" spc="61" dirty="0">
                <a:solidFill>
                  <a:srgbClr val="000000"/>
                </a:solidFill>
                <a:latin typeface="Arial" panose="020B0604020202020204" pitchFamily="34" charset="0"/>
                <a:cs typeface="Arial" panose="020B0604020202020204" pitchFamily="34" charset="0"/>
              </a:rPr>
              <a:t> </a:t>
            </a:r>
            <a:r>
              <a:rPr sz="2200" b="1" dirty="0">
                <a:solidFill>
                  <a:srgbClr val="000000"/>
                </a:solidFill>
                <a:latin typeface="Arial" panose="020B0604020202020204" pitchFamily="34" charset="0"/>
                <a:cs typeface="Arial" panose="020B0604020202020204" pitchFamily="34" charset="0"/>
              </a:rPr>
              <a:t>40</a:t>
            </a:r>
            <a:r>
              <a:rPr sz="2200" b="1" spc="58" dirty="0">
                <a:solidFill>
                  <a:srgbClr val="000000"/>
                </a:solidFill>
                <a:latin typeface="Arial" panose="020B0604020202020204" pitchFamily="34" charset="0"/>
                <a:cs typeface="Arial" panose="020B0604020202020204" pitchFamily="34" charset="0"/>
              </a:rPr>
              <a:t> </a:t>
            </a:r>
            <a:r>
              <a:rPr sz="2200" b="1" dirty="0">
                <a:solidFill>
                  <a:srgbClr val="000000"/>
                </a:solidFill>
                <a:latin typeface="Arial" panose="020B0604020202020204" pitchFamily="34" charset="0"/>
                <a:cs typeface="Arial" panose="020B0604020202020204" pitchFamily="34" charset="0"/>
              </a:rPr>
              <a:t>à</a:t>
            </a:r>
            <a:r>
              <a:rPr lang="fr-CA" sz="2200" b="1" dirty="0">
                <a:solidFill>
                  <a:srgbClr val="000000"/>
                </a:solidFill>
                <a:latin typeface="Arial" panose="020B0604020202020204" pitchFamily="34" charset="0"/>
                <a:cs typeface="Arial" panose="020B0604020202020204" pitchFamily="34" charset="0"/>
              </a:rPr>
              <a:t> </a:t>
            </a:r>
            <a:r>
              <a:rPr sz="2200" b="1" dirty="0">
                <a:solidFill>
                  <a:srgbClr val="000000"/>
                </a:solidFill>
                <a:latin typeface="Arial" panose="020B0604020202020204" pitchFamily="34" charset="0"/>
                <a:cs typeface="Arial" panose="020B0604020202020204" pitchFamily="34" charset="0"/>
              </a:rPr>
              <a:t>64</a:t>
            </a:r>
            <a:r>
              <a:rPr sz="2200" b="1" spc="58" dirty="0">
                <a:solidFill>
                  <a:srgbClr val="000000"/>
                </a:solidFill>
                <a:latin typeface="Arial" panose="020B0604020202020204" pitchFamily="34" charset="0"/>
                <a:cs typeface="Arial" panose="020B0604020202020204" pitchFamily="34" charset="0"/>
              </a:rPr>
              <a:t> </a:t>
            </a:r>
            <a:r>
              <a:rPr sz="2200" b="1" dirty="0">
                <a:solidFill>
                  <a:srgbClr val="000000"/>
                </a:solidFill>
                <a:latin typeface="Arial" panose="020B0604020202020204" pitchFamily="34" charset="0"/>
                <a:cs typeface="Arial" panose="020B0604020202020204" pitchFamily="34" charset="0"/>
              </a:rPr>
              <a:t>ans</a:t>
            </a:r>
            <a:r>
              <a:rPr sz="2200" b="1" spc="60" dirty="0">
                <a:solidFill>
                  <a:srgbClr val="000000"/>
                </a:solidFill>
                <a:latin typeface="Arial" panose="020B0604020202020204" pitchFamily="34" charset="0"/>
                <a:cs typeface="Arial" panose="020B0604020202020204" pitchFamily="34" charset="0"/>
              </a:rPr>
              <a:t> </a:t>
            </a:r>
            <a:r>
              <a:rPr sz="2200" b="1" dirty="0">
                <a:solidFill>
                  <a:srgbClr val="000000"/>
                </a:solidFill>
                <a:latin typeface="Arial" panose="020B0604020202020204" pitchFamily="34" charset="0"/>
                <a:cs typeface="Arial" panose="020B0604020202020204" pitchFamily="34" charset="0"/>
              </a:rPr>
              <a:t>et</a:t>
            </a:r>
            <a:r>
              <a:rPr sz="2200" b="1" spc="60" dirty="0">
                <a:solidFill>
                  <a:srgbClr val="000000"/>
                </a:solidFill>
                <a:latin typeface="Arial" panose="020B0604020202020204" pitchFamily="34" charset="0"/>
                <a:cs typeface="Arial" panose="020B0604020202020204" pitchFamily="34" charset="0"/>
              </a:rPr>
              <a:t> </a:t>
            </a:r>
            <a:r>
              <a:rPr sz="2200" b="1" dirty="0">
                <a:solidFill>
                  <a:srgbClr val="000000"/>
                </a:solidFill>
                <a:latin typeface="Arial" panose="020B0604020202020204" pitchFamily="34" charset="0"/>
                <a:cs typeface="Arial" panose="020B0604020202020204" pitchFamily="34" charset="0"/>
              </a:rPr>
              <a:t>les</a:t>
            </a:r>
            <a:r>
              <a:rPr sz="2200" b="1" spc="60" dirty="0">
                <a:solidFill>
                  <a:srgbClr val="000000"/>
                </a:solidFill>
                <a:latin typeface="Arial" panose="020B0604020202020204" pitchFamily="34" charset="0"/>
                <a:cs typeface="Arial" panose="020B0604020202020204" pitchFamily="34" charset="0"/>
              </a:rPr>
              <a:t> </a:t>
            </a:r>
            <a:r>
              <a:rPr sz="2200" b="1" dirty="0">
                <a:solidFill>
                  <a:srgbClr val="000000"/>
                </a:solidFill>
                <a:latin typeface="Arial" panose="020B0604020202020204" pitchFamily="34" charset="0"/>
                <a:cs typeface="Arial" panose="020B0604020202020204" pitchFamily="34" charset="0"/>
              </a:rPr>
              <a:t>hommes</a:t>
            </a:r>
            <a:r>
              <a:rPr sz="2200" b="1" spc="60" dirty="0">
                <a:solidFill>
                  <a:srgbClr val="000000"/>
                </a:solidFill>
                <a:latin typeface="Arial" panose="020B0604020202020204" pitchFamily="34" charset="0"/>
                <a:cs typeface="Arial" panose="020B0604020202020204" pitchFamily="34" charset="0"/>
              </a:rPr>
              <a:t> </a:t>
            </a:r>
            <a:r>
              <a:rPr sz="2200" b="1" dirty="0">
                <a:solidFill>
                  <a:srgbClr val="000000"/>
                </a:solidFill>
                <a:latin typeface="Arial" panose="020B0604020202020204" pitchFamily="34" charset="0"/>
                <a:cs typeface="Arial" panose="020B0604020202020204" pitchFamily="34" charset="0"/>
              </a:rPr>
              <a:t>de</a:t>
            </a:r>
            <a:r>
              <a:rPr sz="2200" b="1" spc="61" dirty="0">
                <a:solidFill>
                  <a:srgbClr val="000000"/>
                </a:solidFill>
                <a:latin typeface="Arial" panose="020B0604020202020204" pitchFamily="34" charset="0"/>
                <a:cs typeface="Arial" panose="020B0604020202020204" pitchFamily="34" charset="0"/>
              </a:rPr>
              <a:t> </a:t>
            </a:r>
            <a:r>
              <a:rPr sz="2200" b="1" dirty="0">
                <a:solidFill>
                  <a:srgbClr val="000000"/>
                </a:solidFill>
                <a:latin typeface="Arial" panose="020B0604020202020204" pitchFamily="34" charset="0"/>
                <a:cs typeface="Arial" panose="020B0604020202020204" pitchFamily="34" charset="0"/>
              </a:rPr>
              <a:t>tout</a:t>
            </a:r>
            <a:r>
              <a:rPr sz="2200" b="1" spc="61" dirty="0">
                <a:solidFill>
                  <a:srgbClr val="000000"/>
                </a:solidFill>
                <a:latin typeface="Arial" panose="020B0604020202020204" pitchFamily="34" charset="0"/>
                <a:cs typeface="Arial" panose="020B0604020202020204" pitchFamily="34" charset="0"/>
              </a:rPr>
              <a:t> </a:t>
            </a:r>
            <a:r>
              <a:rPr sz="2200" b="1" dirty="0">
                <a:solidFill>
                  <a:srgbClr val="000000"/>
                </a:solidFill>
                <a:latin typeface="Arial" panose="020B0604020202020204" pitchFamily="34" charset="0"/>
                <a:cs typeface="Arial" panose="020B0604020202020204" pitchFamily="34" charset="0"/>
              </a:rPr>
              <a:t>âge.</a:t>
            </a:r>
          </a:p>
        </p:txBody>
      </p:sp>
      <p:sp>
        <p:nvSpPr>
          <p:cNvPr id="9" name="object 9"/>
          <p:cNvSpPr txBox="1"/>
          <p:nvPr/>
        </p:nvSpPr>
        <p:spPr>
          <a:xfrm>
            <a:off x="3488736" y="5504329"/>
            <a:ext cx="4141396" cy="654025"/>
          </a:xfrm>
          <a:prstGeom prst="rect">
            <a:avLst/>
          </a:prstGeom>
        </p:spPr>
        <p:txBody>
          <a:bodyPr vert="horz" wrap="square" lIns="0" tIns="0" rIns="0" bIns="0" rtlCol="0">
            <a:spAutoFit/>
          </a:bodyPr>
          <a:lstStyle/>
          <a:p>
            <a:pPr marL="0" marR="0">
              <a:lnSpc>
                <a:spcPts val="2457"/>
              </a:lnSpc>
              <a:spcBef>
                <a:spcPts val="0"/>
              </a:spcBef>
              <a:spcAft>
                <a:spcPts val="0"/>
              </a:spcAft>
            </a:pPr>
            <a:r>
              <a:rPr sz="2200" dirty="0">
                <a:solidFill>
                  <a:srgbClr val="000000"/>
                </a:solidFill>
                <a:latin typeface="Arial" panose="020B0604020202020204" pitchFamily="34" charset="0"/>
                <a:cs typeface="Arial" panose="020B0604020202020204" pitchFamily="34" charset="0"/>
              </a:rPr>
              <a:t>(Recommandation</a:t>
            </a:r>
            <a:r>
              <a:rPr sz="2200" spc="58"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forte;</a:t>
            </a:r>
          </a:p>
          <a:p>
            <a:pPr marL="0" marR="0">
              <a:lnSpc>
                <a:spcPts val="2457"/>
              </a:lnSpc>
              <a:spcBef>
                <a:spcPts val="132"/>
              </a:spcBef>
              <a:spcAft>
                <a:spcPts val="0"/>
              </a:spcAft>
            </a:pPr>
            <a:r>
              <a:rPr sz="2200" dirty="0">
                <a:solidFill>
                  <a:srgbClr val="000000"/>
                </a:solidFill>
                <a:latin typeface="Arial" panose="020B0604020202020204" pitchFamily="34" charset="0"/>
                <a:cs typeface="Arial" panose="020B0604020202020204" pitchFamily="34" charset="0"/>
              </a:rPr>
              <a:t>données</a:t>
            </a:r>
            <a:r>
              <a:rPr sz="2200" spc="60"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de</a:t>
            </a:r>
            <a:r>
              <a:rPr sz="2200" spc="58"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très</a:t>
            </a:r>
            <a:r>
              <a:rPr sz="2200" spc="60"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faible</a:t>
            </a:r>
            <a:r>
              <a:rPr sz="2200" spc="60"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certitude)</a:t>
            </a:r>
          </a:p>
        </p:txBody>
      </p:sp>
      <p:sp>
        <p:nvSpPr>
          <p:cNvPr id="10" name="object 10"/>
          <p:cNvSpPr txBox="1"/>
          <p:nvPr/>
        </p:nvSpPr>
        <p:spPr>
          <a:xfrm>
            <a:off x="8427085" y="6365623"/>
            <a:ext cx="321915" cy="166712"/>
          </a:xfrm>
          <a:prstGeom prst="rect">
            <a:avLst/>
          </a:prstGeom>
        </p:spPr>
        <p:txBody>
          <a:bodyPr vert="horz" wrap="square" lIns="0" tIns="0" rIns="0" bIns="0" rtlCol="0">
            <a:spAutoFit/>
          </a:bodyPr>
          <a:lstStyle/>
          <a:p>
            <a:pPr marL="0" marR="0">
              <a:lnSpc>
                <a:spcPts val="1340"/>
              </a:lnSpc>
              <a:spcBef>
                <a:spcPts val="0"/>
              </a:spcBef>
              <a:spcAft>
                <a:spcPts val="0"/>
              </a:spcAft>
            </a:pPr>
            <a:r>
              <a:rPr lang="fr-CA" sz="1200" b="1" dirty="0">
                <a:solidFill>
                  <a:srgbClr val="000000"/>
                </a:solidFill>
                <a:latin typeface="PVDENJ+Arial-BoldMT"/>
                <a:cs typeface="PVDENJ+Arial-BoldMT"/>
              </a:rPr>
              <a:t>43</a:t>
            </a:r>
            <a:endParaRPr sz="1200" b="1" dirty="0">
              <a:solidFill>
                <a:srgbClr val="000000"/>
              </a:solidFill>
              <a:latin typeface="PVDENJ+Arial-BoldMT"/>
              <a:cs typeface="PVDENJ+Arial-BoldMT"/>
            </a:endParaRPr>
          </a:p>
        </p:txBody>
      </p:sp>
      <p:grpSp>
        <p:nvGrpSpPr>
          <p:cNvPr id="16" name="Google Shape;548;p43">
            <a:extLst>
              <a:ext uri="{FF2B5EF4-FFF2-40B4-BE49-F238E27FC236}">
                <a16:creationId xmlns:a16="http://schemas.microsoft.com/office/drawing/2014/main" id="{14A2A00C-580F-2AFE-3DE1-89F801558988}"/>
              </a:ext>
            </a:extLst>
          </p:cNvPr>
          <p:cNvGrpSpPr/>
          <p:nvPr/>
        </p:nvGrpSpPr>
        <p:grpSpPr>
          <a:xfrm>
            <a:off x="600983" y="1604868"/>
            <a:ext cx="2659474" cy="2092989"/>
            <a:chOff x="785183" y="1300343"/>
            <a:chExt cx="2659474" cy="2092989"/>
          </a:xfrm>
        </p:grpSpPr>
        <p:pic>
          <p:nvPicPr>
            <p:cNvPr id="17" name="Google Shape;549;p43">
              <a:extLst>
                <a:ext uri="{FF2B5EF4-FFF2-40B4-BE49-F238E27FC236}">
                  <a16:creationId xmlns:a16="http://schemas.microsoft.com/office/drawing/2014/main" id="{CD0C56AD-4FF0-0EAE-26FD-7F1ACDD381A8}"/>
                </a:ext>
              </a:extLst>
            </p:cNvPr>
            <p:cNvPicPr preferRelativeResize="0"/>
            <p:nvPr/>
          </p:nvPicPr>
          <p:blipFill rotWithShape="1">
            <a:blip r:embed="rId3">
              <a:alphaModFix/>
            </a:blip>
            <a:srcRect/>
            <a:stretch/>
          </p:blipFill>
          <p:spPr>
            <a:xfrm>
              <a:off x="1334021" y="1300343"/>
              <a:ext cx="2110636" cy="1802213"/>
            </a:xfrm>
            <a:prstGeom prst="rect">
              <a:avLst/>
            </a:prstGeom>
            <a:noFill/>
            <a:ln>
              <a:noFill/>
            </a:ln>
          </p:spPr>
        </p:pic>
        <p:grpSp>
          <p:nvGrpSpPr>
            <p:cNvPr id="18" name="Google Shape;550;p43">
              <a:extLst>
                <a:ext uri="{FF2B5EF4-FFF2-40B4-BE49-F238E27FC236}">
                  <a16:creationId xmlns:a16="http://schemas.microsoft.com/office/drawing/2014/main" id="{27FC65AB-ECA2-F626-06E1-4227F30432A1}"/>
                </a:ext>
              </a:extLst>
            </p:cNvPr>
            <p:cNvGrpSpPr/>
            <p:nvPr/>
          </p:nvGrpSpPr>
          <p:grpSpPr>
            <a:xfrm>
              <a:off x="785183" y="2535052"/>
              <a:ext cx="968866" cy="858280"/>
              <a:chOff x="2442802" y="1543257"/>
              <a:chExt cx="968866" cy="858280"/>
            </a:xfrm>
          </p:grpSpPr>
          <p:sp>
            <p:nvSpPr>
              <p:cNvPr id="20" name="Google Shape;551;p43">
                <a:extLst>
                  <a:ext uri="{FF2B5EF4-FFF2-40B4-BE49-F238E27FC236}">
                    <a16:creationId xmlns:a16="http://schemas.microsoft.com/office/drawing/2014/main" id="{1E00A4FE-0B99-5A88-88B8-62BA7B2B2F0D}"/>
                  </a:ext>
                </a:extLst>
              </p:cNvPr>
              <p:cNvSpPr/>
              <p:nvPr/>
            </p:nvSpPr>
            <p:spPr>
              <a:xfrm>
                <a:off x="2492318" y="1543257"/>
                <a:ext cx="858280" cy="858280"/>
              </a:xfrm>
              <a:prstGeom prst="ellipse">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 name="Google Shape;552;p43">
                <a:extLst>
                  <a:ext uri="{FF2B5EF4-FFF2-40B4-BE49-F238E27FC236}">
                    <a16:creationId xmlns:a16="http://schemas.microsoft.com/office/drawing/2014/main" id="{CF86C08D-FD83-7584-A7EB-47F8997658A0}"/>
                  </a:ext>
                </a:extLst>
              </p:cNvPr>
              <p:cNvSpPr txBox="1"/>
              <p:nvPr/>
            </p:nvSpPr>
            <p:spPr>
              <a:xfrm>
                <a:off x="2442802" y="1650540"/>
                <a:ext cx="96886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a:solidFill>
                      <a:schemeClr val="lt1"/>
                    </a:solidFill>
                    <a:latin typeface="Calibri"/>
                    <a:ea typeface="Calibri"/>
                    <a:cs typeface="Calibri"/>
                    <a:sym typeface="Calibri"/>
                  </a:rPr>
                  <a:t>65+</a:t>
                </a:r>
                <a:endParaRPr sz="1800" dirty="0">
                  <a:solidFill>
                    <a:schemeClr val="lt1"/>
                  </a:solidFill>
                  <a:latin typeface="Calibri"/>
                  <a:ea typeface="Calibri"/>
                  <a:cs typeface="Calibri"/>
                  <a:sym typeface="Calibri"/>
                </a:endParaRPr>
              </a:p>
            </p:txBody>
          </p:sp>
        </p:grpSp>
        <p:pic>
          <p:nvPicPr>
            <p:cNvPr id="19" name="Google Shape;553;p43" descr="Icon&#10;&#10;Description automatically generated">
              <a:extLst>
                <a:ext uri="{FF2B5EF4-FFF2-40B4-BE49-F238E27FC236}">
                  <a16:creationId xmlns:a16="http://schemas.microsoft.com/office/drawing/2014/main" id="{3A24AA80-F560-5872-30CE-0047B90B6521}"/>
                </a:ext>
              </a:extLst>
            </p:cNvPr>
            <p:cNvPicPr preferRelativeResize="0"/>
            <p:nvPr/>
          </p:nvPicPr>
          <p:blipFill rotWithShape="1">
            <a:blip r:embed="rId4">
              <a:alphaModFix/>
            </a:blip>
            <a:srcRect/>
            <a:stretch/>
          </p:blipFill>
          <p:spPr>
            <a:xfrm>
              <a:off x="2820775" y="1347666"/>
              <a:ext cx="490212" cy="481960"/>
            </a:xfrm>
            <a:prstGeom prst="rect">
              <a:avLst/>
            </a:prstGeom>
            <a:noFill/>
            <a:ln>
              <a:noFill/>
            </a:ln>
          </p:spPr>
        </p:pic>
      </p:grpSp>
      <p:sp>
        <p:nvSpPr>
          <p:cNvPr id="22" name="Google Shape;501;p40">
            <a:extLst>
              <a:ext uri="{FF2B5EF4-FFF2-40B4-BE49-F238E27FC236}">
                <a16:creationId xmlns:a16="http://schemas.microsoft.com/office/drawing/2014/main" id="{63E2E720-858D-2745-82FC-757C245399D3}"/>
              </a:ext>
            </a:extLst>
          </p:cNvPr>
          <p:cNvSpPr txBox="1"/>
          <p:nvPr/>
        </p:nvSpPr>
        <p:spPr>
          <a:xfrm>
            <a:off x="733594" y="3032239"/>
            <a:ext cx="720553" cy="492443"/>
          </a:xfrm>
          <a:prstGeom prst="rect">
            <a:avLst/>
          </a:prstGeom>
          <a:solidFill>
            <a:srgbClr val="3F3F3F"/>
          </a:solidFill>
          <a:ln>
            <a:noFill/>
          </a:ln>
        </p:spPr>
        <p:txBody>
          <a:bodyPr spcFirstLastPara="1" wrap="square" lIns="0" tIns="0" rIns="0" bIns="0" anchor="t" anchorCtr="0">
            <a:spAutoFit/>
          </a:bodyPr>
          <a:lstStyle/>
          <a:p>
            <a:pPr marL="15006" marR="0" lvl="0" indent="0" algn="l" rtl="0">
              <a:lnSpc>
                <a:spcPct val="100000"/>
              </a:lnSpc>
              <a:spcAft>
                <a:spcPts val="0"/>
              </a:spcAft>
              <a:buNone/>
            </a:pPr>
            <a:r>
              <a:rPr lang="en-US" sz="1600" b="1" dirty="0">
                <a:solidFill>
                  <a:srgbClr val="FFFFFF"/>
                </a:solidFill>
                <a:latin typeface="Calibri"/>
                <a:ea typeface="Calibri"/>
                <a:cs typeface="Calibri"/>
                <a:sym typeface="Calibri"/>
              </a:rPr>
              <a:t>65</a:t>
            </a:r>
            <a:r>
              <a:rPr lang="en-US" sz="1600" b="1" dirty="0">
                <a:solidFill>
                  <a:srgbClr val="FFFFFF"/>
                </a:solidFill>
                <a:latin typeface="Times New Roman"/>
                <a:ea typeface="Times New Roman"/>
                <a:cs typeface="Times New Roman"/>
                <a:sym typeface="Times New Roman"/>
              </a:rPr>
              <a:t> </a:t>
            </a:r>
            <a:r>
              <a:rPr lang="en-US" sz="1600" b="1" dirty="0" err="1">
                <a:solidFill>
                  <a:srgbClr val="FFFFFF"/>
                </a:solidFill>
                <a:latin typeface="Calibri"/>
                <a:ea typeface="Calibri"/>
                <a:cs typeface="Calibri"/>
                <a:sym typeface="Calibri"/>
              </a:rPr>
              <a:t>ans</a:t>
            </a:r>
            <a:endParaRPr sz="1600" dirty="0"/>
          </a:p>
          <a:p>
            <a:pPr marL="0" marR="0" lvl="0" indent="0" algn="l" rtl="0">
              <a:lnSpc>
                <a:spcPct val="100000"/>
              </a:lnSpc>
              <a:spcAft>
                <a:spcPts val="0"/>
              </a:spcAft>
              <a:buNone/>
            </a:pPr>
            <a:r>
              <a:rPr lang="en-US" sz="1600" b="1" dirty="0">
                <a:solidFill>
                  <a:srgbClr val="FFFFFF"/>
                </a:solidFill>
                <a:latin typeface="Calibri"/>
                <a:ea typeface="Calibri"/>
                <a:cs typeface="Calibri"/>
                <a:sym typeface="Calibri"/>
              </a:rPr>
              <a:t>et</a:t>
            </a:r>
            <a:r>
              <a:rPr lang="en-US" sz="1600" b="1" dirty="0">
                <a:solidFill>
                  <a:srgbClr val="FFFFFF"/>
                </a:solidFill>
                <a:latin typeface="Times New Roman"/>
                <a:ea typeface="Times New Roman"/>
                <a:cs typeface="Times New Roman"/>
                <a:sym typeface="Times New Roman"/>
              </a:rPr>
              <a:t> </a:t>
            </a:r>
            <a:r>
              <a:rPr lang="en-US" sz="1600" b="1" dirty="0">
                <a:solidFill>
                  <a:srgbClr val="FFFFFF"/>
                </a:solidFill>
                <a:latin typeface="Calibri"/>
                <a:ea typeface="Calibri"/>
                <a:cs typeface="Calibri"/>
                <a:sym typeface="Calibri"/>
              </a:rPr>
              <a:t>plus</a:t>
            </a:r>
            <a:endParaRPr sz="1600" dirty="0"/>
          </a:p>
        </p:txBody>
      </p:sp>
      <p:grpSp>
        <p:nvGrpSpPr>
          <p:cNvPr id="23" name="Google Shape;554;p43">
            <a:extLst>
              <a:ext uri="{FF2B5EF4-FFF2-40B4-BE49-F238E27FC236}">
                <a16:creationId xmlns:a16="http://schemas.microsoft.com/office/drawing/2014/main" id="{A544C64A-27DB-61F3-80BF-62F251264E9B}"/>
              </a:ext>
            </a:extLst>
          </p:cNvPr>
          <p:cNvGrpSpPr/>
          <p:nvPr/>
        </p:nvGrpSpPr>
        <p:grpSpPr>
          <a:xfrm>
            <a:off x="304800" y="4228766"/>
            <a:ext cx="2993720" cy="1870437"/>
            <a:chOff x="419622" y="3955520"/>
            <a:chExt cx="2993720" cy="1870437"/>
          </a:xfrm>
        </p:grpSpPr>
        <p:pic>
          <p:nvPicPr>
            <p:cNvPr id="24" name="Google Shape;555;p43" descr="Icon&#10;&#10;Description automatically generated">
              <a:extLst>
                <a:ext uri="{FF2B5EF4-FFF2-40B4-BE49-F238E27FC236}">
                  <a16:creationId xmlns:a16="http://schemas.microsoft.com/office/drawing/2014/main" id="{80A17524-3B88-0C1C-164B-7A33F94A1541}"/>
                </a:ext>
              </a:extLst>
            </p:cNvPr>
            <p:cNvPicPr preferRelativeResize="0"/>
            <p:nvPr/>
          </p:nvPicPr>
          <p:blipFill rotWithShape="1">
            <a:blip r:embed="rId5">
              <a:alphaModFix/>
            </a:blip>
            <a:srcRect/>
            <a:stretch/>
          </p:blipFill>
          <p:spPr>
            <a:xfrm>
              <a:off x="2820775" y="3955520"/>
              <a:ext cx="490214" cy="490213"/>
            </a:xfrm>
            <a:prstGeom prst="rect">
              <a:avLst/>
            </a:prstGeom>
            <a:noFill/>
            <a:ln>
              <a:noFill/>
            </a:ln>
          </p:spPr>
        </p:pic>
        <p:pic>
          <p:nvPicPr>
            <p:cNvPr id="25" name="Google Shape;556;p43">
              <a:extLst>
                <a:ext uri="{FF2B5EF4-FFF2-40B4-BE49-F238E27FC236}">
                  <a16:creationId xmlns:a16="http://schemas.microsoft.com/office/drawing/2014/main" id="{D0D87E7C-0EC5-DE9F-BD12-F3C831E49EF1}"/>
                </a:ext>
              </a:extLst>
            </p:cNvPr>
            <p:cNvPicPr preferRelativeResize="0"/>
            <p:nvPr/>
          </p:nvPicPr>
          <p:blipFill rotWithShape="1">
            <a:blip r:embed="rId6">
              <a:alphaModFix/>
            </a:blip>
            <a:srcRect/>
            <a:stretch/>
          </p:blipFill>
          <p:spPr>
            <a:xfrm>
              <a:off x="419622" y="4401545"/>
              <a:ext cx="2993720" cy="1424412"/>
            </a:xfrm>
            <a:prstGeom prst="rect">
              <a:avLst/>
            </a:prstGeom>
            <a:noFill/>
            <a:ln>
              <a:noFill/>
            </a:ln>
          </p:spPr>
        </p:pic>
      </p:grpSp>
      <p:cxnSp>
        <p:nvCxnSpPr>
          <p:cNvPr id="26" name="Google Shape;547;p43">
            <a:extLst>
              <a:ext uri="{FF2B5EF4-FFF2-40B4-BE49-F238E27FC236}">
                <a16:creationId xmlns:a16="http://schemas.microsoft.com/office/drawing/2014/main" id="{0DAF47AD-679B-EA21-E567-AFD885D0427C}"/>
              </a:ext>
            </a:extLst>
          </p:cNvPr>
          <p:cNvCxnSpPr/>
          <p:nvPr/>
        </p:nvCxnSpPr>
        <p:spPr>
          <a:xfrm>
            <a:off x="600983" y="3943915"/>
            <a:ext cx="8044739" cy="6602"/>
          </a:xfrm>
          <a:prstGeom prst="straightConnector1">
            <a:avLst/>
          </a:prstGeom>
          <a:noFill/>
          <a:ln w="9525" cap="flat" cmpd="sng">
            <a:solidFill>
              <a:srgbClr val="7F7F7F"/>
            </a:solidFill>
            <a:prstDash val="solid"/>
            <a:round/>
            <a:headEnd type="none" w="sm" len="sm"/>
            <a:tailEnd type="none" w="sm" len="sm"/>
          </a:ln>
        </p:spPr>
      </p:cxnSp>
    </p:spTree>
    <p:extLst>
      <p:ext uri="{BB962C8B-B14F-4D97-AF65-F5344CB8AC3E}">
        <p14:creationId xmlns:p14="http://schemas.microsoft.com/office/powerpoint/2010/main" val="9585529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0" y="0"/>
            <a:ext cx="9144000" cy="6858000"/>
          </a:xfrm>
          <a:prstGeom prst="rect">
            <a:avLst/>
          </a:prstGeom>
          <a:blipFill>
            <a:blip r:embed="rId3" cstate="print"/>
            <a:stretch>
              <a:fillRect/>
            </a:stretch>
          </a:blipFill>
        </p:spPr>
        <p:txBody>
          <a:bodyPr wrap="square" lIns="0" tIns="0" rIns="0" bIns="0" rtlCol="0">
            <a:spAutoFit/>
          </a:bodyPr>
          <a:lstStyle/>
          <a:p>
            <a:endParaRPr/>
          </a:p>
        </p:txBody>
      </p:sp>
      <p:sp>
        <p:nvSpPr>
          <p:cNvPr id="3" name="object 3"/>
          <p:cNvSpPr txBox="1"/>
          <p:nvPr/>
        </p:nvSpPr>
        <p:spPr>
          <a:xfrm>
            <a:off x="544774" y="363454"/>
            <a:ext cx="7823668" cy="461665"/>
          </a:xfrm>
          <a:prstGeom prst="rect">
            <a:avLst/>
          </a:prstGeom>
        </p:spPr>
        <p:txBody>
          <a:bodyPr vert="horz" wrap="square" lIns="0" tIns="0" rIns="0" bIns="0" rtlCol="0">
            <a:spAutoFit/>
          </a:bodyPr>
          <a:lstStyle/>
          <a:p>
            <a:pPr marL="0" marR="0">
              <a:lnSpc>
                <a:spcPts val="3575"/>
              </a:lnSpc>
              <a:spcBef>
                <a:spcPts val="0"/>
              </a:spcBef>
              <a:spcAft>
                <a:spcPts val="0"/>
              </a:spcAft>
            </a:pPr>
            <a:r>
              <a:rPr sz="3200" b="1" dirty="0">
                <a:solidFill>
                  <a:srgbClr val="000000"/>
                </a:solidFill>
                <a:latin typeface="Arial" panose="020B0604020202020204" pitchFamily="34" charset="0"/>
                <a:cs typeface="Arial" panose="020B0604020202020204" pitchFamily="34" charset="0"/>
              </a:rPr>
              <a:t>Recommandations</a:t>
            </a:r>
            <a:r>
              <a:rPr sz="3200" b="1" spc="87" dirty="0">
                <a:solidFill>
                  <a:srgbClr val="000000"/>
                </a:solidFill>
                <a:latin typeface="Arial" panose="020B0604020202020204" pitchFamily="34" charset="0"/>
                <a:cs typeface="Arial" panose="020B0604020202020204" pitchFamily="34" charset="0"/>
              </a:rPr>
              <a:t> </a:t>
            </a:r>
            <a:r>
              <a:rPr sz="3200" b="1" dirty="0">
                <a:solidFill>
                  <a:srgbClr val="000000"/>
                </a:solidFill>
                <a:latin typeface="Arial" panose="020B0604020202020204" pitchFamily="34" charset="0"/>
                <a:cs typeface="Arial" panose="020B0604020202020204" pitchFamily="34" charset="0"/>
              </a:rPr>
              <a:t>de</a:t>
            </a:r>
            <a:r>
              <a:rPr sz="3200" b="1" spc="88" dirty="0">
                <a:solidFill>
                  <a:srgbClr val="000000"/>
                </a:solidFill>
                <a:latin typeface="Arial" panose="020B0604020202020204" pitchFamily="34" charset="0"/>
                <a:cs typeface="Arial" panose="020B0604020202020204" pitchFamily="34" charset="0"/>
              </a:rPr>
              <a:t> </a:t>
            </a:r>
            <a:r>
              <a:rPr sz="3200" b="1" dirty="0">
                <a:solidFill>
                  <a:srgbClr val="000000"/>
                </a:solidFill>
                <a:latin typeface="Arial" panose="020B0604020202020204" pitchFamily="34" charset="0"/>
                <a:cs typeface="Arial" panose="020B0604020202020204" pitchFamily="34" charset="0"/>
              </a:rPr>
              <a:t>la</a:t>
            </a:r>
            <a:r>
              <a:rPr sz="3200" b="1" spc="88" dirty="0">
                <a:solidFill>
                  <a:srgbClr val="000000"/>
                </a:solidFill>
                <a:latin typeface="Arial" panose="020B0604020202020204" pitchFamily="34" charset="0"/>
                <a:cs typeface="Arial" panose="020B0604020202020204" pitchFamily="34" charset="0"/>
              </a:rPr>
              <a:t> </a:t>
            </a:r>
            <a:r>
              <a:rPr sz="3200" b="1" dirty="0">
                <a:solidFill>
                  <a:srgbClr val="000000"/>
                </a:solidFill>
                <a:latin typeface="Arial" panose="020B0604020202020204" pitchFamily="34" charset="0"/>
                <a:cs typeface="Arial" panose="020B0604020202020204" pitchFamily="34" charset="0"/>
              </a:rPr>
              <a:t>ligne</a:t>
            </a:r>
            <a:r>
              <a:rPr sz="3200" b="1" spc="88" dirty="0">
                <a:solidFill>
                  <a:srgbClr val="000000"/>
                </a:solidFill>
                <a:latin typeface="Arial" panose="020B0604020202020204" pitchFamily="34" charset="0"/>
                <a:cs typeface="Arial" panose="020B0604020202020204" pitchFamily="34" charset="0"/>
              </a:rPr>
              <a:t> </a:t>
            </a:r>
            <a:r>
              <a:rPr sz="3200" b="1" dirty="0">
                <a:solidFill>
                  <a:srgbClr val="000000"/>
                </a:solidFill>
                <a:latin typeface="Arial" panose="020B0604020202020204" pitchFamily="34" charset="0"/>
                <a:cs typeface="Arial" panose="020B0604020202020204" pitchFamily="34" charset="0"/>
              </a:rPr>
              <a:t>directrice</a:t>
            </a:r>
          </a:p>
        </p:txBody>
      </p:sp>
      <p:sp>
        <p:nvSpPr>
          <p:cNvPr id="4" name="object 4"/>
          <p:cNvSpPr txBox="1"/>
          <p:nvPr/>
        </p:nvSpPr>
        <p:spPr>
          <a:xfrm>
            <a:off x="572746" y="960564"/>
            <a:ext cx="7854339" cy="4013919"/>
          </a:xfrm>
          <a:prstGeom prst="rect">
            <a:avLst/>
          </a:prstGeom>
        </p:spPr>
        <p:txBody>
          <a:bodyPr vert="horz" wrap="square" lIns="0" tIns="0" rIns="0" bIns="0" rtlCol="0">
            <a:spAutoFit/>
          </a:bodyPr>
          <a:lstStyle/>
          <a:p>
            <a:pPr marL="0" marR="0">
              <a:lnSpc>
                <a:spcPts val="2904"/>
              </a:lnSpc>
              <a:spcBef>
                <a:spcPts val="0"/>
              </a:spcBef>
              <a:spcAft>
                <a:spcPts val="0"/>
              </a:spcAft>
            </a:pPr>
            <a:r>
              <a:rPr sz="2400" b="1" dirty="0">
                <a:solidFill>
                  <a:srgbClr val="000000"/>
                </a:solidFill>
                <a:latin typeface="Arial" panose="020B0604020202020204" pitchFamily="34" charset="0"/>
                <a:cs typeface="Arial" panose="020B0604020202020204" pitchFamily="34" charset="0"/>
              </a:rPr>
              <a:t>Femmes</a:t>
            </a:r>
            <a:r>
              <a:rPr sz="2400" b="1" spc="70" dirty="0">
                <a:solidFill>
                  <a:srgbClr val="000000"/>
                </a:solidFill>
                <a:latin typeface="Arial" panose="020B0604020202020204" pitchFamily="34" charset="0"/>
                <a:cs typeface="Arial" panose="020B0604020202020204" pitchFamily="34" charset="0"/>
              </a:rPr>
              <a:t> </a:t>
            </a:r>
            <a:r>
              <a:rPr sz="2400" b="1" dirty="0">
                <a:solidFill>
                  <a:srgbClr val="000000"/>
                </a:solidFill>
                <a:latin typeface="Arial" panose="020B0604020202020204" pitchFamily="34" charset="0"/>
                <a:cs typeface="Arial" panose="020B0604020202020204" pitchFamily="34" charset="0"/>
              </a:rPr>
              <a:t>de</a:t>
            </a:r>
            <a:r>
              <a:rPr sz="2400" b="1" spc="72" dirty="0">
                <a:solidFill>
                  <a:srgbClr val="000000"/>
                </a:solidFill>
                <a:latin typeface="Arial" panose="020B0604020202020204" pitchFamily="34" charset="0"/>
                <a:cs typeface="Arial" panose="020B0604020202020204" pitchFamily="34" charset="0"/>
              </a:rPr>
              <a:t> </a:t>
            </a:r>
            <a:r>
              <a:rPr sz="2400" b="1" dirty="0">
                <a:solidFill>
                  <a:srgbClr val="000000"/>
                </a:solidFill>
                <a:latin typeface="Arial" panose="020B0604020202020204" pitchFamily="34" charset="0"/>
                <a:cs typeface="Arial" panose="020B0604020202020204" pitchFamily="34" charset="0"/>
              </a:rPr>
              <a:t>65</a:t>
            </a:r>
            <a:r>
              <a:rPr sz="2400" b="1" spc="69" dirty="0">
                <a:solidFill>
                  <a:srgbClr val="000000"/>
                </a:solidFill>
                <a:latin typeface="Arial" panose="020B0604020202020204" pitchFamily="34" charset="0"/>
                <a:cs typeface="Arial" panose="020B0604020202020204" pitchFamily="34" charset="0"/>
              </a:rPr>
              <a:t> </a:t>
            </a:r>
            <a:r>
              <a:rPr sz="2400" b="1" dirty="0">
                <a:solidFill>
                  <a:srgbClr val="000000"/>
                </a:solidFill>
                <a:latin typeface="Arial" panose="020B0604020202020204" pitchFamily="34" charset="0"/>
                <a:cs typeface="Arial" panose="020B0604020202020204" pitchFamily="34" charset="0"/>
              </a:rPr>
              <a:t>ans</a:t>
            </a:r>
            <a:r>
              <a:rPr sz="2400" b="1" spc="70" dirty="0">
                <a:solidFill>
                  <a:srgbClr val="000000"/>
                </a:solidFill>
                <a:latin typeface="Arial" panose="020B0604020202020204" pitchFamily="34" charset="0"/>
                <a:cs typeface="Arial" panose="020B0604020202020204" pitchFamily="34" charset="0"/>
              </a:rPr>
              <a:t> </a:t>
            </a:r>
            <a:r>
              <a:rPr sz="2400" b="1" dirty="0">
                <a:solidFill>
                  <a:srgbClr val="000000"/>
                </a:solidFill>
                <a:latin typeface="Arial" panose="020B0604020202020204" pitchFamily="34" charset="0"/>
                <a:cs typeface="Arial" panose="020B0604020202020204" pitchFamily="34" charset="0"/>
              </a:rPr>
              <a:t>et</a:t>
            </a:r>
            <a:r>
              <a:rPr sz="2400" b="1" spc="70" dirty="0">
                <a:solidFill>
                  <a:srgbClr val="000000"/>
                </a:solidFill>
                <a:latin typeface="Arial" panose="020B0604020202020204" pitchFamily="34" charset="0"/>
                <a:cs typeface="Arial" panose="020B0604020202020204" pitchFamily="34" charset="0"/>
              </a:rPr>
              <a:t> </a:t>
            </a:r>
            <a:r>
              <a:rPr sz="2400" b="1" dirty="0">
                <a:solidFill>
                  <a:srgbClr val="000000"/>
                </a:solidFill>
                <a:latin typeface="Arial" panose="020B0604020202020204" pitchFamily="34" charset="0"/>
                <a:cs typeface="Arial" panose="020B0604020202020204" pitchFamily="34" charset="0"/>
              </a:rPr>
              <a:t>plus</a:t>
            </a:r>
          </a:p>
          <a:p>
            <a:pPr marL="0" marR="0">
              <a:spcBef>
                <a:spcPts val="125"/>
              </a:spcBef>
              <a:spcAft>
                <a:spcPts val="0"/>
              </a:spcAft>
            </a:pPr>
            <a:r>
              <a:rPr sz="2000" dirty="0">
                <a:solidFill>
                  <a:srgbClr val="000000"/>
                </a:solidFill>
                <a:latin typeface="Arial" panose="020B0604020202020204" pitchFamily="34" charset="0"/>
                <a:cs typeface="Arial" panose="020B0604020202020204" pitchFamily="34" charset="0"/>
              </a:rPr>
              <a:t>Le</a:t>
            </a:r>
            <a:r>
              <a:rPr sz="2000" spc="49"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Groupe</a:t>
            </a:r>
            <a:r>
              <a:rPr sz="2000" spc="49"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d’étude</a:t>
            </a:r>
            <a:r>
              <a:rPr sz="2000" spc="49"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canadien</a:t>
            </a:r>
            <a:r>
              <a:rPr sz="2000" spc="49"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recommande</a:t>
            </a:r>
            <a:r>
              <a:rPr sz="2000" spc="47"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le</a:t>
            </a:r>
          </a:p>
          <a:p>
            <a:pPr marL="0" marR="0">
              <a:spcBef>
                <a:spcPts val="50"/>
              </a:spcBef>
              <a:spcAft>
                <a:spcPts val="0"/>
              </a:spcAft>
            </a:pPr>
            <a:r>
              <a:rPr sz="2000" b="1" dirty="0" err="1">
                <a:solidFill>
                  <a:srgbClr val="000000"/>
                </a:solidFill>
                <a:latin typeface="Arial" panose="020B0604020202020204" pitchFamily="34" charset="0"/>
                <a:cs typeface="Arial" panose="020B0604020202020204" pitchFamily="34" charset="0"/>
              </a:rPr>
              <a:t>dépistage</a:t>
            </a:r>
            <a:r>
              <a:rPr sz="2000" b="1" spc="49" dirty="0">
                <a:solidFill>
                  <a:srgbClr val="000000"/>
                </a:solidFill>
                <a:latin typeface="Arial" panose="020B0604020202020204" pitchFamily="34" charset="0"/>
                <a:cs typeface="Arial" panose="020B0604020202020204" pitchFamily="34" charset="0"/>
              </a:rPr>
              <a:t> </a:t>
            </a:r>
            <a:r>
              <a:rPr lang="fr-CA" sz="2000" b="1" dirty="0">
                <a:solidFill>
                  <a:srgbClr val="000000"/>
                </a:solidFill>
                <a:latin typeface="Arial" panose="020B0604020202020204" pitchFamily="34" charset="0"/>
                <a:cs typeface="Arial" panose="020B0604020202020204" pitchFamily="34" charset="0"/>
              </a:rPr>
              <a:t>débutant par une estimation</a:t>
            </a:r>
            <a:r>
              <a:rPr lang="fr-CA" sz="2000" b="1" spc="58" dirty="0">
                <a:solidFill>
                  <a:srgbClr val="000000"/>
                </a:solidFill>
                <a:latin typeface="Arial" panose="020B0604020202020204" pitchFamily="34" charset="0"/>
                <a:cs typeface="Arial" panose="020B0604020202020204" pitchFamily="34" charset="0"/>
              </a:rPr>
              <a:t> </a:t>
            </a:r>
            <a:r>
              <a:rPr lang="fr-CA" sz="2000" b="1" dirty="0">
                <a:solidFill>
                  <a:srgbClr val="000000"/>
                </a:solidFill>
                <a:latin typeface="Arial" panose="020B0604020202020204" pitchFamily="34" charset="0"/>
                <a:cs typeface="Arial" panose="020B0604020202020204" pitchFamily="34" charset="0"/>
              </a:rPr>
              <a:t>du risque </a:t>
            </a:r>
            <a:r>
              <a:rPr sz="2000" b="1" dirty="0">
                <a:solidFill>
                  <a:srgbClr val="000000"/>
                </a:solidFill>
                <a:latin typeface="Arial" panose="020B0604020202020204" pitchFamily="34" charset="0"/>
                <a:cs typeface="Arial" panose="020B0604020202020204" pitchFamily="34" charset="0"/>
              </a:rPr>
              <a:t>selon</a:t>
            </a:r>
            <a:r>
              <a:rPr sz="2000" b="1" spc="47" dirty="0">
                <a:solidFill>
                  <a:srgbClr val="000000"/>
                </a:solidFill>
                <a:latin typeface="Arial" panose="020B0604020202020204" pitchFamily="34" charset="0"/>
                <a:cs typeface="Arial" panose="020B0604020202020204" pitchFamily="34" charset="0"/>
              </a:rPr>
              <a:t> </a:t>
            </a:r>
            <a:r>
              <a:rPr sz="2000" b="1" dirty="0">
                <a:solidFill>
                  <a:srgbClr val="000000"/>
                </a:solidFill>
                <a:latin typeface="Arial" panose="020B0604020202020204" pitchFamily="34" charset="0"/>
                <a:cs typeface="Arial" panose="020B0604020202020204" pitchFamily="34" charset="0"/>
              </a:rPr>
              <a:t>les</a:t>
            </a:r>
            <a:r>
              <a:rPr sz="2000" b="1" spc="49" dirty="0">
                <a:solidFill>
                  <a:srgbClr val="000000"/>
                </a:solidFill>
                <a:latin typeface="Arial" panose="020B0604020202020204" pitchFamily="34" charset="0"/>
                <a:cs typeface="Arial" panose="020B0604020202020204" pitchFamily="34" charset="0"/>
              </a:rPr>
              <a:t> </a:t>
            </a:r>
            <a:r>
              <a:rPr sz="2000" b="1" dirty="0">
                <a:solidFill>
                  <a:srgbClr val="000000"/>
                </a:solidFill>
                <a:latin typeface="Arial" panose="020B0604020202020204" pitchFamily="34" charset="0"/>
                <a:cs typeface="Arial" panose="020B0604020202020204" pitchFamily="34" charset="0"/>
              </a:rPr>
              <a:t>modalités</a:t>
            </a:r>
            <a:r>
              <a:rPr sz="2000" b="1" spc="49" dirty="0">
                <a:solidFill>
                  <a:srgbClr val="000000"/>
                </a:solidFill>
                <a:latin typeface="Arial" panose="020B0604020202020204" pitchFamily="34" charset="0"/>
                <a:cs typeface="Arial" panose="020B0604020202020204" pitchFamily="34" charset="0"/>
              </a:rPr>
              <a:t> </a:t>
            </a:r>
            <a:r>
              <a:rPr sz="2000" b="1" dirty="0" err="1">
                <a:solidFill>
                  <a:srgbClr val="000000"/>
                </a:solidFill>
                <a:latin typeface="Arial" panose="020B0604020202020204" pitchFamily="34" charset="0"/>
                <a:cs typeface="Arial" panose="020B0604020202020204" pitchFamily="34" charset="0"/>
              </a:rPr>
              <a:t>suivantes</a:t>
            </a:r>
            <a:r>
              <a:rPr sz="2000" b="1" spc="49" dirty="0">
                <a:solidFill>
                  <a:srgbClr val="000000"/>
                </a:solidFill>
                <a:latin typeface="Arial" panose="020B0604020202020204" pitchFamily="34" charset="0"/>
                <a:cs typeface="Arial" panose="020B0604020202020204" pitchFamily="34" charset="0"/>
              </a:rPr>
              <a:t> </a:t>
            </a:r>
            <a:r>
              <a:rPr sz="2000" b="1" dirty="0">
                <a:solidFill>
                  <a:srgbClr val="000000"/>
                </a:solidFill>
                <a:latin typeface="Arial" panose="020B0604020202020204" pitchFamily="34" charset="0"/>
                <a:cs typeface="Arial" panose="020B0604020202020204" pitchFamily="34" charset="0"/>
              </a:rPr>
              <a:t>:</a:t>
            </a:r>
            <a:endParaRPr lang="fr-CA" sz="2000" b="1" dirty="0">
              <a:solidFill>
                <a:srgbClr val="000000"/>
              </a:solidFill>
              <a:latin typeface="Arial" panose="020B0604020202020204" pitchFamily="34" charset="0"/>
              <a:cs typeface="Arial" panose="020B0604020202020204" pitchFamily="34" charset="0"/>
            </a:endParaRPr>
          </a:p>
          <a:p>
            <a:pPr marL="0" marR="0">
              <a:spcBef>
                <a:spcPts val="50"/>
              </a:spcBef>
              <a:spcAft>
                <a:spcPts val="0"/>
              </a:spcAft>
            </a:pPr>
            <a:endParaRPr lang="fr-CA" sz="2000" b="1" dirty="0">
              <a:solidFill>
                <a:srgbClr val="000000"/>
              </a:solidFill>
              <a:latin typeface="Arial" panose="020B0604020202020204" pitchFamily="34" charset="0"/>
              <a:cs typeface="Arial" panose="020B0604020202020204" pitchFamily="34" charset="0"/>
            </a:endParaRPr>
          </a:p>
          <a:p>
            <a:pPr marL="742950" marR="0" lvl="1" indent="-285750">
              <a:lnSpc>
                <a:spcPct val="80000"/>
              </a:lnSpc>
              <a:spcBef>
                <a:spcPct val="20000"/>
              </a:spcBef>
              <a:spcAft>
                <a:spcPts val="0"/>
              </a:spcAft>
              <a:buFont typeface="Arial" panose="020B0604020202020204" pitchFamily="34" charset="0"/>
              <a:buChar char="–"/>
            </a:pPr>
            <a:endParaRPr lang="fr-CA" sz="2000" dirty="0">
              <a:latin typeface="Arial"/>
              <a:cs typeface="Arial"/>
            </a:endParaRPr>
          </a:p>
          <a:p>
            <a:pPr marL="742950" marR="0" lvl="1" indent="-285750">
              <a:lnSpc>
                <a:spcPct val="80000"/>
              </a:lnSpc>
              <a:spcBef>
                <a:spcPct val="20000"/>
              </a:spcBef>
              <a:spcAft>
                <a:spcPts val="0"/>
              </a:spcAft>
              <a:buFont typeface="Arial" panose="020B0604020202020204" pitchFamily="34" charset="0"/>
              <a:buChar char="–"/>
            </a:pPr>
            <a:endParaRPr lang="fr-CA" sz="2000" dirty="0">
              <a:latin typeface="Arial"/>
              <a:cs typeface="Arial"/>
            </a:endParaRPr>
          </a:p>
          <a:p>
            <a:pPr marL="742950" marR="0" lvl="1" indent="-285750">
              <a:lnSpc>
                <a:spcPct val="80000"/>
              </a:lnSpc>
              <a:spcBef>
                <a:spcPct val="20000"/>
              </a:spcBef>
              <a:spcAft>
                <a:spcPts val="0"/>
              </a:spcAft>
              <a:buFont typeface="Arial" panose="020B0604020202020204" pitchFamily="34" charset="0"/>
              <a:buChar char="–"/>
            </a:pPr>
            <a:endParaRPr lang="fr-CA" sz="2000" dirty="0">
              <a:latin typeface="Arial"/>
              <a:cs typeface="Arial"/>
            </a:endParaRPr>
          </a:p>
          <a:p>
            <a:pPr marL="742950" marR="0" lvl="1" indent="-285750">
              <a:lnSpc>
                <a:spcPct val="80000"/>
              </a:lnSpc>
              <a:spcBef>
                <a:spcPct val="20000"/>
              </a:spcBef>
              <a:spcAft>
                <a:spcPts val="0"/>
              </a:spcAft>
              <a:buFont typeface="Arial" panose="020B0604020202020204" pitchFamily="34" charset="0"/>
              <a:buChar char="–"/>
            </a:pPr>
            <a:endParaRPr lang="fr-CA" sz="2000" dirty="0">
              <a:latin typeface="Arial"/>
              <a:cs typeface="Arial"/>
            </a:endParaRPr>
          </a:p>
          <a:p>
            <a:pPr marL="742950" marR="0" lvl="1" indent="-285750">
              <a:lnSpc>
                <a:spcPct val="80000"/>
              </a:lnSpc>
              <a:spcBef>
                <a:spcPct val="20000"/>
              </a:spcBef>
              <a:spcAft>
                <a:spcPts val="0"/>
              </a:spcAft>
              <a:buFont typeface="Arial" panose="020B0604020202020204" pitchFamily="34" charset="0"/>
              <a:buChar char="–"/>
            </a:pPr>
            <a:endParaRPr lang="fr-CA" sz="2000" dirty="0">
              <a:latin typeface="Arial"/>
              <a:cs typeface="Arial"/>
            </a:endParaRPr>
          </a:p>
          <a:p>
            <a:pPr marL="742950" marR="0" lvl="1" indent="-285750">
              <a:lnSpc>
                <a:spcPct val="80000"/>
              </a:lnSpc>
              <a:spcBef>
                <a:spcPct val="20000"/>
              </a:spcBef>
              <a:spcAft>
                <a:spcPts val="0"/>
              </a:spcAft>
              <a:buFont typeface="Arial" panose="020B0604020202020204" pitchFamily="34" charset="0"/>
              <a:buChar char="–"/>
            </a:pPr>
            <a:endParaRPr lang="fr-CA" sz="2000" dirty="0">
              <a:latin typeface="Arial"/>
              <a:cs typeface="Arial"/>
            </a:endParaRPr>
          </a:p>
          <a:p>
            <a:pPr marL="742950" marR="0" lvl="1" indent="-285750">
              <a:lnSpc>
                <a:spcPct val="80000"/>
              </a:lnSpc>
              <a:spcBef>
                <a:spcPct val="20000"/>
              </a:spcBef>
              <a:spcAft>
                <a:spcPts val="0"/>
              </a:spcAft>
              <a:buFont typeface="Arial" panose="020B0604020202020204" pitchFamily="34" charset="0"/>
              <a:buChar char="–"/>
            </a:pPr>
            <a:endParaRPr lang="fr-CA" sz="2000" dirty="0">
              <a:latin typeface="Arial"/>
              <a:cs typeface="Arial"/>
            </a:endParaRPr>
          </a:p>
          <a:p>
            <a:pPr marL="0" marR="0">
              <a:lnSpc>
                <a:spcPts val="1727"/>
              </a:lnSpc>
              <a:spcBef>
                <a:spcPts val="0"/>
              </a:spcBef>
              <a:spcAft>
                <a:spcPts val="0"/>
              </a:spcAft>
            </a:pPr>
            <a:endParaRPr sz="1800" b="1" dirty="0">
              <a:solidFill>
                <a:srgbClr val="000000"/>
              </a:solidFill>
              <a:latin typeface="Arial" panose="020B0604020202020204" pitchFamily="34" charset="0"/>
              <a:cs typeface="Arial" panose="020B0604020202020204" pitchFamily="34" charset="0"/>
            </a:endParaRPr>
          </a:p>
        </p:txBody>
      </p:sp>
      <p:sp>
        <p:nvSpPr>
          <p:cNvPr id="5" name="object 5"/>
          <p:cNvSpPr txBox="1"/>
          <p:nvPr/>
        </p:nvSpPr>
        <p:spPr>
          <a:xfrm>
            <a:off x="544774" y="2356699"/>
            <a:ext cx="1953998" cy="269304"/>
          </a:xfrm>
          <a:prstGeom prst="rect">
            <a:avLst/>
          </a:prstGeom>
        </p:spPr>
        <p:txBody>
          <a:bodyPr vert="horz" wrap="square" lIns="0" tIns="0" rIns="0" bIns="0" rtlCol="0">
            <a:spAutoFit/>
          </a:bodyPr>
          <a:lstStyle/>
          <a:p>
            <a:pPr marL="0" marR="0">
              <a:lnSpc>
                <a:spcPts val="2066"/>
              </a:lnSpc>
              <a:spcBef>
                <a:spcPts val="0"/>
              </a:spcBef>
              <a:spcAft>
                <a:spcPts val="0"/>
              </a:spcAft>
            </a:pPr>
            <a:r>
              <a:rPr sz="2000" b="1" dirty="0">
                <a:solidFill>
                  <a:srgbClr val="000000"/>
                </a:solidFill>
                <a:latin typeface="Arial" panose="020B0604020202020204" pitchFamily="34" charset="0"/>
                <a:cs typeface="Arial" panose="020B0604020202020204" pitchFamily="34" charset="0"/>
              </a:rPr>
              <a:t>1.</a:t>
            </a:r>
            <a:r>
              <a:rPr sz="2000" b="1" spc="1594" dirty="0">
                <a:solidFill>
                  <a:srgbClr val="000000"/>
                </a:solidFill>
                <a:latin typeface="Arial" panose="020B0604020202020204" pitchFamily="34" charset="0"/>
                <a:cs typeface="Arial" panose="020B0604020202020204" pitchFamily="34" charset="0"/>
              </a:rPr>
              <a:t> </a:t>
            </a:r>
            <a:r>
              <a:rPr sz="2000" b="1" dirty="0">
                <a:solidFill>
                  <a:srgbClr val="000000"/>
                </a:solidFill>
                <a:latin typeface="Arial" panose="020B0604020202020204" pitchFamily="34" charset="0"/>
                <a:cs typeface="Arial" panose="020B0604020202020204" pitchFamily="34" charset="0"/>
              </a:rPr>
              <a:t>Outil</a:t>
            </a:r>
            <a:r>
              <a:rPr sz="2000" b="1" spc="47" dirty="0">
                <a:solidFill>
                  <a:srgbClr val="000000"/>
                </a:solidFill>
                <a:latin typeface="Arial" panose="020B0604020202020204" pitchFamily="34" charset="0"/>
                <a:cs typeface="Arial" panose="020B0604020202020204" pitchFamily="34" charset="0"/>
              </a:rPr>
              <a:t> </a:t>
            </a:r>
            <a:r>
              <a:rPr sz="2000" b="1" dirty="0">
                <a:solidFill>
                  <a:srgbClr val="000000"/>
                </a:solidFill>
                <a:latin typeface="Arial" panose="020B0604020202020204" pitchFamily="34" charset="0"/>
                <a:cs typeface="Arial" panose="020B0604020202020204" pitchFamily="34" charset="0"/>
              </a:rPr>
              <a:t>FRAX</a:t>
            </a:r>
            <a:r>
              <a:rPr sz="2000" b="1" spc="47" dirty="0">
                <a:solidFill>
                  <a:srgbClr val="000000"/>
                </a:solidFill>
                <a:latin typeface="Arial" panose="020B0604020202020204" pitchFamily="34" charset="0"/>
                <a:cs typeface="Arial" panose="020B0604020202020204" pitchFamily="34" charset="0"/>
              </a:rPr>
              <a:t> </a:t>
            </a:r>
            <a:endParaRPr sz="2000" b="1" dirty="0">
              <a:solidFill>
                <a:srgbClr val="000000"/>
              </a:solidFill>
              <a:latin typeface="Arial" panose="020B0604020202020204" pitchFamily="34" charset="0"/>
              <a:cs typeface="Arial" panose="020B0604020202020204" pitchFamily="34" charset="0"/>
            </a:endParaRPr>
          </a:p>
        </p:txBody>
      </p:sp>
      <p:sp>
        <p:nvSpPr>
          <p:cNvPr id="6" name="object 6"/>
          <p:cNvSpPr txBox="1"/>
          <p:nvPr/>
        </p:nvSpPr>
        <p:spPr>
          <a:xfrm>
            <a:off x="1042048" y="2645312"/>
            <a:ext cx="4458412" cy="1785104"/>
          </a:xfrm>
          <a:prstGeom prst="rect">
            <a:avLst/>
          </a:prstGeom>
        </p:spPr>
        <p:txBody>
          <a:bodyPr vert="horz" wrap="square" lIns="0" tIns="0" rIns="0" bIns="0" rtlCol="0">
            <a:spAutoFit/>
          </a:bodyPr>
          <a:lstStyle/>
          <a:p>
            <a:pPr marL="742950" marR="0" lvl="1" indent="-285750">
              <a:lnSpc>
                <a:spcPct val="80000"/>
              </a:lnSpc>
              <a:spcBef>
                <a:spcPct val="20000"/>
              </a:spcBef>
              <a:spcAft>
                <a:spcPts val="0"/>
              </a:spcAft>
              <a:buFont typeface="Arial" panose="020B0604020202020204" pitchFamily="34" charset="0"/>
              <a:buChar char="–"/>
            </a:pPr>
            <a:r>
              <a:rPr sz="2000" dirty="0">
                <a:latin typeface="Arial"/>
                <a:cs typeface="Arial"/>
              </a:rPr>
              <a:t>Utiliser la version canadienne de </a:t>
            </a:r>
            <a:r>
              <a:rPr sz="2000" dirty="0" err="1">
                <a:latin typeface="Arial"/>
                <a:cs typeface="Arial"/>
              </a:rPr>
              <a:t>l’outil</a:t>
            </a:r>
            <a:r>
              <a:rPr sz="2000" dirty="0">
                <a:latin typeface="Arial"/>
                <a:cs typeface="Arial"/>
              </a:rPr>
              <a:t> </a:t>
            </a:r>
            <a:r>
              <a:rPr sz="2000" dirty="0" err="1">
                <a:latin typeface="Arial"/>
                <a:cs typeface="Arial"/>
              </a:rPr>
              <a:t>d’évaluation</a:t>
            </a:r>
            <a:r>
              <a:rPr lang="en-US" sz="2000" dirty="0">
                <a:latin typeface="Arial"/>
                <a:cs typeface="Arial"/>
              </a:rPr>
              <a:t> </a:t>
            </a:r>
            <a:r>
              <a:rPr sz="2000" dirty="0">
                <a:latin typeface="Arial"/>
                <a:cs typeface="Arial"/>
              </a:rPr>
              <a:t>des risques de fracture FRAX (sans</a:t>
            </a:r>
            <a:r>
              <a:rPr lang="fr-CA" sz="2000" dirty="0">
                <a:latin typeface="Arial"/>
                <a:cs typeface="Arial"/>
              </a:rPr>
              <a:t> DMO</a:t>
            </a:r>
            <a:r>
              <a:rPr sz="2000" dirty="0">
                <a:latin typeface="Arial"/>
                <a:cs typeface="Arial"/>
              </a:rPr>
              <a:t>).</a:t>
            </a:r>
            <a:endParaRPr lang="en-US" sz="2000" dirty="0">
              <a:latin typeface="Arial"/>
              <a:cs typeface="Arial"/>
            </a:endParaRPr>
          </a:p>
          <a:p>
            <a:pPr marL="742950" lvl="1" indent="-285750">
              <a:lnSpc>
                <a:spcPct val="80000"/>
              </a:lnSpc>
              <a:spcBef>
                <a:spcPct val="20000"/>
              </a:spcBef>
              <a:buFont typeface="Arial" panose="020B0604020202020204" pitchFamily="34" charset="0"/>
              <a:buChar char="–"/>
            </a:pPr>
            <a:r>
              <a:rPr lang="fr-FR" sz="2000" dirty="0">
                <a:latin typeface="Arial"/>
                <a:cs typeface="Arial"/>
              </a:rPr>
              <a:t>Initier une prise de décision partagée sur les bénéfices et les préjudices du traitement (selon le risque individuel)</a:t>
            </a:r>
          </a:p>
        </p:txBody>
      </p:sp>
      <p:sp>
        <p:nvSpPr>
          <p:cNvPr id="8" name="object 8"/>
          <p:cNvSpPr txBox="1"/>
          <p:nvPr/>
        </p:nvSpPr>
        <p:spPr>
          <a:xfrm>
            <a:off x="5786833" y="3807108"/>
            <a:ext cx="861295" cy="564257"/>
          </a:xfrm>
          <a:prstGeom prst="rect">
            <a:avLst/>
          </a:prstGeom>
        </p:spPr>
        <p:txBody>
          <a:bodyPr vert="horz" wrap="square" lIns="0" tIns="0" rIns="0" bIns="0" rtlCol="0">
            <a:spAutoFit/>
          </a:bodyPr>
          <a:lstStyle/>
          <a:p>
            <a:pPr marL="15006" marR="0">
              <a:lnSpc>
                <a:spcPts val="2000"/>
              </a:lnSpc>
              <a:spcBef>
                <a:spcPts val="0"/>
              </a:spcBef>
              <a:spcAft>
                <a:spcPts val="0"/>
              </a:spcAft>
            </a:pPr>
            <a:r>
              <a:rPr sz="2000" b="1" dirty="0">
                <a:solidFill>
                  <a:srgbClr val="FFFFFF"/>
                </a:solidFill>
                <a:latin typeface="Arial" panose="020B0604020202020204" pitchFamily="34" charset="0"/>
                <a:cs typeface="Arial" panose="020B0604020202020204" pitchFamily="34" charset="0"/>
              </a:rPr>
              <a:t>65</a:t>
            </a:r>
            <a:r>
              <a:rPr sz="2000" b="1" spc="-47" dirty="0">
                <a:solidFill>
                  <a:srgbClr val="FFFFFF"/>
                </a:solidFill>
                <a:latin typeface="Arial" panose="020B0604020202020204" pitchFamily="34" charset="0"/>
                <a:cs typeface="Arial" panose="020B0604020202020204" pitchFamily="34" charset="0"/>
              </a:rPr>
              <a:t> </a:t>
            </a:r>
            <a:r>
              <a:rPr sz="2000" b="1" dirty="0">
                <a:solidFill>
                  <a:srgbClr val="FFFFFF"/>
                </a:solidFill>
                <a:latin typeface="Arial" panose="020B0604020202020204" pitchFamily="34" charset="0"/>
                <a:cs typeface="Arial" panose="020B0604020202020204" pitchFamily="34" charset="0"/>
              </a:rPr>
              <a:t>ans</a:t>
            </a:r>
          </a:p>
          <a:p>
            <a:pPr marL="0" marR="0">
              <a:lnSpc>
                <a:spcPts val="2000"/>
              </a:lnSpc>
              <a:spcBef>
                <a:spcPts val="400"/>
              </a:spcBef>
              <a:spcAft>
                <a:spcPts val="0"/>
              </a:spcAft>
            </a:pPr>
            <a:r>
              <a:rPr sz="2000" b="1" dirty="0">
                <a:solidFill>
                  <a:srgbClr val="FFFFFF"/>
                </a:solidFill>
                <a:latin typeface="Arial" panose="020B0604020202020204" pitchFamily="34" charset="0"/>
                <a:cs typeface="Arial" panose="020B0604020202020204" pitchFamily="34" charset="0"/>
              </a:rPr>
              <a:t>et</a:t>
            </a:r>
            <a:r>
              <a:rPr sz="2000" b="1" spc="-49" dirty="0">
                <a:solidFill>
                  <a:srgbClr val="FFFFFF"/>
                </a:solidFill>
                <a:latin typeface="Arial" panose="020B0604020202020204" pitchFamily="34" charset="0"/>
                <a:cs typeface="Arial" panose="020B0604020202020204" pitchFamily="34" charset="0"/>
              </a:rPr>
              <a:t> </a:t>
            </a:r>
            <a:r>
              <a:rPr sz="2000" b="1" dirty="0">
                <a:solidFill>
                  <a:srgbClr val="FFFFFF"/>
                </a:solidFill>
                <a:latin typeface="Arial" panose="020B0604020202020204" pitchFamily="34" charset="0"/>
                <a:cs typeface="Arial" panose="020B0604020202020204" pitchFamily="34" charset="0"/>
              </a:rPr>
              <a:t>plus</a:t>
            </a:r>
          </a:p>
        </p:txBody>
      </p:sp>
      <p:sp>
        <p:nvSpPr>
          <p:cNvPr id="12" name="object 12"/>
          <p:cNvSpPr txBox="1"/>
          <p:nvPr/>
        </p:nvSpPr>
        <p:spPr>
          <a:xfrm>
            <a:off x="2022461" y="5358827"/>
            <a:ext cx="5334795" cy="538609"/>
          </a:xfrm>
          <a:prstGeom prst="rect">
            <a:avLst/>
          </a:prstGeom>
        </p:spPr>
        <p:txBody>
          <a:bodyPr vert="horz" wrap="square" lIns="0" tIns="0" rIns="0" bIns="0" rtlCol="0">
            <a:spAutoFit/>
          </a:bodyPr>
          <a:lstStyle/>
          <a:p>
            <a:pPr marL="0" marR="0">
              <a:lnSpc>
                <a:spcPts val="2010"/>
              </a:lnSpc>
              <a:spcBef>
                <a:spcPts val="0"/>
              </a:spcBef>
              <a:spcAft>
                <a:spcPts val="0"/>
              </a:spcAft>
            </a:pPr>
            <a:r>
              <a:rPr sz="1800" dirty="0">
                <a:solidFill>
                  <a:srgbClr val="000000"/>
                </a:solidFill>
                <a:latin typeface="Arial" panose="020B0604020202020204" pitchFamily="34" charset="0"/>
                <a:cs typeface="Arial" panose="020B0604020202020204" pitchFamily="34" charset="0"/>
              </a:rPr>
              <a:t>Recommandation</a:t>
            </a:r>
            <a:r>
              <a:rPr sz="1800" spc="49" dirty="0">
                <a:solidFill>
                  <a:srgbClr val="000000"/>
                </a:solidFill>
                <a:latin typeface="Arial" panose="020B0604020202020204" pitchFamily="34" charset="0"/>
                <a:cs typeface="Arial" panose="020B0604020202020204" pitchFamily="34" charset="0"/>
              </a:rPr>
              <a:t> </a:t>
            </a:r>
            <a:r>
              <a:rPr sz="1800" dirty="0">
                <a:solidFill>
                  <a:srgbClr val="000000"/>
                </a:solidFill>
                <a:latin typeface="Arial" panose="020B0604020202020204" pitchFamily="34" charset="0"/>
                <a:cs typeface="Arial" panose="020B0604020202020204" pitchFamily="34" charset="0"/>
              </a:rPr>
              <a:t>conditionnelle;</a:t>
            </a:r>
            <a:r>
              <a:rPr sz="1800" spc="46" dirty="0">
                <a:solidFill>
                  <a:srgbClr val="000000"/>
                </a:solidFill>
                <a:latin typeface="Arial" panose="020B0604020202020204" pitchFamily="34" charset="0"/>
                <a:cs typeface="Arial" panose="020B0604020202020204" pitchFamily="34" charset="0"/>
              </a:rPr>
              <a:t> </a:t>
            </a:r>
            <a:r>
              <a:rPr sz="1800" dirty="0">
                <a:solidFill>
                  <a:srgbClr val="000000"/>
                </a:solidFill>
                <a:latin typeface="Arial" panose="020B0604020202020204" pitchFamily="34" charset="0"/>
                <a:cs typeface="Arial" panose="020B0604020202020204" pitchFamily="34" charset="0"/>
              </a:rPr>
              <a:t>données</a:t>
            </a:r>
            <a:r>
              <a:rPr sz="1800" spc="49" dirty="0">
                <a:solidFill>
                  <a:srgbClr val="000000"/>
                </a:solidFill>
                <a:latin typeface="Arial" panose="020B0604020202020204" pitchFamily="34" charset="0"/>
                <a:cs typeface="Arial" panose="020B0604020202020204" pitchFamily="34" charset="0"/>
              </a:rPr>
              <a:t> </a:t>
            </a:r>
            <a:r>
              <a:rPr sz="1800" dirty="0">
                <a:solidFill>
                  <a:srgbClr val="000000"/>
                </a:solidFill>
                <a:latin typeface="Arial" panose="020B0604020202020204" pitchFamily="34" charset="0"/>
                <a:cs typeface="Arial" panose="020B0604020202020204" pitchFamily="34" charset="0"/>
              </a:rPr>
              <a:t>de</a:t>
            </a:r>
            <a:r>
              <a:rPr sz="1800" spc="49" dirty="0">
                <a:solidFill>
                  <a:srgbClr val="000000"/>
                </a:solidFill>
                <a:latin typeface="Arial" panose="020B0604020202020204" pitchFamily="34" charset="0"/>
                <a:cs typeface="Arial" panose="020B0604020202020204" pitchFamily="34" charset="0"/>
              </a:rPr>
              <a:t> </a:t>
            </a:r>
            <a:r>
              <a:rPr sz="1800" dirty="0">
                <a:solidFill>
                  <a:srgbClr val="000000"/>
                </a:solidFill>
                <a:latin typeface="Arial" panose="020B0604020202020204" pitchFamily="34" charset="0"/>
                <a:cs typeface="Arial" panose="020B0604020202020204" pitchFamily="34" charset="0"/>
              </a:rPr>
              <a:t>faible</a:t>
            </a:r>
          </a:p>
          <a:p>
            <a:pPr marL="2152649" marR="0">
              <a:lnSpc>
                <a:spcPts val="2010"/>
              </a:lnSpc>
              <a:spcBef>
                <a:spcPts val="199"/>
              </a:spcBef>
              <a:spcAft>
                <a:spcPts val="0"/>
              </a:spcAft>
            </a:pPr>
            <a:r>
              <a:rPr sz="1800" dirty="0">
                <a:solidFill>
                  <a:srgbClr val="000000"/>
                </a:solidFill>
                <a:latin typeface="Arial" panose="020B0604020202020204" pitchFamily="34" charset="0"/>
                <a:cs typeface="Arial" panose="020B0604020202020204" pitchFamily="34" charset="0"/>
              </a:rPr>
              <a:t>certitude</a:t>
            </a:r>
          </a:p>
        </p:txBody>
      </p:sp>
      <p:sp>
        <p:nvSpPr>
          <p:cNvPr id="13" name="object 13"/>
          <p:cNvSpPr txBox="1"/>
          <p:nvPr/>
        </p:nvSpPr>
        <p:spPr>
          <a:xfrm>
            <a:off x="8427085" y="6365623"/>
            <a:ext cx="321915" cy="166712"/>
          </a:xfrm>
          <a:prstGeom prst="rect">
            <a:avLst/>
          </a:prstGeom>
        </p:spPr>
        <p:txBody>
          <a:bodyPr vert="horz" wrap="square" lIns="0" tIns="0" rIns="0" bIns="0" rtlCol="0">
            <a:spAutoFit/>
          </a:bodyPr>
          <a:lstStyle/>
          <a:p>
            <a:pPr marL="0" marR="0">
              <a:lnSpc>
                <a:spcPts val="1340"/>
              </a:lnSpc>
              <a:spcBef>
                <a:spcPts val="0"/>
              </a:spcBef>
              <a:spcAft>
                <a:spcPts val="0"/>
              </a:spcAft>
            </a:pPr>
            <a:r>
              <a:rPr lang="fr-CA" sz="1200" b="1">
                <a:solidFill>
                  <a:srgbClr val="000000"/>
                </a:solidFill>
                <a:latin typeface="PVDENJ+Arial-BoldMT"/>
                <a:cs typeface="PVDENJ+Arial-BoldMT"/>
              </a:rPr>
              <a:t>44</a:t>
            </a:r>
            <a:endParaRPr sz="1200" b="1" dirty="0">
              <a:solidFill>
                <a:srgbClr val="000000"/>
              </a:solidFill>
              <a:latin typeface="PVDENJ+Arial-BoldMT"/>
              <a:cs typeface="PVDENJ+Arial-BoldMT"/>
            </a:endParaRPr>
          </a:p>
        </p:txBody>
      </p:sp>
      <p:sp>
        <p:nvSpPr>
          <p:cNvPr id="7" name="Rectangle 6">
            <a:extLst>
              <a:ext uri="{FF2B5EF4-FFF2-40B4-BE49-F238E27FC236}">
                <a16:creationId xmlns:a16="http://schemas.microsoft.com/office/drawing/2014/main" id="{2BD75A38-03FE-C8B6-8EBE-75383136E0AD}"/>
              </a:ext>
            </a:extLst>
          </p:cNvPr>
          <p:cNvSpPr/>
          <p:nvPr/>
        </p:nvSpPr>
        <p:spPr>
          <a:xfrm>
            <a:off x="235717" y="5138178"/>
            <a:ext cx="8603483" cy="15509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 15">
            <a:extLst>
              <a:ext uri="{FF2B5EF4-FFF2-40B4-BE49-F238E27FC236}">
                <a16:creationId xmlns:a16="http://schemas.microsoft.com/office/drawing/2014/main" id="{F6DCE3D6-B34B-45A3-A388-943E7EC28376}"/>
              </a:ext>
            </a:extLst>
          </p:cNvPr>
          <p:cNvGrpSpPr/>
          <p:nvPr/>
        </p:nvGrpSpPr>
        <p:grpSpPr>
          <a:xfrm>
            <a:off x="572746" y="6017253"/>
            <a:ext cx="8377074" cy="775754"/>
            <a:chOff x="374649" y="4992527"/>
            <a:chExt cx="8377074" cy="775754"/>
          </a:xfrm>
        </p:grpSpPr>
        <p:sp>
          <p:nvSpPr>
            <p:cNvPr id="14" name="Rectangle: Rounded Corners 14">
              <a:extLst>
                <a:ext uri="{FF2B5EF4-FFF2-40B4-BE49-F238E27FC236}">
                  <a16:creationId xmlns:a16="http://schemas.microsoft.com/office/drawing/2014/main" id="{4287E673-0E67-8E86-C459-3B98C033F8A5}"/>
                </a:ext>
              </a:extLst>
            </p:cNvPr>
            <p:cNvSpPr/>
            <p:nvPr/>
          </p:nvSpPr>
          <p:spPr>
            <a:xfrm>
              <a:off x="449500" y="4992527"/>
              <a:ext cx="8302223" cy="775754"/>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3">
              <a:extLst>
                <a:ext uri="{FF2B5EF4-FFF2-40B4-BE49-F238E27FC236}">
                  <a16:creationId xmlns:a16="http://schemas.microsoft.com/office/drawing/2014/main" id="{651395C0-B71D-93FB-0911-768C050EAB73}"/>
                </a:ext>
              </a:extLst>
            </p:cNvPr>
            <p:cNvSpPr txBox="1"/>
            <p:nvPr/>
          </p:nvSpPr>
          <p:spPr>
            <a:xfrm>
              <a:off x="374649" y="5162279"/>
              <a:ext cx="8219697" cy="446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CA" sz="2300" i="1" dirty="0">
                  <a:latin typeface="Arial"/>
                  <a:cs typeface="Arial"/>
                </a:rPr>
                <a:t>Recommandation conditionnelle, données de faible certitude</a:t>
              </a:r>
              <a:endParaRPr lang="en-US" sz="2300" dirty="0">
                <a:cs typeface="Calibri"/>
              </a:endParaRPr>
            </a:p>
          </p:txBody>
        </p:sp>
      </p:grpSp>
      <p:sp>
        <p:nvSpPr>
          <p:cNvPr id="16" name="object 11">
            <a:extLst>
              <a:ext uri="{FF2B5EF4-FFF2-40B4-BE49-F238E27FC236}">
                <a16:creationId xmlns:a16="http://schemas.microsoft.com/office/drawing/2014/main" id="{136405CA-9CC7-9582-3B6F-7669F36BDEA0}"/>
              </a:ext>
            </a:extLst>
          </p:cNvPr>
          <p:cNvSpPr txBox="1"/>
          <p:nvPr/>
        </p:nvSpPr>
        <p:spPr>
          <a:xfrm>
            <a:off x="547668" y="4580962"/>
            <a:ext cx="5551226" cy="1436291"/>
          </a:xfrm>
          <a:prstGeom prst="rect">
            <a:avLst/>
          </a:prstGeom>
        </p:spPr>
        <p:txBody>
          <a:bodyPr vert="horz" wrap="square" lIns="0" tIns="0" rIns="0" bIns="0" rtlCol="0">
            <a:spAutoFit/>
          </a:bodyPr>
          <a:lstStyle/>
          <a:p>
            <a:pPr>
              <a:lnSpc>
                <a:spcPts val="1564"/>
              </a:lnSpc>
            </a:pPr>
            <a:r>
              <a:rPr lang="en-US" sz="2000" b="1" dirty="0">
                <a:solidFill>
                  <a:srgbClr val="000000"/>
                </a:solidFill>
                <a:latin typeface="Arial" panose="020B0604020202020204" pitchFamily="34" charset="0"/>
                <a:cs typeface="Arial" panose="020B0604020202020204" pitchFamily="34" charset="0"/>
              </a:rPr>
              <a:t>2.</a:t>
            </a:r>
            <a:r>
              <a:rPr lang="en-US" sz="2000" b="1" spc="1594" dirty="0">
                <a:solidFill>
                  <a:srgbClr val="000000"/>
                </a:solidFill>
                <a:latin typeface="Arial" panose="020B0604020202020204" pitchFamily="34" charset="0"/>
                <a:cs typeface="Arial" panose="020B0604020202020204" pitchFamily="34" charset="0"/>
              </a:rPr>
              <a:t> </a:t>
            </a:r>
            <a:r>
              <a:rPr lang="en-US" sz="2000" b="1" dirty="0">
                <a:solidFill>
                  <a:srgbClr val="000000"/>
                </a:solidFill>
                <a:latin typeface="Arial" panose="020B0604020202020204" pitchFamily="34" charset="0"/>
                <a:cs typeface="Arial" panose="020B0604020202020204" pitchFamily="34" charset="0"/>
              </a:rPr>
              <a:t>DMO</a:t>
            </a:r>
            <a:r>
              <a:rPr lang="en-US" sz="2000" b="1" spc="49" dirty="0">
                <a:solidFill>
                  <a:srgbClr val="000000"/>
                </a:solidFill>
                <a:latin typeface="Arial" panose="020B0604020202020204" pitchFamily="34" charset="0"/>
                <a:cs typeface="Arial" panose="020B0604020202020204" pitchFamily="34" charset="0"/>
              </a:rPr>
              <a:t> </a:t>
            </a:r>
            <a:r>
              <a:rPr lang="en-US" sz="2000" b="1" dirty="0">
                <a:solidFill>
                  <a:srgbClr val="000000"/>
                </a:solidFill>
                <a:latin typeface="Arial" panose="020B0604020202020204" pitchFamily="34" charset="0"/>
                <a:cs typeface="Arial" panose="020B0604020202020204" pitchFamily="34" charset="0"/>
              </a:rPr>
              <a:t>+</a:t>
            </a:r>
            <a:r>
              <a:rPr lang="en-US" sz="2000" b="1" spc="46" dirty="0">
                <a:solidFill>
                  <a:srgbClr val="000000"/>
                </a:solidFill>
                <a:latin typeface="Arial" panose="020B0604020202020204" pitchFamily="34" charset="0"/>
                <a:cs typeface="Arial" panose="020B0604020202020204" pitchFamily="34" charset="0"/>
              </a:rPr>
              <a:t> </a:t>
            </a:r>
            <a:r>
              <a:rPr lang="en-US" sz="2000" b="1" dirty="0" err="1">
                <a:solidFill>
                  <a:srgbClr val="000000"/>
                </a:solidFill>
                <a:latin typeface="Arial" panose="020B0604020202020204" pitchFamily="34" charset="0"/>
                <a:cs typeface="Arial" panose="020B0604020202020204" pitchFamily="34" charset="0"/>
              </a:rPr>
              <a:t>outil</a:t>
            </a:r>
            <a:r>
              <a:rPr lang="en-US" sz="2000" b="1" spc="47" dirty="0">
                <a:solidFill>
                  <a:srgbClr val="000000"/>
                </a:solidFill>
                <a:latin typeface="Arial" panose="020B0604020202020204" pitchFamily="34" charset="0"/>
                <a:cs typeface="Arial" panose="020B0604020202020204" pitchFamily="34" charset="0"/>
              </a:rPr>
              <a:t> </a:t>
            </a:r>
            <a:r>
              <a:rPr lang="en-US" sz="2000" b="1" dirty="0">
                <a:solidFill>
                  <a:srgbClr val="000000"/>
                </a:solidFill>
                <a:latin typeface="Arial" panose="020B0604020202020204" pitchFamily="34" charset="0"/>
                <a:cs typeface="Arial" panose="020B0604020202020204" pitchFamily="34" charset="0"/>
              </a:rPr>
              <a:t>FRAX</a:t>
            </a:r>
            <a:r>
              <a:rPr lang="en-US" sz="2000" b="1" spc="74" dirty="0">
                <a:solidFill>
                  <a:srgbClr val="000000"/>
                </a:solidFill>
                <a:latin typeface="Arial" panose="020B0604020202020204" pitchFamily="34" charset="0"/>
                <a:cs typeface="Arial" panose="020B0604020202020204" pitchFamily="34" charset="0"/>
              </a:rPr>
              <a:t> </a:t>
            </a:r>
            <a:r>
              <a:rPr lang="en-US" sz="2000" dirty="0">
                <a:solidFill>
                  <a:srgbClr val="000000"/>
                </a:solidFill>
                <a:latin typeface="Arial" panose="020B0604020202020204" pitchFamily="34" charset="0"/>
                <a:cs typeface="Arial" panose="020B0604020202020204" pitchFamily="34" charset="0"/>
              </a:rPr>
              <a:t>:</a:t>
            </a:r>
          </a:p>
          <a:p>
            <a:pPr marL="1203325" indent="-365125"/>
            <a:r>
              <a:rPr lang="fr-FR" sz="1600" dirty="0">
                <a:solidFill>
                  <a:srgbClr val="000000"/>
                </a:solidFill>
                <a:latin typeface="Arial" panose="020B0604020202020204" pitchFamily="34" charset="0"/>
                <a:cs typeface="Arial" panose="020B0604020202020204" pitchFamily="34" charset="0"/>
              </a:rPr>
              <a:t>–</a:t>
            </a:r>
            <a:r>
              <a:rPr lang="fr-FR" sz="1600" spc="1081" dirty="0">
                <a:solidFill>
                  <a:srgbClr val="000000"/>
                </a:solidFill>
                <a:latin typeface="Arial" panose="020B0604020202020204" pitchFamily="34" charset="0"/>
                <a:cs typeface="Arial" panose="020B0604020202020204" pitchFamily="34" charset="0"/>
              </a:rPr>
              <a:t> </a:t>
            </a:r>
            <a:r>
              <a:rPr sz="2000" dirty="0">
                <a:latin typeface="Arial"/>
                <a:cs typeface="Arial"/>
              </a:rPr>
              <a:t>Si une pharmacothérapie préventive est </a:t>
            </a:r>
            <a:r>
              <a:rPr sz="2000" dirty="0" err="1">
                <a:latin typeface="Arial"/>
                <a:cs typeface="Arial"/>
              </a:rPr>
              <a:t>envisag</a:t>
            </a:r>
            <a:r>
              <a:rPr lang="fr-CA" sz="2000" dirty="0" err="1">
                <a:latin typeface="Arial"/>
                <a:cs typeface="Arial"/>
              </a:rPr>
              <a:t>ée</a:t>
            </a:r>
            <a:r>
              <a:rPr lang="en-US" sz="2000" dirty="0">
                <a:latin typeface="Arial"/>
                <a:cs typeface="Arial"/>
              </a:rPr>
              <a:t> </a:t>
            </a:r>
            <a:r>
              <a:rPr sz="2000" dirty="0">
                <a:latin typeface="Arial"/>
                <a:cs typeface="Arial"/>
              </a:rPr>
              <a:t>après la discussion, demander </a:t>
            </a:r>
            <a:r>
              <a:rPr sz="2000" dirty="0" err="1">
                <a:latin typeface="Arial"/>
                <a:cs typeface="Arial"/>
              </a:rPr>
              <a:t>une</a:t>
            </a:r>
            <a:r>
              <a:rPr lang="en-US" sz="2000" dirty="0">
                <a:latin typeface="Arial"/>
                <a:cs typeface="Arial"/>
              </a:rPr>
              <a:t> </a:t>
            </a:r>
            <a:r>
              <a:rPr lang="fr-CA" sz="2000" dirty="0">
                <a:latin typeface="Arial"/>
                <a:cs typeface="Arial"/>
              </a:rPr>
              <a:t>DMO</a:t>
            </a:r>
            <a:r>
              <a:rPr sz="2000" dirty="0">
                <a:latin typeface="Arial"/>
                <a:cs typeface="Arial"/>
              </a:rPr>
              <a:t> et inscrire le score T dans</a:t>
            </a:r>
            <a:r>
              <a:rPr lang="en-US" sz="2000" dirty="0">
                <a:latin typeface="Arial"/>
                <a:cs typeface="Arial"/>
              </a:rPr>
              <a:t> </a:t>
            </a:r>
            <a:r>
              <a:rPr sz="2000" dirty="0" err="1">
                <a:latin typeface="Arial"/>
                <a:cs typeface="Arial"/>
              </a:rPr>
              <a:t>l’outil</a:t>
            </a:r>
            <a:r>
              <a:rPr sz="2000" dirty="0">
                <a:latin typeface="Arial"/>
                <a:cs typeface="Arial"/>
              </a:rPr>
              <a:t> FRAX.</a:t>
            </a:r>
          </a:p>
        </p:txBody>
      </p:sp>
    </p:spTree>
    <p:extLst>
      <p:ext uri="{BB962C8B-B14F-4D97-AF65-F5344CB8AC3E}">
        <p14:creationId xmlns:p14="http://schemas.microsoft.com/office/powerpoint/2010/main" val="10734217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7935BE-6876-1750-5704-D8A8EEBEF7CD}"/>
              </a:ext>
            </a:extLst>
          </p:cNvPr>
          <p:cNvSpPr>
            <a:spLocks noGrp="1"/>
          </p:cNvSpPr>
          <p:nvPr>
            <p:ph type="sldNum" sz="quarter" idx="12"/>
          </p:nvPr>
        </p:nvSpPr>
        <p:spPr/>
        <p:txBody>
          <a:bodyPr/>
          <a:lstStyle/>
          <a:p>
            <a:fld id="{E3D5E142-BA66-4577-AABD-3D3B043058E5}" type="slidenum">
              <a:rPr lang="en-US" smtClean="0"/>
              <a:pPr/>
              <a:t>45</a:t>
            </a:fld>
            <a:endParaRPr lang="en-US"/>
          </a:p>
        </p:txBody>
      </p:sp>
      <p:graphicFrame>
        <p:nvGraphicFramePr>
          <p:cNvPr id="5" name="Table 5">
            <a:extLst>
              <a:ext uri="{FF2B5EF4-FFF2-40B4-BE49-F238E27FC236}">
                <a16:creationId xmlns:a16="http://schemas.microsoft.com/office/drawing/2014/main" id="{62B3578B-E5DA-34CA-3E32-0BA770E22891}"/>
              </a:ext>
            </a:extLst>
          </p:cNvPr>
          <p:cNvGraphicFramePr>
            <a:graphicFrameLocks noGrp="1"/>
          </p:cNvGraphicFramePr>
          <p:nvPr>
            <p:extLst>
              <p:ext uri="{D42A27DB-BD31-4B8C-83A1-F6EECF244321}">
                <p14:modId xmlns:p14="http://schemas.microsoft.com/office/powerpoint/2010/main" val="4034125638"/>
              </p:ext>
            </p:extLst>
          </p:nvPr>
        </p:nvGraphicFramePr>
        <p:xfrm>
          <a:off x="566473" y="1635760"/>
          <a:ext cx="8011054" cy="4196080"/>
        </p:xfrm>
        <a:graphic>
          <a:graphicData uri="http://schemas.openxmlformats.org/drawingml/2006/table">
            <a:tbl>
              <a:tblPr firstRow="1" bandRow="1">
                <a:tableStyleId>{21E4AEA4-8DFA-4A89-87EB-49C32662AFE0}</a:tableStyleId>
              </a:tblPr>
              <a:tblGrid>
                <a:gridCol w="4005527">
                  <a:extLst>
                    <a:ext uri="{9D8B030D-6E8A-4147-A177-3AD203B41FA5}">
                      <a16:colId xmlns:a16="http://schemas.microsoft.com/office/drawing/2014/main" val="3837806496"/>
                    </a:ext>
                  </a:extLst>
                </a:gridCol>
                <a:gridCol w="4005527">
                  <a:extLst>
                    <a:ext uri="{9D8B030D-6E8A-4147-A177-3AD203B41FA5}">
                      <a16:colId xmlns:a16="http://schemas.microsoft.com/office/drawing/2014/main" val="61492103"/>
                    </a:ext>
                  </a:extLst>
                </a:gridCol>
              </a:tblGrid>
              <a:tr h="407466">
                <a:tc>
                  <a:txBody>
                    <a:bodyPr/>
                    <a:lstStyle/>
                    <a:p>
                      <a:pPr lvl="0" algn="ctr">
                        <a:lnSpc>
                          <a:spcPct val="100000"/>
                        </a:lnSpc>
                        <a:spcBef>
                          <a:spcPts val="0"/>
                        </a:spcBef>
                        <a:spcAft>
                          <a:spcPts val="0"/>
                        </a:spcAft>
                        <a:buNone/>
                      </a:pPr>
                      <a:r>
                        <a:rPr lang="en-US" sz="2000" u="none" strike="noStrike" noProof="0" dirty="0">
                          <a:latin typeface="Arial"/>
                        </a:rPr>
                        <a:t>Dépistage débutant par une estimation du risque</a:t>
                      </a:r>
                    </a:p>
                  </a:txBody>
                  <a:tcPr anchor="ctr"/>
                </a:tc>
                <a:tc>
                  <a:txBody>
                    <a:bodyPr/>
                    <a:lstStyle/>
                    <a:p>
                      <a:pPr lvl="0" algn="ctr">
                        <a:lnSpc>
                          <a:spcPct val="100000"/>
                        </a:lnSpc>
                        <a:spcBef>
                          <a:spcPts val="0"/>
                        </a:spcBef>
                        <a:spcAft>
                          <a:spcPts val="0"/>
                        </a:spcAft>
                        <a:buNone/>
                      </a:pPr>
                      <a:r>
                        <a:rPr lang="en-US" sz="2000" u="none" strike="noStrike" noProof="0" dirty="0">
                          <a:latin typeface="Arial"/>
                        </a:rPr>
                        <a:t>Dépistage débutant par une ODM</a:t>
                      </a:r>
                    </a:p>
                  </a:txBody>
                  <a:tcPr anchor="ctr"/>
                </a:tc>
                <a:extLst>
                  <a:ext uri="{0D108BD9-81ED-4DB2-BD59-A6C34878D82A}">
                    <a16:rowId xmlns:a16="http://schemas.microsoft.com/office/drawing/2014/main" val="3195372339"/>
                  </a:ext>
                </a:extLst>
              </a:tr>
              <a:tr h="2640373">
                <a:tc>
                  <a:txBody>
                    <a:bodyPr/>
                    <a:lstStyle/>
                    <a:p>
                      <a:pPr marL="548640" marR="0" lvl="1" indent="-457200" algn="l">
                        <a:lnSpc>
                          <a:spcPct val="100000"/>
                        </a:lnSpc>
                        <a:spcBef>
                          <a:spcPts val="1400"/>
                        </a:spcBef>
                        <a:spcAft>
                          <a:spcPts val="0"/>
                        </a:spcAft>
                        <a:buClr>
                          <a:srgbClr val="000000"/>
                        </a:buClr>
                        <a:buAutoNum type="arabicPeriod"/>
                      </a:pPr>
                      <a:r>
                        <a:rPr lang="en-US" sz="2000" u="none" strike="noStrike" noProof="0" dirty="0">
                          <a:latin typeface="Arial"/>
                        </a:rPr>
                        <a:t>Commencer par une estimation du risque             (ex.: FRAX </a:t>
                      </a:r>
                      <a:r>
                        <a:rPr lang="en-US" sz="2000" u="sng" strike="noStrike" noProof="0" dirty="0">
                          <a:latin typeface="Arial"/>
                        </a:rPr>
                        <a:t>sans</a:t>
                      </a:r>
                      <a:r>
                        <a:rPr lang="en-US" sz="2000" u="none" strike="noStrike" noProof="0" dirty="0">
                          <a:latin typeface="Arial"/>
                        </a:rPr>
                        <a:t> DMO)</a:t>
                      </a:r>
                    </a:p>
                    <a:p>
                      <a:pPr marL="548640" marR="0" lvl="1" indent="-457200" algn="l">
                        <a:lnSpc>
                          <a:spcPct val="100000"/>
                        </a:lnSpc>
                        <a:spcBef>
                          <a:spcPts val="1400"/>
                        </a:spcBef>
                        <a:spcAft>
                          <a:spcPts val="0"/>
                        </a:spcAft>
                        <a:buClr>
                          <a:srgbClr val="000000"/>
                        </a:buClr>
                        <a:buAutoNum type="arabicPeriod"/>
                      </a:pPr>
                      <a:r>
                        <a:rPr lang="en-US" sz="2000" u="none" strike="noStrike" noProof="0" dirty="0">
                          <a:latin typeface="Arial"/>
                        </a:rPr>
                        <a:t>Après la decision partagée, si la personne est intéressée par une medication, demander une DMO </a:t>
                      </a:r>
                    </a:p>
                    <a:p>
                      <a:pPr marL="548640" marR="0" lvl="1" indent="-457200" algn="l">
                        <a:lnSpc>
                          <a:spcPct val="100000"/>
                        </a:lnSpc>
                        <a:spcBef>
                          <a:spcPts val="1400"/>
                        </a:spcBef>
                        <a:spcAft>
                          <a:spcPts val="0"/>
                        </a:spcAft>
                        <a:buClr>
                          <a:srgbClr val="000000"/>
                        </a:buClr>
                        <a:buAutoNum type="arabicPeriod"/>
                      </a:pPr>
                      <a:r>
                        <a:rPr lang="en-US" sz="2000" u="none" strike="noStrike" noProof="0" dirty="0">
                          <a:latin typeface="Arial"/>
                        </a:rPr>
                        <a:t>Le risque est </a:t>
                      </a:r>
                      <a:r>
                        <a:rPr lang="en-US" sz="2000" u="none" strike="noStrike" noProof="0" dirty="0" err="1">
                          <a:latin typeface="Arial"/>
                        </a:rPr>
                        <a:t>réévalué</a:t>
                      </a:r>
                      <a:r>
                        <a:rPr lang="en-US" sz="2000" u="none" strike="noStrike" noProof="0" dirty="0">
                          <a:latin typeface="Arial"/>
                        </a:rPr>
                        <a:t> en </a:t>
                      </a:r>
                      <a:r>
                        <a:rPr lang="en-US" sz="2000" u="none" strike="noStrike" noProof="0" dirty="0" err="1">
                          <a:latin typeface="Arial"/>
                        </a:rPr>
                        <a:t>incorporant</a:t>
                      </a:r>
                      <a:r>
                        <a:rPr lang="en-US" sz="2000" u="none" strike="noStrike" noProof="0" dirty="0">
                          <a:latin typeface="Arial"/>
                        </a:rPr>
                        <a:t> le score T dans FRAX</a:t>
                      </a:r>
                      <a:endParaRPr lang="en-US" sz="2000" dirty="0">
                        <a:latin typeface="Arial"/>
                      </a:endParaRPr>
                    </a:p>
                  </a:txBody>
                  <a:tcPr/>
                </a:tc>
                <a:tc>
                  <a:txBody>
                    <a:bodyPr/>
                    <a:lstStyle/>
                    <a:p>
                      <a:pPr marL="548640" marR="0" lvl="1" indent="-457200" algn="l">
                        <a:lnSpc>
                          <a:spcPct val="100000"/>
                        </a:lnSpc>
                        <a:spcBef>
                          <a:spcPts val="1400"/>
                        </a:spcBef>
                        <a:spcAft>
                          <a:spcPts val="0"/>
                        </a:spcAft>
                        <a:buClr>
                          <a:srgbClr val="000000"/>
                        </a:buClr>
                        <a:buAutoNum type="arabicPeriod"/>
                      </a:pPr>
                      <a:r>
                        <a:rPr lang="en-US" sz="2000" u="none" strike="noStrike" noProof="0" dirty="0">
                          <a:latin typeface="Arial"/>
                        </a:rPr>
                        <a:t>Commencer par une DMO</a:t>
                      </a:r>
                    </a:p>
                    <a:p>
                      <a:pPr marL="548640" marR="0" lvl="1" indent="-457200" algn="l">
                        <a:lnSpc>
                          <a:spcPct val="100000"/>
                        </a:lnSpc>
                        <a:spcBef>
                          <a:spcPts val="1400"/>
                        </a:spcBef>
                        <a:spcAft>
                          <a:spcPts val="0"/>
                        </a:spcAft>
                        <a:buClr>
                          <a:srgbClr val="000000"/>
                        </a:buClr>
                        <a:buAutoNum type="arabicPeriod"/>
                      </a:pPr>
                      <a:r>
                        <a:rPr lang="en-US" sz="2000" u="none" strike="noStrike" noProof="0" dirty="0">
                          <a:latin typeface="Arial"/>
                        </a:rPr>
                        <a:t>Généralement suivi par une estimation du risque (ex., FRAX avec DMO ou CAROC) </a:t>
                      </a:r>
                      <a:endParaRPr lang="en-US" sz="2000" dirty="0">
                        <a:latin typeface="Arial"/>
                      </a:endParaRPr>
                    </a:p>
                  </a:txBody>
                  <a:tcPr/>
                </a:tc>
                <a:extLst>
                  <a:ext uri="{0D108BD9-81ED-4DB2-BD59-A6C34878D82A}">
                    <a16:rowId xmlns:a16="http://schemas.microsoft.com/office/drawing/2014/main" val="982955591"/>
                  </a:ext>
                </a:extLst>
              </a:tr>
            </a:tbl>
          </a:graphicData>
        </a:graphic>
      </p:graphicFrame>
      <p:sp>
        <p:nvSpPr>
          <p:cNvPr id="7" name="object 3">
            <a:extLst>
              <a:ext uri="{FF2B5EF4-FFF2-40B4-BE49-F238E27FC236}">
                <a16:creationId xmlns:a16="http://schemas.microsoft.com/office/drawing/2014/main" id="{0BE1F75B-9AD7-18BD-1730-C1206594EF82}"/>
              </a:ext>
            </a:extLst>
          </p:cNvPr>
          <p:cNvSpPr txBox="1"/>
          <p:nvPr/>
        </p:nvSpPr>
        <p:spPr>
          <a:xfrm>
            <a:off x="555613" y="593725"/>
            <a:ext cx="8021914" cy="692497"/>
          </a:xfrm>
          <a:prstGeom prst="rect">
            <a:avLst/>
          </a:prstGeom>
        </p:spPr>
        <p:txBody>
          <a:bodyPr vert="horz" wrap="square" lIns="0" tIns="0" rIns="0" bIns="0" rtlCol="0">
            <a:spAutoFit/>
          </a:bodyPr>
          <a:lstStyle/>
          <a:p>
            <a:pPr marL="0" marR="0">
              <a:lnSpc>
                <a:spcPts val="2681"/>
              </a:lnSpc>
              <a:spcBef>
                <a:spcPts val="0"/>
              </a:spcBef>
              <a:spcAft>
                <a:spcPts val="0"/>
              </a:spcAft>
            </a:pPr>
            <a:r>
              <a:rPr sz="2400" b="1" dirty="0">
                <a:solidFill>
                  <a:srgbClr val="000000"/>
                </a:solidFill>
                <a:latin typeface="Arial" panose="020B0604020202020204" pitchFamily="34" charset="0"/>
                <a:cs typeface="Arial" panose="020B0604020202020204" pitchFamily="34" charset="0"/>
              </a:rPr>
              <a:t>Comparaison</a:t>
            </a:r>
            <a:r>
              <a:rPr sz="2400" b="1" spc="63" dirty="0">
                <a:solidFill>
                  <a:srgbClr val="000000"/>
                </a:solidFill>
                <a:latin typeface="Arial" panose="020B0604020202020204" pitchFamily="34" charset="0"/>
                <a:cs typeface="Arial" panose="020B0604020202020204" pitchFamily="34" charset="0"/>
              </a:rPr>
              <a:t> </a:t>
            </a:r>
            <a:r>
              <a:rPr sz="2400" b="1" dirty="0">
                <a:solidFill>
                  <a:srgbClr val="000000"/>
                </a:solidFill>
                <a:latin typeface="Arial" panose="020B0604020202020204" pitchFamily="34" charset="0"/>
                <a:cs typeface="Arial" panose="020B0604020202020204" pitchFamily="34" charset="0"/>
              </a:rPr>
              <a:t>entre</a:t>
            </a:r>
            <a:r>
              <a:rPr sz="2400" b="1" spc="64" dirty="0">
                <a:solidFill>
                  <a:srgbClr val="000000"/>
                </a:solidFill>
                <a:latin typeface="Arial" panose="020B0604020202020204" pitchFamily="34" charset="0"/>
                <a:cs typeface="Arial" panose="020B0604020202020204" pitchFamily="34" charset="0"/>
              </a:rPr>
              <a:t> </a:t>
            </a:r>
            <a:r>
              <a:rPr lang="fr-CA" sz="2400" b="1" dirty="0">
                <a:solidFill>
                  <a:srgbClr val="000000"/>
                </a:solidFill>
                <a:latin typeface="Arial" panose="020B0604020202020204" pitchFamily="34" charset="0"/>
                <a:cs typeface="Arial" panose="020B0604020202020204" pitchFamily="34" charset="0"/>
              </a:rPr>
              <a:t>un dépistage débutant par une estimation</a:t>
            </a:r>
            <a:r>
              <a:rPr lang="fr-CA" sz="2400" b="1" spc="58" dirty="0">
                <a:solidFill>
                  <a:srgbClr val="000000"/>
                </a:solidFill>
                <a:latin typeface="Arial" panose="020B0604020202020204" pitchFamily="34" charset="0"/>
                <a:cs typeface="Arial" panose="020B0604020202020204" pitchFamily="34" charset="0"/>
              </a:rPr>
              <a:t> </a:t>
            </a:r>
            <a:r>
              <a:rPr lang="fr-CA" sz="2400" b="1" dirty="0">
                <a:solidFill>
                  <a:srgbClr val="000000"/>
                </a:solidFill>
                <a:latin typeface="Arial" panose="020B0604020202020204" pitchFamily="34" charset="0"/>
                <a:cs typeface="Arial" panose="020B0604020202020204" pitchFamily="34" charset="0"/>
              </a:rPr>
              <a:t>du risque </a:t>
            </a:r>
            <a:r>
              <a:rPr sz="2400" b="1" dirty="0">
                <a:solidFill>
                  <a:srgbClr val="000000"/>
                </a:solidFill>
                <a:latin typeface="Arial" panose="020B0604020202020204" pitchFamily="34" charset="0"/>
                <a:cs typeface="Arial" panose="020B0604020202020204" pitchFamily="34" charset="0"/>
              </a:rPr>
              <a:t>et</a:t>
            </a:r>
            <a:r>
              <a:rPr sz="2400" b="1" spc="64" dirty="0">
                <a:solidFill>
                  <a:srgbClr val="000000"/>
                </a:solidFill>
                <a:latin typeface="Arial" panose="020B0604020202020204" pitchFamily="34" charset="0"/>
                <a:cs typeface="Arial" panose="020B0604020202020204" pitchFamily="34" charset="0"/>
              </a:rPr>
              <a:t> </a:t>
            </a:r>
            <a:r>
              <a:rPr lang="fr-CA" sz="2400" b="1" dirty="0">
                <a:solidFill>
                  <a:srgbClr val="000000"/>
                </a:solidFill>
                <a:latin typeface="Arial" panose="020B0604020202020204" pitchFamily="34" charset="0"/>
                <a:cs typeface="Arial" panose="020B0604020202020204" pitchFamily="34" charset="0"/>
              </a:rPr>
              <a:t>débutant par une DMO</a:t>
            </a:r>
            <a:r>
              <a:rPr lang="fr-CA" sz="2400" b="1" spc="64" dirty="0">
                <a:solidFill>
                  <a:srgbClr val="000000"/>
                </a:solidFill>
                <a:latin typeface="Arial" panose="020B0604020202020204" pitchFamily="34" charset="0"/>
                <a:cs typeface="Arial" panose="020B0604020202020204" pitchFamily="34" charset="0"/>
              </a:rPr>
              <a:t> </a:t>
            </a:r>
            <a:endParaRPr sz="24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617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0" y="0"/>
            <a:ext cx="9144000" cy="6858000"/>
          </a:xfrm>
          <a:prstGeom prst="rect">
            <a:avLst/>
          </a:prstGeom>
          <a:blipFill>
            <a:blip r:embed="rId3" cstate="print"/>
            <a:stretch>
              <a:fillRect/>
            </a:stretch>
          </a:blipFill>
        </p:spPr>
        <p:txBody>
          <a:bodyPr wrap="square" lIns="0" tIns="0" rIns="0" bIns="0" rtlCol="0">
            <a:spAutoFit/>
          </a:bodyPr>
          <a:lstStyle/>
          <a:p>
            <a:endParaRPr dirty="0"/>
          </a:p>
        </p:txBody>
      </p:sp>
      <p:sp>
        <p:nvSpPr>
          <p:cNvPr id="3" name="object 3"/>
          <p:cNvSpPr txBox="1"/>
          <p:nvPr/>
        </p:nvSpPr>
        <p:spPr>
          <a:xfrm>
            <a:off x="548640" y="670760"/>
            <a:ext cx="2845147" cy="512961"/>
          </a:xfrm>
          <a:prstGeom prst="rect">
            <a:avLst/>
          </a:prstGeom>
        </p:spPr>
        <p:txBody>
          <a:bodyPr vert="horz" wrap="square" lIns="0" tIns="0" rIns="0" bIns="0" rtlCol="0">
            <a:spAutoFit/>
          </a:bodyPr>
          <a:lstStyle/>
          <a:p>
            <a:pPr marL="0" marR="0">
              <a:lnSpc>
                <a:spcPts val="4021"/>
              </a:lnSpc>
              <a:spcBef>
                <a:spcPts val="0"/>
              </a:spcBef>
              <a:spcAft>
                <a:spcPts val="0"/>
              </a:spcAft>
            </a:pPr>
            <a:r>
              <a:rPr sz="3600" b="1" dirty="0">
                <a:solidFill>
                  <a:srgbClr val="000000"/>
                </a:solidFill>
                <a:latin typeface="Arial" panose="020B0604020202020204" pitchFamily="34" charset="0"/>
                <a:cs typeface="Arial" panose="020B0604020202020204" pitchFamily="34" charset="0"/>
              </a:rPr>
              <a:t>Justification</a:t>
            </a:r>
          </a:p>
        </p:txBody>
      </p:sp>
      <p:sp>
        <p:nvSpPr>
          <p:cNvPr id="4" name="object 4"/>
          <p:cNvSpPr txBox="1"/>
          <p:nvPr/>
        </p:nvSpPr>
        <p:spPr>
          <a:xfrm>
            <a:off x="649721" y="1881269"/>
            <a:ext cx="4499982" cy="2167260"/>
          </a:xfrm>
          <a:prstGeom prst="rect">
            <a:avLst/>
          </a:prstGeom>
        </p:spPr>
        <p:txBody>
          <a:bodyPr vert="horz" wrap="square" lIns="0" tIns="0" rIns="0" bIns="0" rtlCol="0">
            <a:spAutoFit/>
          </a:bodyPr>
          <a:lstStyle/>
          <a:p>
            <a:pPr marL="0" marR="0">
              <a:lnSpc>
                <a:spcPts val="2513"/>
              </a:lnSpc>
              <a:spcBef>
                <a:spcPts val="0"/>
              </a:spcBef>
              <a:spcAft>
                <a:spcPts val="0"/>
              </a:spcAft>
            </a:pPr>
            <a:r>
              <a:rPr sz="2250" dirty="0">
                <a:solidFill>
                  <a:srgbClr val="000000"/>
                </a:solidFill>
                <a:latin typeface="Arial" panose="020B0604020202020204" pitchFamily="34" charset="0"/>
                <a:cs typeface="Arial" panose="020B0604020202020204" pitchFamily="34" charset="0"/>
              </a:rPr>
              <a:t>•</a:t>
            </a:r>
            <a:r>
              <a:rPr sz="2250" spc="1350"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Pour</a:t>
            </a:r>
            <a:r>
              <a:rPr sz="2200" spc="60"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les</a:t>
            </a:r>
            <a:r>
              <a:rPr sz="2200" spc="60"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femmes</a:t>
            </a:r>
            <a:r>
              <a:rPr sz="2200" spc="60"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de</a:t>
            </a:r>
            <a:r>
              <a:rPr sz="2200" spc="58"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65</a:t>
            </a:r>
            <a:r>
              <a:rPr sz="2200" spc="58"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ans</a:t>
            </a:r>
            <a:r>
              <a:rPr sz="2200" spc="60"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et</a:t>
            </a:r>
          </a:p>
          <a:p>
            <a:pPr marL="342900" marR="0">
              <a:lnSpc>
                <a:spcPts val="2376"/>
              </a:lnSpc>
              <a:spcBef>
                <a:spcPts val="0"/>
              </a:spcBef>
              <a:spcAft>
                <a:spcPts val="0"/>
              </a:spcAft>
            </a:pPr>
            <a:r>
              <a:rPr sz="2200" dirty="0">
                <a:solidFill>
                  <a:srgbClr val="000000"/>
                </a:solidFill>
                <a:latin typeface="Arial" panose="020B0604020202020204" pitchFamily="34" charset="0"/>
                <a:cs typeface="Arial" panose="020B0604020202020204" pitchFamily="34" charset="0"/>
              </a:rPr>
              <a:t>plus,</a:t>
            </a:r>
            <a:r>
              <a:rPr sz="2200" spc="57"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la</a:t>
            </a:r>
            <a:r>
              <a:rPr sz="2200" spc="58"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réduction</a:t>
            </a:r>
            <a:r>
              <a:rPr sz="2200" spc="60"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des</a:t>
            </a:r>
            <a:r>
              <a:rPr sz="2200" spc="60"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risques</a:t>
            </a:r>
            <a:r>
              <a:rPr sz="2200" spc="60"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de</a:t>
            </a:r>
          </a:p>
          <a:p>
            <a:pPr marL="342900" marR="0">
              <a:lnSpc>
                <a:spcPts val="2375"/>
              </a:lnSpc>
              <a:spcBef>
                <a:spcPts val="0"/>
              </a:spcBef>
              <a:spcAft>
                <a:spcPts val="0"/>
              </a:spcAft>
            </a:pPr>
            <a:r>
              <a:rPr sz="2200" dirty="0">
                <a:solidFill>
                  <a:srgbClr val="000000"/>
                </a:solidFill>
                <a:latin typeface="Arial" panose="020B0604020202020204" pitchFamily="34" charset="0"/>
                <a:cs typeface="Arial" panose="020B0604020202020204" pitchFamily="34" charset="0"/>
              </a:rPr>
              <a:t>fractures</a:t>
            </a:r>
            <a:r>
              <a:rPr sz="2200" spc="60"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de</a:t>
            </a:r>
            <a:r>
              <a:rPr sz="2200" spc="58"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hanche</a:t>
            </a:r>
            <a:r>
              <a:rPr sz="2200" spc="58"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et</a:t>
            </a:r>
            <a:r>
              <a:rPr sz="2200" spc="57"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de</a:t>
            </a:r>
            <a:r>
              <a:rPr lang="fr-CA" sz="2200" dirty="0">
                <a:solidFill>
                  <a:srgbClr val="000000"/>
                </a:solidFill>
                <a:latin typeface="Arial" panose="020B0604020202020204" pitchFamily="34" charset="0"/>
                <a:cs typeface="Arial" panose="020B0604020202020204" pitchFamily="34" charset="0"/>
              </a:rPr>
              <a:t> fractures cliniques l’emporte sur les risques potentiels au surdiagnostic et aux évènements indésirables</a:t>
            </a:r>
            <a:endParaRPr sz="2200" dirty="0">
              <a:solidFill>
                <a:srgbClr val="000000"/>
              </a:solidFill>
              <a:latin typeface="Arial" panose="020B0604020202020204" pitchFamily="34" charset="0"/>
              <a:cs typeface="Arial" panose="020B0604020202020204" pitchFamily="34" charset="0"/>
            </a:endParaRPr>
          </a:p>
        </p:txBody>
      </p:sp>
      <p:sp>
        <p:nvSpPr>
          <p:cNvPr id="6" name="object 6"/>
          <p:cNvSpPr txBox="1"/>
          <p:nvPr/>
        </p:nvSpPr>
        <p:spPr>
          <a:xfrm>
            <a:off x="5799423" y="3750079"/>
            <a:ext cx="861295" cy="596900"/>
          </a:xfrm>
          <a:prstGeom prst="rect">
            <a:avLst/>
          </a:prstGeom>
        </p:spPr>
        <p:txBody>
          <a:bodyPr vert="horz" wrap="square" lIns="0" tIns="0" rIns="0" bIns="0" rtlCol="0">
            <a:spAutoFit/>
          </a:bodyPr>
          <a:lstStyle/>
          <a:p>
            <a:pPr marL="15006" marR="0">
              <a:lnSpc>
                <a:spcPts val="2000"/>
              </a:lnSpc>
              <a:spcBef>
                <a:spcPts val="0"/>
              </a:spcBef>
              <a:spcAft>
                <a:spcPts val="0"/>
              </a:spcAft>
            </a:pPr>
            <a:r>
              <a:rPr sz="2000" b="1" dirty="0">
                <a:solidFill>
                  <a:srgbClr val="FFFFFF"/>
                </a:solidFill>
                <a:latin typeface="Calibri"/>
                <a:cs typeface="Calibri"/>
              </a:rPr>
              <a:t>65</a:t>
            </a:r>
            <a:r>
              <a:rPr sz="2000" b="1" spc="-47" dirty="0">
                <a:solidFill>
                  <a:srgbClr val="FFFFFF"/>
                </a:solidFill>
                <a:latin typeface="Times New Roman"/>
                <a:cs typeface="Times New Roman"/>
              </a:rPr>
              <a:t> </a:t>
            </a:r>
            <a:r>
              <a:rPr sz="2000" b="1" dirty="0">
                <a:solidFill>
                  <a:srgbClr val="FFFFFF"/>
                </a:solidFill>
                <a:latin typeface="Calibri"/>
                <a:cs typeface="Calibri"/>
              </a:rPr>
              <a:t>ans</a:t>
            </a:r>
          </a:p>
          <a:p>
            <a:pPr marL="0" marR="0">
              <a:lnSpc>
                <a:spcPts val="2000"/>
              </a:lnSpc>
              <a:spcBef>
                <a:spcPts val="400"/>
              </a:spcBef>
              <a:spcAft>
                <a:spcPts val="0"/>
              </a:spcAft>
            </a:pPr>
            <a:r>
              <a:rPr sz="2000" b="1" dirty="0">
                <a:solidFill>
                  <a:srgbClr val="FFFFFF"/>
                </a:solidFill>
                <a:latin typeface="Calibri"/>
                <a:cs typeface="Calibri"/>
              </a:rPr>
              <a:t>et</a:t>
            </a:r>
            <a:r>
              <a:rPr sz="2000" b="1" spc="-49" dirty="0">
                <a:solidFill>
                  <a:srgbClr val="FFFFFF"/>
                </a:solidFill>
                <a:latin typeface="Times New Roman"/>
                <a:cs typeface="Times New Roman"/>
              </a:rPr>
              <a:t> </a:t>
            </a:r>
            <a:r>
              <a:rPr sz="2000" b="1" dirty="0">
                <a:solidFill>
                  <a:srgbClr val="FFFFFF"/>
                </a:solidFill>
                <a:latin typeface="Calibri"/>
                <a:cs typeface="Calibri"/>
              </a:rPr>
              <a:t>plus</a:t>
            </a:r>
          </a:p>
        </p:txBody>
      </p:sp>
      <p:sp>
        <p:nvSpPr>
          <p:cNvPr id="7" name="object 7"/>
          <p:cNvSpPr txBox="1"/>
          <p:nvPr/>
        </p:nvSpPr>
        <p:spPr>
          <a:xfrm>
            <a:off x="649721" y="5471299"/>
            <a:ext cx="8099279" cy="259430"/>
          </a:xfrm>
          <a:prstGeom prst="rect">
            <a:avLst/>
          </a:prstGeom>
        </p:spPr>
        <p:txBody>
          <a:bodyPr vert="horz" wrap="square" lIns="0" tIns="0" rIns="0" bIns="0" rtlCol="0">
            <a:spAutoFit/>
          </a:bodyPr>
          <a:lstStyle/>
          <a:p>
            <a:pPr marL="0" marR="0">
              <a:lnSpc>
                <a:spcPts val="2010"/>
              </a:lnSpc>
              <a:spcBef>
                <a:spcPts val="0"/>
              </a:spcBef>
              <a:spcAft>
                <a:spcPts val="0"/>
              </a:spcAft>
            </a:pPr>
            <a:r>
              <a:rPr sz="2300" dirty="0">
                <a:solidFill>
                  <a:srgbClr val="000000"/>
                </a:solidFill>
                <a:latin typeface="Arial" panose="020B0604020202020204" pitchFamily="34" charset="0"/>
                <a:cs typeface="Arial" panose="020B0604020202020204" pitchFamily="34" charset="0"/>
              </a:rPr>
              <a:t>Recommandation</a:t>
            </a:r>
            <a:r>
              <a:rPr sz="2300" spc="49" dirty="0">
                <a:solidFill>
                  <a:srgbClr val="000000"/>
                </a:solidFill>
                <a:latin typeface="Arial" panose="020B0604020202020204" pitchFamily="34" charset="0"/>
                <a:cs typeface="Arial" panose="020B0604020202020204" pitchFamily="34" charset="0"/>
              </a:rPr>
              <a:t> </a:t>
            </a:r>
            <a:r>
              <a:rPr sz="2300" dirty="0">
                <a:solidFill>
                  <a:srgbClr val="000000"/>
                </a:solidFill>
                <a:latin typeface="Arial" panose="020B0604020202020204" pitchFamily="34" charset="0"/>
                <a:cs typeface="Arial" panose="020B0604020202020204" pitchFamily="34" charset="0"/>
              </a:rPr>
              <a:t>conditionnelle;</a:t>
            </a:r>
            <a:r>
              <a:rPr sz="2300" spc="46" dirty="0">
                <a:solidFill>
                  <a:srgbClr val="000000"/>
                </a:solidFill>
                <a:latin typeface="Arial" panose="020B0604020202020204" pitchFamily="34" charset="0"/>
                <a:cs typeface="Arial" panose="020B0604020202020204" pitchFamily="34" charset="0"/>
              </a:rPr>
              <a:t> </a:t>
            </a:r>
            <a:r>
              <a:rPr sz="2300" dirty="0">
                <a:solidFill>
                  <a:srgbClr val="000000"/>
                </a:solidFill>
                <a:latin typeface="Arial" panose="020B0604020202020204" pitchFamily="34" charset="0"/>
                <a:cs typeface="Arial" panose="020B0604020202020204" pitchFamily="34" charset="0"/>
              </a:rPr>
              <a:t>données</a:t>
            </a:r>
            <a:r>
              <a:rPr sz="2300" spc="49" dirty="0">
                <a:solidFill>
                  <a:srgbClr val="000000"/>
                </a:solidFill>
                <a:latin typeface="Arial" panose="020B0604020202020204" pitchFamily="34" charset="0"/>
                <a:cs typeface="Arial" panose="020B0604020202020204" pitchFamily="34" charset="0"/>
              </a:rPr>
              <a:t> </a:t>
            </a:r>
            <a:r>
              <a:rPr sz="2300" dirty="0">
                <a:solidFill>
                  <a:srgbClr val="000000"/>
                </a:solidFill>
                <a:latin typeface="Arial" panose="020B0604020202020204" pitchFamily="34" charset="0"/>
                <a:cs typeface="Arial" panose="020B0604020202020204" pitchFamily="34" charset="0"/>
              </a:rPr>
              <a:t>de</a:t>
            </a:r>
            <a:r>
              <a:rPr sz="2300" spc="49" dirty="0">
                <a:solidFill>
                  <a:srgbClr val="000000"/>
                </a:solidFill>
                <a:latin typeface="Arial" panose="020B0604020202020204" pitchFamily="34" charset="0"/>
                <a:cs typeface="Arial" panose="020B0604020202020204" pitchFamily="34" charset="0"/>
              </a:rPr>
              <a:t> </a:t>
            </a:r>
            <a:r>
              <a:rPr sz="2300" dirty="0">
                <a:solidFill>
                  <a:srgbClr val="000000"/>
                </a:solidFill>
                <a:latin typeface="Arial" panose="020B0604020202020204" pitchFamily="34" charset="0"/>
                <a:cs typeface="Arial" panose="020B0604020202020204" pitchFamily="34" charset="0"/>
              </a:rPr>
              <a:t>faible</a:t>
            </a:r>
            <a:r>
              <a:rPr sz="2300" spc="49" dirty="0">
                <a:solidFill>
                  <a:srgbClr val="000000"/>
                </a:solidFill>
                <a:latin typeface="Arial" panose="020B0604020202020204" pitchFamily="34" charset="0"/>
                <a:cs typeface="Arial" panose="020B0604020202020204" pitchFamily="34" charset="0"/>
              </a:rPr>
              <a:t> </a:t>
            </a:r>
            <a:r>
              <a:rPr sz="2300" dirty="0">
                <a:solidFill>
                  <a:srgbClr val="000000"/>
                </a:solidFill>
                <a:latin typeface="Arial" panose="020B0604020202020204" pitchFamily="34" charset="0"/>
                <a:cs typeface="Arial" panose="020B0604020202020204" pitchFamily="34" charset="0"/>
              </a:rPr>
              <a:t>certitude</a:t>
            </a:r>
          </a:p>
        </p:txBody>
      </p:sp>
      <p:sp>
        <p:nvSpPr>
          <p:cNvPr id="8" name="object 8"/>
          <p:cNvSpPr txBox="1"/>
          <p:nvPr/>
        </p:nvSpPr>
        <p:spPr>
          <a:xfrm>
            <a:off x="8427085" y="6365623"/>
            <a:ext cx="321915" cy="166712"/>
          </a:xfrm>
          <a:prstGeom prst="rect">
            <a:avLst/>
          </a:prstGeom>
        </p:spPr>
        <p:txBody>
          <a:bodyPr vert="horz" wrap="square" lIns="0" tIns="0" rIns="0" bIns="0" rtlCol="0">
            <a:spAutoFit/>
          </a:bodyPr>
          <a:lstStyle/>
          <a:p>
            <a:pPr marL="0" marR="0">
              <a:lnSpc>
                <a:spcPts val="1340"/>
              </a:lnSpc>
              <a:spcBef>
                <a:spcPts val="0"/>
              </a:spcBef>
              <a:spcAft>
                <a:spcPts val="0"/>
              </a:spcAft>
            </a:pPr>
            <a:r>
              <a:rPr lang="fr-CA" sz="1200" b="1" dirty="0">
                <a:solidFill>
                  <a:srgbClr val="000000"/>
                </a:solidFill>
                <a:latin typeface="PVDENJ+Arial-BoldMT"/>
                <a:cs typeface="PVDENJ+Arial-BoldMT"/>
              </a:rPr>
              <a:t>46</a:t>
            </a:r>
            <a:endParaRPr sz="1200" b="1" dirty="0">
              <a:solidFill>
                <a:srgbClr val="000000"/>
              </a:solidFill>
              <a:latin typeface="PVDENJ+Arial-BoldMT"/>
              <a:cs typeface="PVDENJ+Arial-BoldMT"/>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4218763" y="1144155"/>
            <a:ext cx="4583430" cy="5103961"/>
          </a:xfrm>
          <a:prstGeom prst="rect">
            <a:avLst/>
          </a:prstGeom>
        </p:spPr>
        <p:txBody>
          <a:bodyPr vert="horz" wrap="square" lIns="0" tIns="0" rIns="0" bIns="0" rtlCol="0">
            <a:spAutoFit/>
          </a:bodyPr>
          <a:lstStyle/>
          <a:p>
            <a:pPr marL="0" marR="0">
              <a:lnSpc>
                <a:spcPts val="2234"/>
              </a:lnSpc>
              <a:spcBef>
                <a:spcPts val="0"/>
              </a:spcBef>
              <a:spcAft>
                <a:spcPts val="0"/>
              </a:spcAft>
            </a:pPr>
            <a:r>
              <a:rPr sz="2400" dirty="0">
                <a:solidFill>
                  <a:srgbClr val="000000"/>
                </a:solidFill>
                <a:latin typeface="Arial" panose="020B0604020202020204" pitchFamily="34" charset="0"/>
                <a:cs typeface="Arial" panose="020B0604020202020204" pitchFamily="34" charset="0"/>
              </a:rPr>
              <a:t>Les</a:t>
            </a:r>
            <a:r>
              <a:rPr sz="2400" spc="5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fractures</a:t>
            </a:r>
            <a:r>
              <a:rPr sz="2400" spc="55"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de</a:t>
            </a:r>
            <a:r>
              <a:rPr sz="2400" spc="54" dirty="0">
                <a:solidFill>
                  <a:srgbClr val="000000"/>
                </a:solidFill>
                <a:latin typeface="Arial" panose="020B0604020202020204" pitchFamily="34" charset="0"/>
                <a:cs typeface="Arial" panose="020B0604020202020204" pitchFamily="34" charset="0"/>
              </a:rPr>
              <a:t> </a:t>
            </a:r>
            <a:r>
              <a:rPr sz="2400" dirty="0" err="1">
                <a:solidFill>
                  <a:srgbClr val="000000"/>
                </a:solidFill>
                <a:latin typeface="Arial" panose="020B0604020202020204" pitchFamily="34" charset="0"/>
                <a:cs typeface="Arial" panose="020B0604020202020204" pitchFamily="34" charset="0"/>
              </a:rPr>
              <a:t>fragilisation</a:t>
            </a:r>
            <a:r>
              <a:rPr sz="2400" spc="54" dirty="0">
                <a:solidFill>
                  <a:srgbClr val="000000"/>
                </a:solidFill>
                <a:latin typeface="Arial" panose="020B0604020202020204" pitchFamily="34" charset="0"/>
                <a:cs typeface="Arial" panose="020B0604020202020204" pitchFamily="34" charset="0"/>
              </a:rPr>
              <a:t> </a:t>
            </a:r>
            <a:r>
              <a:rPr sz="2400" dirty="0" err="1">
                <a:solidFill>
                  <a:srgbClr val="000000"/>
                </a:solidFill>
                <a:latin typeface="Arial" panose="020B0604020202020204" pitchFamily="34" charset="0"/>
                <a:cs typeface="Arial" panose="020B0604020202020204" pitchFamily="34" charset="0"/>
              </a:rPr>
              <a:t>peuvent</a:t>
            </a:r>
            <a:r>
              <a:rPr lang="en-CA" sz="2400" dirty="0">
                <a:solidFill>
                  <a:srgbClr val="000000"/>
                </a:solidFill>
                <a:latin typeface="Arial" panose="020B0604020202020204" pitchFamily="34" charset="0"/>
                <a:cs typeface="Arial" panose="020B0604020202020204" pitchFamily="34" charset="0"/>
              </a:rPr>
              <a:t> </a:t>
            </a:r>
            <a:r>
              <a:rPr sz="2400" dirty="0" err="1">
                <a:solidFill>
                  <a:srgbClr val="000000"/>
                </a:solidFill>
                <a:latin typeface="Arial" panose="020B0604020202020204" pitchFamily="34" charset="0"/>
                <a:cs typeface="Arial" panose="020B0604020202020204" pitchFamily="34" charset="0"/>
              </a:rPr>
              <a:t>réduire</a:t>
            </a:r>
            <a:r>
              <a:rPr sz="2400" spc="5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de</a:t>
            </a:r>
            <a:r>
              <a:rPr sz="2400" spc="5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beaucoup</a:t>
            </a:r>
            <a:r>
              <a:rPr sz="2400" spc="5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la</a:t>
            </a:r>
            <a:r>
              <a:rPr sz="2400" spc="5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qualité</a:t>
            </a:r>
            <a:r>
              <a:rPr sz="2400" spc="5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de</a:t>
            </a:r>
            <a:r>
              <a:rPr sz="2400" spc="5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vie</a:t>
            </a:r>
            <a:r>
              <a:rPr lang="en-CA" sz="2400" dirty="0">
                <a:solidFill>
                  <a:srgbClr val="000000"/>
                </a:solidFill>
                <a:latin typeface="Arial" panose="020B0604020202020204" pitchFamily="34" charset="0"/>
                <a:cs typeface="Arial" panose="020B0604020202020204" pitchFamily="34" charset="0"/>
              </a:rPr>
              <a:t> </a:t>
            </a:r>
            <a:r>
              <a:rPr sz="2400" dirty="0" err="1">
                <a:solidFill>
                  <a:srgbClr val="000000"/>
                </a:solidFill>
                <a:latin typeface="Arial" panose="020B0604020202020204" pitchFamily="34" charset="0"/>
                <a:cs typeface="Arial" panose="020B0604020202020204" pitchFamily="34" charset="0"/>
              </a:rPr>
              <a:t>d’une</a:t>
            </a:r>
            <a:r>
              <a:rPr sz="2400" spc="54" dirty="0">
                <a:solidFill>
                  <a:srgbClr val="000000"/>
                </a:solidFill>
                <a:latin typeface="Arial" panose="020B0604020202020204" pitchFamily="34" charset="0"/>
                <a:cs typeface="Arial" panose="020B0604020202020204" pitchFamily="34" charset="0"/>
              </a:rPr>
              <a:t> </a:t>
            </a:r>
            <a:r>
              <a:rPr sz="2400" dirty="0" err="1">
                <a:solidFill>
                  <a:srgbClr val="000000"/>
                </a:solidFill>
                <a:latin typeface="Arial" panose="020B0604020202020204" pitchFamily="34" charset="0"/>
                <a:cs typeface="Arial" panose="020B0604020202020204" pitchFamily="34" charset="0"/>
              </a:rPr>
              <a:t>personne</a:t>
            </a:r>
            <a:r>
              <a:rPr lang="fr-CA" sz="2400" dirty="0">
                <a:solidFill>
                  <a:srgbClr val="000000"/>
                </a:solidFill>
                <a:latin typeface="Arial" panose="020B0604020202020204" pitchFamily="34" charset="0"/>
                <a:cs typeface="Arial" panose="020B0604020202020204" pitchFamily="34" charset="0"/>
              </a:rPr>
              <a:t> plus</a:t>
            </a:r>
            <a:r>
              <a:rPr sz="2400" spc="5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âgée.</a:t>
            </a:r>
            <a:r>
              <a:rPr sz="2400" spc="52"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Pour</a:t>
            </a:r>
            <a:r>
              <a:rPr sz="2400" spc="55"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les</a:t>
            </a:r>
            <a:r>
              <a:rPr sz="2400" spc="5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femmes</a:t>
            </a:r>
            <a:r>
              <a:rPr lang="fr-CA" sz="2400"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de</a:t>
            </a:r>
            <a:r>
              <a:rPr sz="2400" spc="5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plus</a:t>
            </a:r>
            <a:r>
              <a:rPr sz="2400" spc="5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de</a:t>
            </a:r>
            <a:r>
              <a:rPr sz="2400" spc="5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65</a:t>
            </a:r>
            <a:r>
              <a:rPr sz="2400" spc="5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ans,</a:t>
            </a:r>
            <a:r>
              <a:rPr sz="2400" spc="52"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des</a:t>
            </a:r>
            <a:r>
              <a:rPr sz="2400" spc="54" dirty="0">
                <a:solidFill>
                  <a:srgbClr val="000000"/>
                </a:solidFill>
                <a:latin typeface="Arial" panose="020B0604020202020204" pitchFamily="34" charset="0"/>
                <a:cs typeface="Arial" panose="020B0604020202020204" pitchFamily="34" charset="0"/>
              </a:rPr>
              <a:t> </a:t>
            </a:r>
            <a:r>
              <a:rPr sz="2400" dirty="0" err="1">
                <a:solidFill>
                  <a:srgbClr val="000000"/>
                </a:solidFill>
                <a:latin typeface="Arial" panose="020B0604020202020204" pitchFamily="34" charset="0"/>
                <a:cs typeface="Arial" panose="020B0604020202020204" pitchFamily="34" charset="0"/>
              </a:rPr>
              <a:t>données</a:t>
            </a:r>
            <a:r>
              <a:rPr lang="fr-CA" sz="2400" dirty="0">
                <a:solidFill>
                  <a:srgbClr val="000000"/>
                </a:solidFill>
                <a:latin typeface="Arial" panose="020B0604020202020204" pitchFamily="34" charset="0"/>
                <a:cs typeface="Arial" panose="020B0604020202020204" pitchFamily="34" charset="0"/>
              </a:rPr>
              <a:t> crédibles indiquent que le dépistage peut changer la donne. Étonnamment, on offre pourtant le dépistage à des femmes plus jeunes et à des hommes, malgré l’absence d’avantages démontrés». </a:t>
            </a:r>
          </a:p>
          <a:p>
            <a:pPr marL="0" marR="0">
              <a:lnSpc>
                <a:spcPts val="2234"/>
              </a:lnSpc>
              <a:spcBef>
                <a:spcPts val="0"/>
              </a:spcBef>
              <a:spcAft>
                <a:spcPts val="0"/>
              </a:spcAft>
            </a:pPr>
            <a:endParaRPr lang="fr-CA" sz="2400" dirty="0">
              <a:solidFill>
                <a:srgbClr val="000000"/>
              </a:solidFill>
              <a:latin typeface="Arial" panose="020B0604020202020204" pitchFamily="34" charset="0"/>
              <a:cs typeface="Arial" panose="020B0604020202020204" pitchFamily="34" charset="0"/>
            </a:endParaRPr>
          </a:p>
          <a:p>
            <a:pPr>
              <a:lnSpc>
                <a:spcPts val="2234"/>
              </a:lnSpc>
            </a:pPr>
            <a:r>
              <a:rPr lang="fr-CA" sz="2000" dirty="0">
                <a:solidFill>
                  <a:srgbClr val="000000"/>
                </a:solidFill>
                <a:latin typeface="Arial" panose="020B0604020202020204" pitchFamily="34" charset="0"/>
                <a:cs typeface="Arial" panose="020B0604020202020204" pitchFamily="34" charset="0"/>
              </a:rPr>
              <a:t>- Dre Guylène Thériault, Présidente du groupe de travail sur les fractures de fragilisation </a:t>
            </a:r>
          </a:p>
          <a:p>
            <a:pPr marL="0" marR="0">
              <a:lnSpc>
                <a:spcPts val="2234"/>
              </a:lnSpc>
              <a:spcBef>
                <a:spcPts val="0"/>
              </a:spcBef>
              <a:spcAft>
                <a:spcPts val="0"/>
              </a:spcAft>
            </a:pPr>
            <a:endParaRPr lang="fr-CA" sz="2400" dirty="0">
              <a:solidFill>
                <a:srgbClr val="000000"/>
              </a:solidFill>
              <a:latin typeface="Arial" panose="020B0604020202020204" pitchFamily="34" charset="0"/>
              <a:cs typeface="Arial" panose="020B0604020202020204" pitchFamily="34" charset="0"/>
            </a:endParaRPr>
          </a:p>
          <a:p>
            <a:pPr>
              <a:lnSpc>
                <a:spcPts val="2234"/>
              </a:lnSpc>
              <a:spcBef>
                <a:spcPts val="165"/>
              </a:spcBef>
            </a:pPr>
            <a:endParaRPr sz="2000" dirty="0">
              <a:solidFill>
                <a:srgbClr val="000000"/>
              </a:solidFill>
              <a:latin typeface="Arial" panose="020B0604020202020204" pitchFamily="34" charset="0"/>
              <a:cs typeface="Arial" panose="020B0604020202020204" pitchFamily="34" charset="0"/>
            </a:endParaRPr>
          </a:p>
        </p:txBody>
      </p:sp>
      <p:sp>
        <p:nvSpPr>
          <p:cNvPr id="7" name="object 7"/>
          <p:cNvSpPr txBox="1"/>
          <p:nvPr/>
        </p:nvSpPr>
        <p:spPr>
          <a:xfrm>
            <a:off x="8627110" y="6534650"/>
            <a:ext cx="350167" cy="205184"/>
          </a:xfrm>
          <a:prstGeom prst="rect">
            <a:avLst/>
          </a:prstGeom>
        </p:spPr>
        <p:txBody>
          <a:bodyPr vert="horz" wrap="square" lIns="0" tIns="0" rIns="0" bIns="0" rtlCol="0">
            <a:spAutoFit/>
          </a:bodyPr>
          <a:lstStyle/>
          <a:p>
            <a:pPr marL="0" marR="0">
              <a:lnSpc>
                <a:spcPts val="1564"/>
              </a:lnSpc>
              <a:spcBef>
                <a:spcPts val="0"/>
              </a:spcBef>
              <a:spcAft>
                <a:spcPts val="0"/>
              </a:spcAft>
            </a:pPr>
            <a:r>
              <a:rPr lang="fr-CA" sz="1400" b="1" dirty="0">
                <a:solidFill>
                  <a:srgbClr val="000000"/>
                </a:solidFill>
                <a:latin typeface="PVDENJ+Arial-BoldMT"/>
                <a:cs typeface="PVDENJ+Arial-BoldMT"/>
              </a:rPr>
              <a:t>47</a:t>
            </a:r>
            <a:endParaRPr sz="1400" b="1" dirty="0">
              <a:solidFill>
                <a:srgbClr val="000000"/>
              </a:solidFill>
              <a:latin typeface="PVDENJ+Arial-BoldMT"/>
              <a:cs typeface="PVDENJ+Arial-BoldMT"/>
            </a:endParaRPr>
          </a:p>
        </p:txBody>
      </p:sp>
      <p:pic>
        <p:nvPicPr>
          <p:cNvPr id="9" name="Image 8">
            <a:extLst>
              <a:ext uri="{FF2B5EF4-FFF2-40B4-BE49-F238E27FC236}">
                <a16:creationId xmlns:a16="http://schemas.microsoft.com/office/drawing/2014/main" id="{C83FA31F-69CB-785A-0B32-F2BD9C4C24EF}"/>
              </a:ext>
            </a:extLst>
          </p:cNvPr>
          <p:cNvPicPr>
            <a:picLocks noChangeAspect="1"/>
          </p:cNvPicPr>
          <p:nvPr/>
        </p:nvPicPr>
        <p:blipFill>
          <a:blip r:embed="rId3"/>
          <a:stretch>
            <a:fillRect/>
          </a:stretch>
        </p:blipFill>
        <p:spPr>
          <a:xfrm>
            <a:off x="362522" y="1372615"/>
            <a:ext cx="3132975" cy="3818980"/>
          </a:xfrm>
          <a:prstGeom prst="rect">
            <a:avLst/>
          </a:prstGeom>
        </p:spPr>
      </p:pic>
      <p:sp>
        <p:nvSpPr>
          <p:cNvPr id="14" name="ZoneTexte 13">
            <a:extLst>
              <a:ext uri="{FF2B5EF4-FFF2-40B4-BE49-F238E27FC236}">
                <a16:creationId xmlns:a16="http://schemas.microsoft.com/office/drawing/2014/main" id="{292CA1E1-28DE-AED9-E49E-4688791D4F37}"/>
              </a:ext>
            </a:extLst>
          </p:cNvPr>
          <p:cNvSpPr txBox="1"/>
          <p:nvPr/>
        </p:nvSpPr>
        <p:spPr>
          <a:xfrm>
            <a:off x="3446067" y="629847"/>
            <a:ext cx="772696" cy="1028615"/>
          </a:xfrm>
          <a:prstGeom prst="rect">
            <a:avLst/>
          </a:prstGeom>
          <a:noFill/>
        </p:spPr>
        <p:txBody>
          <a:bodyPr wrap="square">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fr-CA" sz="7200" b="0" i="0" u="none" strike="noStrike" kern="1200" cap="none" spc="0" normalizeH="0" baseline="0" noProof="0" dirty="0">
                <a:ln>
                  <a:noFill/>
                </a:ln>
                <a:solidFill>
                  <a:srgbClr val="007BC3"/>
                </a:solidFill>
                <a:effectLst/>
                <a:uLnTx/>
                <a:uFillTx/>
                <a:latin typeface="Calibri"/>
                <a:ea typeface="+mn-ea"/>
                <a:cs typeface="Calibri"/>
              </a:rPr>
              <a:t>«</a:t>
            </a:r>
          </a:p>
        </p:txBody>
      </p:sp>
    </p:spTree>
    <p:extLst>
      <p:ext uri="{BB962C8B-B14F-4D97-AF65-F5344CB8AC3E}">
        <p14:creationId xmlns:p14="http://schemas.microsoft.com/office/powerpoint/2010/main" val="12754985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s://blog.visionweb.com/hs-fs/hubfs/Imported_Blog_Media/Screen%20Shot%202019-10-02%20at%202_05_06%20PM-4.png?width=300&amp;name=Screen%20Shot%202019-10-02%20at%202_05_06%20PM-4.png"/>
          <p:cNvPicPr>
            <a:picLocks noChangeAspect="1" noChangeArrowheads="1"/>
          </p:cNvPicPr>
          <p:nvPr>
            <p:custDataLst>
              <p:tags r:id="rId1"/>
            </p:custDataLst>
          </p:nvPr>
        </p:nvPicPr>
        <p:blipFill>
          <a:blip r:embed="rId17">
            <a:extLst>
              <a:ext uri="{28A0092B-C50C-407E-A947-70E740481C1C}">
                <a14:useLocalDpi xmlns:a14="http://schemas.microsoft.com/office/drawing/2010/main" val="0"/>
              </a:ext>
            </a:extLst>
          </a:blip>
          <a:srcRect/>
          <a:stretch>
            <a:fillRect/>
          </a:stretch>
        </p:blipFill>
        <p:spPr bwMode="auto">
          <a:xfrm>
            <a:off x="545513" y="2879085"/>
            <a:ext cx="2273952" cy="187087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orticosteroids &amp; Bone Density: "/>
          <p:cNvPicPr>
            <a:picLocks noChangeAspect="1" noChangeArrowheads="1"/>
          </p:cNvPicPr>
          <p:nvPr>
            <p:custDataLst>
              <p:tags r:id="rId2"/>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3841410" y="2639105"/>
            <a:ext cx="2066072" cy="138013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Dual-energy X-ray absorptiometry machine"/>
          <p:cNvPicPr>
            <a:picLocks noChangeAspect="1" noChangeArrowheads="1"/>
          </p:cNvPicPr>
          <p:nvPr>
            <p:custDataLst>
              <p:tags r:id="rId3"/>
            </p:custDataLst>
          </p:nvPr>
        </p:nvPicPr>
        <p:blipFill>
          <a:blip r:embed="rId19">
            <a:extLst>
              <a:ext uri="{28A0092B-C50C-407E-A947-70E740481C1C}">
                <a14:useLocalDpi xmlns:a14="http://schemas.microsoft.com/office/drawing/2010/main" val="0"/>
              </a:ext>
            </a:extLst>
          </a:blip>
          <a:srcRect/>
          <a:stretch>
            <a:fillRect/>
          </a:stretch>
        </p:blipFill>
        <p:spPr bwMode="auto">
          <a:xfrm>
            <a:off x="6288293" y="1375190"/>
            <a:ext cx="2315236" cy="1227076"/>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Weight Balance Icons - Download Free Vector Icons | Noun Project">
            <a:extLst>
              <a:ext uri="{FF2B5EF4-FFF2-40B4-BE49-F238E27FC236}">
                <a16:creationId xmlns:a16="http://schemas.microsoft.com/office/drawing/2014/main" id="{9B47BE25-ECC3-1C43-A5E4-666772EEFD31}"/>
              </a:ext>
            </a:extLst>
          </p:cNvPr>
          <p:cNvPicPr>
            <a:picLocks noChangeAspect="1" noChangeArrowheads="1"/>
          </p:cNvPicPr>
          <p:nvPr>
            <p:custDataLst>
              <p:tags r:id="rId4"/>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315243" y="4228038"/>
            <a:ext cx="803910" cy="80391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https://blog.visionweb.com/hs-fs/hubfs/Imported_Blog_Media/Screen%20Shot%202019-10-02%20at%202_05_06%20PM-4.png?width=300&amp;name=Screen%20Shot%202019-10-02%20at%202_05_06%20PM-4.png">
            <a:extLst>
              <a:ext uri="{FF2B5EF4-FFF2-40B4-BE49-F238E27FC236}">
                <a16:creationId xmlns:a16="http://schemas.microsoft.com/office/drawing/2014/main" id="{CCBE1ABE-0432-8947-94A9-4D0D016F3D36}"/>
              </a:ext>
            </a:extLst>
          </p:cNvPr>
          <p:cNvPicPr>
            <a:picLocks noChangeAspect="1" noChangeArrowheads="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6528330" y="4823641"/>
            <a:ext cx="1803480" cy="14838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Weight Balance Icons - Download Free Vector Icons | Noun Project">
            <a:extLst>
              <a:ext uri="{FF2B5EF4-FFF2-40B4-BE49-F238E27FC236}">
                <a16:creationId xmlns:a16="http://schemas.microsoft.com/office/drawing/2014/main" id="{170D54CF-D8C9-7B4F-9FB3-19217F24A5CC}"/>
              </a:ext>
            </a:extLst>
          </p:cNvPr>
          <p:cNvPicPr>
            <a:picLocks noChangeAspect="1" noChangeArrowheads="1"/>
          </p:cNvPicPr>
          <p:nvPr>
            <p:custDataLst>
              <p:tags r:id="rId6"/>
            </p:custDataLst>
          </p:nvPr>
        </p:nvPicPr>
        <p:blipFill>
          <a:blip r:embed="rId20">
            <a:extLst>
              <a:ext uri="{28A0092B-C50C-407E-A947-70E740481C1C}">
                <a14:useLocalDpi xmlns:a14="http://schemas.microsoft.com/office/drawing/2010/main" val="0"/>
              </a:ext>
            </a:extLst>
          </a:blip>
          <a:srcRect/>
          <a:stretch>
            <a:fillRect/>
          </a:stretch>
        </p:blipFill>
        <p:spPr bwMode="auto">
          <a:xfrm>
            <a:off x="5907482" y="5675163"/>
            <a:ext cx="905190" cy="905190"/>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Arrow - Carlos Graphics Printing - 1">
            <a:extLst>
              <a:ext uri="{FF2B5EF4-FFF2-40B4-BE49-F238E27FC236}">
                <a16:creationId xmlns:a16="http://schemas.microsoft.com/office/drawing/2014/main" id="{9F7D7DBE-6B6E-7946-951C-AA8EF902499C}"/>
              </a:ext>
            </a:extLst>
          </p:cNvPr>
          <p:cNvPicPr>
            <a:picLocks noChangeAspect="1" noChangeArrowheads="1"/>
          </p:cNvPicPr>
          <p:nvPr>
            <p:custDataLst>
              <p:tags r:id="rId7"/>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2931369" y="3212781"/>
            <a:ext cx="803910" cy="76546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rrow - Carlos Graphics Printing - 1">
            <a:extLst>
              <a:ext uri="{FF2B5EF4-FFF2-40B4-BE49-F238E27FC236}">
                <a16:creationId xmlns:a16="http://schemas.microsoft.com/office/drawing/2014/main" id="{9D2F28FC-85FF-CE44-AE86-2BF42F7B94B6}"/>
              </a:ext>
            </a:extLst>
          </p:cNvPr>
          <p:cNvPicPr>
            <a:picLocks noChangeAspect="1" noChangeArrowheads="1"/>
          </p:cNvPicPr>
          <p:nvPr>
            <p:custDataLst>
              <p:tags r:id="rId8"/>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rot="5400000">
            <a:off x="1830985" y="4890477"/>
            <a:ext cx="803910" cy="76546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Arrow - Carlos Graphics Printing - 1">
            <a:extLst>
              <a:ext uri="{FF2B5EF4-FFF2-40B4-BE49-F238E27FC236}">
                <a16:creationId xmlns:a16="http://schemas.microsoft.com/office/drawing/2014/main" id="{97433754-EB50-AC4B-B1BF-A3E29650282C}"/>
              </a:ext>
            </a:extLst>
          </p:cNvPr>
          <p:cNvPicPr>
            <a:picLocks noChangeAspect="1" noChangeArrowheads="1"/>
          </p:cNvPicPr>
          <p:nvPr>
            <p:custDataLst>
              <p:tags r:id="rId9"/>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rot="19675818">
            <a:off x="5340764" y="1681788"/>
            <a:ext cx="803910" cy="76546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Arrow - Carlos Graphics Printing - 1">
            <a:extLst>
              <a:ext uri="{FF2B5EF4-FFF2-40B4-BE49-F238E27FC236}">
                <a16:creationId xmlns:a16="http://schemas.microsoft.com/office/drawing/2014/main" id="{F407A8E3-67CD-5A4D-8588-8575E429EA47}"/>
              </a:ext>
            </a:extLst>
          </p:cNvPr>
          <p:cNvPicPr>
            <a:picLocks noChangeAspect="1" noChangeArrowheads="1"/>
          </p:cNvPicPr>
          <p:nvPr>
            <p:custDataLst>
              <p:tags r:id="rId10"/>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rot="5400000">
            <a:off x="6913321" y="2658329"/>
            <a:ext cx="803910" cy="765462"/>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782F2345-15A8-AE5D-10D2-779B8B3FEACC}"/>
              </a:ext>
            </a:extLst>
          </p:cNvPr>
          <p:cNvSpPr txBox="1"/>
          <p:nvPr>
            <p:custDataLst>
              <p:tags r:id="rId11"/>
            </p:custDataLst>
          </p:nvPr>
        </p:nvSpPr>
        <p:spPr>
          <a:xfrm>
            <a:off x="545512" y="399455"/>
            <a:ext cx="2348895" cy="954107"/>
          </a:xfrm>
          <a:prstGeom prst="rect">
            <a:avLst/>
          </a:prstGeom>
          <a:solidFill>
            <a:schemeClr val="accent2">
              <a:lumMod val="20000"/>
              <a:lumOff val="80000"/>
            </a:schemeClr>
          </a:solidFill>
        </p:spPr>
        <p:txBody>
          <a:bodyPr wrap="square" rtlCol="0">
            <a:spAutoFit/>
          </a:bodyPr>
          <a:lstStyle/>
          <a:p>
            <a:pPr algn="ctr"/>
            <a:r>
              <a:rPr lang="fr-FR" sz="3200" dirty="0"/>
              <a:t>Étape 1</a:t>
            </a:r>
          </a:p>
          <a:p>
            <a:pPr algn="ctr"/>
            <a:r>
              <a:rPr lang="fr-FR" sz="2400" dirty="0"/>
              <a:t>Pour toutes</a:t>
            </a:r>
          </a:p>
        </p:txBody>
      </p:sp>
      <p:sp>
        <p:nvSpPr>
          <p:cNvPr id="6" name="ZoneTexte 5">
            <a:extLst>
              <a:ext uri="{FF2B5EF4-FFF2-40B4-BE49-F238E27FC236}">
                <a16:creationId xmlns:a16="http://schemas.microsoft.com/office/drawing/2014/main" id="{6816B9CE-FAF2-0905-334A-E01A38B62A28}"/>
              </a:ext>
            </a:extLst>
          </p:cNvPr>
          <p:cNvSpPr txBox="1"/>
          <p:nvPr>
            <p:custDataLst>
              <p:tags r:id="rId12"/>
            </p:custDataLst>
          </p:nvPr>
        </p:nvSpPr>
        <p:spPr>
          <a:xfrm>
            <a:off x="6277997" y="347404"/>
            <a:ext cx="2320491" cy="954107"/>
          </a:xfrm>
          <a:prstGeom prst="rect">
            <a:avLst/>
          </a:prstGeom>
          <a:solidFill>
            <a:schemeClr val="accent2">
              <a:lumMod val="20000"/>
              <a:lumOff val="80000"/>
            </a:schemeClr>
          </a:solidFill>
        </p:spPr>
        <p:txBody>
          <a:bodyPr wrap="square" rtlCol="0">
            <a:spAutoFit/>
          </a:bodyPr>
          <a:lstStyle/>
          <a:p>
            <a:pPr algn="ctr"/>
            <a:r>
              <a:rPr lang="fr-FR" sz="3200" dirty="0"/>
              <a:t>ÉTAPE 2</a:t>
            </a:r>
          </a:p>
          <a:p>
            <a:pPr algn="ctr"/>
            <a:r>
              <a:rPr lang="fr-FR" sz="2400" b="1" dirty="0"/>
              <a:t>Pas </a:t>
            </a:r>
            <a:r>
              <a:rPr lang="fr-FR" sz="2400" dirty="0"/>
              <a:t>pour toutes</a:t>
            </a:r>
          </a:p>
        </p:txBody>
      </p:sp>
      <p:sp>
        <p:nvSpPr>
          <p:cNvPr id="8" name="Rectangle 7">
            <a:extLst>
              <a:ext uri="{FF2B5EF4-FFF2-40B4-BE49-F238E27FC236}">
                <a16:creationId xmlns:a16="http://schemas.microsoft.com/office/drawing/2014/main" id="{010EA132-203C-E012-419C-43DFD0D7F009}"/>
              </a:ext>
            </a:extLst>
          </p:cNvPr>
          <p:cNvSpPr/>
          <p:nvPr>
            <p:custDataLst>
              <p:tags r:id="rId13"/>
            </p:custDataLst>
          </p:nvPr>
        </p:nvSpPr>
        <p:spPr>
          <a:xfrm>
            <a:off x="573917" y="1474853"/>
            <a:ext cx="2320491" cy="12332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FRAX </a:t>
            </a:r>
            <a:r>
              <a:rPr lang="fr-FR" dirty="0">
                <a:solidFill>
                  <a:schemeClr val="tx1"/>
                </a:solidFill>
                <a:highlight>
                  <a:srgbClr val="FFFF00"/>
                </a:highlight>
              </a:rPr>
              <a:t>SANS</a:t>
            </a:r>
            <a:r>
              <a:rPr lang="fr-FR" dirty="0"/>
              <a:t> DMO</a:t>
            </a:r>
          </a:p>
          <a:p>
            <a:pPr algn="ctr"/>
            <a:r>
              <a:rPr lang="fr-FR" dirty="0"/>
              <a:t>Calculer le risque et les bénéfices potentiels</a:t>
            </a:r>
          </a:p>
        </p:txBody>
      </p:sp>
      <p:sp>
        <p:nvSpPr>
          <p:cNvPr id="9" name="Rectangle 8">
            <a:extLst>
              <a:ext uri="{FF2B5EF4-FFF2-40B4-BE49-F238E27FC236}">
                <a16:creationId xmlns:a16="http://schemas.microsoft.com/office/drawing/2014/main" id="{9D72A5A2-9E45-278F-64B4-06BD0A1333AE}"/>
              </a:ext>
            </a:extLst>
          </p:cNvPr>
          <p:cNvSpPr/>
          <p:nvPr>
            <p:custDataLst>
              <p:tags r:id="rId14"/>
            </p:custDataLst>
          </p:nvPr>
        </p:nvSpPr>
        <p:spPr>
          <a:xfrm>
            <a:off x="6269824" y="3516694"/>
            <a:ext cx="2320491" cy="12332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FRAX</a:t>
            </a:r>
            <a:r>
              <a:rPr lang="fr-FR" dirty="0">
                <a:solidFill>
                  <a:schemeClr val="tx1"/>
                </a:solidFill>
              </a:rPr>
              <a:t> </a:t>
            </a:r>
            <a:r>
              <a:rPr lang="fr-FR" dirty="0">
                <a:solidFill>
                  <a:schemeClr val="tx1"/>
                </a:solidFill>
                <a:highlight>
                  <a:srgbClr val="FFFF00"/>
                </a:highlight>
              </a:rPr>
              <a:t>SANS</a:t>
            </a:r>
            <a:r>
              <a:rPr lang="fr-FR" dirty="0">
                <a:solidFill>
                  <a:schemeClr val="tx1"/>
                </a:solidFill>
              </a:rPr>
              <a:t> </a:t>
            </a:r>
            <a:r>
              <a:rPr lang="fr-FR" dirty="0">
                <a:solidFill>
                  <a:schemeClr val="bg1"/>
                </a:solidFill>
              </a:rPr>
              <a:t>DMO</a:t>
            </a:r>
          </a:p>
          <a:p>
            <a:pPr algn="ctr"/>
            <a:r>
              <a:rPr lang="fr-FR" dirty="0"/>
              <a:t>Calculer le risque et les bénéfices potentiels</a:t>
            </a:r>
          </a:p>
        </p:txBody>
      </p:sp>
      <p:sp>
        <p:nvSpPr>
          <p:cNvPr id="2" name="ZoneTexte 1">
            <a:extLst>
              <a:ext uri="{FF2B5EF4-FFF2-40B4-BE49-F238E27FC236}">
                <a16:creationId xmlns:a16="http://schemas.microsoft.com/office/drawing/2014/main" id="{B3D5E6A3-FF4C-4E3C-2C9A-983E225FD6D3}"/>
              </a:ext>
            </a:extLst>
          </p:cNvPr>
          <p:cNvSpPr txBox="1"/>
          <p:nvPr/>
        </p:nvSpPr>
        <p:spPr>
          <a:xfrm>
            <a:off x="1850209" y="5606005"/>
            <a:ext cx="1211919" cy="646331"/>
          </a:xfrm>
          <a:prstGeom prst="rect">
            <a:avLst/>
          </a:prstGeom>
          <a:noFill/>
        </p:spPr>
        <p:txBody>
          <a:bodyPr wrap="square" rtlCol="0">
            <a:spAutoFit/>
          </a:bodyPr>
          <a:lstStyle/>
          <a:p>
            <a:r>
              <a:rPr lang="fr-FR" sz="3600" b="1" dirty="0"/>
              <a:t>FIN</a:t>
            </a:r>
          </a:p>
        </p:txBody>
      </p:sp>
      <p:pic>
        <p:nvPicPr>
          <p:cNvPr id="1026" name="Picture 2" descr="Question mark png images | PNGWing">
            <a:extLst>
              <a:ext uri="{FF2B5EF4-FFF2-40B4-BE49-F238E27FC236}">
                <a16:creationId xmlns:a16="http://schemas.microsoft.com/office/drawing/2014/main" id="{CF311DB9-42DB-277E-9990-59FCA675838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978259" y="3384502"/>
            <a:ext cx="593741" cy="593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5714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48640" y="810510"/>
            <a:ext cx="6990953" cy="461665"/>
          </a:xfrm>
          <a:prstGeom prst="rect">
            <a:avLst/>
          </a:prstGeom>
        </p:spPr>
        <p:txBody>
          <a:bodyPr vert="horz" wrap="square" lIns="0" tIns="0" rIns="0" bIns="0" rtlCol="0">
            <a:spAutoFit/>
          </a:bodyPr>
          <a:lstStyle/>
          <a:p>
            <a:pPr marL="0" marR="0">
              <a:lnSpc>
                <a:spcPts val="3575"/>
              </a:lnSpc>
              <a:spcBef>
                <a:spcPts val="0"/>
              </a:spcBef>
              <a:spcAft>
                <a:spcPts val="0"/>
              </a:spcAft>
            </a:pPr>
            <a:r>
              <a:rPr sz="3200" b="1" dirty="0">
                <a:solidFill>
                  <a:srgbClr val="000000"/>
                </a:solidFill>
                <a:latin typeface="Arial" panose="020B0604020202020204" pitchFamily="34" charset="0"/>
                <a:cs typeface="Arial" panose="020B0604020202020204" pitchFamily="34" charset="0"/>
              </a:rPr>
              <a:t>Valeurs</a:t>
            </a:r>
            <a:r>
              <a:rPr sz="3200" b="1" spc="87" dirty="0">
                <a:solidFill>
                  <a:srgbClr val="000000"/>
                </a:solidFill>
                <a:latin typeface="Arial" panose="020B0604020202020204" pitchFamily="34" charset="0"/>
                <a:cs typeface="Arial" panose="020B0604020202020204" pitchFamily="34" charset="0"/>
              </a:rPr>
              <a:t> </a:t>
            </a:r>
            <a:r>
              <a:rPr sz="3200" b="1" dirty="0">
                <a:solidFill>
                  <a:srgbClr val="000000"/>
                </a:solidFill>
                <a:latin typeface="Arial" panose="020B0604020202020204" pitchFamily="34" charset="0"/>
                <a:cs typeface="Arial" panose="020B0604020202020204" pitchFamily="34" charset="0"/>
              </a:rPr>
              <a:t>et</a:t>
            </a:r>
            <a:r>
              <a:rPr sz="3200" b="1" spc="87" dirty="0">
                <a:solidFill>
                  <a:srgbClr val="000000"/>
                </a:solidFill>
                <a:latin typeface="Arial" panose="020B0604020202020204" pitchFamily="34" charset="0"/>
                <a:cs typeface="Arial" panose="020B0604020202020204" pitchFamily="34" charset="0"/>
              </a:rPr>
              <a:t> </a:t>
            </a:r>
            <a:r>
              <a:rPr sz="3200" b="1" dirty="0">
                <a:solidFill>
                  <a:srgbClr val="000000"/>
                </a:solidFill>
                <a:latin typeface="Arial" panose="020B0604020202020204" pitchFamily="34" charset="0"/>
                <a:cs typeface="Arial" panose="020B0604020202020204" pitchFamily="34" charset="0"/>
              </a:rPr>
              <a:t>préférences</a:t>
            </a:r>
            <a:r>
              <a:rPr sz="3200" b="1" spc="87" dirty="0">
                <a:solidFill>
                  <a:srgbClr val="000000"/>
                </a:solidFill>
                <a:latin typeface="Arial" panose="020B0604020202020204" pitchFamily="34" charset="0"/>
                <a:cs typeface="Arial" panose="020B0604020202020204" pitchFamily="34" charset="0"/>
              </a:rPr>
              <a:t> </a:t>
            </a:r>
            <a:r>
              <a:rPr sz="3200" b="1" dirty="0">
                <a:solidFill>
                  <a:srgbClr val="000000"/>
                </a:solidFill>
                <a:latin typeface="Arial" panose="020B0604020202020204" pitchFamily="34" charset="0"/>
                <a:cs typeface="Arial" panose="020B0604020202020204" pitchFamily="34" charset="0"/>
              </a:rPr>
              <a:t>des</a:t>
            </a:r>
            <a:r>
              <a:rPr sz="3200" b="1" spc="87" dirty="0">
                <a:solidFill>
                  <a:srgbClr val="000000"/>
                </a:solidFill>
                <a:latin typeface="Arial" panose="020B0604020202020204" pitchFamily="34" charset="0"/>
                <a:cs typeface="Arial" panose="020B0604020202020204" pitchFamily="34" charset="0"/>
              </a:rPr>
              <a:t> </a:t>
            </a:r>
            <a:r>
              <a:rPr sz="3200" b="1" dirty="0">
                <a:solidFill>
                  <a:srgbClr val="000000"/>
                </a:solidFill>
                <a:latin typeface="Arial" panose="020B0604020202020204" pitchFamily="34" charset="0"/>
                <a:cs typeface="Arial" panose="020B0604020202020204" pitchFamily="34" charset="0"/>
              </a:rPr>
              <a:t>patients</a:t>
            </a:r>
          </a:p>
        </p:txBody>
      </p:sp>
      <p:sp>
        <p:nvSpPr>
          <p:cNvPr id="5" name="object 5"/>
          <p:cNvSpPr txBox="1"/>
          <p:nvPr/>
        </p:nvSpPr>
        <p:spPr>
          <a:xfrm>
            <a:off x="952033" y="2217130"/>
            <a:ext cx="3641187" cy="2423740"/>
          </a:xfrm>
          <a:prstGeom prst="rect">
            <a:avLst/>
          </a:prstGeom>
        </p:spPr>
        <p:txBody>
          <a:bodyPr vert="horz" wrap="square" lIns="0" tIns="0" rIns="0" bIns="0" rtlCol="0">
            <a:spAutoFit/>
          </a:bodyPr>
          <a:lstStyle/>
          <a:p>
            <a:pPr marL="0" marR="0">
              <a:lnSpc>
                <a:spcPts val="2681"/>
              </a:lnSpc>
              <a:spcBef>
                <a:spcPts val="0"/>
              </a:spcBef>
              <a:spcAft>
                <a:spcPts val="0"/>
              </a:spcAft>
            </a:pPr>
            <a:r>
              <a:rPr lang="fr-CA" sz="2400" dirty="0">
                <a:solidFill>
                  <a:srgbClr val="000000"/>
                </a:solidFill>
                <a:latin typeface="Arial" panose="020B0604020202020204" pitchFamily="34" charset="0"/>
                <a:cs typeface="Arial" panose="020B0604020202020204" pitchFamily="34" charset="0"/>
              </a:rPr>
              <a:t>Un outil d’aide à la décision appuyant la prise de </a:t>
            </a:r>
            <a:r>
              <a:rPr sz="2400" dirty="0" err="1">
                <a:solidFill>
                  <a:srgbClr val="000000"/>
                </a:solidFill>
                <a:latin typeface="Arial" panose="020B0604020202020204" pitchFamily="34" charset="0"/>
                <a:cs typeface="Arial" panose="020B0604020202020204" pitchFamily="34" charset="0"/>
              </a:rPr>
              <a:t>décision</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partagée</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pe</a:t>
            </a:r>
            <a:r>
              <a:rPr lang="fr-CA" sz="2400" dirty="0">
                <a:solidFill>
                  <a:srgbClr val="000000"/>
                </a:solidFill>
                <a:latin typeface="Arial" panose="020B0604020202020204" pitchFamily="34" charset="0"/>
                <a:cs typeface="Arial" panose="020B0604020202020204" pitchFamily="34" charset="0"/>
              </a:rPr>
              <a:t>ut aider à </a:t>
            </a:r>
            <a:r>
              <a:rPr sz="2400" dirty="0" err="1">
                <a:solidFill>
                  <a:srgbClr val="000000"/>
                </a:solidFill>
                <a:latin typeface="Arial" panose="020B0604020202020204" pitchFamily="34" charset="0"/>
                <a:cs typeface="Arial" panose="020B0604020202020204" pitchFamily="34" charset="0"/>
              </a:rPr>
              <a:t>harmoniser</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le</a:t>
            </a:r>
            <a:r>
              <a:rPr sz="2400" spc="64" dirty="0">
                <a:solidFill>
                  <a:srgbClr val="000000"/>
                </a:solidFill>
                <a:latin typeface="Arial" panose="020B0604020202020204" pitchFamily="34" charset="0"/>
                <a:cs typeface="Arial" panose="020B0604020202020204" pitchFamily="34" charset="0"/>
              </a:rPr>
              <a:t> </a:t>
            </a:r>
            <a:r>
              <a:rPr sz="2400" dirty="0" err="1">
                <a:solidFill>
                  <a:srgbClr val="000000"/>
                </a:solidFill>
                <a:latin typeface="Arial" panose="020B0604020202020204" pitchFamily="34" charset="0"/>
                <a:cs typeface="Arial" panose="020B0604020202020204" pitchFamily="34" charset="0"/>
              </a:rPr>
              <a:t>dépistage</a:t>
            </a:r>
            <a:r>
              <a:rPr lang="fr-CA" sz="2400"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et</a:t>
            </a:r>
            <a:r>
              <a:rPr sz="2400" spc="62"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le</a:t>
            </a:r>
            <a:r>
              <a:rPr sz="2400" spc="64" dirty="0">
                <a:solidFill>
                  <a:srgbClr val="000000"/>
                </a:solidFill>
                <a:latin typeface="Arial" panose="020B0604020202020204" pitchFamily="34" charset="0"/>
                <a:cs typeface="Arial" panose="020B0604020202020204" pitchFamily="34" charset="0"/>
              </a:rPr>
              <a:t> </a:t>
            </a:r>
            <a:r>
              <a:rPr sz="2400" dirty="0" err="1">
                <a:solidFill>
                  <a:srgbClr val="000000"/>
                </a:solidFill>
                <a:latin typeface="Arial" panose="020B0604020202020204" pitchFamily="34" charset="0"/>
                <a:cs typeface="Arial" panose="020B0604020202020204" pitchFamily="34" charset="0"/>
              </a:rPr>
              <a:t>traitement</a:t>
            </a:r>
            <a:r>
              <a:rPr sz="2400" spc="62" dirty="0">
                <a:solidFill>
                  <a:srgbClr val="000000"/>
                </a:solidFill>
                <a:latin typeface="Arial" panose="020B0604020202020204" pitchFamily="34" charset="0"/>
                <a:cs typeface="Arial" panose="020B0604020202020204" pitchFamily="34" charset="0"/>
              </a:rPr>
              <a:t> </a:t>
            </a:r>
            <a:r>
              <a:rPr lang="fr-CA" sz="2400" dirty="0">
                <a:solidFill>
                  <a:srgbClr val="000000"/>
                </a:solidFill>
                <a:latin typeface="Arial" panose="020B0604020202020204" pitchFamily="34" charset="0"/>
                <a:cs typeface="Arial" panose="020B0604020202020204" pitchFamily="34" charset="0"/>
              </a:rPr>
              <a:t>aux p</a:t>
            </a:r>
            <a:r>
              <a:rPr sz="2400" dirty="0" err="1">
                <a:solidFill>
                  <a:srgbClr val="000000"/>
                </a:solidFill>
                <a:latin typeface="Arial" panose="020B0604020202020204" pitchFamily="34" charset="0"/>
                <a:cs typeface="Arial" panose="020B0604020202020204" pitchFamily="34" charset="0"/>
              </a:rPr>
              <a:t>références</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des</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patients.</a:t>
            </a:r>
          </a:p>
        </p:txBody>
      </p:sp>
      <p:sp>
        <p:nvSpPr>
          <p:cNvPr id="6" name="object 6"/>
          <p:cNvSpPr txBox="1"/>
          <p:nvPr/>
        </p:nvSpPr>
        <p:spPr>
          <a:xfrm>
            <a:off x="8427085" y="6365623"/>
            <a:ext cx="321915" cy="166712"/>
          </a:xfrm>
          <a:prstGeom prst="rect">
            <a:avLst/>
          </a:prstGeom>
        </p:spPr>
        <p:txBody>
          <a:bodyPr vert="horz" wrap="square" lIns="0" tIns="0" rIns="0" bIns="0" rtlCol="0">
            <a:spAutoFit/>
          </a:bodyPr>
          <a:lstStyle/>
          <a:p>
            <a:pPr marL="0" marR="0">
              <a:lnSpc>
                <a:spcPts val="1340"/>
              </a:lnSpc>
              <a:spcBef>
                <a:spcPts val="0"/>
              </a:spcBef>
              <a:spcAft>
                <a:spcPts val="0"/>
              </a:spcAft>
            </a:pPr>
            <a:r>
              <a:rPr sz="1200" b="1" dirty="0">
                <a:solidFill>
                  <a:srgbClr val="000000"/>
                </a:solidFill>
                <a:latin typeface="PVDENJ+Arial-BoldMT"/>
                <a:cs typeface="PVDENJ+Arial-BoldMT"/>
              </a:rPr>
              <a:t>4</a:t>
            </a:r>
            <a:r>
              <a:rPr lang="fr-CA" sz="1200" b="1" dirty="0">
                <a:solidFill>
                  <a:srgbClr val="000000"/>
                </a:solidFill>
                <a:latin typeface="PVDENJ+Arial-BoldMT"/>
                <a:cs typeface="PVDENJ+Arial-BoldMT"/>
              </a:rPr>
              <a:t>9</a:t>
            </a:r>
            <a:endParaRPr sz="1200" b="1" dirty="0">
              <a:solidFill>
                <a:srgbClr val="000000"/>
              </a:solidFill>
              <a:latin typeface="PVDENJ+Arial-BoldMT"/>
              <a:cs typeface="PVDENJ+Arial-BoldMT"/>
            </a:endParaRPr>
          </a:p>
        </p:txBody>
      </p:sp>
      <p:grpSp>
        <p:nvGrpSpPr>
          <p:cNvPr id="4" name="Google Shape;643;p49">
            <a:extLst>
              <a:ext uri="{FF2B5EF4-FFF2-40B4-BE49-F238E27FC236}">
                <a16:creationId xmlns:a16="http://schemas.microsoft.com/office/drawing/2014/main" id="{790AD936-4825-8579-5356-6F49D51A0A48}"/>
              </a:ext>
            </a:extLst>
          </p:cNvPr>
          <p:cNvGrpSpPr/>
          <p:nvPr/>
        </p:nvGrpSpPr>
        <p:grpSpPr>
          <a:xfrm>
            <a:off x="4707357" y="1807564"/>
            <a:ext cx="3830413" cy="3676452"/>
            <a:chOff x="4775596" y="1807564"/>
            <a:chExt cx="3830413" cy="3676452"/>
          </a:xfrm>
        </p:grpSpPr>
        <p:pic>
          <p:nvPicPr>
            <p:cNvPr id="7" name="Google Shape;644;p49" descr="Icon&#10;&#10;Description automatically generated">
              <a:extLst>
                <a:ext uri="{FF2B5EF4-FFF2-40B4-BE49-F238E27FC236}">
                  <a16:creationId xmlns:a16="http://schemas.microsoft.com/office/drawing/2014/main" id="{78BEFDFA-AD14-8D41-80ED-7F0C8290DF7B}"/>
                </a:ext>
              </a:extLst>
            </p:cNvPr>
            <p:cNvPicPr preferRelativeResize="0"/>
            <p:nvPr/>
          </p:nvPicPr>
          <p:blipFill rotWithShape="1">
            <a:blip r:embed="rId3">
              <a:alphaModFix/>
            </a:blip>
            <a:srcRect/>
            <a:stretch/>
          </p:blipFill>
          <p:spPr>
            <a:xfrm>
              <a:off x="5058147" y="1807564"/>
              <a:ext cx="3547862" cy="3445120"/>
            </a:xfrm>
            <a:prstGeom prst="rect">
              <a:avLst/>
            </a:prstGeom>
            <a:noFill/>
            <a:ln>
              <a:noFill/>
            </a:ln>
          </p:spPr>
        </p:pic>
        <p:grpSp>
          <p:nvGrpSpPr>
            <p:cNvPr id="8" name="Google Shape;645;p49">
              <a:extLst>
                <a:ext uri="{FF2B5EF4-FFF2-40B4-BE49-F238E27FC236}">
                  <a16:creationId xmlns:a16="http://schemas.microsoft.com/office/drawing/2014/main" id="{BC2ABEBE-8DD8-ABA2-F7AD-029661F7CAE9}"/>
                </a:ext>
              </a:extLst>
            </p:cNvPr>
            <p:cNvGrpSpPr/>
            <p:nvPr/>
          </p:nvGrpSpPr>
          <p:grpSpPr>
            <a:xfrm>
              <a:off x="4775596" y="4233861"/>
              <a:ext cx="1250155" cy="1250155"/>
              <a:chOff x="3811190" y="3995736"/>
              <a:chExt cx="1250155" cy="1250155"/>
            </a:xfrm>
          </p:grpSpPr>
          <p:sp>
            <p:nvSpPr>
              <p:cNvPr id="9" name="Google Shape;646;p49">
                <a:extLst>
                  <a:ext uri="{FF2B5EF4-FFF2-40B4-BE49-F238E27FC236}">
                    <a16:creationId xmlns:a16="http://schemas.microsoft.com/office/drawing/2014/main" id="{74190ECD-EABF-0CE1-5B02-7933E59C7560}"/>
                  </a:ext>
                </a:extLst>
              </p:cNvPr>
              <p:cNvSpPr/>
              <p:nvPr/>
            </p:nvSpPr>
            <p:spPr>
              <a:xfrm>
                <a:off x="3811190" y="3995736"/>
                <a:ext cx="1250155" cy="1250155"/>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 name="Google Shape;647;p49" descr="Checkmark with solid fill">
                <a:extLst>
                  <a:ext uri="{FF2B5EF4-FFF2-40B4-BE49-F238E27FC236}">
                    <a16:creationId xmlns:a16="http://schemas.microsoft.com/office/drawing/2014/main" id="{D7536D65-FA92-0D73-9743-9660100F59F8}"/>
                  </a:ext>
                </a:extLst>
              </p:cNvPr>
              <p:cNvPicPr preferRelativeResize="0"/>
              <p:nvPr/>
            </p:nvPicPr>
            <p:blipFill rotWithShape="1">
              <a:blip r:embed="rId4">
                <a:alphaModFix/>
              </a:blip>
              <a:srcRect/>
              <a:stretch/>
            </p:blipFill>
            <p:spPr>
              <a:xfrm>
                <a:off x="4043362" y="4227908"/>
                <a:ext cx="783432" cy="783432"/>
              </a:xfrm>
              <a:prstGeom prst="rect">
                <a:avLst/>
              </a:prstGeom>
              <a:noFill/>
              <a:ln>
                <a:noFill/>
              </a:ln>
            </p:spPr>
          </p:pic>
        </p:grpSp>
      </p:grpSp>
    </p:spTree>
    <p:extLst>
      <p:ext uri="{BB962C8B-B14F-4D97-AF65-F5344CB8AC3E}">
        <p14:creationId xmlns:p14="http://schemas.microsoft.com/office/powerpoint/2010/main" val="3119155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5"/>
          <p:cNvSpPr txBox="1">
            <a:spLocks noGrp="1"/>
          </p:cNvSpPr>
          <p:nvPr>
            <p:ph type="title"/>
          </p:nvPr>
        </p:nvSpPr>
        <p:spPr>
          <a:xfrm>
            <a:off x="457200" y="533400"/>
            <a:ext cx="8229600" cy="762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200"/>
              <a:buFont typeface="Arial"/>
              <a:buNone/>
            </a:pPr>
            <a:r>
              <a:rPr lang="en-US" sz="3200"/>
              <a:t>Faits saillants</a:t>
            </a:r>
            <a:endParaRPr/>
          </a:p>
        </p:txBody>
      </p:sp>
      <p:sp>
        <p:nvSpPr>
          <p:cNvPr id="120" name="Google Shape;120;p5"/>
          <p:cNvSpPr txBox="1">
            <a:spLocks noGrp="1"/>
          </p:cNvSpPr>
          <p:nvPr>
            <p:ph type="body" idx="1"/>
          </p:nvPr>
        </p:nvSpPr>
        <p:spPr>
          <a:xfrm>
            <a:off x="457199" y="1524000"/>
            <a:ext cx="7823915" cy="46021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2400"/>
              <a:buChar char="•"/>
            </a:pPr>
            <a:r>
              <a:rPr lang="en-US" dirty="0" err="1">
                <a:latin typeface="Arial"/>
                <a:ea typeface="Arial"/>
                <a:cs typeface="Arial"/>
                <a:sym typeface="Arial"/>
              </a:rPr>
              <a:t>Dépistage</a:t>
            </a:r>
            <a:r>
              <a:rPr lang="en-US" dirty="0">
                <a:latin typeface="Arial"/>
                <a:ea typeface="Arial"/>
                <a:cs typeface="Arial"/>
                <a:sym typeface="Arial"/>
              </a:rPr>
              <a:t> pour la prevention des fractures de </a:t>
            </a:r>
            <a:r>
              <a:rPr lang="en-US" dirty="0" err="1">
                <a:latin typeface="Arial"/>
                <a:ea typeface="Arial"/>
                <a:cs typeface="Arial"/>
                <a:sym typeface="Arial"/>
              </a:rPr>
              <a:t>fragilisation</a:t>
            </a:r>
            <a:r>
              <a:rPr lang="en-US" dirty="0">
                <a:latin typeface="Arial"/>
                <a:ea typeface="Arial"/>
                <a:cs typeface="Arial"/>
                <a:sym typeface="Arial"/>
              </a:rPr>
              <a:t>: qui, </a:t>
            </a:r>
            <a:r>
              <a:rPr lang="en-US" dirty="0" err="1">
                <a:latin typeface="Arial"/>
                <a:ea typeface="Arial"/>
                <a:cs typeface="Arial"/>
                <a:sym typeface="Arial"/>
              </a:rPr>
              <a:t>pourquoi</a:t>
            </a:r>
            <a:r>
              <a:rPr lang="en-US" dirty="0">
                <a:latin typeface="Arial"/>
                <a:ea typeface="Arial"/>
                <a:cs typeface="Arial"/>
                <a:sym typeface="Arial"/>
              </a:rPr>
              <a:t>, </a:t>
            </a:r>
            <a:r>
              <a:rPr lang="en-US" dirty="0" err="1">
                <a:latin typeface="Arial"/>
                <a:ea typeface="Arial"/>
                <a:cs typeface="Arial"/>
                <a:sym typeface="Arial"/>
              </a:rPr>
              <a:t>quand</a:t>
            </a:r>
            <a:r>
              <a:rPr lang="en-US" dirty="0">
                <a:latin typeface="Arial"/>
                <a:ea typeface="Arial"/>
                <a:cs typeface="Arial"/>
                <a:sym typeface="Arial"/>
              </a:rPr>
              <a:t>, comment</a:t>
            </a:r>
            <a:endParaRPr dirty="0"/>
          </a:p>
          <a:p>
            <a:pPr marL="342900" lvl="0" indent="-190500" algn="l" rtl="0">
              <a:spcBef>
                <a:spcPts val="480"/>
              </a:spcBef>
              <a:spcAft>
                <a:spcPts val="0"/>
              </a:spcAft>
              <a:buClr>
                <a:schemeClr val="dk1"/>
              </a:buClr>
              <a:buSzPts val="2400"/>
              <a:buNone/>
            </a:pPr>
            <a:endParaRPr dirty="0">
              <a:latin typeface="Arial"/>
              <a:ea typeface="Arial"/>
              <a:cs typeface="Arial"/>
              <a:sym typeface="Arial"/>
            </a:endParaRPr>
          </a:p>
          <a:p>
            <a:pPr marL="342900" lvl="0" indent="-342900" algn="l" rtl="0">
              <a:spcBef>
                <a:spcPts val="480"/>
              </a:spcBef>
              <a:spcAft>
                <a:spcPts val="0"/>
              </a:spcAft>
              <a:buClr>
                <a:schemeClr val="dk1"/>
              </a:buClr>
              <a:buSzPts val="2400"/>
              <a:buChar char="•"/>
            </a:pPr>
            <a:r>
              <a:rPr lang="en-US" dirty="0" err="1">
                <a:latin typeface="Arial"/>
                <a:ea typeface="Arial"/>
                <a:cs typeface="Arial"/>
                <a:sym typeface="Arial"/>
              </a:rPr>
              <a:t>Qu’est-ce</a:t>
            </a:r>
            <a:r>
              <a:rPr lang="en-US" dirty="0">
                <a:latin typeface="Arial"/>
                <a:ea typeface="Arial"/>
                <a:cs typeface="Arial"/>
                <a:sym typeface="Arial"/>
              </a:rPr>
              <a:t> </a:t>
            </a:r>
            <a:r>
              <a:rPr lang="en-US" dirty="0" err="1">
                <a:latin typeface="Arial"/>
                <a:ea typeface="Arial"/>
                <a:cs typeface="Arial"/>
                <a:sym typeface="Arial"/>
              </a:rPr>
              <a:t>qu’un</a:t>
            </a:r>
            <a:r>
              <a:rPr lang="en-US" dirty="0">
                <a:latin typeface="Arial"/>
                <a:ea typeface="Arial"/>
                <a:cs typeface="Arial"/>
                <a:sym typeface="Arial"/>
              </a:rPr>
              <a:t> </a:t>
            </a:r>
            <a:r>
              <a:rPr lang="en-US" dirty="0" err="1">
                <a:latin typeface="Arial"/>
                <a:ea typeface="Arial"/>
                <a:cs typeface="Arial"/>
                <a:sym typeface="Arial"/>
              </a:rPr>
              <a:t>dépistage</a:t>
            </a:r>
            <a:r>
              <a:rPr lang="en-US" dirty="0">
                <a:latin typeface="Arial"/>
                <a:ea typeface="Arial"/>
                <a:cs typeface="Arial"/>
                <a:sym typeface="Arial"/>
              </a:rPr>
              <a:t> </a:t>
            </a:r>
            <a:r>
              <a:rPr lang="en-US" dirty="0" err="1">
                <a:latin typeface="Arial"/>
                <a:ea typeface="Arial"/>
                <a:cs typeface="Arial"/>
                <a:sym typeface="Arial"/>
              </a:rPr>
              <a:t>débutant</a:t>
            </a:r>
            <a:r>
              <a:rPr lang="en-US" dirty="0">
                <a:latin typeface="Arial"/>
                <a:ea typeface="Arial"/>
                <a:cs typeface="Arial"/>
                <a:sym typeface="Arial"/>
              </a:rPr>
              <a:t> par </a:t>
            </a:r>
            <a:r>
              <a:rPr lang="en-US" dirty="0" err="1">
                <a:latin typeface="Arial"/>
                <a:ea typeface="Arial"/>
                <a:cs typeface="Arial"/>
                <a:sym typeface="Arial"/>
              </a:rPr>
              <a:t>une</a:t>
            </a:r>
            <a:r>
              <a:rPr lang="en-US" dirty="0">
                <a:latin typeface="Arial"/>
                <a:ea typeface="Arial"/>
                <a:cs typeface="Arial"/>
                <a:sym typeface="Arial"/>
              </a:rPr>
              <a:t> </a:t>
            </a:r>
            <a:r>
              <a:rPr lang="en-US" dirty="0" err="1">
                <a:latin typeface="Arial"/>
                <a:ea typeface="Arial"/>
                <a:cs typeface="Arial"/>
                <a:sym typeface="Arial"/>
              </a:rPr>
              <a:t>évaluation</a:t>
            </a:r>
            <a:r>
              <a:rPr lang="en-US" dirty="0">
                <a:latin typeface="Arial"/>
                <a:ea typeface="Arial"/>
                <a:cs typeface="Arial"/>
                <a:sym typeface="Arial"/>
              </a:rPr>
              <a:t> du </a:t>
            </a:r>
            <a:r>
              <a:rPr lang="en-US" dirty="0" err="1">
                <a:latin typeface="Arial"/>
                <a:ea typeface="Arial"/>
                <a:cs typeface="Arial"/>
                <a:sym typeface="Arial"/>
              </a:rPr>
              <a:t>risque</a:t>
            </a:r>
            <a:r>
              <a:rPr lang="en-US" dirty="0">
                <a:latin typeface="Arial"/>
                <a:ea typeface="Arial"/>
                <a:cs typeface="Arial"/>
                <a:sym typeface="Arial"/>
              </a:rPr>
              <a:t>?</a:t>
            </a:r>
            <a:endParaRPr dirty="0"/>
          </a:p>
          <a:p>
            <a:pPr marL="342900" lvl="0" indent="-190500" algn="l" rtl="0">
              <a:spcBef>
                <a:spcPts val="480"/>
              </a:spcBef>
              <a:spcAft>
                <a:spcPts val="0"/>
              </a:spcAft>
              <a:buClr>
                <a:schemeClr val="dk1"/>
              </a:buClr>
              <a:buSzPts val="2400"/>
              <a:buNone/>
            </a:pPr>
            <a:endParaRPr dirty="0">
              <a:latin typeface="Arial"/>
              <a:ea typeface="Arial"/>
              <a:cs typeface="Arial"/>
              <a:sym typeface="Arial"/>
            </a:endParaRPr>
          </a:p>
          <a:p>
            <a:pPr marL="342900" lvl="0" indent="-342900" algn="l" rtl="0">
              <a:spcBef>
                <a:spcPts val="480"/>
              </a:spcBef>
              <a:spcAft>
                <a:spcPts val="0"/>
              </a:spcAft>
              <a:buClr>
                <a:schemeClr val="dk1"/>
              </a:buClr>
              <a:buSzPts val="2400"/>
              <a:buChar char="•"/>
            </a:pPr>
            <a:r>
              <a:rPr lang="en-US" i="1" dirty="0" err="1">
                <a:latin typeface="Arial"/>
                <a:ea typeface="Arial"/>
                <a:cs typeface="Arial"/>
                <a:sym typeface="Arial"/>
              </a:rPr>
              <a:t>Outil</a:t>
            </a:r>
            <a:r>
              <a:rPr lang="en-US" i="1" dirty="0">
                <a:latin typeface="Arial"/>
                <a:ea typeface="Arial"/>
                <a:cs typeface="Arial"/>
                <a:sym typeface="Arial"/>
              </a:rPr>
              <a:t> </a:t>
            </a:r>
            <a:r>
              <a:rPr lang="en-US" i="1" dirty="0" err="1">
                <a:latin typeface="Arial"/>
                <a:ea typeface="Arial"/>
                <a:cs typeface="Arial"/>
                <a:sym typeface="Arial"/>
              </a:rPr>
              <a:t>d’aide</a:t>
            </a:r>
            <a:r>
              <a:rPr lang="en-US" i="1" dirty="0">
                <a:latin typeface="Arial"/>
                <a:ea typeface="Arial"/>
                <a:cs typeface="Arial"/>
                <a:sym typeface="Arial"/>
              </a:rPr>
              <a:t> </a:t>
            </a:r>
            <a:r>
              <a:rPr lang="en-US" i="1" dirty="0" err="1">
                <a:latin typeface="Arial"/>
                <a:ea typeface="Arial"/>
                <a:cs typeface="Arial"/>
                <a:sym typeface="Arial"/>
              </a:rPr>
              <a:t>à</a:t>
            </a:r>
            <a:r>
              <a:rPr lang="en-US" i="1" dirty="0">
                <a:latin typeface="Arial"/>
                <a:ea typeface="Arial"/>
                <a:cs typeface="Arial"/>
                <a:sym typeface="Arial"/>
              </a:rPr>
              <a:t> la decision </a:t>
            </a:r>
            <a:r>
              <a:rPr lang="en-US" i="1" dirty="0" err="1">
                <a:latin typeface="Arial"/>
                <a:ea typeface="Arial"/>
                <a:cs typeface="Arial"/>
                <a:sym typeface="Arial"/>
              </a:rPr>
              <a:t>partagée</a:t>
            </a:r>
            <a:endParaRPr i="1" dirty="0">
              <a:latin typeface="Arial"/>
              <a:ea typeface="Arial"/>
              <a:cs typeface="Arial"/>
              <a:sym typeface="Arial"/>
            </a:endParaRPr>
          </a:p>
          <a:p>
            <a:pPr marL="0" lvl="0" indent="0" algn="l" rtl="0">
              <a:spcBef>
                <a:spcPts val="480"/>
              </a:spcBef>
              <a:spcAft>
                <a:spcPts val="0"/>
              </a:spcAft>
              <a:buClr>
                <a:schemeClr val="dk1"/>
              </a:buClr>
              <a:buSzPts val="2400"/>
              <a:buNone/>
            </a:pPr>
            <a:r>
              <a:rPr lang="en-US" dirty="0">
                <a:latin typeface="Arial"/>
                <a:ea typeface="Arial"/>
                <a:cs typeface="Arial"/>
                <a:sym typeface="Arial"/>
              </a:rPr>
              <a:t> </a:t>
            </a:r>
            <a:endParaRPr dirty="0"/>
          </a:p>
          <a:p>
            <a:pPr marL="342900" lvl="0" indent="-342900" algn="l" rtl="0">
              <a:spcBef>
                <a:spcPts val="480"/>
              </a:spcBef>
              <a:spcAft>
                <a:spcPts val="0"/>
              </a:spcAft>
              <a:buClr>
                <a:schemeClr val="dk1"/>
              </a:buClr>
              <a:buSzPts val="2400"/>
              <a:buChar char="•"/>
            </a:pPr>
            <a:r>
              <a:rPr lang="en-US" dirty="0" err="1">
                <a:latin typeface="Arial"/>
                <a:ea typeface="Arial"/>
                <a:cs typeface="Arial"/>
                <a:sym typeface="Arial"/>
              </a:rPr>
              <a:t>Rôle</a:t>
            </a:r>
            <a:r>
              <a:rPr lang="en-US" dirty="0">
                <a:latin typeface="Arial"/>
                <a:ea typeface="Arial"/>
                <a:cs typeface="Arial"/>
                <a:sym typeface="Arial"/>
              </a:rPr>
              <a:t> de la decision </a:t>
            </a:r>
            <a:r>
              <a:rPr lang="en-US" dirty="0" err="1">
                <a:latin typeface="Arial"/>
                <a:ea typeface="Arial"/>
                <a:cs typeface="Arial"/>
                <a:sym typeface="Arial"/>
              </a:rPr>
              <a:t>partagée</a:t>
            </a:r>
            <a:endParaRPr dirty="0"/>
          </a:p>
        </p:txBody>
      </p:sp>
      <p:sp>
        <p:nvSpPr>
          <p:cNvPr id="121" name="Google Shape;121;p5"/>
          <p:cNvSpPr txBox="1">
            <a:spLocks noGrp="1"/>
          </p:cNvSpPr>
          <p:nvPr>
            <p:ph type="sldNum" idx="12"/>
          </p:nvPr>
        </p:nvSpPr>
        <p:spPr>
          <a:xfrm>
            <a:off x="6553200" y="6264275"/>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pic>
        <p:nvPicPr>
          <p:cNvPr id="122" name="Google Shape;122;p5" descr="A picture containing text&#10;&#10;Description automatically generated"/>
          <p:cNvPicPr preferRelativeResize="0"/>
          <p:nvPr/>
        </p:nvPicPr>
        <p:blipFill rotWithShape="1">
          <a:blip r:embed="rId3">
            <a:alphaModFix/>
          </a:blip>
          <a:srcRect/>
          <a:stretch/>
        </p:blipFill>
        <p:spPr>
          <a:xfrm>
            <a:off x="5683902" y="3314057"/>
            <a:ext cx="3002898" cy="3010543"/>
          </a:xfrm>
          <a:prstGeom prst="rect">
            <a:avLst/>
          </a:prstGeom>
          <a:noFill/>
          <a:ln>
            <a:noFill/>
          </a:ln>
        </p:spPr>
      </p:pic>
    </p:spTree>
    <p:extLst>
      <p:ext uri="{BB962C8B-B14F-4D97-AF65-F5344CB8AC3E}">
        <p14:creationId xmlns:p14="http://schemas.microsoft.com/office/powerpoint/2010/main" val="31380168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0" y="0"/>
            <a:ext cx="9144000" cy="6858000"/>
          </a:xfrm>
          <a:prstGeom prst="rect">
            <a:avLst/>
          </a:prstGeom>
          <a:blipFill>
            <a:blip r:embed="rId3" cstate="print"/>
            <a:stretch>
              <a:fillRect/>
            </a:stretch>
          </a:blipFill>
        </p:spPr>
        <p:txBody>
          <a:bodyPr wrap="square" lIns="0" tIns="0" rIns="0" bIns="0" rtlCol="0">
            <a:spAutoFit/>
          </a:bodyPr>
          <a:lstStyle/>
          <a:p>
            <a:endParaRPr/>
          </a:p>
        </p:txBody>
      </p:sp>
      <p:sp>
        <p:nvSpPr>
          <p:cNvPr id="3" name="object 3"/>
          <p:cNvSpPr txBox="1"/>
          <p:nvPr/>
        </p:nvSpPr>
        <p:spPr>
          <a:xfrm>
            <a:off x="548640" y="697831"/>
            <a:ext cx="4911278" cy="461665"/>
          </a:xfrm>
          <a:prstGeom prst="rect">
            <a:avLst/>
          </a:prstGeom>
        </p:spPr>
        <p:txBody>
          <a:bodyPr vert="horz" wrap="square" lIns="0" tIns="0" rIns="0" bIns="0" rtlCol="0">
            <a:spAutoFit/>
          </a:bodyPr>
          <a:lstStyle/>
          <a:p>
            <a:pPr marL="0" marR="0">
              <a:lnSpc>
                <a:spcPts val="3575"/>
              </a:lnSpc>
              <a:spcBef>
                <a:spcPts val="0"/>
              </a:spcBef>
              <a:spcAft>
                <a:spcPts val="0"/>
              </a:spcAft>
            </a:pPr>
            <a:r>
              <a:rPr sz="3200" b="1" dirty="0">
                <a:solidFill>
                  <a:srgbClr val="000000"/>
                </a:solidFill>
                <a:latin typeface="Arial" panose="020B0604020202020204" pitchFamily="34" charset="0"/>
                <a:cs typeface="Arial" panose="020B0604020202020204" pitchFamily="34" charset="0"/>
              </a:rPr>
              <a:t>Outil</a:t>
            </a:r>
            <a:r>
              <a:rPr sz="3200" b="1" spc="86" dirty="0">
                <a:solidFill>
                  <a:srgbClr val="000000"/>
                </a:solidFill>
                <a:latin typeface="Arial" panose="020B0604020202020204" pitchFamily="34" charset="0"/>
                <a:cs typeface="Arial" panose="020B0604020202020204" pitchFamily="34" charset="0"/>
              </a:rPr>
              <a:t> </a:t>
            </a:r>
            <a:r>
              <a:rPr sz="3200" b="1" dirty="0">
                <a:solidFill>
                  <a:srgbClr val="000000"/>
                </a:solidFill>
                <a:latin typeface="Arial" panose="020B0604020202020204" pitchFamily="34" charset="0"/>
                <a:cs typeface="Arial" panose="020B0604020202020204" pitchFamily="34" charset="0"/>
              </a:rPr>
              <a:t>d’aide</a:t>
            </a:r>
            <a:r>
              <a:rPr sz="3200" b="1" spc="87" dirty="0">
                <a:solidFill>
                  <a:srgbClr val="000000"/>
                </a:solidFill>
                <a:latin typeface="Arial" panose="020B0604020202020204" pitchFamily="34" charset="0"/>
                <a:cs typeface="Arial" panose="020B0604020202020204" pitchFamily="34" charset="0"/>
              </a:rPr>
              <a:t> </a:t>
            </a:r>
            <a:r>
              <a:rPr sz="3200" b="1" dirty="0">
                <a:solidFill>
                  <a:srgbClr val="000000"/>
                </a:solidFill>
                <a:latin typeface="Arial" panose="020B0604020202020204" pitchFamily="34" charset="0"/>
                <a:cs typeface="Arial" panose="020B0604020202020204" pitchFamily="34" charset="0"/>
              </a:rPr>
              <a:t>à</a:t>
            </a:r>
            <a:r>
              <a:rPr sz="3200" b="1" spc="86" dirty="0">
                <a:solidFill>
                  <a:srgbClr val="000000"/>
                </a:solidFill>
                <a:latin typeface="Arial" panose="020B0604020202020204" pitchFamily="34" charset="0"/>
                <a:cs typeface="Arial" panose="020B0604020202020204" pitchFamily="34" charset="0"/>
              </a:rPr>
              <a:t> </a:t>
            </a:r>
            <a:r>
              <a:rPr sz="3200" b="1" dirty="0">
                <a:solidFill>
                  <a:srgbClr val="000000"/>
                </a:solidFill>
                <a:latin typeface="Arial" panose="020B0604020202020204" pitchFamily="34" charset="0"/>
                <a:cs typeface="Arial" panose="020B0604020202020204" pitchFamily="34" charset="0"/>
              </a:rPr>
              <a:t>la</a:t>
            </a:r>
            <a:r>
              <a:rPr sz="3200" b="1" spc="88" dirty="0">
                <a:solidFill>
                  <a:srgbClr val="000000"/>
                </a:solidFill>
                <a:latin typeface="Arial" panose="020B0604020202020204" pitchFamily="34" charset="0"/>
                <a:cs typeface="Arial" panose="020B0604020202020204" pitchFamily="34" charset="0"/>
              </a:rPr>
              <a:t> </a:t>
            </a:r>
            <a:r>
              <a:rPr sz="3200" b="1" dirty="0">
                <a:solidFill>
                  <a:srgbClr val="000000"/>
                </a:solidFill>
                <a:latin typeface="Arial" panose="020B0604020202020204" pitchFamily="34" charset="0"/>
                <a:cs typeface="Arial" panose="020B0604020202020204" pitchFamily="34" charset="0"/>
              </a:rPr>
              <a:t>décision</a:t>
            </a:r>
          </a:p>
        </p:txBody>
      </p:sp>
      <p:sp>
        <p:nvSpPr>
          <p:cNvPr id="4" name="object 4"/>
          <p:cNvSpPr txBox="1"/>
          <p:nvPr/>
        </p:nvSpPr>
        <p:spPr>
          <a:xfrm>
            <a:off x="728463" y="2874254"/>
            <a:ext cx="2931706" cy="1053385"/>
          </a:xfrm>
          <a:prstGeom prst="rect">
            <a:avLst/>
          </a:prstGeom>
        </p:spPr>
        <p:txBody>
          <a:bodyPr vert="horz" wrap="square" lIns="0" tIns="0" rIns="0" bIns="0" rtlCol="0">
            <a:spAutoFit/>
          </a:bodyPr>
          <a:lstStyle/>
          <a:p>
            <a:pPr marL="0" marR="0">
              <a:lnSpc>
                <a:spcPts val="2234"/>
              </a:lnSpc>
              <a:spcBef>
                <a:spcPts val="0"/>
              </a:spcBef>
              <a:spcAft>
                <a:spcPts val="0"/>
              </a:spcAft>
            </a:pPr>
            <a:r>
              <a:rPr sz="2000" dirty="0">
                <a:solidFill>
                  <a:srgbClr val="FFFFFF"/>
                </a:solidFill>
                <a:latin typeface="Arial" panose="020B0604020202020204" pitchFamily="34" charset="0"/>
                <a:cs typeface="Arial" panose="020B0604020202020204" pitchFamily="34" charset="0"/>
              </a:rPr>
              <a:t>Outil</a:t>
            </a:r>
            <a:r>
              <a:rPr sz="2000" spc="55" dirty="0">
                <a:solidFill>
                  <a:srgbClr val="FFFFFF"/>
                </a:solidFill>
                <a:latin typeface="Arial" panose="020B0604020202020204" pitchFamily="34" charset="0"/>
                <a:cs typeface="Arial" panose="020B0604020202020204" pitchFamily="34" charset="0"/>
              </a:rPr>
              <a:t> </a:t>
            </a:r>
            <a:r>
              <a:rPr sz="2000" dirty="0">
                <a:solidFill>
                  <a:srgbClr val="FFFFFF"/>
                </a:solidFill>
                <a:latin typeface="Arial" panose="020B0604020202020204" pitchFamily="34" charset="0"/>
                <a:cs typeface="Arial" panose="020B0604020202020204" pitchFamily="34" charset="0"/>
              </a:rPr>
              <a:t>d’aide</a:t>
            </a:r>
            <a:r>
              <a:rPr sz="2000" spc="54" dirty="0">
                <a:solidFill>
                  <a:srgbClr val="FFFFFF"/>
                </a:solidFill>
                <a:latin typeface="Arial" panose="020B0604020202020204" pitchFamily="34" charset="0"/>
                <a:cs typeface="Arial" panose="020B0604020202020204" pitchFamily="34" charset="0"/>
              </a:rPr>
              <a:t> </a:t>
            </a:r>
            <a:r>
              <a:rPr sz="2000" dirty="0">
                <a:solidFill>
                  <a:srgbClr val="FFFFFF"/>
                </a:solidFill>
                <a:latin typeface="Arial" panose="020B0604020202020204" pitchFamily="34" charset="0"/>
                <a:cs typeface="Arial" panose="020B0604020202020204" pitchFamily="34" charset="0"/>
              </a:rPr>
              <a:t>à</a:t>
            </a:r>
            <a:r>
              <a:rPr sz="2000" spc="54" dirty="0">
                <a:solidFill>
                  <a:srgbClr val="FFFFFF"/>
                </a:solidFill>
                <a:latin typeface="Arial" panose="020B0604020202020204" pitchFamily="34" charset="0"/>
                <a:cs typeface="Arial" panose="020B0604020202020204" pitchFamily="34" charset="0"/>
              </a:rPr>
              <a:t> </a:t>
            </a:r>
            <a:r>
              <a:rPr sz="2000" dirty="0">
                <a:solidFill>
                  <a:srgbClr val="FFFFFF"/>
                </a:solidFill>
                <a:latin typeface="Arial" panose="020B0604020202020204" pitchFamily="34" charset="0"/>
                <a:cs typeface="Arial" panose="020B0604020202020204" pitchFamily="34" charset="0"/>
              </a:rPr>
              <a:t>la</a:t>
            </a:r>
            <a:r>
              <a:rPr sz="2000" spc="54" dirty="0">
                <a:solidFill>
                  <a:srgbClr val="FFFFFF"/>
                </a:solidFill>
                <a:latin typeface="Arial" panose="020B0604020202020204" pitchFamily="34" charset="0"/>
                <a:cs typeface="Arial" panose="020B0604020202020204" pitchFamily="34" charset="0"/>
              </a:rPr>
              <a:t> </a:t>
            </a:r>
            <a:r>
              <a:rPr sz="2000" dirty="0">
                <a:solidFill>
                  <a:srgbClr val="FFFFFF"/>
                </a:solidFill>
                <a:latin typeface="Arial" panose="020B0604020202020204" pitchFamily="34" charset="0"/>
                <a:cs typeface="Arial" panose="020B0604020202020204" pitchFamily="34" charset="0"/>
              </a:rPr>
              <a:t>décision</a:t>
            </a:r>
          </a:p>
          <a:p>
            <a:pPr marL="0" marR="0">
              <a:lnSpc>
                <a:spcPts val="1920"/>
              </a:lnSpc>
              <a:spcBef>
                <a:spcPts val="50"/>
              </a:spcBef>
              <a:spcAft>
                <a:spcPts val="0"/>
              </a:spcAft>
            </a:pPr>
            <a:r>
              <a:rPr sz="2000" dirty="0">
                <a:solidFill>
                  <a:srgbClr val="FFFFFF"/>
                </a:solidFill>
                <a:latin typeface="Arial" panose="020B0604020202020204" pitchFamily="34" charset="0"/>
                <a:cs typeface="Arial" panose="020B0604020202020204" pitchFamily="34" charset="0"/>
              </a:rPr>
              <a:t>pour</a:t>
            </a:r>
            <a:r>
              <a:rPr sz="2000" spc="54" dirty="0">
                <a:solidFill>
                  <a:srgbClr val="FFFFFF"/>
                </a:solidFill>
                <a:latin typeface="Arial" panose="020B0604020202020204" pitchFamily="34" charset="0"/>
                <a:cs typeface="Arial" panose="020B0604020202020204" pitchFamily="34" charset="0"/>
              </a:rPr>
              <a:t> </a:t>
            </a:r>
            <a:r>
              <a:rPr sz="2000" dirty="0">
                <a:solidFill>
                  <a:srgbClr val="FFFFFF"/>
                </a:solidFill>
                <a:latin typeface="Arial" panose="020B0604020202020204" pitchFamily="34" charset="0"/>
                <a:cs typeface="Arial" panose="020B0604020202020204" pitchFamily="34" charset="0"/>
              </a:rPr>
              <a:t>une</a:t>
            </a:r>
            <a:r>
              <a:rPr sz="2000" spc="54" dirty="0">
                <a:solidFill>
                  <a:srgbClr val="FFFFFF"/>
                </a:solidFill>
                <a:latin typeface="Arial" panose="020B0604020202020204" pitchFamily="34" charset="0"/>
                <a:cs typeface="Arial" panose="020B0604020202020204" pitchFamily="34" charset="0"/>
              </a:rPr>
              <a:t> </a:t>
            </a:r>
            <a:r>
              <a:rPr sz="2000" dirty="0">
                <a:solidFill>
                  <a:srgbClr val="FFFFFF"/>
                </a:solidFill>
                <a:latin typeface="Arial" panose="020B0604020202020204" pitchFamily="34" charset="0"/>
                <a:cs typeface="Arial" panose="020B0604020202020204" pitchFamily="34" charset="0"/>
              </a:rPr>
              <a:t>prise</a:t>
            </a:r>
            <a:r>
              <a:rPr sz="2000" spc="54" dirty="0">
                <a:solidFill>
                  <a:srgbClr val="FFFFFF"/>
                </a:solidFill>
                <a:latin typeface="Arial" panose="020B0604020202020204" pitchFamily="34" charset="0"/>
                <a:cs typeface="Arial" panose="020B0604020202020204" pitchFamily="34" charset="0"/>
              </a:rPr>
              <a:t> </a:t>
            </a:r>
            <a:r>
              <a:rPr sz="2000" dirty="0">
                <a:solidFill>
                  <a:srgbClr val="FFFFFF"/>
                </a:solidFill>
                <a:latin typeface="Arial" panose="020B0604020202020204" pitchFamily="34" charset="0"/>
                <a:cs typeface="Arial" panose="020B0604020202020204" pitchFamily="34" charset="0"/>
              </a:rPr>
              <a:t>de</a:t>
            </a:r>
          </a:p>
          <a:p>
            <a:pPr marL="0" marR="0">
              <a:lnSpc>
                <a:spcPts val="1919"/>
              </a:lnSpc>
              <a:spcBef>
                <a:spcPts val="0"/>
              </a:spcBef>
              <a:spcAft>
                <a:spcPts val="0"/>
              </a:spcAft>
            </a:pPr>
            <a:r>
              <a:rPr sz="2000" dirty="0">
                <a:solidFill>
                  <a:srgbClr val="FFFFFF"/>
                </a:solidFill>
                <a:latin typeface="Arial" panose="020B0604020202020204" pitchFamily="34" charset="0"/>
                <a:cs typeface="Arial" panose="020B0604020202020204" pitchFamily="34" charset="0"/>
              </a:rPr>
              <a:t>décision</a:t>
            </a:r>
            <a:r>
              <a:rPr sz="2000" spc="54" dirty="0">
                <a:solidFill>
                  <a:srgbClr val="FFFFFF"/>
                </a:solidFill>
                <a:latin typeface="Arial" panose="020B0604020202020204" pitchFamily="34" charset="0"/>
                <a:cs typeface="Arial" panose="020B0604020202020204" pitchFamily="34" charset="0"/>
              </a:rPr>
              <a:t> </a:t>
            </a:r>
            <a:r>
              <a:rPr sz="2000" dirty="0">
                <a:solidFill>
                  <a:srgbClr val="FFFFFF"/>
                </a:solidFill>
                <a:latin typeface="Arial" panose="020B0604020202020204" pitchFamily="34" charset="0"/>
                <a:cs typeface="Arial" panose="020B0604020202020204" pitchFamily="34" charset="0"/>
              </a:rPr>
              <a:t>partagée</a:t>
            </a:r>
            <a:r>
              <a:rPr sz="2000" spc="54" dirty="0">
                <a:solidFill>
                  <a:srgbClr val="FFFFFF"/>
                </a:solidFill>
                <a:latin typeface="Arial" panose="020B0604020202020204" pitchFamily="34" charset="0"/>
                <a:cs typeface="Arial" panose="020B0604020202020204" pitchFamily="34" charset="0"/>
              </a:rPr>
              <a:t> </a:t>
            </a:r>
            <a:r>
              <a:rPr sz="2000" dirty="0">
                <a:solidFill>
                  <a:srgbClr val="FFFFFF"/>
                </a:solidFill>
                <a:latin typeface="Arial" panose="020B0604020202020204" pitchFamily="34" charset="0"/>
                <a:cs typeface="Arial" panose="020B0604020202020204" pitchFamily="34" charset="0"/>
              </a:rPr>
              <a:t>–</a:t>
            </a:r>
          </a:p>
          <a:p>
            <a:pPr marL="0" marR="0">
              <a:lnSpc>
                <a:spcPts val="1919"/>
              </a:lnSpc>
              <a:spcBef>
                <a:spcPts val="0"/>
              </a:spcBef>
              <a:spcAft>
                <a:spcPts val="0"/>
              </a:spcAft>
            </a:pPr>
            <a:r>
              <a:rPr sz="2000" dirty="0">
                <a:solidFill>
                  <a:srgbClr val="FFFFFF"/>
                </a:solidFill>
                <a:latin typeface="Arial" panose="020B0604020202020204" pitchFamily="34" charset="0"/>
                <a:cs typeface="Arial" panose="020B0604020202020204" pitchFamily="34" charset="0"/>
              </a:rPr>
              <a:t>Fractures</a:t>
            </a:r>
            <a:r>
              <a:rPr sz="2000" spc="55" dirty="0">
                <a:solidFill>
                  <a:srgbClr val="FFFFFF"/>
                </a:solidFill>
                <a:latin typeface="Arial" panose="020B0604020202020204" pitchFamily="34" charset="0"/>
                <a:cs typeface="Arial" panose="020B0604020202020204" pitchFamily="34" charset="0"/>
              </a:rPr>
              <a:t> </a:t>
            </a:r>
            <a:r>
              <a:rPr sz="2000" dirty="0">
                <a:solidFill>
                  <a:srgbClr val="FFFFFF"/>
                </a:solidFill>
                <a:latin typeface="Arial" panose="020B0604020202020204" pitchFamily="34" charset="0"/>
                <a:cs typeface="Arial" panose="020B0604020202020204" pitchFamily="34" charset="0"/>
              </a:rPr>
              <a:t>de</a:t>
            </a:r>
            <a:r>
              <a:rPr sz="2000" spc="54" dirty="0">
                <a:solidFill>
                  <a:srgbClr val="FFFFFF"/>
                </a:solidFill>
                <a:latin typeface="Arial" panose="020B0604020202020204" pitchFamily="34" charset="0"/>
                <a:cs typeface="Arial" panose="020B0604020202020204" pitchFamily="34" charset="0"/>
              </a:rPr>
              <a:t> </a:t>
            </a:r>
            <a:r>
              <a:rPr sz="2000" dirty="0">
                <a:solidFill>
                  <a:srgbClr val="FFFFFF"/>
                </a:solidFill>
                <a:latin typeface="Arial" panose="020B0604020202020204" pitchFamily="34" charset="0"/>
                <a:cs typeface="Arial" panose="020B0604020202020204" pitchFamily="34" charset="0"/>
              </a:rPr>
              <a:t>fragilisation</a:t>
            </a:r>
          </a:p>
        </p:txBody>
      </p:sp>
      <p:sp>
        <p:nvSpPr>
          <p:cNvPr id="5" name="object 5"/>
          <p:cNvSpPr txBox="1"/>
          <p:nvPr/>
        </p:nvSpPr>
        <p:spPr>
          <a:xfrm>
            <a:off x="8703310" y="6534650"/>
            <a:ext cx="350167" cy="205184"/>
          </a:xfrm>
          <a:prstGeom prst="rect">
            <a:avLst/>
          </a:prstGeom>
        </p:spPr>
        <p:txBody>
          <a:bodyPr vert="horz" wrap="square" lIns="0" tIns="0" rIns="0" bIns="0" rtlCol="0">
            <a:spAutoFit/>
          </a:bodyPr>
          <a:lstStyle/>
          <a:p>
            <a:pPr marL="0" marR="0">
              <a:lnSpc>
                <a:spcPts val="1564"/>
              </a:lnSpc>
              <a:spcBef>
                <a:spcPts val="0"/>
              </a:spcBef>
              <a:spcAft>
                <a:spcPts val="0"/>
              </a:spcAft>
            </a:pPr>
            <a:r>
              <a:rPr lang="fr-CA" sz="1400" b="1" dirty="0">
                <a:solidFill>
                  <a:srgbClr val="000000"/>
                </a:solidFill>
                <a:latin typeface="PVDENJ+Arial-BoldMT"/>
                <a:cs typeface="PVDENJ+Arial-BoldMT"/>
              </a:rPr>
              <a:t>50</a:t>
            </a:r>
            <a:endParaRPr sz="1400" b="1" dirty="0">
              <a:solidFill>
                <a:srgbClr val="000000"/>
              </a:solidFill>
              <a:latin typeface="PVDENJ+Arial-BoldMT"/>
              <a:cs typeface="PVDENJ+Arial-BoldMT"/>
            </a:endParaRPr>
          </a:p>
        </p:txBody>
      </p:sp>
      <p:sp>
        <p:nvSpPr>
          <p:cNvPr id="6" name="ZoneTexte 5">
            <a:extLst>
              <a:ext uri="{FF2B5EF4-FFF2-40B4-BE49-F238E27FC236}">
                <a16:creationId xmlns:a16="http://schemas.microsoft.com/office/drawing/2014/main" id="{03FF727A-88D3-17E4-98AD-A671D121BEC4}"/>
              </a:ext>
            </a:extLst>
          </p:cNvPr>
          <p:cNvSpPr txBox="1"/>
          <p:nvPr/>
        </p:nvSpPr>
        <p:spPr>
          <a:xfrm>
            <a:off x="304800" y="5334000"/>
            <a:ext cx="4053840" cy="400110"/>
          </a:xfrm>
          <a:prstGeom prst="rect">
            <a:avLst/>
          </a:prstGeom>
          <a:noFill/>
        </p:spPr>
        <p:txBody>
          <a:bodyPr wrap="square" rtlCol="0">
            <a:spAutoFit/>
          </a:bodyPr>
          <a:lstStyle/>
          <a:p>
            <a:r>
              <a:rPr lang="en-US" sz="2000" u="sng" dirty="0">
                <a:solidFill>
                  <a:srgbClr val="1F497D"/>
                </a:solidFill>
                <a:effectLst/>
                <a:latin typeface="Calibri" panose="020F0502020204030204" pitchFamily="34" charset="0"/>
                <a:ea typeface="Calibri" panose="020F0502020204030204" pitchFamily="34" charset="0"/>
                <a:hlinkClick r:id="rId4"/>
              </a:rPr>
              <a:t>https://frax.groupeetudecanadien.ca</a:t>
            </a:r>
            <a:endParaRPr lang="fr-FR" sz="2000" dirty="0"/>
          </a:p>
        </p:txBody>
      </p:sp>
    </p:spTree>
    <p:extLst>
      <p:ext uri="{BB962C8B-B14F-4D97-AF65-F5344CB8AC3E}">
        <p14:creationId xmlns:p14="http://schemas.microsoft.com/office/powerpoint/2010/main" val="2512543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48640" y="697831"/>
            <a:ext cx="5184100" cy="461665"/>
          </a:xfrm>
          <a:prstGeom prst="rect">
            <a:avLst/>
          </a:prstGeom>
        </p:spPr>
        <p:txBody>
          <a:bodyPr vert="horz" wrap="square" lIns="0" tIns="0" rIns="0" bIns="0" rtlCol="0">
            <a:spAutoFit/>
          </a:bodyPr>
          <a:lstStyle/>
          <a:p>
            <a:pPr marL="0" marR="0">
              <a:lnSpc>
                <a:spcPts val="3575"/>
              </a:lnSpc>
              <a:spcBef>
                <a:spcPts val="0"/>
              </a:spcBef>
              <a:spcAft>
                <a:spcPts val="0"/>
              </a:spcAft>
            </a:pPr>
            <a:r>
              <a:rPr sz="3200" b="1" dirty="0">
                <a:solidFill>
                  <a:srgbClr val="000000"/>
                </a:solidFill>
                <a:latin typeface="Arial" panose="020B0604020202020204" pitchFamily="34" charset="0"/>
                <a:cs typeface="Arial" panose="020B0604020202020204" pitchFamily="34" charset="0"/>
              </a:rPr>
              <a:t>Faisabilité</a:t>
            </a:r>
            <a:r>
              <a:rPr sz="3200" b="1" spc="87" dirty="0">
                <a:solidFill>
                  <a:srgbClr val="000000"/>
                </a:solidFill>
                <a:latin typeface="Arial" panose="020B0604020202020204" pitchFamily="34" charset="0"/>
                <a:cs typeface="Arial" panose="020B0604020202020204" pitchFamily="34" charset="0"/>
              </a:rPr>
              <a:t> </a:t>
            </a:r>
            <a:r>
              <a:rPr sz="3200" b="1" dirty="0">
                <a:solidFill>
                  <a:srgbClr val="000000"/>
                </a:solidFill>
                <a:latin typeface="Arial" panose="020B0604020202020204" pitchFamily="34" charset="0"/>
                <a:cs typeface="Arial" panose="020B0604020202020204" pitchFamily="34" charset="0"/>
              </a:rPr>
              <a:t>et</a:t>
            </a:r>
            <a:r>
              <a:rPr sz="3200" b="1" spc="87" dirty="0">
                <a:solidFill>
                  <a:srgbClr val="000000"/>
                </a:solidFill>
                <a:latin typeface="Arial" panose="020B0604020202020204" pitchFamily="34" charset="0"/>
                <a:cs typeface="Arial" panose="020B0604020202020204" pitchFamily="34" charset="0"/>
              </a:rPr>
              <a:t> </a:t>
            </a:r>
            <a:r>
              <a:rPr sz="3200" b="1" dirty="0">
                <a:solidFill>
                  <a:srgbClr val="000000"/>
                </a:solidFill>
                <a:latin typeface="Arial" panose="020B0604020202020204" pitchFamily="34" charset="0"/>
                <a:cs typeface="Arial" panose="020B0604020202020204" pitchFamily="34" charset="0"/>
              </a:rPr>
              <a:t>acceptabilité</a:t>
            </a:r>
          </a:p>
        </p:txBody>
      </p:sp>
      <p:sp>
        <p:nvSpPr>
          <p:cNvPr id="4" name="object 4"/>
          <p:cNvSpPr txBox="1"/>
          <p:nvPr/>
        </p:nvSpPr>
        <p:spPr>
          <a:xfrm>
            <a:off x="149442" y="1284364"/>
            <a:ext cx="7727303" cy="2981009"/>
          </a:xfrm>
          <a:prstGeom prst="rect">
            <a:avLst/>
          </a:prstGeom>
        </p:spPr>
        <p:txBody>
          <a:bodyPr vert="horz" wrap="square" lIns="0" tIns="0" rIns="0" bIns="0" rtlCol="0">
            <a:spAutoFit/>
          </a:bodyPr>
          <a:lstStyle/>
          <a:p>
            <a:pPr marL="346075" indent="-346075"/>
            <a:r>
              <a:rPr sz="2200" dirty="0">
                <a:solidFill>
                  <a:srgbClr val="000000"/>
                </a:solidFill>
                <a:latin typeface="Arial" panose="020B0604020202020204" pitchFamily="34" charset="0"/>
                <a:cs typeface="Arial" panose="020B0604020202020204" pitchFamily="34" charset="0"/>
              </a:rPr>
              <a:t>•</a:t>
            </a:r>
            <a:r>
              <a:rPr sz="2200" spc="1650"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Le</a:t>
            </a:r>
            <a:r>
              <a:rPr sz="2200" spc="46" dirty="0">
                <a:solidFill>
                  <a:srgbClr val="000000"/>
                </a:solidFill>
                <a:latin typeface="Arial" panose="020B0604020202020204" pitchFamily="34" charset="0"/>
                <a:cs typeface="Arial" panose="020B0604020202020204" pitchFamily="34" charset="0"/>
              </a:rPr>
              <a:t> </a:t>
            </a:r>
            <a:r>
              <a:rPr sz="2200" dirty="0" err="1">
                <a:solidFill>
                  <a:srgbClr val="000000"/>
                </a:solidFill>
                <a:latin typeface="Arial" panose="020B0604020202020204" pitchFamily="34" charset="0"/>
                <a:cs typeface="Arial" panose="020B0604020202020204" pitchFamily="34" charset="0"/>
              </a:rPr>
              <a:t>dépistage</a:t>
            </a:r>
            <a:r>
              <a:rPr sz="2200" spc="46" dirty="0">
                <a:solidFill>
                  <a:srgbClr val="000000"/>
                </a:solidFill>
                <a:latin typeface="Arial" panose="020B0604020202020204" pitchFamily="34" charset="0"/>
                <a:cs typeface="Arial" panose="020B0604020202020204" pitchFamily="34" charset="0"/>
              </a:rPr>
              <a:t> </a:t>
            </a:r>
            <a:r>
              <a:rPr lang="fr-CA" sz="2200" dirty="0">
                <a:solidFill>
                  <a:srgbClr val="000000"/>
                </a:solidFill>
                <a:latin typeface="Arial" panose="020B0604020202020204" pitchFamily="34" charset="0"/>
                <a:cs typeface="Arial" panose="020B0604020202020204" pitchFamily="34" charset="0"/>
              </a:rPr>
              <a:t>débutant par une estimation du risque </a:t>
            </a:r>
            <a:r>
              <a:rPr sz="2200" dirty="0" err="1">
                <a:solidFill>
                  <a:srgbClr val="000000"/>
                </a:solidFill>
                <a:latin typeface="Arial" panose="020B0604020202020204" pitchFamily="34" charset="0"/>
                <a:cs typeface="Arial" panose="020B0604020202020204" pitchFamily="34" charset="0"/>
              </a:rPr>
              <a:t>peut</a:t>
            </a:r>
            <a:r>
              <a:rPr sz="2200" spc="44" dirty="0">
                <a:solidFill>
                  <a:srgbClr val="000000"/>
                </a:solidFill>
                <a:latin typeface="Arial" panose="020B0604020202020204" pitchFamily="34" charset="0"/>
                <a:cs typeface="Arial" panose="020B0604020202020204" pitchFamily="34" charset="0"/>
              </a:rPr>
              <a:t> </a:t>
            </a:r>
            <a:r>
              <a:rPr sz="2200" dirty="0" err="1">
                <a:solidFill>
                  <a:srgbClr val="000000"/>
                </a:solidFill>
                <a:latin typeface="Arial" panose="020B0604020202020204" pitchFamily="34" charset="0"/>
                <a:cs typeface="Arial" panose="020B0604020202020204" pitchFamily="34" charset="0"/>
              </a:rPr>
              <a:t>être</a:t>
            </a:r>
            <a:r>
              <a:rPr lang="en-US" sz="2200"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acceptable</a:t>
            </a:r>
            <a:r>
              <a:rPr sz="2200" spc="46"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pour</a:t>
            </a:r>
            <a:r>
              <a:rPr sz="2200" spc="46"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les</a:t>
            </a:r>
            <a:r>
              <a:rPr sz="2200" spc="46"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patients</a:t>
            </a:r>
            <a:r>
              <a:rPr sz="2200" spc="46"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et</a:t>
            </a:r>
            <a:r>
              <a:rPr sz="2200" spc="44"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les</a:t>
            </a:r>
            <a:r>
              <a:rPr sz="2200" spc="46" dirty="0">
                <a:solidFill>
                  <a:srgbClr val="000000"/>
                </a:solidFill>
                <a:latin typeface="Arial" panose="020B0604020202020204" pitchFamily="34" charset="0"/>
                <a:cs typeface="Arial" panose="020B0604020202020204" pitchFamily="34" charset="0"/>
              </a:rPr>
              <a:t> </a:t>
            </a:r>
            <a:r>
              <a:rPr sz="2200" dirty="0" err="1">
                <a:solidFill>
                  <a:srgbClr val="000000"/>
                </a:solidFill>
                <a:latin typeface="Arial" panose="020B0604020202020204" pitchFamily="34" charset="0"/>
                <a:cs typeface="Arial" panose="020B0604020202020204" pitchFamily="34" charset="0"/>
              </a:rPr>
              <a:t>cliniciens</a:t>
            </a:r>
            <a:r>
              <a:rPr sz="2200" spc="46" dirty="0">
                <a:solidFill>
                  <a:srgbClr val="000000"/>
                </a:solidFill>
                <a:latin typeface="Arial" panose="020B0604020202020204" pitchFamily="34" charset="0"/>
                <a:cs typeface="Arial" panose="020B0604020202020204" pitchFamily="34" charset="0"/>
              </a:rPr>
              <a:t> </a:t>
            </a:r>
            <a:r>
              <a:rPr sz="2200" dirty="0" err="1">
                <a:solidFill>
                  <a:srgbClr val="000000"/>
                </a:solidFill>
                <a:latin typeface="Arial" panose="020B0604020202020204" pitchFamily="34" charset="0"/>
                <a:cs typeface="Arial" panose="020B0604020202020204" pitchFamily="34" charset="0"/>
              </a:rPr>
              <a:t>en</a:t>
            </a:r>
            <a:r>
              <a:rPr sz="2200" spc="46"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raison</a:t>
            </a:r>
            <a:r>
              <a:rPr sz="2200" spc="46"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de</a:t>
            </a:r>
            <a:r>
              <a:rPr sz="2200" spc="46" dirty="0">
                <a:solidFill>
                  <a:srgbClr val="000000"/>
                </a:solidFill>
                <a:latin typeface="Arial" panose="020B0604020202020204" pitchFamily="34" charset="0"/>
                <a:cs typeface="Arial" panose="020B0604020202020204" pitchFamily="34" charset="0"/>
              </a:rPr>
              <a:t> </a:t>
            </a:r>
            <a:r>
              <a:rPr sz="2200" dirty="0" err="1">
                <a:solidFill>
                  <a:srgbClr val="000000"/>
                </a:solidFill>
                <a:latin typeface="Arial" panose="020B0604020202020204" pitchFamily="34" charset="0"/>
                <a:cs typeface="Arial" panose="020B0604020202020204" pitchFamily="34" charset="0"/>
              </a:rPr>
              <a:t>sa</a:t>
            </a:r>
            <a:r>
              <a:rPr sz="2200" spc="46" dirty="0">
                <a:solidFill>
                  <a:srgbClr val="000000"/>
                </a:solidFill>
                <a:latin typeface="Arial" panose="020B0604020202020204" pitchFamily="34" charset="0"/>
                <a:cs typeface="Arial" panose="020B0604020202020204" pitchFamily="34" charset="0"/>
              </a:rPr>
              <a:t> </a:t>
            </a:r>
            <a:r>
              <a:rPr sz="2200" dirty="0" err="1">
                <a:solidFill>
                  <a:srgbClr val="000000"/>
                </a:solidFill>
                <a:latin typeface="Arial" panose="020B0604020202020204" pitchFamily="34" charset="0"/>
                <a:cs typeface="Arial" panose="020B0604020202020204" pitchFamily="34" charset="0"/>
              </a:rPr>
              <a:t>focalisation</a:t>
            </a:r>
            <a:r>
              <a:rPr sz="2200" spc="46"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sur</a:t>
            </a:r>
            <a:r>
              <a:rPr lang="en-US" sz="2200"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la</a:t>
            </a:r>
            <a:r>
              <a:rPr sz="2200" spc="46" dirty="0">
                <a:solidFill>
                  <a:srgbClr val="000000"/>
                </a:solidFill>
                <a:latin typeface="Arial" panose="020B0604020202020204" pitchFamily="34" charset="0"/>
                <a:cs typeface="Arial" panose="020B0604020202020204" pitchFamily="34" charset="0"/>
              </a:rPr>
              <a:t> </a:t>
            </a:r>
            <a:r>
              <a:rPr sz="2200" dirty="0" err="1">
                <a:solidFill>
                  <a:srgbClr val="000000"/>
                </a:solidFill>
                <a:latin typeface="Arial" panose="020B0604020202020204" pitchFamily="34" charset="0"/>
                <a:cs typeface="Arial" panose="020B0604020202020204" pitchFamily="34" charset="0"/>
              </a:rPr>
              <a:t>prise</a:t>
            </a:r>
            <a:r>
              <a:rPr sz="2200" spc="46"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de</a:t>
            </a:r>
            <a:r>
              <a:rPr sz="2200" spc="46" dirty="0">
                <a:solidFill>
                  <a:srgbClr val="000000"/>
                </a:solidFill>
                <a:latin typeface="Arial" panose="020B0604020202020204" pitchFamily="34" charset="0"/>
                <a:cs typeface="Arial" panose="020B0604020202020204" pitchFamily="34" charset="0"/>
              </a:rPr>
              <a:t> </a:t>
            </a:r>
            <a:r>
              <a:rPr sz="2200" dirty="0" err="1">
                <a:solidFill>
                  <a:srgbClr val="000000"/>
                </a:solidFill>
                <a:latin typeface="Arial" panose="020B0604020202020204" pitchFamily="34" charset="0"/>
                <a:cs typeface="Arial" panose="020B0604020202020204" pitchFamily="34" charset="0"/>
              </a:rPr>
              <a:t>décision</a:t>
            </a:r>
            <a:r>
              <a:rPr sz="2200" spc="46" dirty="0">
                <a:solidFill>
                  <a:srgbClr val="000000"/>
                </a:solidFill>
                <a:latin typeface="Arial" panose="020B0604020202020204" pitchFamily="34" charset="0"/>
                <a:cs typeface="Arial" panose="020B0604020202020204" pitchFamily="34" charset="0"/>
              </a:rPr>
              <a:t> </a:t>
            </a:r>
            <a:r>
              <a:rPr sz="2200" dirty="0" err="1">
                <a:solidFill>
                  <a:srgbClr val="000000"/>
                </a:solidFill>
                <a:latin typeface="Arial" panose="020B0604020202020204" pitchFamily="34" charset="0"/>
                <a:cs typeface="Arial" panose="020B0604020202020204" pitchFamily="34" charset="0"/>
              </a:rPr>
              <a:t>partagée</a:t>
            </a:r>
            <a:r>
              <a:rPr sz="2200" dirty="0">
                <a:solidFill>
                  <a:srgbClr val="000000"/>
                </a:solidFill>
                <a:latin typeface="Arial" panose="020B0604020202020204" pitchFamily="34" charset="0"/>
                <a:cs typeface="Arial" panose="020B0604020202020204" pitchFamily="34" charset="0"/>
              </a:rPr>
              <a:t>.</a:t>
            </a:r>
            <a:endParaRPr lang="en-US" sz="2200" dirty="0">
              <a:solidFill>
                <a:srgbClr val="000000"/>
              </a:solidFill>
              <a:latin typeface="Arial" panose="020B0604020202020204" pitchFamily="34" charset="0"/>
              <a:cs typeface="Arial" panose="020B0604020202020204" pitchFamily="34" charset="0"/>
            </a:endParaRPr>
          </a:p>
          <a:p>
            <a:pPr marL="346075" indent="-346075"/>
            <a:endParaRPr lang="en-US" sz="2200" dirty="0">
              <a:solidFill>
                <a:srgbClr val="000000"/>
              </a:solidFill>
              <a:latin typeface="Arial" panose="020B0604020202020204" pitchFamily="34" charset="0"/>
              <a:cs typeface="Arial" panose="020B0604020202020204" pitchFamily="34" charset="0"/>
            </a:endParaRPr>
          </a:p>
          <a:p>
            <a:pPr marL="400050" marR="0" indent="-400050">
              <a:spcBef>
                <a:spcPts val="140"/>
              </a:spcBef>
              <a:spcAft>
                <a:spcPts val="0"/>
              </a:spcAft>
            </a:pPr>
            <a:r>
              <a:rPr lang="en-US" sz="2200" dirty="0">
                <a:solidFill>
                  <a:srgbClr val="000000"/>
                </a:solidFill>
                <a:latin typeface="Arial" panose="020B0604020202020204" pitchFamily="34" charset="0"/>
                <a:cs typeface="Arial" panose="020B0604020202020204" pitchFamily="34" charset="0"/>
              </a:rPr>
              <a:t>•</a:t>
            </a:r>
            <a:r>
              <a:rPr lang="en-US" sz="2200" spc="1650" dirty="0">
                <a:solidFill>
                  <a:srgbClr val="000000"/>
                </a:solidFill>
                <a:latin typeface="Arial" panose="020B0604020202020204" pitchFamily="34" charset="0"/>
                <a:cs typeface="Arial" panose="020B0604020202020204" pitchFamily="34" charset="0"/>
              </a:rPr>
              <a:t> </a:t>
            </a:r>
            <a:r>
              <a:rPr lang="fr-FR" sz="2200" dirty="0">
                <a:solidFill>
                  <a:srgbClr val="000000"/>
                </a:solidFill>
                <a:latin typeface="Arial" panose="020B0604020202020204" pitchFamily="34" charset="0"/>
                <a:cs typeface="Arial" panose="020B0604020202020204" pitchFamily="34" charset="0"/>
              </a:rPr>
              <a:t>L’application des connaissances devrait insister sur le manque de données concernant les bénéfices pour les femmes plus jeunes et les hommes et les préjudices potentiels.</a:t>
            </a:r>
          </a:p>
          <a:p>
            <a:pPr marL="342900" marR="0">
              <a:lnSpc>
                <a:spcPts val="1899"/>
              </a:lnSpc>
              <a:spcBef>
                <a:spcPts val="140"/>
              </a:spcBef>
              <a:spcAft>
                <a:spcPts val="0"/>
              </a:spcAft>
            </a:pPr>
            <a:endParaRPr sz="2200" dirty="0">
              <a:solidFill>
                <a:srgbClr val="000000"/>
              </a:solidFill>
              <a:latin typeface="Arial" panose="020B0604020202020204" pitchFamily="34" charset="0"/>
              <a:cs typeface="Arial" panose="020B0604020202020204" pitchFamily="34" charset="0"/>
            </a:endParaRPr>
          </a:p>
        </p:txBody>
      </p:sp>
      <p:sp>
        <p:nvSpPr>
          <p:cNvPr id="5" name="object 5"/>
          <p:cNvSpPr txBox="1"/>
          <p:nvPr/>
        </p:nvSpPr>
        <p:spPr>
          <a:xfrm>
            <a:off x="472152" y="2822877"/>
            <a:ext cx="7727301" cy="256480"/>
          </a:xfrm>
          <a:prstGeom prst="rect">
            <a:avLst/>
          </a:prstGeom>
        </p:spPr>
        <p:txBody>
          <a:bodyPr vert="horz" wrap="square" lIns="0" tIns="0" rIns="0" bIns="0" rtlCol="0">
            <a:spAutoFit/>
          </a:bodyPr>
          <a:lstStyle/>
          <a:p>
            <a:pPr marL="0" marR="0">
              <a:lnSpc>
                <a:spcPts val="1955"/>
              </a:lnSpc>
              <a:spcBef>
                <a:spcPts val="0"/>
              </a:spcBef>
              <a:spcAft>
                <a:spcPts val="0"/>
              </a:spcAft>
            </a:pPr>
            <a:endParaRPr sz="1700" dirty="0">
              <a:solidFill>
                <a:srgbClr val="000000"/>
              </a:solidFill>
              <a:latin typeface="Arial" panose="020B0604020202020204" pitchFamily="34" charset="0"/>
              <a:cs typeface="Arial" panose="020B0604020202020204" pitchFamily="34" charset="0"/>
            </a:endParaRPr>
          </a:p>
        </p:txBody>
      </p:sp>
      <p:sp>
        <p:nvSpPr>
          <p:cNvPr id="7" name="object 7"/>
          <p:cNvSpPr txBox="1"/>
          <p:nvPr/>
        </p:nvSpPr>
        <p:spPr>
          <a:xfrm>
            <a:off x="154265" y="4229684"/>
            <a:ext cx="5789335" cy="2291076"/>
          </a:xfrm>
          <a:prstGeom prst="rect">
            <a:avLst/>
          </a:prstGeom>
        </p:spPr>
        <p:txBody>
          <a:bodyPr vert="horz" wrap="square" lIns="0" tIns="0" rIns="0" bIns="0" rtlCol="0">
            <a:spAutoFit/>
          </a:bodyPr>
          <a:lstStyle/>
          <a:p>
            <a:pPr marL="400050" marR="0" indent="-400050">
              <a:spcBef>
                <a:spcPts val="0"/>
              </a:spcBef>
              <a:spcAft>
                <a:spcPts val="0"/>
              </a:spcAft>
            </a:pPr>
            <a:r>
              <a:rPr sz="2200" dirty="0">
                <a:solidFill>
                  <a:srgbClr val="000000"/>
                </a:solidFill>
                <a:latin typeface="Arial" panose="020B0604020202020204" pitchFamily="34" charset="0"/>
                <a:cs typeface="Arial" panose="020B0604020202020204" pitchFamily="34" charset="0"/>
              </a:rPr>
              <a:t>•</a:t>
            </a:r>
            <a:r>
              <a:rPr sz="2200" spc="1650"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La</a:t>
            </a:r>
            <a:r>
              <a:rPr sz="2200" spc="46"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transition</a:t>
            </a:r>
            <a:r>
              <a:rPr sz="2200" spc="46"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vers</a:t>
            </a:r>
            <a:r>
              <a:rPr sz="2200" spc="46"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une</a:t>
            </a:r>
            <a:r>
              <a:rPr sz="2200" spc="46"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approche</a:t>
            </a:r>
            <a:r>
              <a:rPr sz="2200" spc="46"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de</a:t>
            </a:r>
            <a:r>
              <a:rPr sz="2200" spc="46"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dépistage</a:t>
            </a:r>
            <a:r>
              <a:rPr lang="fr-CA" sz="2200" dirty="0">
                <a:solidFill>
                  <a:srgbClr val="000000"/>
                </a:solidFill>
                <a:latin typeface="Arial" panose="020B0604020202020204" pitchFamily="34" charset="0"/>
                <a:cs typeface="Arial" panose="020B0604020202020204" pitchFamily="34" charset="0"/>
              </a:rPr>
              <a:t> débutant par une estimation du risque </a:t>
            </a:r>
            <a:r>
              <a:rPr sz="2200" dirty="0" err="1">
                <a:solidFill>
                  <a:srgbClr val="000000"/>
                </a:solidFill>
                <a:latin typeface="Arial" panose="020B0604020202020204" pitchFamily="34" charset="0"/>
                <a:cs typeface="Arial" panose="020B0604020202020204" pitchFamily="34" charset="0"/>
              </a:rPr>
              <a:t>peut</a:t>
            </a:r>
            <a:r>
              <a:rPr lang="en-US" sz="2200" dirty="0">
                <a:solidFill>
                  <a:srgbClr val="000000"/>
                </a:solidFill>
                <a:latin typeface="Arial" panose="020B0604020202020204" pitchFamily="34" charset="0"/>
                <a:cs typeface="Arial" panose="020B0604020202020204" pitchFamily="34" charset="0"/>
              </a:rPr>
              <a:t> </a:t>
            </a:r>
            <a:r>
              <a:rPr sz="2200" dirty="0" err="1">
                <a:solidFill>
                  <a:srgbClr val="000000"/>
                </a:solidFill>
                <a:latin typeface="Arial" panose="020B0604020202020204" pitchFamily="34" charset="0"/>
                <a:cs typeface="Arial" panose="020B0604020202020204" pitchFamily="34" charset="0"/>
              </a:rPr>
              <a:t>être</a:t>
            </a:r>
            <a:r>
              <a:rPr sz="2200" spc="46"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acceptable</a:t>
            </a:r>
            <a:r>
              <a:rPr sz="2200" spc="46"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pour</a:t>
            </a:r>
            <a:r>
              <a:rPr sz="2200" spc="46"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les</a:t>
            </a:r>
            <a:r>
              <a:rPr sz="2200" spc="46"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médecins,</a:t>
            </a:r>
            <a:r>
              <a:rPr sz="2200" spc="44" dirty="0">
                <a:solidFill>
                  <a:srgbClr val="000000"/>
                </a:solidFill>
                <a:latin typeface="Arial" panose="020B0604020202020204" pitchFamily="34" charset="0"/>
                <a:cs typeface="Arial" panose="020B0604020202020204" pitchFamily="34" charset="0"/>
              </a:rPr>
              <a:t> </a:t>
            </a:r>
            <a:r>
              <a:rPr lang="fr-CA" sz="2200" dirty="0">
                <a:solidFill>
                  <a:srgbClr val="000000"/>
                </a:solidFill>
                <a:latin typeface="Arial" panose="020B0604020202020204" pitchFamily="34" charset="0"/>
                <a:cs typeface="Arial" panose="020B0604020202020204" pitchFamily="34" charset="0"/>
              </a:rPr>
              <a:t>car cela </a:t>
            </a:r>
            <a:r>
              <a:rPr lang="fr-FR" sz="2200" dirty="0">
                <a:solidFill>
                  <a:srgbClr val="000000"/>
                </a:solidFill>
                <a:latin typeface="Arial" panose="020B0604020202020204" pitchFamily="34" charset="0"/>
                <a:cs typeface="Arial" panose="020B0604020202020204" pitchFamily="34" charset="0"/>
              </a:rPr>
              <a:t>permettra d’économiser</a:t>
            </a:r>
            <a:r>
              <a:rPr lang="fr-FR" sz="2200" spc="46" dirty="0">
                <a:solidFill>
                  <a:srgbClr val="000000"/>
                </a:solidFill>
                <a:latin typeface="Arial" panose="020B0604020202020204" pitchFamily="34" charset="0"/>
                <a:cs typeface="Arial" panose="020B0604020202020204" pitchFamily="34" charset="0"/>
              </a:rPr>
              <a:t> </a:t>
            </a:r>
            <a:r>
              <a:rPr lang="fr-FR" sz="2200" dirty="0">
                <a:solidFill>
                  <a:srgbClr val="000000"/>
                </a:solidFill>
                <a:latin typeface="Arial" panose="020B0604020202020204" pitchFamily="34" charset="0"/>
                <a:cs typeface="Arial" panose="020B0604020202020204" pitchFamily="34" charset="0"/>
              </a:rPr>
              <a:t>du</a:t>
            </a:r>
            <a:r>
              <a:rPr lang="fr-FR" sz="2200" spc="46" dirty="0">
                <a:solidFill>
                  <a:srgbClr val="000000"/>
                </a:solidFill>
                <a:latin typeface="Arial" panose="020B0604020202020204" pitchFamily="34" charset="0"/>
                <a:cs typeface="Arial" panose="020B0604020202020204" pitchFamily="34" charset="0"/>
              </a:rPr>
              <a:t> </a:t>
            </a:r>
            <a:r>
              <a:rPr lang="fr-FR" sz="2200" dirty="0">
                <a:solidFill>
                  <a:srgbClr val="000000"/>
                </a:solidFill>
                <a:latin typeface="Arial" panose="020B0604020202020204" pitchFamily="34" charset="0"/>
                <a:cs typeface="Arial" panose="020B0604020202020204" pitchFamily="34" charset="0"/>
              </a:rPr>
              <a:t>temps</a:t>
            </a:r>
            <a:r>
              <a:rPr lang="fr-FR" sz="2200" spc="46" dirty="0">
                <a:solidFill>
                  <a:srgbClr val="000000"/>
                </a:solidFill>
                <a:latin typeface="Arial" panose="020B0604020202020204" pitchFamily="34" charset="0"/>
                <a:cs typeface="Arial" panose="020B0604020202020204" pitchFamily="34" charset="0"/>
              </a:rPr>
              <a:t> </a:t>
            </a:r>
            <a:r>
              <a:rPr lang="fr-FR" sz="2200" dirty="0">
                <a:solidFill>
                  <a:srgbClr val="000000"/>
                </a:solidFill>
                <a:latin typeface="Arial" panose="020B0604020202020204" pitchFamily="34" charset="0"/>
                <a:cs typeface="Arial" panose="020B0604020202020204" pitchFamily="34" charset="0"/>
              </a:rPr>
              <a:t>et</a:t>
            </a:r>
            <a:r>
              <a:rPr lang="fr-FR" sz="2200" spc="44" dirty="0">
                <a:solidFill>
                  <a:srgbClr val="000000"/>
                </a:solidFill>
                <a:latin typeface="Arial" panose="020B0604020202020204" pitchFamily="34" charset="0"/>
                <a:cs typeface="Arial" panose="020B0604020202020204" pitchFamily="34" charset="0"/>
              </a:rPr>
              <a:t> </a:t>
            </a:r>
            <a:r>
              <a:rPr lang="fr-FR" sz="2200" dirty="0">
                <a:solidFill>
                  <a:srgbClr val="000000"/>
                </a:solidFill>
                <a:latin typeface="Arial" panose="020B0604020202020204" pitchFamily="34" charset="0"/>
                <a:cs typeface="Arial" panose="020B0604020202020204" pitchFamily="34" charset="0"/>
              </a:rPr>
              <a:t>d’éviter des</a:t>
            </a:r>
            <a:r>
              <a:rPr lang="fr-FR" sz="2200" spc="46" dirty="0">
                <a:solidFill>
                  <a:srgbClr val="000000"/>
                </a:solidFill>
                <a:latin typeface="Arial" panose="020B0604020202020204" pitchFamily="34" charset="0"/>
                <a:cs typeface="Arial" panose="020B0604020202020204" pitchFamily="34" charset="0"/>
              </a:rPr>
              <a:t> </a:t>
            </a:r>
            <a:r>
              <a:rPr lang="fr-FR" sz="2200" dirty="0">
                <a:solidFill>
                  <a:srgbClr val="000000"/>
                </a:solidFill>
                <a:latin typeface="Arial" panose="020B0604020202020204" pitchFamily="34" charset="0"/>
                <a:cs typeface="Arial" panose="020B0604020202020204" pitchFamily="34" charset="0"/>
              </a:rPr>
              <a:t>ostéodensitométries</a:t>
            </a:r>
            <a:r>
              <a:rPr lang="fr-FR" sz="2200" spc="46" dirty="0">
                <a:solidFill>
                  <a:srgbClr val="000000"/>
                </a:solidFill>
                <a:latin typeface="Arial" panose="020B0604020202020204" pitchFamily="34" charset="0"/>
                <a:cs typeface="Arial" panose="020B0604020202020204" pitchFamily="34" charset="0"/>
              </a:rPr>
              <a:t> </a:t>
            </a:r>
            <a:r>
              <a:rPr lang="fr-FR" sz="2200" dirty="0">
                <a:solidFill>
                  <a:srgbClr val="000000"/>
                </a:solidFill>
                <a:latin typeface="Arial" panose="020B0604020202020204" pitchFamily="34" charset="0"/>
                <a:cs typeface="Arial" panose="020B0604020202020204" pitchFamily="34" charset="0"/>
              </a:rPr>
              <a:t>superflues.</a:t>
            </a:r>
          </a:p>
          <a:p>
            <a:pPr marL="342900" marR="0">
              <a:lnSpc>
                <a:spcPts val="1899"/>
              </a:lnSpc>
              <a:spcBef>
                <a:spcPts val="140"/>
              </a:spcBef>
              <a:spcAft>
                <a:spcPts val="0"/>
              </a:spcAft>
            </a:pPr>
            <a:endParaRPr sz="2200" dirty="0">
              <a:solidFill>
                <a:srgbClr val="000000"/>
              </a:solidFill>
              <a:latin typeface="Arial" panose="020B0604020202020204" pitchFamily="34" charset="0"/>
              <a:cs typeface="Arial" panose="020B0604020202020204" pitchFamily="34" charset="0"/>
            </a:endParaRPr>
          </a:p>
        </p:txBody>
      </p:sp>
      <p:sp>
        <p:nvSpPr>
          <p:cNvPr id="8" name="object 8"/>
          <p:cNvSpPr txBox="1"/>
          <p:nvPr/>
        </p:nvSpPr>
        <p:spPr>
          <a:xfrm>
            <a:off x="815049" y="4765118"/>
            <a:ext cx="4469753" cy="243656"/>
          </a:xfrm>
          <a:prstGeom prst="rect">
            <a:avLst/>
          </a:prstGeom>
        </p:spPr>
        <p:txBody>
          <a:bodyPr vert="horz" wrap="square" lIns="0" tIns="0" rIns="0" bIns="0" rtlCol="0">
            <a:spAutoFit/>
          </a:bodyPr>
          <a:lstStyle/>
          <a:p>
            <a:pPr marL="0" marR="0">
              <a:lnSpc>
                <a:spcPts val="1899"/>
              </a:lnSpc>
              <a:spcBef>
                <a:spcPts val="0"/>
              </a:spcBef>
              <a:spcAft>
                <a:spcPts val="0"/>
              </a:spcAft>
            </a:pPr>
            <a:endParaRPr sz="1700" dirty="0">
              <a:solidFill>
                <a:srgbClr val="000000"/>
              </a:solidFill>
              <a:latin typeface="Arial" panose="020B0604020202020204" pitchFamily="34" charset="0"/>
              <a:cs typeface="Arial" panose="020B0604020202020204" pitchFamily="34" charset="0"/>
            </a:endParaRPr>
          </a:p>
        </p:txBody>
      </p:sp>
      <p:sp>
        <p:nvSpPr>
          <p:cNvPr id="9" name="object 9"/>
          <p:cNvSpPr txBox="1"/>
          <p:nvPr/>
        </p:nvSpPr>
        <p:spPr>
          <a:xfrm>
            <a:off x="8427085" y="6365623"/>
            <a:ext cx="321915" cy="166712"/>
          </a:xfrm>
          <a:prstGeom prst="rect">
            <a:avLst/>
          </a:prstGeom>
        </p:spPr>
        <p:txBody>
          <a:bodyPr vert="horz" wrap="square" lIns="0" tIns="0" rIns="0" bIns="0" rtlCol="0">
            <a:spAutoFit/>
          </a:bodyPr>
          <a:lstStyle/>
          <a:p>
            <a:pPr marL="0" marR="0">
              <a:lnSpc>
                <a:spcPts val="1340"/>
              </a:lnSpc>
              <a:spcBef>
                <a:spcPts val="0"/>
              </a:spcBef>
              <a:spcAft>
                <a:spcPts val="0"/>
              </a:spcAft>
            </a:pPr>
            <a:r>
              <a:rPr lang="fr-CA" sz="1200" b="1" dirty="0">
                <a:solidFill>
                  <a:srgbClr val="000000"/>
                </a:solidFill>
                <a:latin typeface="PVDENJ+Arial-BoldMT"/>
                <a:cs typeface="PVDENJ+Arial-BoldMT"/>
              </a:rPr>
              <a:t>51</a:t>
            </a:r>
            <a:endParaRPr sz="1200" b="1" dirty="0">
              <a:solidFill>
                <a:srgbClr val="000000"/>
              </a:solidFill>
              <a:latin typeface="PVDENJ+Arial-BoldMT"/>
              <a:cs typeface="PVDENJ+Arial-BoldMT"/>
            </a:endParaRPr>
          </a:p>
        </p:txBody>
      </p:sp>
      <p:pic>
        <p:nvPicPr>
          <p:cNvPr id="6" name="Picture 6" descr="Logo&#10;&#10;Description automatically generated">
            <a:extLst>
              <a:ext uri="{FF2B5EF4-FFF2-40B4-BE49-F238E27FC236}">
                <a16:creationId xmlns:a16="http://schemas.microsoft.com/office/drawing/2014/main" id="{651E06E7-91CC-4B07-E3DA-F5C02B0B8096}"/>
              </a:ext>
            </a:extLst>
          </p:cNvPr>
          <p:cNvPicPr>
            <a:picLocks noChangeAspect="1"/>
          </p:cNvPicPr>
          <p:nvPr/>
        </p:nvPicPr>
        <p:blipFill>
          <a:blip r:embed="rId3"/>
          <a:stretch>
            <a:fillRect/>
          </a:stretch>
        </p:blipFill>
        <p:spPr>
          <a:xfrm>
            <a:off x="6161265" y="4156714"/>
            <a:ext cx="2799567" cy="1704119"/>
          </a:xfrm>
          <a:prstGeom prst="rect">
            <a:avLst/>
          </a:prstGeom>
        </p:spPr>
      </p:pic>
    </p:spTree>
    <p:extLst>
      <p:ext uri="{BB962C8B-B14F-4D97-AF65-F5344CB8AC3E}">
        <p14:creationId xmlns:p14="http://schemas.microsoft.com/office/powerpoint/2010/main" val="9259190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DDC3BF-280E-4E81-952B-308E44EC4D36}"/>
              </a:ext>
            </a:extLst>
          </p:cNvPr>
          <p:cNvSpPr>
            <a:spLocks noGrp="1"/>
          </p:cNvSpPr>
          <p:nvPr>
            <p:ph type="sldNum" sz="quarter" idx="12"/>
          </p:nvPr>
        </p:nvSpPr>
        <p:spPr>
          <a:xfrm>
            <a:off x="6466755" y="6283485"/>
            <a:ext cx="2133600" cy="365125"/>
          </a:xfrm>
        </p:spPr>
        <p:txBody>
          <a:bodyPr/>
          <a:lstStyle/>
          <a:p>
            <a:fld id="{E3D5E142-BA66-4577-AABD-3D3B043058E5}" type="slidenum">
              <a:rPr lang="en-US" smtClean="0"/>
              <a:pPr/>
              <a:t>52</a:t>
            </a:fld>
            <a:endParaRPr lang="en-US"/>
          </a:p>
        </p:txBody>
      </p:sp>
      <p:sp>
        <p:nvSpPr>
          <p:cNvPr id="3" name="Rectangle 2">
            <a:extLst>
              <a:ext uri="{FF2B5EF4-FFF2-40B4-BE49-F238E27FC236}">
                <a16:creationId xmlns:a16="http://schemas.microsoft.com/office/drawing/2014/main" id="{62FA7001-CB7B-D6DA-A49B-D0537A44EDDE}"/>
              </a:ext>
            </a:extLst>
          </p:cNvPr>
          <p:cNvSpPr/>
          <p:nvPr/>
        </p:nvSpPr>
        <p:spPr>
          <a:xfrm>
            <a:off x="2209800" y="4800600"/>
            <a:ext cx="1143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3" name="Picture 12">
            <a:extLst>
              <a:ext uri="{FF2B5EF4-FFF2-40B4-BE49-F238E27FC236}">
                <a16:creationId xmlns:a16="http://schemas.microsoft.com/office/drawing/2014/main" id="{C79CF793-1AB1-E0CC-4349-67B26324E745}"/>
              </a:ext>
            </a:extLst>
          </p:cNvPr>
          <p:cNvPicPr>
            <a:picLocks noChangeAspect="1"/>
          </p:cNvPicPr>
          <p:nvPr/>
        </p:nvPicPr>
        <p:blipFill>
          <a:blip r:embed="rId3"/>
          <a:stretch>
            <a:fillRect/>
          </a:stretch>
        </p:blipFill>
        <p:spPr>
          <a:xfrm>
            <a:off x="1371601" y="547321"/>
            <a:ext cx="6629400" cy="5571246"/>
          </a:xfrm>
          <a:prstGeom prst="rect">
            <a:avLst/>
          </a:prstGeom>
        </p:spPr>
      </p:pic>
    </p:spTree>
    <p:extLst>
      <p:ext uri="{BB962C8B-B14F-4D97-AF65-F5344CB8AC3E}">
        <p14:creationId xmlns:p14="http://schemas.microsoft.com/office/powerpoint/2010/main" val="27247876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0" y="0"/>
            <a:ext cx="9144000" cy="6858000"/>
          </a:xfrm>
          <a:prstGeom prst="rect">
            <a:avLst/>
          </a:prstGeom>
          <a:blipFill>
            <a:blip r:embed="rId3" cstate="print"/>
            <a:stretch>
              <a:fillRect/>
            </a:stretch>
          </a:blipFill>
        </p:spPr>
        <p:txBody>
          <a:bodyPr wrap="square" lIns="0" tIns="0" rIns="0" bIns="0" rtlCol="0">
            <a:spAutoFit/>
          </a:bodyPr>
          <a:lstStyle/>
          <a:p>
            <a:endParaRPr/>
          </a:p>
        </p:txBody>
      </p:sp>
      <p:sp>
        <p:nvSpPr>
          <p:cNvPr id="3" name="object 3"/>
          <p:cNvSpPr txBox="1"/>
          <p:nvPr/>
        </p:nvSpPr>
        <p:spPr>
          <a:xfrm>
            <a:off x="680435" y="3273782"/>
            <a:ext cx="4061850" cy="628377"/>
          </a:xfrm>
          <a:prstGeom prst="rect">
            <a:avLst/>
          </a:prstGeom>
        </p:spPr>
        <p:txBody>
          <a:bodyPr vert="horz" wrap="square" lIns="0" tIns="0" rIns="0" bIns="0" rtlCol="0">
            <a:spAutoFit/>
          </a:bodyPr>
          <a:lstStyle/>
          <a:p>
            <a:pPr marL="0" marR="0">
              <a:lnSpc>
                <a:spcPts val="4915"/>
              </a:lnSpc>
              <a:spcBef>
                <a:spcPts val="0"/>
              </a:spcBef>
              <a:spcAft>
                <a:spcPts val="0"/>
              </a:spcAft>
            </a:pPr>
            <a:r>
              <a:rPr sz="4400" b="1" dirty="0">
                <a:solidFill>
                  <a:srgbClr val="FFFFFF"/>
                </a:solidFill>
                <a:latin typeface="Arial" panose="020B0604020202020204" pitchFamily="34" charset="0"/>
                <a:cs typeface="Arial" panose="020B0604020202020204" pitchFamily="34" charset="0"/>
              </a:rPr>
              <a:t>Mise</a:t>
            </a:r>
            <a:r>
              <a:rPr sz="4400" b="1" spc="120" dirty="0">
                <a:solidFill>
                  <a:srgbClr val="FFFFFF"/>
                </a:solidFill>
                <a:latin typeface="Arial" panose="020B0604020202020204" pitchFamily="34" charset="0"/>
                <a:cs typeface="Arial" panose="020B0604020202020204" pitchFamily="34" charset="0"/>
              </a:rPr>
              <a:t> </a:t>
            </a:r>
            <a:r>
              <a:rPr sz="4400" b="1" dirty="0">
                <a:solidFill>
                  <a:srgbClr val="FFFFFF"/>
                </a:solidFill>
                <a:latin typeface="Arial" panose="020B0604020202020204" pitchFamily="34" charset="0"/>
                <a:cs typeface="Arial" panose="020B0604020202020204" pitchFamily="34" charset="0"/>
              </a:rPr>
              <a:t>en</a:t>
            </a:r>
            <a:r>
              <a:rPr sz="4400" b="1" spc="115" dirty="0">
                <a:solidFill>
                  <a:srgbClr val="FFFFFF"/>
                </a:solidFill>
                <a:latin typeface="Arial" panose="020B0604020202020204" pitchFamily="34" charset="0"/>
                <a:cs typeface="Arial" panose="020B0604020202020204" pitchFamily="34" charset="0"/>
              </a:rPr>
              <a:t> </a:t>
            </a:r>
            <a:r>
              <a:rPr sz="4400" b="1" dirty="0">
                <a:solidFill>
                  <a:srgbClr val="FFFFFF"/>
                </a:solidFill>
                <a:latin typeface="Arial" panose="020B0604020202020204" pitchFamily="34" charset="0"/>
                <a:cs typeface="Arial" panose="020B0604020202020204" pitchFamily="34" charset="0"/>
              </a:rPr>
              <a:t>œuvre</a:t>
            </a:r>
          </a:p>
        </p:txBody>
      </p:sp>
      <p:sp>
        <p:nvSpPr>
          <p:cNvPr id="4" name="object 4"/>
          <p:cNvSpPr txBox="1"/>
          <p:nvPr/>
        </p:nvSpPr>
        <p:spPr>
          <a:xfrm>
            <a:off x="8627110" y="6534650"/>
            <a:ext cx="350167" cy="205184"/>
          </a:xfrm>
          <a:prstGeom prst="rect">
            <a:avLst/>
          </a:prstGeom>
        </p:spPr>
        <p:txBody>
          <a:bodyPr vert="horz" wrap="square" lIns="0" tIns="0" rIns="0" bIns="0" rtlCol="0">
            <a:spAutoFit/>
          </a:bodyPr>
          <a:lstStyle/>
          <a:p>
            <a:pPr marL="0" marR="0">
              <a:lnSpc>
                <a:spcPts val="1564"/>
              </a:lnSpc>
              <a:spcBef>
                <a:spcPts val="0"/>
              </a:spcBef>
              <a:spcAft>
                <a:spcPts val="0"/>
              </a:spcAft>
            </a:pPr>
            <a:r>
              <a:rPr sz="1400" b="1" dirty="0">
                <a:solidFill>
                  <a:srgbClr val="FFFFFF"/>
                </a:solidFill>
                <a:latin typeface="PVDENJ+Arial-BoldMT"/>
                <a:cs typeface="PVDENJ+Arial-BoldMT"/>
              </a:rPr>
              <a:t>5</a:t>
            </a:r>
            <a:r>
              <a:rPr lang="fr-CA" sz="1400" b="1" dirty="0">
                <a:solidFill>
                  <a:srgbClr val="FFFFFF"/>
                </a:solidFill>
                <a:latin typeface="PVDENJ+Arial-BoldMT"/>
                <a:cs typeface="PVDENJ+Arial-BoldMT"/>
              </a:rPr>
              <a:t>3</a:t>
            </a:r>
            <a:endParaRPr sz="1400" b="1" dirty="0">
              <a:solidFill>
                <a:srgbClr val="FFFFFF"/>
              </a:solidFill>
              <a:latin typeface="PVDENJ+Arial-BoldMT"/>
              <a:cs typeface="PVDENJ+Arial-BoldMT"/>
            </a:endParaRPr>
          </a:p>
        </p:txBody>
      </p:sp>
    </p:spTree>
    <p:extLst>
      <p:ext uri="{BB962C8B-B14F-4D97-AF65-F5344CB8AC3E}">
        <p14:creationId xmlns:p14="http://schemas.microsoft.com/office/powerpoint/2010/main" val="16111122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71615" y="868228"/>
            <a:ext cx="2995636" cy="461665"/>
          </a:xfrm>
          <a:prstGeom prst="rect">
            <a:avLst/>
          </a:prstGeom>
        </p:spPr>
        <p:txBody>
          <a:bodyPr vert="horz" wrap="square" lIns="0" tIns="0" rIns="0" bIns="0" rtlCol="0">
            <a:spAutoFit/>
          </a:bodyPr>
          <a:lstStyle/>
          <a:p>
            <a:pPr marL="0" marR="0">
              <a:lnSpc>
                <a:spcPts val="3575"/>
              </a:lnSpc>
              <a:spcBef>
                <a:spcPts val="0"/>
              </a:spcBef>
              <a:spcAft>
                <a:spcPts val="0"/>
              </a:spcAft>
            </a:pPr>
            <a:r>
              <a:rPr sz="3200" b="1" dirty="0">
                <a:solidFill>
                  <a:srgbClr val="000000"/>
                </a:solidFill>
                <a:latin typeface="Arial" panose="020B0604020202020204" pitchFamily="34" charset="0"/>
                <a:cs typeface="Arial" panose="020B0604020202020204" pitchFamily="34" charset="0"/>
              </a:rPr>
              <a:t>Mise</a:t>
            </a:r>
            <a:r>
              <a:rPr sz="3200" b="1" spc="87" dirty="0">
                <a:solidFill>
                  <a:srgbClr val="000000"/>
                </a:solidFill>
                <a:latin typeface="Arial" panose="020B0604020202020204" pitchFamily="34" charset="0"/>
                <a:cs typeface="Arial" panose="020B0604020202020204" pitchFamily="34" charset="0"/>
              </a:rPr>
              <a:t> </a:t>
            </a:r>
            <a:r>
              <a:rPr sz="3200" b="1" dirty="0">
                <a:solidFill>
                  <a:srgbClr val="000000"/>
                </a:solidFill>
                <a:latin typeface="Arial" panose="020B0604020202020204" pitchFamily="34" charset="0"/>
                <a:cs typeface="Arial" panose="020B0604020202020204" pitchFamily="34" charset="0"/>
              </a:rPr>
              <a:t>en</a:t>
            </a:r>
            <a:r>
              <a:rPr sz="3200" b="1" spc="83" dirty="0">
                <a:solidFill>
                  <a:srgbClr val="000000"/>
                </a:solidFill>
                <a:latin typeface="Arial" panose="020B0604020202020204" pitchFamily="34" charset="0"/>
                <a:cs typeface="Arial" panose="020B0604020202020204" pitchFamily="34" charset="0"/>
              </a:rPr>
              <a:t> </a:t>
            </a:r>
            <a:r>
              <a:rPr sz="3200" b="1" dirty="0">
                <a:solidFill>
                  <a:srgbClr val="000000"/>
                </a:solidFill>
                <a:latin typeface="Arial" panose="020B0604020202020204" pitchFamily="34" charset="0"/>
                <a:cs typeface="Arial" panose="020B0604020202020204" pitchFamily="34" charset="0"/>
              </a:rPr>
              <a:t>œuvre</a:t>
            </a:r>
          </a:p>
        </p:txBody>
      </p:sp>
      <p:sp>
        <p:nvSpPr>
          <p:cNvPr id="4" name="object 4"/>
          <p:cNvSpPr txBox="1"/>
          <p:nvPr/>
        </p:nvSpPr>
        <p:spPr>
          <a:xfrm>
            <a:off x="571614" y="1784898"/>
            <a:ext cx="3662171" cy="2213167"/>
          </a:xfrm>
          <a:prstGeom prst="rect">
            <a:avLst/>
          </a:prstGeom>
        </p:spPr>
        <p:txBody>
          <a:bodyPr vert="horz" wrap="square" lIns="0" tIns="0" rIns="0" bIns="0" rtlCol="0">
            <a:spAutoFit/>
          </a:bodyPr>
          <a:lstStyle/>
          <a:p>
            <a:pPr marL="0" marR="0">
              <a:lnSpc>
                <a:spcPts val="2737"/>
              </a:lnSpc>
              <a:spcBef>
                <a:spcPts val="0"/>
              </a:spcBef>
              <a:spcAft>
                <a:spcPts val="0"/>
              </a:spcAft>
            </a:pPr>
            <a:r>
              <a:rPr sz="2450" dirty="0">
                <a:solidFill>
                  <a:srgbClr val="000000"/>
                </a:solidFill>
                <a:latin typeface="Arial" panose="020B0604020202020204" pitchFamily="34" charset="0"/>
                <a:cs typeface="Arial" panose="020B0604020202020204" pitchFamily="34" charset="0"/>
              </a:rPr>
              <a:t>•</a:t>
            </a:r>
            <a:r>
              <a:rPr sz="2450" spc="1230"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Transition</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vers</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une</a:t>
            </a:r>
          </a:p>
          <a:p>
            <a:pPr marL="342900" marR="0">
              <a:lnSpc>
                <a:spcPts val="2681"/>
              </a:lnSpc>
              <a:spcBef>
                <a:spcPts val="188"/>
              </a:spcBef>
              <a:spcAft>
                <a:spcPts val="0"/>
              </a:spcAft>
            </a:pPr>
            <a:r>
              <a:rPr sz="2400" dirty="0">
                <a:solidFill>
                  <a:srgbClr val="000000"/>
                </a:solidFill>
                <a:latin typeface="Arial" panose="020B0604020202020204" pitchFamily="34" charset="0"/>
                <a:cs typeface="Arial" panose="020B0604020202020204" pitchFamily="34" charset="0"/>
              </a:rPr>
              <a:t>approche</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de</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dépistage</a:t>
            </a:r>
          </a:p>
          <a:p>
            <a:pPr marL="342900" marR="0">
              <a:lnSpc>
                <a:spcPts val="2681"/>
              </a:lnSpc>
              <a:spcBef>
                <a:spcPts val="198"/>
              </a:spcBef>
              <a:spcAft>
                <a:spcPts val="0"/>
              </a:spcAft>
            </a:pPr>
            <a:r>
              <a:rPr lang="fr-CA" sz="2400" dirty="0">
                <a:solidFill>
                  <a:srgbClr val="000000"/>
                </a:solidFill>
                <a:latin typeface="Arial" panose="020B0604020202020204" pitchFamily="34" charset="0"/>
                <a:cs typeface="Arial" panose="020B0604020202020204" pitchFamily="34" charset="0"/>
              </a:rPr>
              <a:t>débutant par une estimation du risque </a:t>
            </a:r>
            <a:r>
              <a:rPr sz="2400" dirty="0">
                <a:solidFill>
                  <a:srgbClr val="000000"/>
                </a:solidFill>
                <a:latin typeface="Arial" panose="020B0604020202020204" pitchFamily="34" charset="0"/>
                <a:cs typeface="Arial" panose="020B0604020202020204" pitchFamily="34" charset="0"/>
              </a:rPr>
              <a:t>pour</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les</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femmes</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de</a:t>
            </a:r>
          </a:p>
          <a:p>
            <a:pPr marL="342900" marR="0">
              <a:lnSpc>
                <a:spcPts val="2681"/>
              </a:lnSpc>
              <a:spcBef>
                <a:spcPts val="198"/>
              </a:spcBef>
              <a:spcAft>
                <a:spcPts val="0"/>
              </a:spcAft>
            </a:pPr>
            <a:r>
              <a:rPr sz="2400" dirty="0">
                <a:solidFill>
                  <a:srgbClr val="000000"/>
                </a:solidFill>
                <a:latin typeface="Arial" panose="020B0604020202020204" pitchFamily="34" charset="0"/>
                <a:cs typeface="Arial" panose="020B0604020202020204" pitchFamily="34" charset="0"/>
              </a:rPr>
              <a:t>65</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ans</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et</a:t>
            </a:r>
            <a:r>
              <a:rPr sz="2400" spc="62"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plus</a:t>
            </a:r>
          </a:p>
        </p:txBody>
      </p:sp>
      <p:sp>
        <p:nvSpPr>
          <p:cNvPr id="5" name="object 5"/>
          <p:cNvSpPr txBox="1"/>
          <p:nvPr/>
        </p:nvSpPr>
        <p:spPr>
          <a:xfrm>
            <a:off x="5158442" y="1866002"/>
            <a:ext cx="3429600" cy="1562998"/>
          </a:xfrm>
          <a:prstGeom prst="rect">
            <a:avLst/>
          </a:prstGeom>
        </p:spPr>
        <p:txBody>
          <a:bodyPr vert="horz" wrap="square" lIns="0" tIns="0" rIns="0" bIns="0" rtlCol="0">
            <a:spAutoFit/>
          </a:bodyPr>
          <a:lstStyle/>
          <a:p>
            <a:pPr marL="0" marR="0">
              <a:lnSpc>
                <a:spcPts val="2513"/>
              </a:lnSpc>
              <a:spcBef>
                <a:spcPts val="0"/>
              </a:spcBef>
              <a:spcAft>
                <a:spcPts val="0"/>
              </a:spcAft>
            </a:pPr>
            <a:r>
              <a:rPr sz="2250" dirty="0">
                <a:solidFill>
                  <a:srgbClr val="000000"/>
                </a:solidFill>
                <a:latin typeface="Arial" panose="020B0604020202020204" pitchFamily="34" charset="0"/>
                <a:cs typeface="Arial" panose="020B0604020202020204" pitchFamily="34" charset="0"/>
              </a:rPr>
              <a:t>•</a:t>
            </a:r>
            <a:r>
              <a:rPr sz="2250" spc="1350"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Réduction</a:t>
            </a:r>
            <a:r>
              <a:rPr sz="2200" spc="60"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du</a:t>
            </a:r>
            <a:r>
              <a:rPr sz="2200" spc="58"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dépistage</a:t>
            </a:r>
          </a:p>
          <a:p>
            <a:pPr marL="342900" marR="0">
              <a:lnSpc>
                <a:spcPts val="2376"/>
              </a:lnSpc>
              <a:spcBef>
                <a:spcPts val="0"/>
              </a:spcBef>
              <a:spcAft>
                <a:spcPts val="0"/>
              </a:spcAft>
            </a:pPr>
            <a:r>
              <a:rPr sz="2200" dirty="0">
                <a:solidFill>
                  <a:srgbClr val="000000"/>
                </a:solidFill>
                <a:latin typeface="Arial" panose="020B0604020202020204" pitchFamily="34" charset="0"/>
                <a:cs typeface="Arial" panose="020B0604020202020204" pitchFamily="34" charset="0"/>
              </a:rPr>
              <a:t>chez</a:t>
            </a:r>
            <a:r>
              <a:rPr sz="2200" spc="60"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les</a:t>
            </a:r>
            <a:r>
              <a:rPr sz="2200" spc="60"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femmes</a:t>
            </a:r>
            <a:r>
              <a:rPr sz="2200" spc="60"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de</a:t>
            </a:r>
          </a:p>
          <a:p>
            <a:pPr marL="342900" marR="0">
              <a:lnSpc>
                <a:spcPts val="2375"/>
              </a:lnSpc>
              <a:spcBef>
                <a:spcPts val="0"/>
              </a:spcBef>
              <a:spcAft>
                <a:spcPts val="0"/>
              </a:spcAft>
            </a:pPr>
            <a:r>
              <a:rPr sz="2200" dirty="0">
                <a:solidFill>
                  <a:srgbClr val="000000"/>
                </a:solidFill>
                <a:latin typeface="Arial" panose="020B0604020202020204" pitchFamily="34" charset="0"/>
                <a:cs typeface="Arial" panose="020B0604020202020204" pitchFamily="34" charset="0"/>
              </a:rPr>
              <a:t>moins</a:t>
            </a:r>
            <a:r>
              <a:rPr sz="2200" spc="60"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de</a:t>
            </a:r>
            <a:r>
              <a:rPr sz="2200" spc="58"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65</a:t>
            </a:r>
            <a:r>
              <a:rPr sz="2200" spc="58"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ans</a:t>
            </a:r>
            <a:r>
              <a:rPr sz="2200" spc="60"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et</a:t>
            </a:r>
            <a:r>
              <a:rPr sz="2200" spc="57"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les</a:t>
            </a:r>
          </a:p>
          <a:p>
            <a:pPr marL="342900" marR="0">
              <a:lnSpc>
                <a:spcPts val="2376"/>
              </a:lnSpc>
              <a:spcBef>
                <a:spcPts val="0"/>
              </a:spcBef>
              <a:spcAft>
                <a:spcPts val="0"/>
              </a:spcAft>
            </a:pPr>
            <a:r>
              <a:rPr sz="2200" dirty="0">
                <a:solidFill>
                  <a:srgbClr val="000000"/>
                </a:solidFill>
                <a:latin typeface="Arial" panose="020B0604020202020204" pitchFamily="34" charset="0"/>
                <a:cs typeface="Arial" panose="020B0604020202020204" pitchFamily="34" charset="0"/>
              </a:rPr>
              <a:t>hommes,</a:t>
            </a:r>
            <a:r>
              <a:rPr sz="2200" spc="57"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quel</a:t>
            </a:r>
            <a:r>
              <a:rPr sz="2200" spc="58"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que</a:t>
            </a:r>
            <a:r>
              <a:rPr sz="2200" spc="58"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soit</a:t>
            </a:r>
          </a:p>
          <a:p>
            <a:pPr marL="342900" marR="0">
              <a:lnSpc>
                <a:spcPts val="2375"/>
              </a:lnSpc>
              <a:spcBef>
                <a:spcPts val="0"/>
              </a:spcBef>
              <a:spcAft>
                <a:spcPts val="0"/>
              </a:spcAft>
            </a:pPr>
            <a:r>
              <a:rPr sz="2200" dirty="0">
                <a:solidFill>
                  <a:srgbClr val="000000"/>
                </a:solidFill>
                <a:latin typeface="Arial" panose="020B0604020202020204" pitchFamily="34" charset="0"/>
                <a:cs typeface="Arial" panose="020B0604020202020204" pitchFamily="34" charset="0"/>
              </a:rPr>
              <a:t>leur</a:t>
            </a:r>
            <a:r>
              <a:rPr sz="2200" spc="60" dirty="0">
                <a:solidFill>
                  <a:srgbClr val="000000"/>
                </a:solidFill>
                <a:latin typeface="Arial" panose="020B0604020202020204" pitchFamily="34" charset="0"/>
                <a:cs typeface="Arial" panose="020B0604020202020204" pitchFamily="34" charset="0"/>
              </a:rPr>
              <a:t> </a:t>
            </a:r>
            <a:r>
              <a:rPr sz="2200" dirty="0">
                <a:solidFill>
                  <a:srgbClr val="000000"/>
                </a:solidFill>
                <a:latin typeface="Arial" panose="020B0604020202020204" pitchFamily="34" charset="0"/>
                <a:cs typeface="Arial" panose="020B0604020202020204" pitchFamily="34" charset="0"/>
              </a:rPr>
              <a:t>âge</a:t>
            </a:r>
          </a:p>
        </p:txBody>
      </p:sp>
      <p:sp>
        <p:nvSpPr>
          <p:cNvPr id="7" name="object 7"/>
          <p:cNvSpPr txBox="1"/>
          <p:nvPr/>
        </p:nvSpPr>
        <p:spPr>
          <a:xfrm>
            <a:off x="8427085" y="6365623"/>
            <a:ext cx="321915" cy="166712"/>
          </a:xfrm>
          <a:prstGeom prst="rect">
            <a:avLst/>
          </a:prstGeom>
        </p:spPr>
        <p:txBody>
          <a:bodyPr vert="horz" wrap="square" lIns="0" tIns="0" rIns="0" bIns="0" rtlCol="0">
            <a:spAutoFit/>
          </a:bodyPr>
          <a:lstStyle/>
          <a:p>
            <a:pPr marL="0" marR="0">
              <a:lnSpc>
                <a:spcPts val="1340"/>
              </a:lnSpc>
              <a:spcBef>
                <a:spcPts val="0"/>
              </a:spcBef>
              <a:spcAft>
                <a:spcPts val="0"/>
              </a:spcAft>
            </a:pPr>
            <a:r>
              <a:rPr lang="fr-CA" sz="1200" b="1" dirty="0">
                <a:solidFill>
                  <a:srgbClr val="000000"/>
                </a:solidFill>
                <a:latin typeface="PVDENJ+Arial-BoldMT"/>
                <a:cs typeface="PVDENJ+Arial-BoldMT"/>
              </a:rPr>
              <a:t>54</a:t>
            </a:r>
            <a:endParaRPr sz="1200" b="1" dirty="0">
              <a:solidFill>
                <a:srgbClr val="000000"/>
              </a:solidFill>
              <a:latin typeface="PVDENJ+Arial-BoldMT"/>
              <a:cs typeface="PVDENJ+Arial-BoldMT"/>
            </a:endParaRPr>
          </a:p>
        </p:txBody>
      </p:sp>
      <p:cxnSp>
        <p:nvCxnSpPr>
          <p:cNvPr id="8" name="Google Shape;695;p54">
            <a:extLst>
              <a:ext uri="{FF2B5EF4-FFF2-40B4-BE49-F238E27FC236}">
                <a16:creationId xmlns:a16="http://schemas.microsoft.com/office/drawing/2014/main" id="{DD9E7208-DD5E-2783-83A9-C34847DE8CCD}"/>
              </a:ext>
            </a:extLst>
          </p:cNvPr>
          <p:cNvCxnSpPr/>
          <p:nvPr/>
        </p:nvCxnSpPr>
        <p:spPr>
          <a:xfrm flipH="1">
            <a:off x="4557963" y="1718511"/>
            <a:ext cx="28073" cy="3922293"/>
          </a:xfrm>
          <a:prstGeom prst="straightConnector1">
            <a:avLst/>
          </a:prstGeom>
          <a:noFill/>
          <a:ln w="9525" cap="flat" cmpd="sng">
            <a:solidFill>
              <a:srgbClr val="7F7F7F"/>
            </a:solidFill>
            <a:prstDash val="solid"/>
            <a:round/>
            <a:headEnd type="none" w="sm" len="sm"/>
            <a:tailEnd type="none" w="sm" len="sm"/>
          </a:ln>
        </p:spPr>
      </p:cxnSp>
      <p:grpSp>
        <p:nvGrpSpPr>
          <p:cNvPr id="9" name="Google Shape;696;p54">
            <a:extLst>
              <a:ext uri="{FF2B5EF4-FFF2-40B4-BE49-F238E27FC236}">
                <a16:creationId xmlns:a16="http://schemas.microsoft.com/office/drawing/2014/main" id="{0F07B92D-3BCE-559B-287C-7E2ED673BDAD}"/>
              </a:ext>
            </a:extLst>
          </p:cNvPr>
          <p:cNvGrpSpPr/>
          <p:nvPr/>
        </p:nvGrpSpPr>
        <p:grpSpPr>
          <a:xfrm>
            <a:off x="990600" y="4038601"/>
            <a:ext cx="2576652" cy="2133600"/>
            <a:chOff x="785183" y="1300343"/>
            <a:chExt cx="2659474" cy="2092989"/>
          </a:xfrm>
        </p:grpSpPr>
        <p:pic>
          <p:nvPicPr>
            <p:cNvPr id="10" name="Google Shape;697;p54">
              <a:extLst>
                <a:ext uri="{FF2B5EF4-FFF2-40B4-BE49-F238E27FC236}">
                  <a16:creationId xmlns:a16="http://schemas.microsoft.com/office/drawing/2014/main" id="{04165818-B042-4B87-C869-0155F4724E32}"/>
                </a:ext>
              </a:extLst>
            </p:cNvPr>
            <p:cNvPicPr preferRelativeResize="0"/>
            <p:nvPr/>
          </p:nvPicPr>
          <p:blipFill rotWithShape="1">
            <a:blip r:embed="rId3">
              <a:alphaModFix/>
            </a:blip>
            <a:srcRect/>
            <a:stretch/>
          </p:blipFill>
          <p:spPr>
            <a:xfrm>
              <a:off x="1334021" y="1300343"/>
              <a:ext cx="2110636" cy="1802213"/>
            </a:xfrm>
            <a:prstGeom prst="rect">
              <a:avLst/>
            </a:prstGeom>
            <a:noFill/>
            <a:ln>
              <a:noFill/>
            </a:ln>
          </p:spPr>
        </p:pic>
        <p:grpSp>
          <p:nvGrpSpPr>
            <p:cNvPr id="11" name="Google Shape;698;p54">
              <a:extLst>
                <a:ext uri="{FF2B5EF4-FFF2-40B4-BE49-F238E27FC236}">
                  <a16:creationId xmlns:a16="http://schemas.microsoft.com/office/drawing/2014/main" id="{42F8C92D-5359-6ED3-5537-F6D2DE13122E}"/>
                </a:ext>
              </a:extLst>
            </p:cNvPr>
            <p:cNvGrpSpPr/>
            <p:nvPr/>
          </p:nvGrpSpPr>
          <p:grpSpPr>
            <a:xfrm>
              <a:off x="785183" y="2535052"/>
              <a:ext cx="968866" cy="858280"/>
              <a:chOff x="2442802" y="1543257"/>
              <a:chExt cx="968866" cy="858280"/>
            </a:xfrm>
          </p:grpSpPr>
          <p:sp>
            <p:nvSpPr>
              <p:cNvPr id="13" name="Google Shape;699;p54">
                <a:extLst>
                  <a:ext uri="{FF2B5EF4-FFF2-40B4-BE49-F238E27FC236}">
                    <a16:creationId xmlns:a16="http://schemas.microsoft.com/office/drawing/2014/main" id="{12D61AA3-05A2-8312-BA0D-6E71C04DC44B}"/>
                  </a:ext>
                </a:extLst>
              </p:cNvPr>
              <p:cNvSpPr/>
              <p:nvPr/>
            </p:nvSpPr>
            <p:spPr>
              <a:xfrm>
                <a:off x="2492318" y="1543257"/>
                <a:ext cx="858280" cy="858280"/>
              </a:xfrm>
              <a:prstGeom prst="ellipse">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 name="Google Shape;700;p54">
                <a:extLst>
                  <a:ext uri="{FF2B5EF4-FFF2-40B4-BE49-F238E27FC236}">
                    <a16:creationId xmlns:a16="http://schemas.microsoft.com/office/drawing/2014/main" id="{CAAFEFC6-3A08-A56D-CC42-212A4747BDA4}"/>
                  </a:ext>
                </a:extLst>
              </p:cNvPr>
              <p:cNvSpPr txBox="1"/>
              <p:nvPr/>
            </p:nvSpPr>
            <p:spPr>
              <a:xfrm>
                <a:off x="2442802" y="1650540"/>
                <a:ext cx="96886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lt1"/>
                    </a:solidFill>
                    <a:latin typeface="Calibri"/>
                    <a:ea typeface="Calibri"/>
                    <a:cs typeface="Calibri"/>
                    <a:sym typeface="Calibri"/>
                  </a:rPr>
                  <a:t>65+</a:t>
                </a:r>
                <a:endParaRPr sz="1800">
                  <a:solidFill>
                    <a:schemeClr val="lt1"/>
                  </a:solidFill>
                  <a:latin typeface="Calibri"/>
                  <a:ea typeface="Calibri"/>
                  <a:cs typeface="Calibri"/>
                  <a:sym typeface="Calibri"/>
                </a:endParaRPr>
              </a:p>
            </p:txBody>
          </p:sp>
        </p:grpSp>
        <p:pic>
          <p:nvPicPr>
            <p:cNvPr id="12" name="Google Shape;701;p54" descr="Icon&#10;&#10;Description automatically generated">
              <a:extLst>
                <a:ext uri="{FF2B5EF4-FFF2-40B4-BE49-F238E27FC236}">
                  <a16:creationId xmlns:a16="http://schemas.microsoft.com/office/drawing/2014/main" id="{0B4378A5-F668-71D3-D222-4ECA705ACC3B}"/>
                </a:ext>
              </a:extLst>
            </p:cNvPr>
            <p:cNvPicPr preferRelativeResize="0"/>
            <p:nvPr/>
          </p:nvPicPr>
          <p:blipFill rotWithShape="1">
            <a:blip r:embed="rId4">
              <a:alphaModFix/>
            </a:blip>
            <a:srcRect/>
            <a:stretch/>
          </p:blipFill>
          <p:spPr>
            <a:xfrm>
              <a:off x="2820775" y="1347666"/>
              <a:ext cx="490212" cy="481960"/>
            </a:xfrm>
            <a:prstGeom prst="rect">
              <a:avLst/>
            </a:prstGeom>
            <a:noFill/>
            <a:ln>
              <a:noFill/>
            </a:ln>
          </p:spPr>
        </p:pic>
      </p:grpSp>
      <p:sp>
        <p:nvSpPr>
          <p:cNvPr id="6" name="object 6"/>
          <p:cNvSpPr txBox="1"/>
          <p:nvPr/>
        </p:nvSpPr>
        <p:spPr>
          <a:xfrm>
            <a:off x="1118079" y="5465429"/>
            <a:ext cx="672539" cy="538609"/>
          </a:xfrm>
          <a:prstGeom prst="rect">
            <a:avLst/>
          </a:prstGeom>
          <a:solidFill>
            <a:srgbClr val="3F3F3F"/>
          </a:solidFill>
        </p:spPr>
        <p:txBody>
          <a:bodyPr vert="horz" wrap="square" lIns="0" tIns="0" rIns="0" bIns="0" rtlCol="0">
            <a:spAutoFit/>
          </a:bodyPr>
          <a:lstStyle/>
          <a:p>
            <a:pPr marL="15050" marR="0" algn="ctr">
              <a:lnSpc>
                <a:spcPts val="1900"/>
              </a:lnSpc>
              <a:spcBef>
                <a:spcPts val="0"/>
              </a:spcBef>
              <a:spcAft>
                <a:spcPts val="0"/>
              </a:spcAft>
            </a:pPr>
            <a:r>
              <a:rPr sz="1400" b="1" dirty="0">
                <a:solidFill>
                  <a:srgbClr val="FFFFFF"/>
                </a:solidFill>
                <a:latin typeface="Arial" panose="020B0604020202020204" pitchFamily="34" charset="0"/>
                <a:cs typeface="Arial" panose="020B0604020202020204" pitchFamily="34" charset="0"/>
              </a:rPr>
              <a:t>65</a:t>
            </a:r>
            <a:r>
              <a:rPr sz="1400" b="1" spc="-46" dirty="0">
                <a:solidFill>
                  <a:srgbClr val="FFFFFF"/>
                </a:solidFill>
                <a:latin typeface="Arial" panose="020B0604020202020204" pitchFamily="34" charset="0"/>
                <a:cs typeface="Arial" panose="020B0604020202020204" pitchFamily="34" charset="0"/>
              </a:rPr>
              <a:t> </a:t>
            </a:r>
            <a:r>
              <a:rPr sz="1400" b="1" dirty="0">
                <a:solidFill>
                  <a:srgbClr val="FFFFFF"/>
                </a:solidFill>
                <a:latin typeface="Arial" panose="020B0604020202020204" pitchFamily="34" charset="0"/>
                <a:cs typeface="Arial" panose="020B0604020202020204" pitchFamily="34" charset="0"/>
              </a:rPr>
              <a:t>ans</a:t>
            </a:r>
          </a:p>
          <a:p>
            <a:pPr marL="0" marR="0" algn="ctr">
              <a:lnSpc>
                <a:spcPts val="1900"/>
              </a:lnSpc>
              <a:spcBef>
                <a:spcPts val="380"/>
              </a:spcBef>
              <a:spcAft>
                <a:spcPts val="0"/>
              </a:spcAft>
            </a:pPr>
            <a:r>
              <a:rPr sz="1400" b="1" dirty="0">
                <a:solidFill>
                  <a:srgbClr val="FFFFFF"/>
                </a:solidFill>
                <a:latin typeface="Arial" panose="020B0604020202020204" pitchFamily="34" charset="0"/>
                <a:cs typeface="Arial" panose="020B0604020202020204" pitchFamily="34" charset="0"/>
              </a:rPr>
              <a:t>et</a:t>
            </a:r>
            <a:r>
              <a:rPr sz="1400" b="1" spc="-46" dirty="0">
                <a:solidFill>
                  <a:srgbClr val="FFFFFF"/>
                </a:solidFill>
                <a:latin typeface="Arial" panose="020B0604020202020204" pitchFamily="34" charset="0"/>
                <a:cs typeface="Arial" panose="020B0604020202020204" pitchFamily="34" charset="0"/>
              </a:rPr>
              <a:t> </a:t>
            </a:r>
            <a:r>
              <a:rPr sz="1400" b="1" dirty="0">
                <a:solidFill>
                  <a:srgbClr val="FFFFFF"/>
                </a:solidFill>
                <a:latin typeface="Arial" panose="020B0604020202020204" pitchFamily="34" charset="0"/>
                <a:cs typeface="Arial" panose="020B0604020202020204" pitchFamily="34" charset="0"/>
              </a:rPr>
              <a:t>plus</a:t>
            </a:r>
          </a:p>
        </p:txBody>
      </p:sp>
      <p:grpSp>
        <p:nvGrpSpPr>
          <p:cNvPr id="15" name="Google Shape;702;p54">
            <a:extLst>
              <a:ext uri="{FF2B5EF4-FFF2-40B4-BE49-F238E27FC236}">
                <a16:creationId xmlns:a16="http://schemas.microsoft.com/office/drawing/2014/main" id="{EE4EA4AB-5B07-EA6D-A30A-612021692926}"/>
              </a:ext>
            </a:extLst>
          </p:cNvPr>
          <p:cNvGrpSpPr/>
          <p:nvPr/>
        </p:nvGrpSpPr>
        <p:grpSpPr>
          <a:xfrm>
            <a:off x="5242142" y="3855312"/>
            <a:ext cx="2993720" cy="1870437"/>
            <a:chOff x="419622" y="3955520"/>
            <a:chExt cx="2993720" cy="1870437"/>
          </a:xfrm>
        </p:grpSpPr>
        <p:pic>
          <p:nvPicPr>
            <p:cNvPr id="16" name="Google Shape;703;p54" descr="Icon&#10;&#10;Description automatically generated">
              <a:extLst>
                <a:ext uri="{FF2B5EF4-FFF2-40B4-BE49-F238E27FC236}">
                  <a16:creationId xmlns:a16="http://schemas.microsoft.com/office/drawing/2014/main" id="{B513BCDA-D520-6B8C-2079-47EE8E3C0EB5}"/>
                </a:ext>
              </a:extLst>
            </p:cNvPr>
            <p:cNvPicPr preferRelativeResize="0"/>
            <p:nvPr/>
          </p:nvPicPr>
          <p:blipFill rotWithShape="1">
            <a:blip r:embed="rId5">
              <a:alphaModFix/>
            </a:blip>
            <a:srcRect/>
            <a:stretch/>
          </p:blipFill>
          <p:spPr>
            <a:xfrm>
              <a:off x="2820775" y="3955520"/>
              <a:ext cx="490214" cy="490213"/>
            </a:xfrm>
            <a:prstGeom prst="rect">
              <a:avLst/>
            </a:prstGeom>
            <a:noFill/>
            <a:ln>
              <a:noFill/>
            </a:ln>
          </p:spPr>
        </p:pic>
        <p:pic>
          <p:nvPicPr>
            <p:cNvPr id="17" name="Google Shape;704;p54">
              <a:extLst>
                <a:ext uri="{FF2B5EF4-FFF2-40B4-BE49-F238E27FC236}">
                  <a16:creationId xmlns:a16="http://schemas.microsoft.com/office/drawing/2014/main" id="{1A994EA0-AAED-F7B9-983E-C5E33EB90348}"/>
                </a:ext>
              </a:extLst>
            </p:cNvPr>
            <p:cNvPicPr preferRelativeResize="0"/>
            <p:nvPr/>
          </p:nvPicPr>
          <p:blipFill rotWithShape="1">
            <a:blip r:embed="rId6">
              <a:alphaModFix/>
            </a:blip>
            <a:srcRect/>
            <a:stretch/>
          </p:blipFill>
          <p:spPr>
            <a:xfrm>
              <a:off x="419622" y="4401545"/>
              <a:ext cx="2993720" cy="1424412"/>
            </a:xfrm>
            <a:prstGeom prst="rect">
              <a:avLst/>
            </a:prstGeom>
            <a:noFill/>
            <a:ln>
              <a:noFill/>
            </a:ln>
          </p:spPr>
        </p:pic>
      </p:grpSp>
    </p:spTree>
    <p:extLst>
      <p:ext uri="{BB962C8B-B14F-4D97-AF65-F5344CB8AC3E}">
        <p14:creationId xmlns:p14="http://schemas.microsoft.com/office/powerpoint/2010/main" val="2990018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741" y="492125"/>
            <a:ext cx="8229600" cy="762000"/>
          </a:xfrm>
        </p:spPr>
        <p:txBody>
          <a:bodyPr vert="horz" lIns="91440" tIns="45720" rIns="91440" bIns="45720" rtlCol="0" anchor="ctr">
            <a:noAutofit/>
          </a:bodyPr>
          <a:lstStyle/>
          <a:p>
            <a:br>
              <a:rPr lang="en-CA" sz="3200" b="1" dirty="0">
                <a:effectLst/>
                <a:latin typeface="Arial" panose="020B0604020202020204" pitchFamily="34" charset="0"/>
                <a:ea typeface="Times New Roman" panose="02020603050405020304" pitchFamily="18" charset="0"/>
              </a:rPr>
            </a:br>
            <a:r>
              <a:rPr lang="en-CA" sz="3200" b="1" dirty="0">
                <a:effectLst/>
                <a:latin typeface="Arial" panose="020B0604020202020204" pitchFamily="34" charset="0"/>
                <a:ea typeface="Times New Roman" panose="02020603050405020304" pitchFamily="18" charset="0"/>
              </a:rPr>
              <a:t>Qu’est-ce que </a:t>
            </a:r>
            <a:r>
              <a:rPr lang="en-CA" sz="3200" b="1" dirty="0" err="1">
                <a:effectLst/>
                <a:latin typeface="Arial" panose="020B0604020202020204" pitchFamily="34" charset="0"/>
                <a:ea typeface="Times New Roman" panose="02020603050405020304" pitchFamily="18" charset="0"/>
              </a:rPr>
              <a:t>cela</a:t>
            </a:r>
            <a:r>
              <a:rPr lang="en-CA" sz="3200" b="1" dirty="0">
                <a:effectLst/>
                <a:latin typeface="Arial" panose="020B0604020202020204" pitchFamily="34" charset="0"/>
                <a:ea typeface="Times New Roman" panose="02020603050405020304" pitchFamily="18" charset="0"/>
              </a:rPr>
              <a:t> </a:t>
            </a:r>
            <a:r>
              <a:rPr lang="en-CA" sz="3200" b="1" dirty="0" err="1">
                <a:effectLst/>
                <a:latin typeface="Arial" panose="020B0604020202020204" pitchFamily="34" charset="0"/>
                <a:ea typeface="Times New Roman" panose="02020603050405020304" pitchFamily="18" charset="0"/>
              </a:rPr>
              <a:t>signifie</a:t>
            </a:r>
            <a:r>
              <a:rPr lang="en-CA" sz="3200" b="1" dirty="0">
                <a:effectLst/>
                <a:latin typeface="Arial" panose="020B0604020202020204" pitchFamily="34" charset="0"/>
                <a:ea typeface="Times New Roman" panose="02020603050405020304" pitchFamily="18" charset="0"/>
              </a:rPr>
              <a:t> pour les cliniciens? </a:t>
            </a:r>
            <a:br>
              <a:rPr lang="en-US" sz="3200" dirty="0">
                <a:effectLst/>
                <a:latin typeface="Times New Roman" panose="02020603050405020304" pitchFamily="18" charset="0"/>
                <a:ea typeface="Times New Roman" panose="02020603050405020304" pitchFamily="18" charset="0"/>
              </a:rPr>
            </a:br>
            <a:r>
              <a:rPr lang="en-CA" sz="3200" dirty="0">
                <a:latin typeface="Arial"/>
                <a:cs typeface="Arial"/>
              </a:rPr>
              <a:t>	</a:t>
            </a:r>
          </a:p>
        </p:txBody>
      </p:sp>
      <p:sp>
        <p:nvSpPr>
          <p:cNvPr id="3" name="Content Placeholder 2"/>
          <p:cNvSpPr>
            <a:spLocks noGrp="1"/>
          </p:cNvSpPr>
          <p:nvPr>
            <p:ph idx="1"/>
          </p:nvPr>
        </p:nvSpPr>
        <p:spPr>
          <a:xfrm>
            <a:off x="1676400" y="1791577"/>
            <a:ext cx="6696921" cy="4815576"/>
          </a:xfrm>
        </p:spPr>
        <p:txBody>
          <a:bodyPr vert="horz" lIns="91440" tIns="45720" rIns="91440" bIns="45720" rtlCol="0" anchor="t">
            <a:normAutofit/>
          </a:bodyPr>
          <a:lstStyle/>
          <a:p>
            <a:pPr>
              <a:spcBef>
                <a:spcPts val="0"/>
              </a:spcBef>
            </a:pPr>
            <a:r>
              <a:rPr lang="en-CA" dirty="0">
                <a:latin typeface="Arial"/>
                <a:ea typeface="Times New Roman" panose="02020603050405020304" pitchFamily="18" charset="0"/>
                <a:cs typeface="Arial"/>
              </a:rPr>
              <a:t>Cesser de demander des tests de DMO pour le femmes de </a:t>
            </a:r>
            <a:r>
              <a:rPr lang="en-CA" dirty="0" err="1">
                <a:latin typeface="Arial"/>
                <a:ea typeface="Times New Roman" panose="02020603050405020304" pitchFamily="18" charset="0"/>
                <a:cs typeface="Arial"/>
              </a:rPr>
              <a:t>moins</a:t>
            </a:r>
            <a:r>
              <a:rPr lang="en-CA" dirty="0">
                <a:latin typeface="Arial"/>
                <a:ea typeface="Times New Roman" panose="02020603050405020304" pitchFamily="18" charset="0"/>
                <a:cs typeface="Arial"/>
              </a:rPr>
              <a:t> de 65 ans et les hommes de tout </a:t>
            </a:r>
            <a:r>
              <a:rPr lang="en-CA" dirty="0" err="1">
                <a:latin typeface="Arial"/>
                <a:ea typeface="Times New Roman" panose="02020603050405020304" pitchFamily="18" charset="0"/>
                <a:cs typeface="Arial"/>
              </a:rPr>
              <a:t>âge</a:t>
            </a:r>
            <a:r>
              <a:rPr lang="en-CA" dirty="0">
                <a:latin typeface="Arial"/>
                <a:ea typeface="Times New Roman" panose="02020603050405020304" pitchFamily="18" charset="0"/>
                <a:cs typeface="Arial"/>
              </a:rPr>
              <a:t> </a:t>
            </a:r>
            <a:endParaRPr lang="en-CA" dirty="0"/>
          </a:p>
          <a:p>
            <a:pPr marL="0" indent="0">
              <a:spcBef>
                <a:spcPts val="0"/>
              </a:spcBef>
              <a:buNone/>
            </a:pPr>
            <a:endParaRPr lang="en-CA" dirty="0">
              <a:latin typeface="Arial"/>
              <a:ea typeface="Times New Roman" panose="02020603050405020304" pitchFamily="18" charset="0"/>
              <a:cs typeface="Arial"/>
            </a:endParaRPr>
          </a:p>
          <a:p>
            <a:pPr>
              <a:spcBef>
                <a:spcPts val="0"/>
              </a:spcBef>
            </a:pPr>
            <a:r>
              <a:rPr lang="fr-CA" dirty="0">
                <a:latin typeface="Arial"/>
                <a:cs typeface="Arial"/>
              </a:rPr>
              <a:t>Dépister les femmes de 65 ans et plus en débutant par une estimation du risque et initier une prise de décision partagée sur les bénéfices et préjudice potentiels d’une pharmacothérapie préventive avant de demander une ostéodensitométrie</a:t>
            </a:r>
            <a:endParaRPr lang="en-US" dirty="0">
              <a:effectLst/>
              <a:latin typeface="Times New Roman"/>
              <a:ea typeface="Times New Roman" panose="02020603050405020304" pitchFamily="18" charset="0"/>
              <a:cs typeface="Arial"/>
            </a:endParaRPr>
          </a:p>
          <a:p>
            <a:pPr>
              <a:spcBef>
                <a:spcPts val="0"/>
              </a:spcBef>
            </a:pPr>
            <a:endParaRPr lang="en-CA" dirty="0">
              <a:latin typeface="Arial"/>
              <a:ea typeface="Times New Roman" panose="02020603050405020304" pitchFamily="18" charset="0"/>
              <a:cs typeface="Arial"/>
            </a:endParaRPr>
          </a:p>
          <a:p>
            <a:pPr>
              <a:spcBef>
                <a:spcPts val="0"/>
              </a:spcBef>
            </a:pPr>
            <a:endParaRPr lang="en-CA" dirty="0">
              <a:latin typeface="Arial"/>
              <a:ea typeface="Times New Roman" panose="02020603050405020304" pitchFamily="18" charset="0"/>
              <a:cs typeface="Arial"/>
            </a:endParaRPr>
          </a:p>
          <a:p>
            <a:pPr>
              <a:spcBef>
                <a:spcPts val="0"/>
              </a:spcBef>
            </a:pPr>
            <a:endParaRPr lang="en-CA" dirty="0">
              <a:latin typeface="Arial"/>
              <a:ea typeface="Times New Roman" panose="02020603050405020304" pitchFamily="18" charset="0"/>
              <a:cs typeface="Arial"/>
            </a:endParaRPr>
          </a:p>
          <a:p>
            <a:pPr>
              <a:spcBef>
                <a:spcPts val="0"/>
              </a:spcBef>
            </a:pPr>
            <a:endParaRPr lang="en-CA" dirty="0">
              <a:latin typeface="Arial"/>
              <a:ea typeface="Times New Roman" panose="02020603050405020304" pitchFamily="18" charset="0"/>
              <a:cs typeface="Arial"/>
            </a:endParaRPr>
          </a:p>
          <a:p>
            <a:pPr>
              <a:spcBef>
                <a:spcPts val="0"/>
              </a:spcBef>
            </a:pPr>
            <a:endParaRPr lang="en-CA" dirty="0">
              <a:latin typeface="Arial"/>
              <a:ea typeface="Times New Roman" panose="02020603050405020304" pitchFamily="18" charset="0"/>
              <a:cs typeface="Arial"/>
            </a:endParaRPr>
          </a:p>
          <a:p>
            <a:pPr>
              <a:spcBef>
                <a:spcPts val="0"/>
              </a:spcBef>
            </a:pPr>
            <a:endParaRPr lang="en-CA" dirty="0">
              <a:latin typeface="Arial"/>
              <a:ea typeface="Times New Roman" panose="02020603050405020304" pitchFamily="18" charset="0"/>
              <a:cs typeface="Arial"/>
            </a:endParaRPr>
          </a:p>
          <a:p>
            <a:pPr>
              <a:lnSpc>
                <a:spcPct val="107000"/>
              </a:lnSpc>
              <a:spcBef>
                <a:spcPts val="0"/>
              </a:spcBef>
              <a:buFont typeface="Arial"/>
            </a:pPr>
            <a:endParaRPr lang="en-US" sz="1800" dirty="0">
              <a:effectLst/>
              <a:ea typeface="Calibri" panose="020F0502020204030204" pitchFamily="34" charset="0"/>
            </a:endParaRPr>
          </a:p>
        </p:txBody>
      </p:sp>
      <p:sp>
        <p:nvSpPr>
          <p:cNvPr id="4" name="Slide Number Placeholder 3"/>
          <p:cNvSpPr>
            <a:spLocks noGrp="1"/>
          </p:cNvSpPr>
          <p:nvPr>
            <p:ph type="sldNum" sz="quarter" idx="12"/>
          </p:nvPr>
        </p:nvSpPr>
        <p:spPr/>
        <p:txBody>
          <a:bodyPr/>
          <a:lstStyle/>
          <a:p>
            <a:fld id="{E3D5E142-BA66-4577-AABD-3D3B043058E5}" type="slidenum">
              <a:rPr lang="en-US" smtClean="0"/>
              <a:t>55</a:t>
            </a:fld>
            <a:endParaRPr lang="en-US"/>
          </a:p>
        </p:txBody>
      </p:sp>
      <p:pic>
        <p:nvPicPr>
          <p:cNvPr id="8" name="Picture 15" descr="Icon&#10;&#10;Description automatically generated">
            <a:extLst>
              <a:ext uri="{FF2B5EF4-FFF2-40B4-BE49-F238E27FC236}">
                <a16:creationId xmlns:a16="http://schemas.microsoft.com/office/drawing/2014/main" id="{B6F0FDB1-71B6-C02C-B309-3035D29EA0F3}"/>
              </a:ext>
            </a:extLst>
          </p:cNvPr>
          <p:cNvPicPr>
            <a:picLocks noChangeAspect="1"/>
          </p:cNvPicPr>
          <p:nvPr/>
        </p:nvPicPr>
        <p:blipFill>
          <a:blip r:embed="rId3"/>
          <a:stretch>
            <a:fillRect/>
          </a:stretch>
        </p:blipFill>
        <p:spPr>
          <a:xfrm>
            <a:off x="548345" y="2107716"/>
            <a:ext cx="911524" cy="919325"/>
          </a:xfrm>
          <a:prstGeom prst="rect">
            <a:avLst/>
          </a:prstGeom>
        </p:spPr>
      </p:pic>
      <p:pic>
        <p:nvPicPr>
          <p:cNvPr id="5" name="Picture 14" descr="Icon&#10;&#10;Description automatically generated">
            <a:extLst>
              <a:ext uri="{FF2B5EF4-FFF2-40B4-BE49-F238E27FC236}">
                <a16:creationId xmlns:a16="http://schemas.microsoft.com/office/drawing/2014/main" id="{527BE49F-0B8D-22FB-4CED-F471BBF51434}"/>
              </a:ext>
            </a:extLst>
          </p:cNvPr>
          <p:cNvPicPr>
            <a:picLocks noChangeAspect="1"/>
          </p:cNvPicPr>
          <p:nvPr/>
        </p:nvPicPr>
        <p:blipFill>
          <a:blip r:embed="rId4"/>
          <a:stretch>
            <a:fillRect/>
          </a:stretch>
        </p:blipFill>
        <p:spPr>
          <a:xfrm>
            <a:off x="548347" y="3830959"/>
            <a:ext cx="911522" cy="903270"/>
          </a:xfrm>
          <a:prstGeom prst="rect">
            <a:avLst/>
          </a:prstGeom>
        </p:spPr>
      </p:pic>
    </p:spTree>
    <p:extLst>
      <p:ext uri="{BB962C8B-B14F-4D97-AF65-F5344CB8AC3E}">
        <p14:creationId xmlns:p14="http://schemas.microsoft.com/office/powerpoint/2010/main" val="38413485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175" y="703797"/>
            <a:ext cx="8229600" cy="762000"/>
          </a:xfrm>
        </p:spPr>
        <p:txBody>
          <a:bodyPr vert="horz" lIns="91440" tIns="45720" rIns="91440" bIns="45720" rtlCol="0" anchor="ctr">
            <a:noAutofit/>
          </a:bodyPr>
          <a:lstStyle/>
          <a:p>
            <a:r>
              <a:rPr lang="en-CA" sz="3200" b="1" dirty="0">
                <a:latin typeface="Arial"/>
                <a:cs typeface="Arial"/>
              </a:rPr>
              <a:t>Mise en oeuvre	</a:t>
            </a:r>
          </a:p>
        </p:txBody>
      </p:sp>
      <p:sp>
        <p:nvSpPr>
          <p:cNvPr id="3" name="Content Placeholder 2"/>
          <p:cNvSpPr>
            <a:spLocks noGrp="1"/>
          </p:cNvSpPr>
          <p:nvPr>
            <p:ph idx="1"/>
          </p:nvPr>
        </p:nvSpPr>
        <p:spPr>
          <a:xfrm>
            <a:off x="760212" y="1835125"/>
            <a:ext cx="7669525" cy="2548151"/>
          </a:xfrm>
        </p:spPr>
        <p:txBody>
          <a:bodyPr vert="horz" lIns="91440" tIns="45720" rIns="91440" bIns="45720" rtlCol="0" anchor="t">
            <a:normAutofit fontScale="92500" lnSpcReduction="10000"/>
          </a:bodyPr>
          <a:lstStyle/>
          <a:p>
            <a:pPr marL="342900" marR="0" lvl="0" indent="-342900">
              <a:lnSpc>
                <a:spcPct val="107000"/>
              </a:lnSpc>
              <a:spcBef>
                <a:spcPts val="0"/>
              </a:spcBef>
              <a:spcAft>
                <a:spcPts val="800"/>
              </a:spcAft>
              <a:buFont typeface="Arial" panose="05050102010706020507" pitchFamily="18" charset="2"/>
              <a:buChar char="•"/>
            </a:pPr>
            <a:r>
              <a:rPr lang="en-CA" dirty="0">
                <a:effectLst/>
                <a:latin typeface="Arial"/>
                <a:ea typeface="Times New Roman" panose="02020603050405020304" pitchFamily="18" charset="0"/>
                <a:cs typeface="Arial"/>
              </a:rPr>
              <a:t>On ne </a:t>
            </a:r>
            <a:r>
              <a:rPr lang="en-CA" dirty="0" err="1">
                <a:effectLst/>
                <a:latin typeface="Arial"/>
                <a:ea typeface="Times New Roman" panose="02020603050405020304" pitchFamily="18" charset="0"/>
                <a:cs typeface="Arial"/>
              </a:rPr>
              <a:t>sait</a:t>
            </a:r>
            <a:r>
              <a:rPr lang="en-CA" dirty="0">
                <a:effectLst/>
                <a:latin typeface="Arial"/>
                <a:ea typeface="Times New Roman" panose="02020603050405020304" pitchFamily="18" charset="0"/>
                <a:cs typeface="Arial"/>
              </a:rPr>
              <a:t> pas à quelle </a:t>
            </a:r>
            <a:r>
              <a:rPr lang="en-CA" dirty="0" err="1">
                <a:effectLst/>
                <a:latin typeface="Arial"/>
                <a:ea typeface="Times New Roman" panose="02020603050405020304" pitchFamily="18" charset="0"/>
                <a:cs typeface="Arial"/>
              </a:rPr>
              <a:t>fréquence</a:t>
            </a:r>
            <a:r>
              <a:rPr lang="en-CA" dirty="0">
                <a:effectLst/>
                <a:latin typeface="Arial"/>
                <a:ea typeface="Times New Roman" panose="02020603050405020304" pitchFamily="18" charset="0"/>
                <a:cs typeface="Arial"/>
              </a:rPr>
              <a:t> </a:t>
            </a:r>
            <a:r>
              <a:rPr lang="en-CA" dirty="0">
                <a:latin typeface="Arial"/>
                <a:ea typeface="Times New Roman" panose="02020603050405020304" pitchFamily="18" charset="0"/>
                <a:cs typeface="Arial"/>
              </a:rPr>
              <a:t>le </a:t>
            </a:r>
            <a:r>
              <a:rPr lang="en-CA" dirty="0">
                <a:effectLst/>
                <a:latin typeface="Arial"/>
                <a:ea typeface="Times New Roman" panose="02020603050405020304" pitchFamily="18" charset="0"/>
                <a:cs typeface="Arial"/>
              </a:rPr>
              <a:t>dépistage par FRAX +/- DMO </a:t>
            </a:r>
            <a:r>
              <a:rPr lang="en-CA" dirty="0" err="1">
                <a:effectLst/>
                <a:latin typeface="Arial"/>
                <a:ea typeface="Times New Roman" panose="02020603050405020304" pitchFamily="18" charset="0"/>
                <a:cs typeface="Arial"/>
              </a:rPr>
              <a:t>devrait</a:t>
            </a:r>
            <a:r>
              <a:rPr lang="en-CA" dirty="0">
                <a:effectLst/>
                <a:latin typeface="Arial"/>
                <a:ea typeface="Times New Roman" panose="02020603050405020304" pitchFamily="18" charset="0"/>
                <a:cs typeface="Arial"/>
              </a:rPr>
              <a:t> </a:t>
            </a:r>
            <a:r>
              <a:rPr lang="en-CA" dirty="0" err="1">
                <a:effectLst/>
                <a:latin typeface="Arial"/>
                <a:ea typeface="Times New Roman" panose="02020603050405020304" pitchFamily="18" charset="0"/>
                <a:cs typeface="Arial"/>
              </a:rPr>
              <a:t>être</a:t>
            </a:r>
            <a:r>
              <a:rPr lang="en-CA" dirty="0">
                <a:effectLst/>
                <a:latin typeface="Arial"/>
                <a:ea typeface="Times New Roman" panose="02020603050405020304" pitchFamily="18" charset="0"/>
                <a:cs typeface="Arial"/>
              </a:rPr>
              <a:t> </a:t>
            </a:r>
            <a:r>
              <a:rPr lang="en-CA" dirty="0" err="1">
                <a:effectLst/>
                <a:latin typeface="Arial"/>
                <a:ea typeface="Times New Roman" panose="02020603050405020304" pitchFamily="18" charset="0"/>
                <a:cs typeface="Arial"/>
              </a:rPr>
              <a:t>effectué</a:t>
            </a:r>
            <a:r>
              <a:rPr lang="en-CA" dirty="0">
                <a:effectLst/>
                <a:latin typeface="Arial"/>
                <a:ea typeface="Times New Roman" panose="02020603050405020304" pitchFamily="18" charset="0"/>
                <a:cs typeface="Arial"/>
              </a:rPr>
              <a:t>.</a:t>
            </a:r>
          </a:p>
          <a:p>
            <a:pPr marL="342900" marR="0" lvl="0" indent="-342900">
              <a:lnSpc>
                <a:spcPct val="107000"/>
              </a:lnSpc>
              <a:spcBef>
                <a:spcPts val="0"/>
              </a:spcBef>
              <a:spcAft>
                <a:spcPts val="800"/>
              </a:spcAft>
              <a:buFont typeface="Arial" panose="05050102010706020507" pitchFamily="18" charset="2"/>
              <a:buChar char="•"/>
            </a:pPr>
            <a:endParaRPr lang="en-CA" dirty="0">
              <a:effectLst/>
              <a:latin typeface="Arial"/>
              <a:ea typeface="Times New Roman" panose="02020603050405020304" pitchFamily="18" charset="0"/>
              <a:cs typeface="Arial"/>
            </a:endParaRPr>
          </a:p>
          <a:p>
            <a:pPr marL="342900" marR="0" lvl="0" indent="-342900">
              <a:lnSpc>
                <a:spcPct val="107000"/>
              </a:lnSpc>
              <a:spcBef>
                <a:spcPts val="0"/>
              </a:spcBef>
              <a:spcAft>
                <a:spcPts val="800"/>
              </a:spcAft>
              <a:buFont typeface="Arial" panose="05050102010706020507" pitchFamily="18" charset="2"/>
              <a:buChar char="•"/>
            </a:pPr>
            <a:r>
              <a:rPr lang="en-CA" dirty="0">
                <a:effectLst/>
                <a:latin typeface="Arial"/>
                <a:ea typeface="Times New Roman" panose="02020603050405020304" pitchFamily="18" charset="0"/>
                <a:cs typeface="Arial"/>
              </a:rPr>
              <a:t>Il ne </a:t>
            </a:r>
            <a:r>
              <a:rPr lang="en-CA" dirty="0" err="1">
                <a:effectLst/>
                <a:latin typeface="Arial"/>
                <a:ea typeface="Times New Roman" panose="02020603050405020304" pitchFamily="18" charset="0"/>
                <a:cs typeface="Arial"/>
              </a:rPr>
              <a:t>semble</a:t>
            </a:r>
            <a:r>
              <a:rPr lang="en-CA" dirty="0">
                <a:effectLst/>
                <a:latin typeface="Arial"/>
                <a:ea typeface="Times New Roman" panose="02020603050405020304" pitchFamily="18" charset="0"/>
                <a:cs typeface="Arial"/>
              </a:rPr>
              <a:t> pas </a:t>
            </a:r>
            <a:r>
              <a:rPr lang="en-CA" dirty="0" err="1">
                <a:effectLst/>
                <a:latin typeface="Arial"/>
                <a:ea typeface="Times New Roman" panose="02020603050405020304" pitchFamily="18" charset="0"/>
                <a:cs typeface="Arial"/>
              </a:rPr>
              <a:t>nécessaire</a:t>
            </a:r>
            <a:r>
              <a:rPr lang="en-CA" dirty="0">
                <a:effectLst/>
                <a:latin typeface="Arial"/>
                <a:ea typeface="Times New Roman" panose="02020603050405020304" pitchFamily="18" charset="0"/>
                <a:cs typeface="Arial"/>
              </a:rPr>
              <a:t> de </a:t>
            </a:r>
            <a:r>
              <a:rPr lang="en-CA" dirty="0" err="1">
                <a:effectLst/>
                <a:latin typeface="Arial"/>
                <a:ea typeface="Times New Roman" panose="02020603050405020304" pitchFamily="18" charset="0"/>
                <a:cs typeface="Arial"/>
              </a:rPr>
              <a:t>procéder</a:t>
            </a:r>
            <a:r>
              <a:rPr lang="en-CA" dirty="0">
                <a:effectLst/>
                <a:latin typeface="Arial"/>
                <a:ea typeface="Times New Roman" panose="02020603050405020304" pitchFamily="18" charset="0"/>
                <a:cs typeface="Arial"/>
              </a:rPr>
              <a:t> </a:t>
            </a:r>
            <a:r>
              <a:rPr lang="en-CA" dirty="0" err="1">
                <a:effectLst/>
                <a:latin typeface="Arial"/>
                <a:ea typeface="Times New Roman" panose="02020603050405020304" pitchFamily="18" charset="0"/>
                <a:cs typeface="Arial"/>
              </a:rPr>
              <a:t>à</a:t>
            </a:r>
            <a:r>
              <a:rPr lang="en-CA" dirty="0">
                <a:effectLst/>
                <a:latin typeface="Arial"/>
                <a:ea typeface="Times New Roman" panose="02020603050405020304" pitchFamily="18" charset="0"/>
                <a:cs typeface="Arial"/>
              </a:rPr>
              <a:t> un nouveau </a:t>
            </a:r>
            <a:r>
              <a:rPr lang="en-CA" dirty="0" err="1">
                <a:effectLst/>
                <a:latin typeface="Arial"/>
                <a:ea typeface="Times New Roman" panose="02020603050405020304" pitchFamily="18" charset="0"/>
                <a:cs typeface="Arial"/>
              </a:rPr>
              <a:t>dépistage</a:t>
            </a:r>
            <a:r>
              <a:rPr lang="en-CA" dirty="0">
                <a:effectLst/>
                <a:latin typeface="Arial"/>
                <a:ea typeface="Times New Roman" panose="02020603050405020304" pitchFamily="18" charset="0"/>
                <a:cs typeface="Arial"/>
              </a:rPr>
              <a:t> par un test de DMO </a:t>
            </a:r>
            <a:r>
              <a:rPr lang="en-CA" dirty="0" err="1">
                <a:effectLst/>
                <a:latin typeface="Arial"/>
                <a:ea typeface="Times New Roman" panose="02020603050405020304" pitchFamily="18" charset="0"/>
                <a:cs typeface="Arial"/>
              </a:rPr>
              <a:t>avant</a:t>
            </a:r>
            <a:r>
              <a:rPr lang="en-CA" dirty="0">
                <a:effectLst/>
                <a:latin typeface="Arial"/>
                <a:ea typeface="Times New Roman" panose="02020603050405020304" pitchFamily="18" charset="0"/>
                <a:cs typeface="Arial"/>
              </a:rPr>
              <a:t> 8 </a:t>
            </a:r>
            <a:r>
              <a:rPr lang="en-CA" dirty="0" err="1">
                <a:effectLst/>
                <a:latin typeface="Arial"/>
                <a:ea typeface="Times New Roman" panose="02020603050405020304" pitchFamily="18" charset="0"/>
                <a:cs typeface="Arial"/>
              </a:rPr>
              <a:t>ans</a:t>
            </a:r>
            <a:r>
              <a:rPr lang="en-CA" dirty="0">
                <a:effectLst/>
                <a:latin typeface="Arial"/>
                <a:ea typeface="Times New Roman" panose="02020603050405020304" pitchFamily="18" charset="0"/>
                <a:cs typeface="Arial"/>
              </a:rPr>
              <a:t> chez les femmes </a:t>
            </a:r>
            <a:r>
              <a:rPr lang="en-CA" dirty="0" err="1">
                <a:effectLst/>
                <a:latin typeface="Arial"/>
                <a:ea typeface="Times New Roman" panose="02020603050405020304" pitchFamily="18" charset="0"/>
                <a:cs typeface="Arial"/>
              </a:rPr>
              <a:t>éligibles</a:t>
            </a:r>
            <a:r>
              <a:rPr lang="en-CA" dirty="0">
                <a:effectLst/>
                <a:latin typeface="Arial"/>
                <a:ea typeface="Times New Roman" panose="02020603050405020304" pitchFamily="18" charset="0"/>
                <a:cs typeface="Arial"/>
              </a:rPr>
              <a:t>.</a:t>
            </a:r>
            <a:endParaRPr lang="en-CA" sz="2100" dirty="0">
              <a:effectLst/>
              <a:latin typeface="Arial"/>
              <a:ea typeface="Times New Roman" panose="02020603050405020304" pitchFamily="18" charset="0"/>
              <a:cs typeface="Arial"/>
            </a:endParaRPr>
          </a:p>
          <a:p>
            <a:pPr marL="342900" marR="0" lvl="0" indent="-342900">
              <a:lnSpc>
                <a:spcPct val="107000"/>
              </a:lnSpc>
              <a:spcBef>
                <a:spcPts val="0"/>
              </a:spcBef>
              <a:spcAft>
                <a:spcPts val="800"/>
              </a:spcAft>
              <a:buFont typeface="Symbol" panose="05050102010706020507" pitchFamily="18" charset="2"/>
              <a:buChar char=""/>
            </a:pPr>
            <a:endParaRPr lang="en-US" sz="2100" dirty="0">
              <a:effectLst/>
              <a:latin typeface="Times New Roman" panose="02020603050405020304" pitchFamily="18" charset="0"/>
              <a:ea typeface="Times New Roman" panose="02020603050405020304" pitchFamily="18" charset="0"/>
            </a:endParaRPr>
          </a:p>
          <a:p>
            <a:pPr marL="342900" marR="0" lvl="0" indent="-342900">
              <a:lnSpc>
                <a:spcPct val="107000"/>
              </a:lnSpc>
              <a:spcBef>
                <a:spcPts val="0"/>
              </a:spcBef>
              <a:spcAft>
                <a:spcPts val="0"/>
              </a:spcAft>
              <a:buFont typeface="Arial"/>
              <a:buChar char="•"/>
            </a:pPr>
            <a:endParaRPr lang="en-US" sz="1800" dirty="0">
              <a:effectLst/>
              <a:ea typeface="Calibri" panose="020F0502020204030204" pitchFamily="34" charset="0"/>
            </a:endParaRPr>
          </a:p>
        </p:txBody>
      </p:sp>
      <p:sp>
        <p:nvSpPr>
          <p:cNvPr id="4" name="Slide Number Placeholder 3"/>
          <p:cNvSpPr>
            <a:spLocks noGrp="1"/>
          </p:cNvSpPr>
          <p:nvPr>
            <p:ph type="sldNum" sz="quarter" idx="12"/>
          </p:nvPr>
        </p:nvSpPr>
        <p:spPr/>
        <p:txBody>
          <a:bodyPr/>
          <a:lstStyle/>
          <a:p>
            <a:fld id="{E3D5E142-BA66-4577-AABD-3D3B043058E5}" type="slidenum">
              <a:rPr lang="en-US" smtClean="0"/>
              <a:t>56</a:t>
            </a:fld>
            <a:endParaRPr lang="en-US"/>
          </a:p>
        </p:txBody>
      </p:sp>
      <p:grpSp>
        <p:nvGrpSpPr>
          <p:cNvPr id="9" name="Group 8">
            <a:extLst>
              <a:ext uri="{FF2B5EF4-FFF2-40B4-BE49-F238E27FC236}">
                <a16:creationId xmlns:a16="http://schemas.microsoft.com/office/drawing/2014/main" id="{85F19026-CB17-A832-6A0F-71B5567D3BC7}"/>
              </a:ext>
            </a:extLst>
          </p:cNvPr>
          <p:cNvGrpSpPr/>
          <p:nvPr/>
        </p:nvGrpSpPr>
        <p:grpSpPr>
          <a:xfrm>
            <a:off x="355339" y="4889107"/>
            <a:ext cx="8433322" cy="1569660"/>
            <a:chOff x="393470" y="5887697"/>
            <a:chExt cx="8433322" cy="1569660"/>
          </a:xfrm>
        </p:grpSpPr>
        <p:sp>
          <p:nvSpPr>
            <p:cNvPr id="7" name="Rectangle: Rounded Corners 6">
              <a:extLst>
                <a:ext uri="{FF2B5EF4-FFF2-40B4-BE49-F238E27FC236}">
                  <a16:creationId xmlns:a16="http://schemas.microsoft.com/office/drawing/2014/main" id="{0CFD6A00-7D91-B742-7F66-F91B2C3BEE33}"/>
                </a:ext>
              </a:extLst>
            </p:cNvPr>
            <p:cNvSpPr/>
            <p:nvPr/>
          </p:nvSpPr>
          <p:spPr>
            <a:xfrm>
              <a:off x="518306" y="5887697"/>
              <a:ext cx="8308486" cy="1265096"/>
            </a:xfrm>
            <a:prstGeom prst="round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E3F5873-2C95-5B83-CA1A-2F90AAE9D367}"/>
                </a:ext>
              </a:extLst>
            </p:cNvPr>
            <p:cNvSpPr txBox="1"/>
            <p:nvPr/>
          </p:nvSpPr>
          <p:spPr>
            <a:xfrm>
              <a:off x="393470" y="5887697"/>
              <a:ext cx="8433321" cy="156966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algn="ctr">
                <a:lnSpc>
                  <a:spcPts val="2681"/>
                </a:lnSpc>
                <a:spcBef>
                  <a:spcPts val="0"/>
                </a:spcBef>
                <a:spcAft>
                  <a:spcPts val="0"/>
                </a:spcAft>
              </a:pPr>
              <a:r>
                <a:rPr lang="fr-CA" sz="2400" b="1" dirty="0">
                  <a:solidFill>
                    <a:srgbClr val="000000"/>
                  </a:solidFill>
                  <a:latin typeface="Arial" panose="020B0604020202020204" pitchFamily="34" charset="0"/>
                  <a:cs typeface="Arial" panose="020B0604020202020204" pitchFamily="34" charset="0"/>
                </a:rPr>
                <a:t>Le</a:t>
              </a:r>
              <a:r>
                <a:rPr lang="fr-CA" sz="2400" b="1" spc="66" dirty="0">
                  <a:solidFill>
                    <a:srgbClr val="000000"/>
                  </a:solidFill>
                  <a:latin typeface="Arial" panose="020B0604020202020204" pitchFamily="34" charset="0"/>
                  <a:cs typeface="Arial" panose="020B0604020202020204" pitchFamily="34" charset="0"/>
                </a:rPr>
                <a:t> </a:t>
              </a:r>
              <a:r>
                <a:rPr lang="fr-CA" sz="2400" b="1" dirty="0">
                  <a:solidFill>
                    <a:srgbClr val="000000"/>
                  </a:solidFill>
                  <a:latin typeface="Arial" panose="020B0604020202020204" pitchFamily="34" charset="0"/>
                  <a:cs typeface="Arial" panose="020B0604020202020204" pitchFamily="34" charset="0"/>
                </a:rPr>
                <a:t>Groupe</a:t>
              </a:r>
              <a:r>
                <a:rPr lang="fr-CA" sz="2400" b="1" spc="66" dirty="0">
                  <a:solidFill>
                    <a:srgbClr val="000000"/>
                  </a:solidFill>
                  <a:latin typeface="Arial" panose="020B0604020202020204" pitchFamily="34" charset="0"/>
                  <a:cs typeface="Arial" panose="020B0604020202020204" pitchFamily="34" charset="0"/>
                </a:rPr>
                <a:t> </a:t>
              </a:r>
              <a:r>
                <a:rPr lang="fr-CA" sz="2400" b="1" dirty="0">
                  <a:solidFill>
                    <a:srgbClr val="000000"/>
                  </a:solidFill>
                  <a:latin typeface="Arial" panose="020B0604020202020204" pitchFamily="34" charset="0"/>
                  <a:cs typeface="Arial" panose="020B0604020202020204" pitchFamily="34" charset="0"/>
                </a:rPr>
                <a:t>d’étude</a:t>
              </a:r>
              <a:r>
                <a:rPr lang="fr-CA" sz="2400" b="1" spc="66" dirty="0">
                  <a:solidFill>
                    <a:srgbClr val="000000"/>
                  </a:solidFill>
                  <a:latin typeface="Arial" panose="020B0604020202020204" pitchFamily="34" charset="0"/>
                  <a:cs typeface="Arial" panose="020B0604020202020204" pitchFamily="34" charset="0"/>
                </a:rPr>
                <a:t> </a:t>
              </a:r>
              <a:r>
                <a:rPr lang="fr-CA" sz="2400" b="1" dirty="0">
                  <a:solidFill>
                    <a:srgbClr val="000000"/>
                  </a:solidFill>
                  <a:latin typeface="Arial" panose="020B0604020202020204" pitchFamily="34" charset="0"/>
                  <a:cs typeface="Arial" panose="020B0604020202020204" pitchFamily="34" charset="0"/>
                </a:rPr>
                <a:t>canadien</a:t>
              </a:r>
              <a:r>
                <a:rPr lang="fr-CA" sz="2400" b="1" spc="63" dirty="0">
                  <a:solidFill>
                    <a:srgbClr val="000000"/>
                  </a:solidFill>
                  <a:latin typeface="Arial" panose="020B0604020202020204" pitchFamily="34" charset="0"/>
                  <a:cs typeface="Arial" panose="020B0604020202020204" pitchFamily="34" charset="0"/>
                </a:rPr>
                <a:t> </a:t>
              </a:r>
              <a:r>
                <a:rPr lang="fr-CA" sz="2400" b="1" dirty="0">
                  <a:solidFill>
                    <a:srgbClr val="000000"/>
                  </a:solidFill>
                  <a:latin typeface="Arial" panose="020B0604020202020204" pitchFamily="34" charset="0"/>
                  <a:cs typeface="Arial" panose="020B0604020202020204" pitchFamily="34" charset="0"/>
                </a:rPr>
                <a:t>espère</a:t>
              </a:r>
              <a:r>
                <a:rPr lang="fr-CA" sz="2400" b="1" spc="64" dirty="0">
                  <a:solidFill>
                    <a:srgbClr val="000000"/>
                  </a:solidFill>
                  <a:latin typeface="Arial" panose="020B0604020202020204" pitchFamily="34" charset="0"/>
                  <a:cs typeface="Arial" panose="020B0604020202020204" pitchFamily="34" charset="0"/>
                </a:rPr>
                <a:t> </a:t>
              </a:r>
              <a:r>
                <a:rPr lang="fr-CA" sz="2400" b="1" dirty="0">
                  <a:solidFill>
                    <a:srgbClr val="000000"/>
                  </a:solidFill>
                  <a:latin typeface="Arial" panose="020B0604020202020204" pitchFamily="34" charset="0"/>
                  <a:cs typeface="Arial" panose="020B0604020202020204" pitchFamily="34" charset="0"/>
                </a:rPr>
                <a:t>que</a:t>
              </a:r>
              <a:r>
                <a:rPr lang="fr-CA" sz="2400" b="1" spc="66" dirty="0">
                  <a:solidFill>
                    <a:srgbClr val="000000"/>
                  </a:solidFill>
                  <a:latin typeface="Arial" panose="020B0604020202020204" pitchFamily="34" charset="0"/>
                  <a:cs typeface="Arial" panose="020B0604020202020204" pitchFamily="34" charset="0"/>
                </a:rPr>
                <a:t> </a:t>
              </a:r>
              <a:r>
                <a:rPr lang="fr-CA" sz="2400" b="1" dirty="0">
                  <a:solidFill>
                    <a:srgbClr val="000000"/>
                  </a:solidFill>
                  <a:latin typeface="Arial" panose="020B0604020202020204" pitchFamily="34" charset="0"/>
                  <a:cs typeface="Arial" panose="020B0604020202020204" pitchFamily="34" charset="0"/>
                </a:rPr>
                <a:t>cette</a:t>
              </a:r>
            </a:p>
            <a:p>
              <a:pPr marL="777874" marR="0" algn="ctr">
                <a:lnSpc>
                  <a:spcPts val="2681"/>
                </a:lnSpc>
                <a:spcBef>
                  <a:spcPts val="198"/>
                </a:spcBef>
                <a:spcAft>
                  <a:spcPts val="0"/>
                </a:spcAft>
              </a:pPr>
              <a:r>
                <a:rPr lang="fr-CA" sz="2400" b="1" dirty="0">
                  <a:solidFill>
                    <a:srgbClr val="000000"/>
                  </a:solidFill>
                  <a:latin typeface="Arial" panose="020B0604020202020204" pitchFamily="34" charset="0"/>
                  <a:cs typeface="Arial" panose="020B0604020202020204" pitchFamily="34" charset="0"/>
                </a:rPr>
                <a:t>ligne</a:t>
              </a:r>
              <a:r>
                <a:rPr lang="fr-CA" sz="2400" b="1" spc="66" dirty="0">
                  <a:solidFill>
                    <a:srgbClr val="000000"/>
                  </a:solidFill>
                  <a:latin typeface="Arial" panose="020B0604020202020204" pitchFamily="34" charset="0"/>
                  <a:cs typeface="Arial" panose="020B0604020202020204" pitchFamily="34" charset="0"/>
                </a:rPr>
                <a:t> </a:t>
              </a:r>
              <a:r>
                <a:rPr lang="fr-CA" sz="2400" b="1" dirty="0">
                  <a:solidFill>
                    <a:srgbClr val="000000"/>
                  </a:solidFill>
                  <a:latin typeface="Arial" panose="020B0604020202020204" pitchFamily="34" charset="0"/>
                  <a:cs typeface="Arial" panose="020B0604020202020204" pitchFamily="34" charset="0"/>
                </a:rPr>
                <a:t>directrice</a:t>
              </a:r>
              <a:r>
                <a:rPr lang="fr-CA" sz="2400" b="1" spc="64" dirty="0">
                  <a:solidFill>
                    <a:srgbClr val="000000"/>
                  </a:solidFill>
                  <a:latin typeface="Arial" panose="020B0604020202020204" pitchFamily="34" charset="0"/>
                  <a:cs typeface="Arial" panose="020B0604020202020204" pitchFamily="34" charset="0"/>
                </a:rPr>
                <a:t> </a:t>
              </a:r>
              <a:r>
                <a:rPr lang="fr-CA" sz="2400" b="1" dirty="0">
                  <a:solidFill>
                    <a:srgbClr val="000000"/>
                  </a:solidFill>
                  <a:latin typeface="Arial" panose="020B0604020202020204" pitchFamily="34" charset="0"/>
                  <a:cs typeface="Arial" panose="020B0604020202020204" pitchFamily="34" charset="0"/>
                </a:rPr>
                <a:t>aidera</a:t>
              </a:r>
              <a:r>
                <a:rPr lang="fr-CA" sz="2400" b="1" spc="64" dirty="0">
                  <a:solidFill>
                    <a:srgbClr val="000000"/>
                  </a:solidFill>
                  <a:latin typeface="Arial" panose="020B0604020202020204" pitchFamily="34" charset="0"/>
                  <a:cs typeface="Arial" panose="020B0604020202020204" pitchFamily="34" charset="0"/>
                </a:rPr>
                <a:t> </a:t>
              </a:r>
              <a:r>
                <a:rPr lang="fr-CA" sz="2400" b="1" dirty="0">
                  <a:solidFill>
                    <a:srgbClr val="000000"/>
                  </a:solidFill>
                  <a:latin typeface="Arial" panose="020B0604020202020204" pitchFamily="34" charset="0"/>
                  <a:cs typeface="Arial" panose="020B0604020202020204" pitchFamily="34" charset="0"/>
                </a:rPr>
                <a:t>à</a:t>
              </a:r>
              <a:r>
                <a:rPr lang="fr-CA" sz="2400" b="1" spc="63" dirty="0">
                  <a:solidFill>
                    <a:srgbClr val="000000"/>
                  </a:solidFill>
                  <a:latin typeface="Arial" panose="020B0604020202020204" pitchFamily="34" charset="0"/>
                  <a:cs typeface="Arial" panose="020B0604020202020204" pitchFamily="34" charset="0"/>
                </a:rPr>
                <a:t> </a:t>
              </a:r>
              <a:r>
                <a:rPr lang="fr-CA" sz="2400" b="1" dirty="0">
                  <a:solidFill>
                    <a:srgbClr val="000000"/>
                  </a:solidFill>
                  <a:latin typeface="Arial" panose="020B0604020202020204" pitchFamily="34" charset="0"/>
                  <a:cs typeface="Arial" panose="020B0604020202020204" pitchFamily="34" charset="0"/>
                </a:rPr>
                <a:t>réduire</a:t>
              </a:r>
              <a:r>
                <a:rPr lang="fr-CA" sz="2400" b="1" spc="66" dirty="0">
                  <a:solidFill>
                    <a:srgbClr val="000000"/>
                  </a:solidFill>
                  <a:latin typeface="Arial" panose="020B0604020202020204" pitchFamily="34" charset="0"/>
                  <a:cs typeface="Arial" panose="020B0604020202020204" pitchFamily="34" charset="0"/>
                </a:rPr>
                <a:t> </a:t>
              </a:r>
              <a:r>
                <a:rPr lang="fr-CA" sz="2400" b="1" dirty="0">
                  <a:solidFill>
                    <a:srgbClr val="000000"/>
                  </a:solidFill>
                  <a:latin typeface="Arial" panose="020B0604020202020204" pitchFamily="34" charset="0"/>
                  <a:cs typeface="Arial" panose="020B0604020202020204" pitchFamily="34" charset="0"/>
                </a:rPr>
                <a:t>les</a:t>
              </a:r>
            </a:p>
            <a:p>
              <a:pPr marL="946943" marR="0" algn="ctr">
                <a:lnSpc>
                  <a:spcPts val="2681"/>
                </a:lnSpc>
                <a:spcBef>
                  <a:spcPts val="148"/>
                </a:spcBef>
                <a:spcAft>
                  <a:spcPts val="0"/>
                </a:spcAft>
              </a:pPr>
              <a:r>
                <a:rPr lang="fr-CA" sz="2400" b="1" spc="64" dirty="0">
                  <a:solidFill>
                    <a:srgbClr val="000000"/>
                  </a:solidFill>
                  <a:latin typeface="Arial" panose="020B0604020202020204" pitchFamily="34" charset="0"/>
                  <a:cs typeface="Arial" panose="020B0604020202020204" pitchFamily="34" charset="0"/>
                </a:rPr>
                <a:t>DMO </a:t>
              </a:r>
              <a:r>
                <a:rPr lang="fr-CA" sz="2400" b="1" dirty="0">
                  <a:solidFill>
                    <a:srgbClr val="000000"/>
                  </a:solidFill>
                  <a:latin typeface="Arial" panose="020B0604020202020204" pitchFamily="34" charset="0"/>
                  <a:cs typeface="Arial" panose="020B0604020202020204" pitchFamily="34" charset="0"/>
                </a:rPr>
                <a:t>superflues.</a:t>
              </a:r>
            </a:p>
            <a:p>
              <a:pPr algn="ctr"/>
              <a:endParaRPr lang="en-US" sz="24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8218924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609600" y="565892"/>
            <a:ext cx="2995636" cy="461665"/>
          </a:xfrm>
          <a:prstGeom prst="rect">
            <a:avLst/>
          </a:prstGeom>
        </p:spPr>
        <p:txBody>
          <a:bodyPr vert="horz" wrap="square" lIns="0" tIns="0" rIns="0" bIns="0" rtlCol="0">
            <a:spAutoFit/>
          </a:bodyPr>
          <a:lstStyle/>
          <a:p>
            <a:pPr marL="0" marR="0">
              <a:lnSpc>
                <a:spcPts val="3575"/>
              </a:lnSpc>
              <a:spcBef>
                <a:spcPts val="0"/>
              </a:spcBef>
              <a:spcAft>
                <a:spcPts val="0"/>
              </a:spcAft>
            </a:pPr>
            <a:r>
              <a:rPr sz="3200" b="1" dirty="0">
                <a:solidFill>
                  <a:srgbClr val="000000"/>
                </a:solidFill>
                <a:latin typeface="Arial" panose="020B0604020202020204" pitchFamily="34" charset="0"/>
                <a:cs typeface="Arial" panose="020B0604020202020204" pitchFamily="34" charset="0"/>
              </a:rPr>
              <a:t>Mise</a:t>
            </a:r>
            <a:r>
              <a:rPr sz="3200" b="1" spc="87" dirty="0">
                <a:solidFill>
                  <a:srgbClr val="000000"/>
                </a:solidFill>
                <a:latin typeface="Arial" panose="020B0604020202020204" pitchFamily="34" charset="0"/>
                <a:cs typeface="Arial" panose="020B0604020202020204" pitchFamily="34" charset="0"/>
              </a:rPr>
              <a:t> </a:t>
            </a:r>
            <a:r>
              <a:rPr sz="3200" b="1" dirty="0">
                <a:solidFill>
                  <a:srgbClr val="000000"/>
                </a:solidFill>
                <a:latin typeface="Arial" panose="020B0604020202020204" pitchFamily="34" charset="0"/>
                <a:cs typeface="Arial" panose="020B0604020202020204" pitchFamily="34" charset="0"/>
              </a:rPr>
              <a:t>en</a:t>
            </a:r>
            <a:r>
              <a:rPr sz="3200" b="1" spc="83" dirty="0">
                <a:solidFill>
                  <a:srgbClr val="000000"/>
                </a:solidFill>
                <a:latin typeface="Arial" panose="020B0604020202020204" pitchFamily="34" charset="0"/>
                <a:cs typeface="Arial" panose="020B0604020202020204" pitchFamily="34" charset="0"/>
              </a:rPr>
              <a:t> </a:t>
            </a:r>
            <a:r>
              <a:rPr sz="3200" b="1" dirty="0">
                <a:solidFill>
                  <a:srgbClr val="000000"/>
                </a:solidFill>
                <a:latin typeface="Arial" panose="020B0604020202020204" pitchFamily="34" charset="0"/>
                <a:cs typeface="Arial" panose="020B0604020202020204" pitchFamily="34" charset="0"/>
              </a:rPr>
              <a:t>œuvre</a:t>
            </a:r>
          </a:p>
        </p:txBody>
      </p:sp>
      <p:sp>
        <p:nvSpPr>
          <p:cNvPr id="4" name="object 4"/>
          <p:cNvSpPr txBox="1"/>
          <p:nvPr/>
        </p:nvSpPr>
        <p:spPr>
          <a:xfrm>
            <a:off x="671307" y="1295400"/>
            <a:ext cx="7741310" cy="3077766"/>
          </a:xfrm>
          <a:prstGeom prst="rect">
            <a:avLst/>
          </a:prstGeom>
        </p:spPr>
        <p:txBody>
          <a:bodyPr vert="horz" wrap="square" lIns="0" tIns="0" rIns="0" bIns="0" rtlCol="0">
            <a:spAutoFit/>
          </a:bodyPr>
          <a:lstStyle/>
          <a:p>
            <a:pPr marL="0" marR="0">
              <a:lnSpc>
                <a:spcPts val="2737"/>
              </a:lnSpc>
              <a:spcBef>
                <a:spcPts val="0"/>
              </a:spcBef>
              <a:spcAft>
                <a:spcPts val="0"/>
              </a:spcAft>
            </a:pPr>
            <a:r>
              <a:rPr sz="2450" dirty="0">
                <a:solidFill>
                  <a:srgbClr val="000000"/>
                </a:solidFill>
                <a:latin typeface="Arial" panose="020B0604020202020204" pitchFamily="34" charset="0"/>
                <a:cs typeface="Arial" panose="020B0604020202020204" pitchFamily="34" charset="0"/>
              </a:rPr>
              <a:t>•</a:t>
            </a:r>
            <a:r>
              <a:rPr sz="2450" spc="1230"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Les</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données</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ayant</a:t>
            </a:r>
            <a:r>
              <a:rPr sz="2400" spc="62"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servi</a:t>
            </a:r>
            <a:r>
              <a:rPr sz="2400" spc="63"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à</a:t>
            </a:r>
            <a:r>
              <a:rPr sz="2400" spc="63"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établir</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la</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version</a:t>
            </a:r>
          </a:p>
          <a:p>
            <a:pPr marL="342900" marR="0">
              <a:lnSpc>
                <a:spcPts val="2681"/>
              </a:lnSpc>
              <a:spcBef>
                <a:spcPts val="389"/>
              </a:spcBef>
              <a:spcAft>
                <a:spcPts val="0"/>
              </a:spcAft>
            </a:pPr>
            <a:r>
              <a:rPr sz="2400" dirty="0">
                <a:solidFill>
                  <a:srgbClr val="000000"/>
                </a:solidFill>
                <a:latin typeface="Arial" panose="020B0604020202020204" pitchFamily="34" charset="0"/>
                <a:cs typeface="Arial" panose="020B0604020202020204" pitchFamily="34" charset="0"/>
              </a:rPr>
              <a:t>canadienne</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de</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l’algorithme</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FRAX</a:t>
            </a:r>
            <a:r>
              <a:rPr sz="2400" spc="63"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sont</a:t>
            </a:r>
            <a:r>
              <a:rPr sz="2400" spc="62"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limitées</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pour</a:t>
            </a:r>
          </a:p>
          <a:p>
            <a:pPr marL="342900" marR="0">
              <a:lnSpc>
                <a:spcPts val="2681"/>
              </a:lnSpc>
              <a:spcBef>
                <a:spcPts val="400"/>
              </a:spcBef>
              <a:spcAft>
                <a:spcPts val="0"/>
              </a:spcAft>
            </a:pPr>
            <a:r>
              <a:rPr sz="2400" dirty="0">
                <a:solidFill>
                  <a:srgbClr val="000000"/>
                </a:solidFill>
                <a:latin typeface="Arial" panose="020B0604020202020204" pitchFamily="34" charset="0"/>
                <a:cs typeface="Arial" panose="020B0604020202020204" pitchFamily="34" charset="0"/>
              </a:rPr>
              <a:t>certains</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groupes</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raciaux</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et</a:t>
            </a:r>
            <a:r>
              <a:rPr sz="2400" spc="62" dirty="0">
                <a:solidFill>
                  <a:srgbClr val="000000"/>
                </a:solidFill>
                <a:latin typeface="Arial" panose="020B0604020202020204" pitchFamily="34" charset="0"/>
                <a:cs typeface="Arial" panose="020B0604020202020204" pitchFamily="34" charset="0"/>
              </a:rPr>
              <a:t> </a:t>
            </a:r>
            <a:r>
              <a:rPr sz="2400" dirty="0" err="1">
                <a:solidFill>
                  <a:srgbClr val="000000"/>
                </a:solidFill>
                <a:latin typeface="Arial" panose="020B0604020202020204" pitchFamily="34" charset="0"/>
                <a:cs typeface="Arial" panose="020B0604020202020204" pitchFamily="34" charset="0"/>
              </a:rPr>
              <a:t>ethniques</a:t>
            </a:r>
            <a:r>
              <a:rPr sz="2400" dirty="0">
                <a:solidFill>
                  <a:srgbClr val="000000"/>
                </a:solidFill>
                <a:latin typeface="Arial" panose="020B0604020202020204" pitchFamily="34" charset="0"/>
                <a:cs typeface="Arial" panose="020B0604020202020204" pitchFamily="34" charset="0"/>
              </a:rPr>
              <a:t>.</a:t>
            </a:r>
            <a:endParaRPr lang="fr-CA" sz="2400" dirty="0">
              <a:solidFill>
                <a:srgbClr val="000000"/>
              </a:solidFill>
              <a:latin typeface="Arial" panose="020B0604020202020204" pitchFamily="34" charset="0"/>
              <a:cs typeface="Arial" panose="020B0604020202020204" pitchFamily="34" charset="0"/>
            </a:endParaRPr>
          </a:p>
          <a:p>
            <a:pPr marL="342900" marR="0">
              <a:lnSpc>
                <a:spcPts val="2681"/>
              </a:lnSpc>
              <a:spcBef>
                <a:spcPts val="400"/>
              </a:spcBef>
              <a:spcAft>
                <a:spcPts val="0"/>
              </a:spcAft>
            </a:pPr>
            <a:endParaRPr sz="2400" dirty="0">
              <a:solidFill>
                <a:srgbClr val="000000"/>
              </a:solidFill>
              <a:latin typeface="Arial" panose="020B0604020202020204" pitchFamily="34" charset="0"/>
              <a:cs typeface="Arial" panose="020B0604020202020204" pitchFamily="34" charset="0"/>
            </a:endParaRPr>
          </a:p>
          <a:p>
            <a:pPr marL="0" marR="0">
              <a:lnSpc>
                <a:spcPts val="2737"/>
              </a:lnSpc>
              <a:spcBef>
                <a:spcPts val="355"/>
              </a:spcBef>
              <a:spcAft>
                <a:spcPts val="0"/>
              </a:spcAft>
            </a:pPr>
            <a:r>
              <a:rPr sz="2450" dirty="0">
                <a:solidFill>
                  <a:srgbClr val="000000"/>
                </a:solidFill>
                <a:latin typeface="Arial" panose="020B0604020202020204" pitchFamily="34" charset="0"/>
                <a:cs typeface="Arial" panose="020B0604020202020204" pitchFamily="34" charset="0"/>
              </a:rPr>
              <a:t>•</a:t>
            </a:r>
            <a:r>
              <a:rPr sz="2450" spc="1230"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Des</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versions</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de</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l’algorithme</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FRAX</a:t>
            </a:r>
            <a:r>
              <a:rPr sz="2400" spc="63"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propres</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à</a:t>
            </a:r>
            <a:r>
              <a:rPr sz="2400" spc="63"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certains</a:t>
            </a:r>
          </a:p>
          <a:p>
            <a:pPr marL="342900" marR="0">
              <a:lnSpc>
                <a:spcPts val="2681"/>
              </a:lnSpc>
              <a:spcBef>
                <a:spcPts val="389"/>
              </a:spcBef>
              <a:spcAft>
                <a:spcPts val="0"/>
              </a:spcAft>
            </a:pPr>
            <a:r>
              <a:rPr sz="2400" dirty="0">
                <a:solidFill>
                  <a:srgbClr val="000000"/>
                </a:solidFill>
                <a:latin typeface="Arial" panose="020B0604020202020204" pitchFamily="34" charset="0"/>
                <a:cs typeface="Arial" panose="020B0604020202020204" pitchFamily="34" charset="0"/>
              </a:rPr>
              <a:t>pays</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ainsi</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qu’aux</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populations</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noires,</a:t>
            </a:r>
            <a:r>
              <a:rPr sz="2400" spc="62"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hispaniques</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et</a:t>
            </a:r>
          </a:p>
          <a:p>
            <a:pPr marL="342900" marR="0">
              <a:lnSpc>
                <a:spcPts val="2681"/>
              </a:lnSpc>
              <a:spcBef>
                <a:spcPts val="350"/>
              </a:spcBef>
              <a:spcAft>
                <a:spcPts val="0"/>
              </a:spcAft>
            </a:pPr>
            <a:r>
              <a:rPr sz="2400" dirty="0">
                <a:solidFill>
                  <a:srgbClr val="000000"/>
                </a:solidFill>
                <a:latin typeface="Arial" panose="020B0604020202020204" pitchFamily="34" charset="0"/>
                <a:cs typeface="Arial" panose="020B0604020202020204" pitchFamily="34" charset="0"/>
              </a:rPr>
              <a:t>asiatiques</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des</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États-Unis</a:t>
            </a:r>
            <a:r>
              <a:rPr sz="2400" spc="66"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sont</a:t>
            </a:r>
            <a:r>
              <a:rPr sz="2400" spc="62"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disponibles,</a:t>
            </a:r>
            <a:r>
              <a:rPr sz="2400" spc="62"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mais</a:t>
            </a:r>
            <a:r>
              <a:rPr sz="2400" spc="64" dirty="0">
                <a:solidFill>
                  <a:srgbClr val="000000"/>
                </a:solidFill>
                <a:latin typeface="Arial" panose="020B0604020202020204" pitchFamily="34" charset="0"/>
                <a:cs typeface="Arial" panose="020B0604020202020204" pitchFamily="34" charset="0"/>
              </a:rPr>
              <a:t> </a:t>
            </a:r>
            <a:r>
              <a:rPr lang="fr-CA" sz="2400" spc="64" dirty="0">
                <a:solidFill>
                  <a:srgbClr val="000000"/>
                </a:solidFill>
                <a:latin typeface="Arial" panose="020B0604020202020204" pitchFamily="34" charset="0"/>
                <a:cs typeface="Arial" panose="020B0604020202020204" pitchFamily="34" charset="0"/>
              </a:rPr>
              <a:t>présentent des limitations.</a:t>
            </a:r>
            <a:endParaRPr sz="2400" dirty="0">
              <a:solidFill>
                <a:srgbClr val="000000"/>
              </a:solidFill>
              <a:latin typeface="Arial" panose="020B0604020202020204" pitchFamily="34" charset="0"/>
              <a:cs typeface="Arial" panose="020B0604020202020204" pitchFamily="34" charset="0"/>
            </a:endParaRPr>
          </a:p>
        </p:txBody>
      </p:sp>
      <p:sp>
        <p:nvSpPr>
          <p:cNvPr id="5" name="object 5"/>
          <p:cNvSpPr txBox="1"/>
          <p:nvPr/>
        </p:nvSpPr>
        <p:spPr>
          <a:xfrm>
            <a:off x="8427085" y="6365623"/>
            <a:ext cx="321915" cy="166712"/>
          </a:xfrm>
          <a:prstGeom prst="rect">
            <a:avLst/>
          </a:prstGeom>
        </p:spPr>
        <p:txBody>
          <a:bodyPr vert="horz" wrap="square" lIns="0" tIns="0" rIns="0" bIns="0" rtlCol="0">
            <a:spAutoFit/>
          </a:bodyPr>
          <a:lstStyle/>
          <a:p>
            <a:pPr marL="0" marR="0">
              <a:lnSpc>
                <a:spcPts val="1340"/>
              </a:lnSpc>
              <a:spcBef>
                <a:spcPts val="0"/>
              </a:spcBef>
              <a:spcAft>
                <a:spcPts val="0"/>
              </a:spcAft>
            </a:pPr>
            <a:r>
              <a:rPr lang="fr-CA" sz="1200" b="1" dirty="0">
                <a:solidFill>
                  <a:srgbClr val="000000"/>
                </a:solidFill>
                <a:latin typeface="PVDENJ+Arial-BoldMT"/>
                <a:cs typeface="PVDENJ+Arial-BoldMT"/>
              </a:rPr>
              <a:t>57</a:t>
            </a:r>
            <a:endParaRPr sz="1200" b="1" dirty="0">
              <a:solidFill>
                <a:srgbClr val="000000"/>
              </a:solidFill>
              <a:latin typeface="PVDENJ+Arial-BoldMT"/>
              <a:cs typeface="PVDENJ+Arial-BoldMT"/>
            </a:endParaRPr>
          </a:p>
        </p:txBody>
      </p:sp>
      <p:pic>
        <p:nvPicPr>
          <p:cNvPr id="6" name="Google Shape;734;p57">
            <a:extLst>
              <a:ext uri="{FF2B5EF4-FFF2-40B4-BE49-F238E27FC236}">
                <a16:creationId xmlns:a16="http://schemas.microsoft.com/office/drawing/2014/main" id="{A52A3CA6-BEB5-D4A0-8D08-4E57221F05CC}"/>
              </a:ext>
            </a:extLst>
          </p:cNvPr>
          <p:cNvPicPr preferRelativeResize="0"/>
          <p:nvPr/>
        </p:nvPicPr>
        <p:blipFill rotWithShape="1">
          <a:blip r:embed="rId3">
            <a:alphaModFix/>
          </a:blip>
          <a:srcRect/>
          <a:stretch/>
        </p:blipFill>
        <p:spPr>
          <a:xfrm>
            <a:off x="1066800" y="4419600"/>
            <a:ext cx="6632811" cy="1704627"/>
          </a:xfrm>
          <a:prstGeom prst="rect">
            <a:avLst/>
          </a:prstGeom>
          <a:noFill/>
          <a:ln>
            <a:noFill/>
          </a:ln>
        </p:spPr>
      </p:pic>
    </p:spTree>
    <p:extLst>
      <p:ext uri="{BB962C8B-B14F-4D97-AF65-F5344CB8AC3E}">
        <p14:creationId xmlns:p14="http://schemas.microsoft.com/office/powerpoint/2010/main" val="39786352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71615" y="868228"/>
            <a:ext cx="2995636" cy="461665"/>
          </a:xfrm>
          <a:prstGeom prst="rect">
            <a:avLst/>
          </a:prstGeom>
        </p:spPr>
        <p:txBody>
          <a:bodyPr vert="horz" wrap="square" lIns="0" tIns="0" rIns="0" bIns="0" rtlCol="0">
            <a:spAutoFit/>
          </a:bodyPr>
          <a:lstStyle/>
          <a:p>
            <a:pPr marL="0" marR="0">
              <a:lnSpc>
                <a:spcPts val="3575"/>
              </a:lnSpc>
              <a:spcBef>
                <a:spcPts val="0"/>
              </a:spcBef>
              <a:spcAft>
                <a:spcPts val="0"/>
              </a:spcAft>
            </a:pPr>
            <a:r>
              <a:rPr sz="3200" b="1" dirty="0">
                <a:solidFill>
                  <a:srgbClr val="000000"/>
                </a:solidFill>
                <a:latin typeface="Arial" panose="020B0604020202020204" pitchFamily="34" charset="0"/>
                <a:cs typeface="Arial" panose="020B0604020202020204" pitchFamily="34" charset="0"/>
              </a:rPr>
              <a:t>Mise</a:t>
            </a:r>
            <a:r>
              <a:rPr sz="3200" b="1" spc="87" dirty="0">
                <a:solidFill>
                  <a:srgbClr val="000000"/>
                </a:solidFill>
                <a:latin typeface="Arial" panose="020B0604020202020204" pitchFamily="34" charset="0"/>
                <a:cs typeface="Arial" panose="020B0604020202020204" pitchFamily="34" charset="0"/>
              </a:rPr>
              <a:t> </a:t>
            </a:r>
            <a:r>
              <a:rPr sz="3200" b="1" dirty="0">
                <a:solidFill>
                  <a:srgbClr val="000000"/>
                </a:solidFill>
                <a:latin typeface="Arial" panose="020B0604020202020204" pitchFamily="34" charset="0"/>
                <a:cs typeface="Arial" panose="020B0604020202020204" pitchFamily="34" charset="0"/>
              </a:rPr>
              <a:t>en</a:t>
            </a:r>
            <a:r>
              <a:rPr sz="3200" b="1" spc="83" dirty="0">
                <a:solidFill>
                  <a:srgbClr val="000000"/>
                </a:solidFill>
                <a:latin typeface="Arial" panose="020B0604020202020204" pitchFamily="34" charset="0"/>
                <a:cs typeface="Arial" panose="020B0604020202020204" pitchFamily="34" charset="0"/>
              </a:rPr>
              <a:t> </a:t>
            </a:r>
            <a:r>
              <a:rPr sz="3200" b="1" dirty="0">
                <a:solidFill>
                  <a:srgbClr val="000000"/>
                </a:solidFill>
                <a:latin typeface="Arial" panose="020B0604020202020204" pitchFamily="34" charset="0"/>
                <a:cs typeface="Arial" panose="020B0604020202020204" pitchFamily="34" charset="0"/>
              </a:rPr>
              <a:t>œuvre</a:t>
            </a:r>
          </a:p>
        </p:txBody>
      </p:sp>
      <p:sp>
        <p:nvSpPr>
          <p:cNvPr id="4" name="object 4"/>
          <p:cNvSpPr txBox="1"/>
          <p:nvPr/>
        </p:nvSpPr>
        <p:spPr>
          <a:xfrm>
            <a:off x="571615" y="1578994"/>
            <a:ext cx="8064140" cy="1436291"/>
          </a:xfrm>
          <a:prstGeom prst="rect">
            <a:avLst/>
          </a:prstGeom>
        </p:spPr>
        <p:txBody>
          <a:bodyPr vert="horz" wrap="square" lIns="0" tIns="0" rIns="0" bIns="0" rtlCol="0">
            <a:spAutoFit/>
          </a:bodyPr>
          <a:lstStyle/>
          <a:p>
            <a:pPr marL="0" marR="0">
              <a:lnSpc>
                <a:spcPts val="2737"/>
              </a:lnSpc>
              <a:spcBef>
                <a:spcPts val="0"/>
              </a:spcBef>
              <a:spcAft>
                <a:spcPts val="0"/>
              </a:spcAft>
            </a:pPr>
            <a:r>
              <a:rPr sz="2450" dirty="0">
                <a:solidFill>
                  <a:srgbClr val="000000"/>
                </a:solidFill>
                <a:latin typeface="Arial" panose="020B0604020202020204" pitchFamily="34" charset="0"/>
                <a:cs typeface="Arial" panose="020B0604020202020204" pitchFamily="34" charset="0"/>
              </a:rPr>
              <a:t>•</a:t>
            </a:r>
            <a:r>
              <a:rPr sz="2450" spc="1230"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Ces</a:t>
            </a:r>
            <a:r>
              <a:rPr sz="2400" spc="64" dirty="0">
                <a:solidFill>
                  <a:srgbClr val="000000"/>
                </a:solidFill>
                <a:latin typeface="Arial" panose="020B0604020202020204" pitchFamily="34" charset="0"/>
                <a:cs typeface="Arial" panose="020B0604020202020204" pitchFamily="34" charset="0"/>
              </a:rPr>
              <a:t> </a:t>
            </a:r>
            <a:r>
              <a:rPr sz="2400" dirty="0" err="1">
                <a:solidFill>
                  <a:srgbClr val="000000"/>
                </a:solidFill>
                <a:latin typeface="Arial" panose="020B0604020202020204" pitchFamily="34" charset="0"/>
                <a:cs typeface="Arial" panose="020B0604020202020204" pitchFamily="34" charset="0"/>
              </a:rPr>
              <a:t>recommandations</a:t>
            </a:r>
            <a:r>
              <a:rPr sz="2400" spc="98" dirty="0">
                <a:solidFill>
                  <a:srgbClr val="000000"/>
                </a:solidFill>
                <a:latin typeface="Arial" panose="020B0604020202020204" pitchFamily="34" charset="0"/>
                <a:cs typeface="Arial" panose="020B0604020202020204" pitchFamily="34" charset="0"/>
              </a:rPr>
              <a:t> </a:t>
            </a:r>
            <a:r>
              <a:rPr lang="fr-CA" sz="2400" b="1" dirty="0">
                <a:solidFill>
                  <a:srgbClr val="000000"/>
                </a:solidFill>
                <a:latin typeface="Arial" panose="020B0604020202020204" pitchFamily="34" charset="0"/>
                <a:cs typeface="Arial" panose="020B0604020202020204" pitchFamily="34" charset="0"/>
              </a:rPr>
              <a:t>insistent </a:t>
            </a:r>
            <a:r>
              <a:rPr sz="2400" b="1" dirty="0">
                <a:solidFill>
                  <a:srgbClr val="000000"/>
                </a:solidFill>
                <a:latin typeface="Arial" panose="020B0604020202020204" pitchFamily="34" charset="0"/>
                <a:cs typeface="Arial" panose="020B0604020202020204" pitchFamily="34" charset="0"/>
              </a:rPr>
              <a:t>sur</a:t>
            </a:r>
            <a:r>
              <a:rPr sz="2400" b="1" spc="64" dirty="0">
                <a:solidFill>
                  <a:srgbClr val="000000"/>
                </a:solidFill>
                <a:latin typeface="Arial" panose="020B0604020202020204" pitchFamily="34" charset="0"/>
                <a:cs typeface="Arial" panose="020B0604020202020204" pitchFamily="34" charset="0"/>
              </a:rPr>
              <a:t> </a:t>
            </a:r>
            <a:r>
              <a:rPr sz="2400" b="1" dirty="0">
                <a:solidFill>
                  <a:srgbClr val="000000"/>
                </a:solidFill>
                <a:latin typeface="Arial" panose="020B0604020202020204" pitchFamily="34" charset="0"/>
                <a:cs typeface="Arial" panose="020B0604020202020204" pitchFamily="34" charset="0"/>
              </a:rPr>
              <a:t>les</a:t>
            </a:r>
            <a:r>
              <a:rPr sz="2400" b="1" spc="64" dirty="0">
                <a:solidFill>
                  <a:srgbClr val="000000"/>
                </a:solidFill>
                <a:latin typeface="Arial" panose="020B0604020202020204" pitchFamily="34" charset="0"/>
                <a:cs typeface="Arial" panose="020B0604020202020204" pitchFamily="34" charset="0"/>
              </a:rPr>
              <a:t> </a:t>
            </a:r>
            <a:r>
              <a:rPr sz="2400" b="1" dirty="0">
                <a:solidFill>
                  <a:srgbClr val="000000"/>
                </a:solidFill>
                <a:latin typeface="Arial" panose="020B0604020202020204" pitchFamily="34" charset="0"/>
                <a:cs typeface="Arial" panose="020B0604020202020204" pitchFamily="34" charset="0"/>
              </a:rPr>
              <a:t>bonnes</a:t>
            </a:r>
          </a:p>
          <a:p>
            <a:pPr marL="342900" marR="0">
              <a:lnSpc>
                <a:spcPts val="2681"/>
              </a:lnSpc>
              <a:spcBef>
                <a:spcPts val="389"/>
              </a:spcBef>
              <a:spcAft>
                <a:spcPts val="0"/>
              </a:spcAft>
            </a:pPr>
            <a:r>
              <a:rPr sz="2400" b="1" dirty="0">
                <a:solidFill>
                  <a:srgbClr val="000000"/>
                </a:solidFill>
                <a:latin typeface="Arial" panose="020B0604020202020204" pitchFamily="34" charset="0"/>
                <a:cs typeface="Arial" panose="020B0604020202020204" pitchFamily="34" charset="0"/>
              </a:rPr>
              <a:t>pratiques</a:t>
            </a:r>
            <a:r>
              <a:rPr sz="2400" b="1" spc="64" dirty="0">
                <a:solidFill>
                  <a:srgbClr val="000000"/>
                </a:solidFill>
                <a:latin typeface="Arial" panose="020B0604020202020204" pitchFamily="34" charset="0"/>
                <a:cs typeface="Arial" panose="020B0604020202020204" pitchFamily="34" charset="0"/>
              </a:rPr>
              <a:t> </a:t>
            </a:r>
            <a:r>
              <a:rPr sz="2400" b="1" dirty="0">
                <a:solidFill>
                  <a:srgbClr val="000000"/>
                </a:solidFill>
                <a:latin typeface="Arial" panose="020B0604020202020204" pitchFamily="34" charset="0"/>
                <a:cs typeface="Arial" panose="020B0604020202020204" pitchFamily="34" charset="0"/>
              </a:rPr>
              <a:t>cliniques,</a:t>
            </a:r>
            <a:r>
              <a:rPr sz="2400" b="1" spc="62" dirty="0">
                <a:solidFill>
                  <a:srgbClr val="000000"/>
                </a:solidFill>
                <a:latin typeface="Arial" panose="020B0604020202020204" pitchFamily="34" charset="0"/>
                <a:cs typeface="Arial" panose="020B0604020202020204" pitchFamily="34" charset="0"/>
              </a:rPr>
              <a:t> </a:t>
            </a:r>
            <a:r>
              <a:rPr sz="2400" b="1" dirty="0">
                <a:solidFill>
                  <a:srgbClr val="000000"/>
                </a:solidFill>
                <a:latin typeface="Arial" panose="020B0604020202020204" pitchFamily="34" charset="0"/>
                <a:cs typeface="Arial" panose="020B0604020202020204" pitchFamily="34" charset="0"/>
              </a:rPr>
              <a:t>où</a:t>
            </a:r>
            <a:r>
              <a:rPr sz="2400" b="1" spc="64" dirty="0">
                <a:solidFill>
                  <a:srgbClr val="000000"/>
                </a:solidFill>
                <a:latin typeface="Arial" panose="020B0604020202020204" pitchFamily="34" charset="0"/>
                <a:cs typeface="Arial" panose="020B0604020202020204" pitchFamily="34" charset="0"/>
              </a:rPr>
              <a:t> </a:t>
            </a:r>
            <a:r>
              <a:rPr sz="2400" b="1" dirty="0">
                <a:solidFill>
                  <a:srgbClr val="000000"/>
                </a:solidFill>
                <a:latin typeface="Arial" panose="020B0604020202020204" pitchFamily="34" charset="0"/>
                <a:cs typeface="Arial" panose="020B0604020202020204" pitchFamily="34" charset="0"/>
              </a:rPr>
              <a:t>les</a:t>
            </a:r>
            <a:r>
              <a:rPr sz="2400" b="1" spc="64" dirty="0">
                <a:solidFill>
                  <a:srgbClr val="000000"/>
                </a:solidFill>
                <a:latin typeface="Arial" panose="020B0604020202020204" pitchFamily="34" charset="0"/>
                <a:cs typeface="Arial" panose="020B0604020202020204" pitchFamily="34" charset="0"/>
              </a:rPr>
              <a:t> </a:t>
            </a:r>
            <a:r>
              <a:rPr sz="2400" b="1" dirty="0">
                <a:solidFill>
                  <a:srgbClr val="000000"/>
                </a:solidFill>
                <a:latin typeface="Arial" panose="020B0604020202020204" pitchFamily="34" charset="0"/>
                <a:cs typeface="Arial" panose="020B0604020202020204" pitchFamily="34" charset="0"/>
              </a:rPr>
              <a:t>cliniciens</a:t>
            </a:r>
            <a:r>
              <a:rPr sz="2400" b="1" spc="64" dirty="0">
                <a:solidFill>
                  <a:srgbClr val="000000"/>
                </a:solidFill>
                <a:latin typeface="Arial" panose="020B0604020202020204" pitchFamily="34" charset="0"/>
                <a:cs typeface="Arial" panose="020B0604020202020204" pitchFamily="34" charset="0"/>
              </a:rPr>
              <a:t> </a:t>
            </a:r>
            <a:r>
              <a:rPr sz="2400" b="1" dirty="0">
                <a:solidFill>
                  <a:srgbClr val="000000"/>
                </a:solidFill>
                <a:latin typeface="Arial" panose="020B0604020202020204" pitchFamily="34" charset="0"/>
                <a:cs typeface="Arial" panose="020B0604020202020204" pitchFamily="34" charset="0"/>
              </a:rPr>
              <a:t>sont</a:t>
            </a:r>
            <a:r>
              <a:rPr sz="2400" b="1" spc="62" dirty="0">
                <a:solidFill>
                  <a:srgbClr val="000000"/>
                </a:solidFill>
                <a:latin typeface="Arial" panose="020B0604020202020204" pitchFamily="34" charset="0"/>
                <a:cs typeface="Arial" panose="020B0604020202020204" pitchFamily="34" charset="0"/>
              </a:rPr>
              <a:t> </a:t>
            </a:r>
            <a:r>
              <a:rPr sz="2400" b="1" dirty="0" err="1">
                <a:solidFill>
                  <a:srgbClr val="000000"/>
                </a:solidFill>
                <a:latin typeface="Arial" panose="020B0604020202020204" pitchFamily="34" charset="0"/>
                <a:cs typeface="Arial" panose="020B0604020202020204" pitchFamily="34" charset="0"/>
              </a:rPr>
              <a:t>attentifs</a:t>
            </a:r>
            <a:r>
              <a:rPr sz="2400" b="1" spc="66" dirty="0">
                <a:solidFill>
                  <a:srgbClr val="000000"/>
                </a:solidFill>
                <a:latin typeface="Arial" panose="020B0604020202020204" pitchFamily="34" charset="0"/>
                <a:cs typeface="Arial" panose="020B0604020202020204" pitchFamily="34" charset="0"/>
              </a:rPr>
              <a:t> </a:t>
            </a:r>
            <a:r>
              <a:rPr sz="2400" b="1" dirty="0">
                <a:solidFill>
                  <a:srgbClr val="000000"/>
                </a:solidFill>
                <a:latin typeface="Arial" panose="020B0604020202020204" pitchFamily="34" charset="0"/>
                <a:cs typeface="Arial" panose="020B0604020202020204" pitchFamily="34" charset="0"/>
              </a:rPr>
              <a:t>aux</a:t>
            </a:r>
            <a:r>
              <a:rPr lang="fr-CA" sz="2400" b="1" dirty="0">
                <a:solidFill>
                  <a:srgbClr val="000000"/>
                </a:solidFill>
                <a:latin typeface="Arial" panose="020B0604020202020204" pitchFamily="34" charset="0"/>
                <a:cs typeface="Arial" panose="020B0604020202020204" pitchFamily="34" charset="0"/>
              </a:rPr>
              <a:t> </a:t>
            </a:r>
            <a:r>
              <a:rPr sz="2400" b="1" dirty="0" err="1">
                <a:solidFill>
                  <a:srgbClr val="000000"/>
                </a:solidFill>
                <a:latin typeface="Arial" panose="020B0604020202020204" pitchFamily="34" charset="0"/>
                <a:cs typeface="Arial" panose="020B0604020202020204" pitchFamily="34" charset="0"/>
              </a:rPr>
              <a:t>changements</a:t>
            </a:r>
            <a:r>
              <a:rPr sz="2400" b="1" spc="64" dirty="0">
                <a:solidFill>
                  <a:srgbClr val="000000"/>
                </a:solidFill>
                <a:latin typeface="Arial" panose="020B0604020202020204" pitchFamily="34" charset="0"/>
                <a:cs typeface="Arial" panose="020B0604020202020204" pitchFamily="34" charset="0"/>
              </a:rPr>
              <a:t> </a:t>
            </a:r>
            <a:r>
              <a:rPr sz="2400" b="1" dirty="0">
                <a:solidFill>
                  <a:srgbClr val="000000"/>
                </a:solidFill>
                <a:latin typeface="Arial" panose="020B0604020202020204" pitchFamily="34" charset="0"/>
                <a:cs typeface="Arial" panose="020B0604020202020204" pitchFamily="34" charset="0"/>
              </a:rPr>
              <a:t>relatifs</a:t>
            </a:r>
            <a:r>
              <a:rPr sz="2400" b="1" spc="66" dirty="0">
                <a:solidFill>
                  <a:srgbClr val="000000"/>
                </a:solidFill>
                <a:latin typeface="Arial" panose="020B0604020202020204" pitchFamily="34" charset="0"/>
                <a:cs typeface="Arial" panose="020B0604020202020204" pitchFamily="34" charset="0"/>
              </a:rPr>
              <a:t> </a:t>
            </a:r>
            <a:r>
              <a:rPr sz="2400" b="1" dirty="0">
                <a:solidFill>
                  <a:srgbClr val="000000"/>
                </a:solidFill>
                <a:latin typeface="Arial" panose="020B0604020202020204" pitchFamily="34" charset="0"/>
                <a:cs typeface="Arial" panose="020B0604020202020204" pitchFamily="34" charset="0"/>
              </a:rPr>
              <a:t>à</a:t>
            </a:r>
            <a:r>
              <a:rPr sz="2400" b="1" spc="63" dirty="0">
                <a:solidFill>
                  <a:srgbClr val="000000"/>
                </a:solidFill>
                <a:latin typeface="Arial" panose="020B0604020202020204" pitchFamily="34" charset="0"/>
                <a:cs typeface="Arial" panose="020B0604020202020204" pitchFamily="34" charset="0"/>
              </a:rPr>
              <a:t> </a:t>
            </a:r>
            <a:r>
              <a:rPr sz="2400" b="1" dirty="0">
                <a:solidFill>
                  <a:srgbClr val="000000"/>
                </a:solidFill>
                <a:latin typeface="Arial" panose="020B0604020202020204" pitchFamily="34" charset="0"/>
                <a:cs typeface="Arial" panose="020B0604020202020204" pitchFamily="34" charset="0"/>
              </a:rPr>
              <a:t>la</a:t>
            </a:r>
            <a:r>
              <a:rPr sz="2400" b="1" spc="64" dirty="0">
                <a:solidFill>
                  <a:srgbClr val="000000"/>
                </a:solidFill>
                <a:latin typeface="Arial" panose="020B0604020202020204" pitchFamily="34" charset="0"/>
                <a:cs typeface="Arial" panose="020B0604020202020204" pitchFamily="34" charset="0"/>
              </a:rPr>
              <a:t> </a:t>
            </a:r>
            <a:r>
              <a:rPr sz="2400" b="1" dirty="0">
                <a:solidFill>
                  <a:srgbClr val="000000"/>
                </a:solidFill>
                <a:latin typeface="Arial" panose="020B0604020202020204" pitchFamily="34" charset="0"/>
                <a:cs typeface="Arial" panose="020B0604020202020204" pitchFamily="34" charset="0"/>
              </a:rPr>
              <a:t>santé</a:t>
            </a:r>
            <a:r>
              <a:rPr sz="2400" b="1" spc="64" dirty="0">
                <a:solidFill>
                  <a:srgbClr val="000000"/>
                </a:solidFill>
                <a:latin typeface="Arial" panose="020B0604020202020204" pitchFamily="34" charset="0"/>
                <a:cs typeface="Arial" panose="020B0604020202020204" pitchFamily="34" charset="0"/>
              </a:rPr>
              <a:t> </a:t>
            </a:r>
            <a:r>
              <a:rPr sz="2400" b="1" dirty="0">
                <a:solidFill>
                  <a:srgbClr val="000000"/>
                </a:solidFill>
                <a:latin typeface="Arial" panose="020B0604020202020204" pitchFamily="34" charset="0"/>
                <a:cs typeface="Arial" panose="020B0604020202020204" pitchFamily="34" charset="0"/>
              </a:rPr>
              <a:t>physique</a:t>
            </a:r>
            <a:r>
              <a:rPr sz="2400" b="1" spc="64" dirty="0">
                <a:solidFill>
                  <a:srgbClr val="000000"/>
                </a:solidFill>
                <a:latin typeface="Arial" panose="020B0604020202020204" pitchFamily="34" charset="0"/>
                <a:cs typeface="Arial" panose="020B0604020202020204" pitchFamily="34" charset="0"/>
              </a:rPr>
              <a:t> </a:t>
            </a:r>
            <a:r>
              <a:rPr sz="2400" b="1" dirty="0">
                <a:solidFill>
                  <a:srgbClr val="000000"/>
                </a:solidFill>
                <a:latin typeface="Arial" panose="020B0604020202020204" pitchFamily="34" charset="0"/>
                <a:cs typeface="Arial" panose="020B0604020202020204" pitchFamily="34" charset="0"/>
              </a:rPr>
              <a:t>et</a:t>
            </a:r>
            <a:r>
              <a:rPr sz="2400" b="1" spc="62" dirty="0">
                <a:solidFill>
                  <a:srgbClr val="000000"/>
                </a:solidFill>
                <a:latin typeface="Arial" panose="020B0604020202020204" pitchFamily="34" charset="0"/>
                <a:cs typeface="Arial" panose="020B0604020202020204" pitchFamily="34" charset="0"/>
              </a:rPr>
              <a:t> </a:t>
            </a:r>
            <a:r>
              <a:rPr sz="2400" b="1" dirty="0">
                <a:solidFill>
                  <a:srgbClr val="000000"/>
                </a:solidFill>
                <a:latin typeface="Arial" panose="020B0604020202020204" pitchFamily="34" charset="0"/>
                <a:cs typeface="Arial" panose="020B0604020202020204" pitchFamily="34" charset="0"/>
              </a:rPr>
              <a:t>au</a:t>
            </a:r>
            <a:r>
              <a:rPr sz="2400" b="1" spc="64" dirty="0">
                <a:solidFill>
                  <a:srgbClr val="000000"/>
                </a:solidFill>
                <a:latin typeface="Arial" panose="020B0604020202020204" pitchFamily="34" charset="0"/>
                <a:cs typeface="Arial" panose="020B0604020202020204" pitchFamily="34" charset="0"/>
              </a:rPr>
              <a:t> </a:t>
            </a:r>
            <a:r>
              <a:rPr sz="2400" b="1" dirty="0">
                <a:solidFill>
                  <a:srgbClr val="000000"/>
                </a:solidFill>
                <a:latin typeface="Arial" panose="020B0604020202020204" pitchFamily="34" charset="0"/>
                <a:cs typeface="Arial" panose="020B0604020202020204" pitchFamily="34" charset="0"/>
              </a:rPr>
              <a:t>bien-</a:t>
            </a:r>
            <a:r>
              <a:rPr sz="2400" b="1" dirty="0" err="1">
                <a:solidFill>
                  <a:srgbClr val="000000"/>
                </a:solidFill>
                <a:latin typeface="Arial" panose="020B0604020202020204" pitchFamily="34" charset="0"/>
                <a:cs typeface="Arial" panose="020B0604020202020204" pitchFamily="34" charset="0"/>
              </a:rPr>
              <a:t>être</a:t>
            </a:r>
            <a:r>
              <a:rPr lang="fr-CA" sz="2400" b="1" dirty="0">
                <a:solidFill>
                  <a:srgbClr val="000000"/>
                </a:solidFill>
                <a:latin typeface="Arial" panose="020B0604020202020204" pitchFamily="34" charset="0"/>
                <a:cs typeface="Arial" panose="020B0604020202020204" pitchFamily="34" charset="0"/>
              </a:rPr>
              <a:t> </a:t>
            </a:r>
            <a:r>
              <a:rPr sz="2400" b="1" dirty="0">
                <a:solidFill>
                  <a:srgbClr val="000000"/>
                </a:solidFill>
                <a:latin typeface="Arial" panose="020B0604020202020204" pitchFamily="34" charset="0"/>
                <a:cs typeface="Arial" panose="020B0604020202020204" pitchFamily="34" charset="0"/>
              </a:rPr>
              <a:t>des</a:t>
            </a:r>
            <a:r>
              <a:rPr sz="2400" b="1" spc="64" dirty="0">
                <a:solidFill>
                  <a:srgbClr val="000000"/>
                </a:solidFill>
                <a:latin typeface="Arial" panose="020B0604020202020204" pitchFamily="34" charset="0"/>
                <a:cs typeface="Arial" panose="020B0604020202020204" pitchFamily="34" charset="0"/>
              </a:rPr>
              <a:t> </a:t>
            </a:r>
            <a:r>
              <a:rPr sz="2400" b="1" dirty="0">
                <a:solidFill>
                  <a:srgbClr val="000000"/>
                </a:solidFill>
                <a:latin typeface="Arial" panose="020B0604020202020204" pitchFamily="34" charset="0"/>
                <a:cs typeface="Arial" panose="020B0604020202020204" pitchFamily="34" charset="0"/>
              </a:rPr>
              <a:t>patients.</a:t>
            </a:r>
          </a:p>
        </p:txBody>
      </p:sp>
      <p:sp>
        <p:nvSpPr>
          <p:cNvPr id="5" name="object 5"/>
          <p:cNvSpPr txBox="1"/>
          <p:nvPr/>
        </p:nvSpPr>
        <p:spPr>
          <a:xfrm>
            <a:off x="571615" y="3294807"/>
            <a:ext cx="7900437" cy="743793"/>
          </a:xfrm>
          <a:prstGeom prst="rect">
            <a:avLst/>
          </a:prstGeom>
        </p:spPr>
        <p:txBody>
          <a:bodyPr vert="horz" wrap="square" lIns="0" tIns="0" rIns="0" bIns="0" rtlCol="0">
            <a:spAutoFit/>
          </a:bodyPr>
          <a:lstStyle/>
          <a:p>
            <a:pPr marL="0" marR="0">
              <a:lnSpc>
                <a:spcPts val="2737"/>
              </a:lnSpc>
              <a:spcBef>
                <a:spcPts val="0"/>
              </a:spcBef>
              <a:spcAft>
                <a:spcPts val="0"/>
              </a:spcAft>
            </a:pPr>
            <a:r>
              <a:rPr sz="2450" dirty="0">
                <a:solidFill>
                  <a:srgbClr val="000000"/>
                </a:solidFill>
                <a:latin typeface="Arial" panose="020B0604020202020204" pitchFamily="34" charset="0"/>
                <a:cs typeface="Arial" panose="020B0604020202020204" pitchFamily="34" charset="0"/>
              </a:rPr>
              <a:t>•</a:t>
            </a:r>
            <a:r>
              <a:rPr sz="2450" spc="1230"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La</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sensibilisation</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sur</a:t>
            </a:r>
            <a:r>
              <a:rPr sz="2400" spc="108"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la</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prévention</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secondaire</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et</a:t>
            </a:r>
            <a:r>
              <a:rPr sz="2400" spc="62"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sur</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la</a:t>
            </a:r>
          </a:p>
          <a:p>
            <a:pPr marL="342900" marR="0">
              <a:lnSpc>
                <a:spcPts val="2681"/>
              </a:lnSpc>
              <a:spcBef>
                <a:spcPts val="389"/>
              </a:spcBef>
              <a:spcAft>
                <a:spcPts val="0"/>
              </a:spcAft>
            </a:pPr>
            <a:r>
              <a:rPr sz="2400" dirty="0">
                <a:solidFill>
                  <a:srgbClr val="000000"/>
                </a:solidFill>
                <a:latin typeface="Arial" panose="020B0604020202020204" pitchFamily="34" charset="0"/>
                <a:cs typeface="Arial" panose="020B0604020202020204" pitchFamily="34" charset="0"/>
              </a:rPr>
              <a:t>prise</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en</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charge</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après</a:t>
            </a:r>
            <a:r>
              <a:rPr sz="2400" spc="64" dirty="0">
                <a:solidFill>
                  <a:srgbClr val="000000"/>
                </a:solidFill>
                <a:latin typeface="Arial" panose="020B0604020202020204" pitchFamily="34" charset="0"/>
                <a:cs typeface="Arial" panose="020B0604020202020204" pitchFamily="34" charset="0"/>
              </a:rPr>
              <a:t> </a:t>
            </a:r>
            <a:r>
              <a:rPr sz="2400" spc="36" dirty="0">
                <a:solidFill>
                  <a:srgbClr val="000000"/>
                </a:solidFill>
                <a:latin typeface="Arial" panose="020B0604020202020204" pitchFamily="34" charset="0"/>
                <a:cs typeface="Arial" panose="020B0604020202020204" pitchFamily="34" charset="0"/>
              </a:rPr>
              <a:t>la</a:t>
            </a:r>
            <a:r>
              <a:rPr sz="2400" spc="28"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fracture</a:t>
            </a:r>
            <a:r>
              <a:rPr sz="2400" spc="64" dirty="0">
                <a:solidFill>
                  <a:srgbClr val="000000"/>
                </a:solidFill>
                <a:latin typeface="Arial" panose="020B0604020202020204" pitchFamily="34" charset="0"/>
                <a:cs typeface="Arial" panose="020B0604020202020204" pitchFamily="34" charset="0"/>
              </a:rPr>
              <a:t> </a:t>
            </a:r>
            <a:r>
              <a:rPr lang="fr-CA" sz="2400" dirty="0">
                <a:solidFill>
                  <a:srgbClr val="000000"/>
                </a:solidFill>
                <a:latin typeface="Arial" panose="020B0604020202020204" pitchFamily="34" charset="0"/>
                <a:cs typeface="Arial" panose="020B0604020202020204" pitchFamily="34" charset="0"/>
              </a:rPr>
              <a:t>demeure</a:t>
            </a:r>
            <a:r>
              <a:rPr sz="2400" spc="62"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importante.</a:t>
            </a:r>
          </a:p>
        </p:txBody>
      </p:sp>
      <p:sp>
        <p:nvSpPr>
          <p:cNvPr id="6" name="object 6"/>
          <p:cNvSpPr txBox="1"/>
          <p:nvPr/>
        </p:nvSpPr>
        <p:spPr>
          <a:xfrm>
            <a:off x="8427085" y="6365623"/>
            <a:ext cx="321915" cy="166712"/>
          </a:xfrm>
          <a:prstGeom prst="rect">
            <a:avLst/>
          </a:prstGeom>
        </p:spPr>
        <p:txBody>
          <a:bodyPr vert="horz" wrap="square" lIns="0" tIns="0" rIns="0" bIns="0" rtlCol="0">
            <a:spAutoFit/>
          </a:bodyPr>
          <a:lstStyle/>
          <a:p>
            <a:pPr marL="0" marR="0">
              <a:lnSpc>
                <a:spcPts val="1340"/>
              </a:lnSpc>
              <a:spcBef>
                <a:spcPts val="0"/>
              </a:spcBef>
              <a:spcAft>
                <a:spcPts val="0"/>
              </a:spcAft>
            </a:pPr>
            <a:r>
              <a:rPr lang="fr-CA" sz="1200" b="1" dirty="0">
                <a:solidFill>
                  <a:srgbClr val="000000"/>
                </a:solidFill>
                <a:latin typeface="PVDENJ+Arial-BoldMT"/>
                <a:cs typeface="PVDENJ+Arial-BoldMT"/>
              </a:rPr>
              <a:t>58</a:t>
            </a:r>
            <a:endParaRPr sz="1200" b="1" dirty="0">
              <a:solidFill>
                <a:srgbClr val="000000"/>
              </a:solidFill>
              <a:latin typeface="PVDENJ+Arial-BoldMT"/>
              <a:cs typeface="PVDENJ+Arial-BoldMT"/>
            </a:endParaRPr>
          </a:p>
        </p:txBody>
      </p:sp>
      <p:pic>
        <p:nvPicPr>
          <p:cNvPr id="7" name="Google Shape;743;p58">
            <a:extLst>
              <a:ext uri="{FF2B5EF4-FFF2-40B4-BE49-F238E27FC236}">
                <a16:creationId xmlns:a16="http://schemas.microsoft.com/office/drawing/2014/main" id="{E9D6B1A7-9D16-9565-EF86-5A991EBCEF2B}"/>
              </a:ext>
            </a:extLst>
          </p:cNvPr>
          <p:cNvPicPr preferRelativeResize="0"/>
          <p:nvPr/>
        </p:nvPicPr>
        <p:blipFill rotWithShape="1">
          <a:blip r:embed="rId3">
            <a:alphaModFix/>
          </a:blip>
          <a:srcRect/>
          <a:stretch/>
        </p:blipFill>
        <p:spPr>
          <a:xfrm>
            <a:off x="1659699" y="4224097"/>
            <a:ext cx="5874706" cy="1779307"/>
          </a:xfrm>
          <a:prstGeom prst="rect">
            <a:avLst/>
          </a:prstGeom>
          <a:noFill/>
          <a:ln>
            <a:noFill/>
          </a:ln>
        </p:spPr>
      </p:pic>
    </p:spTree>
    <p:extLst>
      <p:ext uri="{BB962C8B-B14F-4D97-AF65-F5344CB8AC3E}">
        <p14:creationId xmlns:p14="http://schemas.microsoft.com/office/powerpoint/2010/main" val="14666632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71615" y="868228"/>
            <a:ext cx="2995636" cy="461665"/>
          </a:xfrm>
          <a:prstGeom prst="rect">
            <a:avLst/>
          </a:prstGeom>
        </p:spPr>
        <p:txBody>
          <a:bodyPr vert="horz" wrap="square" lIns="0" tIns="0" rIns="0" bIns="0" rtlCol="0">
            <a:spAutoFit/>
          </a:bodyPr>
          <a:lstStyle/>
          <a:p>
            <a:pPr marL="0" marR="0">
              <a:lnSpc>
                <a:spcPts val="3575"/>
              </a:lnSpc>
              <a:spcBef>
                <a:spcPts val="0"/>
              </a:spcBef>
              <a:spcAft>
                <a:spcPts val="0"/>
              </a:spcAft>
            </a:pPr>
            <a:r>
              <a:rPr sz="3200" b="1" dirty="0">
                <a:solidFill>
                  <a:srgbClr val="000000"/>
                </a:solidFill>
                <a:latin typeface="Arial" panose="020B0604020202020204" pitchFamily="34" charset="0"/>
                <a:cs typeface="Arial" panose="020B0604020202020204" pitchFamily="34" charset="0"/>
              </a:rPr>
              <a:t>Mise</a:t>
            </a:r>
            <a:r>
              <a:rPr sz="3200" b="1" spc="87" dirty="0">
                <a:solidFill>
                  <a:srgbClr val="000000"/>
                </a:solidFill>
                <a:latin typeface="Arial" panose="020B0604020202020204" pitchFamily="34" charset="0"/>
                <a:cs typeface="Arial" panose="020B0604020202020204" pitchFamily="34" charset="0"/>
              </a:rPr>
              <a:t> </a:t>
            </a:r>
            <a:r>
              <a:rPr sz="3200" b="1" dirty="0">
                <a:solidFill>
                  <a:srgbClr val="000000"/>
                </a:solidFill>
                <a:latin typeface="Arial" panose="020B0604020202020204" pitchFamily="34" charset="0"/>
                <a:cs typeface="Arial" panose="020B0604020202020204" pitchFamily="34" charset="0"/>
              </a:rPr>
              <a:t>en</a:t>
            </a:r>
            <a:r>
              <a:rPr sz="3200" b="1" spc="83" dirty="0">
                <a:solidFill>
                  <a:srgbClr val="000000"/>
                </a:solidFill>
                <a:latin typeface="Arial" panose="020B0604020202020204" pitchFamily="34" charset="0"/>
                <a:cs typeface="Arial" panose="020B0604020202020204" pitchFamily="34" charset="0"/>
              </a:rPr>
              <a:t> </a:t>
            </a:r>
            <a:r>
              <a:rPr sz="3200" b="1" dirty="0">
                <a:solidFill>
                  <a:srgbClr val="000000"/>
                </a:solidFill>
                <a:latin typeface="Arial" panose="020B0604020202020204" pitchFamily="34" charset="0"/>
                <a:cs typeface="Arial" panose="020B0604020202020204" pitchFamily="34" charset="0"/>
              </a:rPr>
              <a:t>œuvre</a:t>
            </a:r>
          </a:p>
        </p:txBody>
      </p:sp>
      <p:sp>
        <p:nvSpPr>
          <p:cNvPr id="4" name="object 4"/>
          <p:cNvSpPr txBox="1"/>
          <p:nvPr/>
        </p:nvSpPr>
        <p:spPr>
          <a:xfrm>
            <a:off x="3459574" y="1524000"/>
            <a:ext cx="620762" cy="952500"/>
          </a:xfrm>
          <a:prstGeom prst="rect">
            <a:avLst/>
          </a:prstGeom>
        </p:spPr>
        <p:txBody>
          <a:bodyPr vert="horz" wrap="square" lIns="0" tIns="0" rIns="0" bIns="0" rtlCol="0">
            <a:spAutoFit/>
          </a:bodyPr>
          <a:lstStyle/>
          <a:p>
            <a:pPr marL="0" marR="0">
              <a:lnSpc>
                <a:spcPts val="7200"/>
              </a:lnSpc>
              <a:spcBef>
                <a:spcPts val="0"/>
              </a:spcBef>
              <a:spcAft>
                <a:spcPts val="0"/>
              </a:spcAft>
            </a:pPr>
            <a:r>
              <a:rPr sz="7200" dirty="0">
                <a:solidFill>
                  <a:srgbClr val="007BC3"/>
                </a:solidFill>
                <a:latin typeface="Calibri"/>
                <a:cs typeface="Calibri"/>
              </a:rPr>
              <a:t>«</a:t>
            </a:r>
          </a:p>
        </p:txBody>
      </p:sp>
      <p:sp>
        <p:nvSpPr>
          <p:cNvPr id="5" name="object 5"/>
          <p:cNvSpPr txBox="1"/>
          <p:nvPr/>
        </p:nvSpPr>
        <p:spPr>
          <a:xfrm>
            <a:off x="4080336" y="1464999"/>
            <a:ext cx="4640692" cy="3323987"/>
          </a:xfrm>
          <a:prstGeom prst="rect">
            <a:avLst/>
          </a:prstGeom>
        </p:spPr>
        <p:txBody>
          <a:bodyPr vert="horz" wrap="square" lIns="0" tIns="0" rIns="0" bIns="0" rtlCol="0">
            <a:spAutoFit/>
          </a:bodyPr>
          <a:lstStyle/>
          <a:p>
            <a:pPr marL="0" marR="0">
              <a:spcBef>
                <a:spcPts val="0"/>
              </a:spcBef>
              <a:spcAft>
                <a:spcPts val="0"/>
              </a:spcAft>
            </a:pPr>
            <a:r>
              <a:rPr sz="2400" dirty="0">
                <a:solidFill>
                  <a:srgbClr val="000000"/>
                </a:solidFill>
                <a:latin typeface="Arial" panose="020B0604020202020204" pitchFamily="34" charset="0"/>
                <a:cs typeface="Arial" panose="020B0604020202020204" pitchFamily="34" charset="0"/>
              </a:rPr>
              <a:t>Nous</a:t>
            </a:r>
            <a:r>
              <a:rPr sz="2400" spc="49"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espérons</a:t>
            </a:r>
            <a:r>
              <a:rPr sz="2400" spc="49"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que</a:t>
            </a:r>
            <a:r>
              <a:rPr sz="2400" spc="49" dirty="0">
                <a:solidFill>
                  <a:srgbClr val="000000"/>
                </a:solidFill>
                <a:latin typeface="Arial" panose="020B0604020202020204" pitchFamily="34" charset="0"/>
                <a:cs typeface="Arial" panose="020B0604020202020204" pitchFamily="34" charset="0"/>
              </a:rPr>
              <a:t> </a:t>
            </a:r>
            <a:r>
              <a:rPr sz="2400" dirty="0" err="1">
                <a:solidFill>
                  <a:srgbClr val="000000"/>
                </a:solidFill>
                <a:latin typeface="Arial" panose="020B0604020202020204" pitchFamily="34" charset="0"/>
                <a:cs typeface="Arial" panose="020B0604020202020204" pitchFamily="34" charset="0"/>
              </a:rPr>
              <a:t>l’adoption</a:t>
            </a:r>
            <a:r>
              <a:rPr sz="2400" spc="49" dirty="0">
                <a:solidFill>
                  <a:srgbClr val="000000"/>
                </a:solidFill>
                <a:latin typeface="Arial" panose="020B0604020202020204" pitchFamily="34" charset="0"/>
                <a:cs typeface="Arial" panose="020B0604020202020204" pitchFamily="34" charset="0"/>
              </a:rPr>
              <a:t> </a:t>
            </a:r>
            <a:r>
              <a:rPr sz="2400" dirty="0" err="1">
                <a:solidFill>
                  <a:srgbClr val="000000"/>
                </a:solidFill>
                <a:latin typeface="Arial" panose="020B0604020202020204" pitchFamily="34" charset="0"/>
                <a:cs typeface="Arial" panose="020B0604020202020204" pitchFamily="34" charset="0"/>
              </a:rPr>
              <a:t>d’une</a:t>
            </a:r>
            <a:r>
              <a:rPr lang="fr-CA" sz="2400" dirty="0">
                <a:solidFill>
                  <a:srgbClr val="000000"/>
                </a:solidFill>
                <a:latin typeface="Arial" panose="020B0604020202020204" pitchFamily="34" charset="0"/>
                <a:cs typeface="Arial" panose="020B0604020202020204" pitchFamily="34" charset="0"/>
              </a:rPr>
              <a:t> </a:t>
            </a:r>
            <a:r>
              <a:rPr sz="2400" dirty="0" err="1">
                <a:solidFill>
                  <a:srgbClr val="000000"/>
                </a:solidFill>
                <a:latin typeface="Arial" panose="020B0604020202020204" pitchFamily="34" charset="0"/>
                <a:cs typeface="Arial" panose="020B0604020202020204" pitchFamily="34" charset="0"/>
              </a:rPr>
              <a:t>approche</a:t>
            </a:r>
            <a:r>
              <a:rPr sz="2400" spc="49" dirty="0">
                <a:solidFill>
                  <a:srgbClr val="000000"/>
                </a:solidFill>
                <a:latin typeface="Arial" panose="020B0604020202020204" pitchFamily="34" charset="0"/>
                <a:cs typeface="Arial" panose="020B0604020202020204" pitchFamily="34" charset="0"/>
              </a:rPr>
              <a:t> </a:t>
            </a:r>
            <a:r>
              <a:rPr lang="fr-CA" sz="2400" dirty="0">
                <a:solidFill>
                  <a:srgbClr val="000000"/>
                </a:solidFill>
                <a:latin typeface="Arial" panose="020B0604020202020204" pitchFamily="34" charset="0"/>
                <a:cs typeface="Arial" panose="020B0604020202020204" pitchFamily="34" charset="0"/>
              </a:rPr>
              <a:t>débutant par une estimation du risque </a:t>
            </a:r>
            <a:r>
              <a:rPr sz="2400" dirty="0" err="1">
                <a:solidFill>
                  <a:srgbClr val="000000"/>
                </a:solidFill>
                <a:latin typeface="Arial" panose="020B0604020202020204" pitchFamily="34" charset="0"/>
                <a:cs typeface="Arial" panose="020B0604020202020204" pitchFamily="34" charset="0"/>
              </a:rPr>
              <a:t>réduira</a:t>
            </a:r>
            <a:r>
              <a:rPr sz="2400" spc="49"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le</a:t>
            </a:r>
            <a:r>
              <a:rPr lang="fr-CA" sz="2400" dirty="0">
                <a:solidFill>
                  <a:srgbClr val="000000"/>
                </a:solidFill>
                <a:latin typeface="Arial" panose="020B0604020202020204" pitchFamily="34" charset="0"/>
                <a:cs typeface="Arial" panose="020B0604020202020204" pitchFamily="34" charset="0"/>
              </a:rPr>
              <a:t> nombre de DMO inutiles, </a:t>
            </a:r>
            <a:r>
              <a:rPr sz="2400" dirty="0" err="1">
                <a:solidFill>
                  <a:srgbClr val="000000"/>
                </a:solidFill>
                <a:latin typeface="Arial" panose="020B0604020202020204" pitchFamily="34" charset="0"/>
                <a:cs typeface="Arial" panose="020B0604020202020204" pitchFamily="34" charset="0"/>
              </a:rPr>
              <a:t>ce</a:t>
            </a:r>
            <a:r>
              <a:rPr sz="2400" spc="47"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qui</a:t>
            </a:r>
            <a:r>
              <a:rPr sz="2400" spc="49"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profitera</a:t>
            </a:r>
            <a:r>
              <a:rPr sz="2400" spc="49"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à</a:t>
            </a:r>
            <a:r>
              <a:rPr sz="2400" spc="47"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la</a:t>
            </a:r>
            <a:r>
              <a:rPr sz="2400" spc="49"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fois</a:t>
            </a:r>
            <a:r>
              <a:rPr sz="2400" spc="49"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aux</a:t>
            </a:r>
            <a:r>
              <a:rPr sz="2400" spc="49"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patients</a:t>
            </a:r>
            <a:r>
              <a:rPr sz="2400" spc="49"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et</a:t>
            </a:r>
            <a:r>
              <a:rPr lang="fr-CA" sz="2400"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au</a:t>
            </a:r>
            <a:r>
              <a:rPr sz="2400" spc="49"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système</a:t>
            </a:r>
            <a:r>
              <a:rPr sz="2400" spc="49"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de</a:t>
            </a:r>
            <a:r>
              <a:rPr sz="2400" spc="49"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santé.</a:t>
            </a:r>
            <a:r>
              <a:rPr sz="2400" spc="47"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Il</a:t>
            </a:r>
            <a:r>
              <a:rPr sz="2400" spc="50"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est</a:t>
            </a:r>
            <a:r>
              <a:rPr sz="2400" spc="46" dirty="0">
                <a:solidFill>
                  <a:srgbClr val="000000"/>
                </a:solidFill>
                <a:latin typeface="Arial" panose="020B0604020202020204" pitchFamily="34" charset="0"/>
                <a:cs typeface="Arial" panose="020B0604020202020204" pitchFamily="34" charset="0"/>
              </a:rPr>
              <a:t> </a:t>
            </a:r>
            <a:r>
              <a:rPr sz="2400" dirty="0" err="1">
                <a:solidFill>
                  <a:srgbClr val="000000"/>
                </a:solidFill>
                <a:latin typeface="Arial" panose="020B0604020202020204" pitchFamily="34" charset="0"/>
                <a:cs typeface="Arial" panose="020B0604020202020204" pitchFamily="34" charset="0"/>
              </a:rPr>
              <a:t>insensé</a:t>
            </a:r>
            <a:r>
              <a:rPr sz="2400" spc="49"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de</a:t>
            </a:r>
            <a:r>
              <a:rPr lang="fr-CA" sz="2400"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demander</a:t>
            </a:r>
            <a:r>
              <a:rPr sz="2400" spc="49"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des</a:t>
            </a:r>
            <a:r>
              <a:rPr sz="2400" spc="49"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examens</a:t>
            </a:r>
            <a:r>
              <a:rPr sz="2400" spc="49"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qui</a:t>
            </a:r>
            <a:r>
              <a:rPr lang="fr-CA" sz="2400" dirty="0">
                <a:solidFill>
                  <a:srgbClr val="000000"/>
                </a:solidFill>
                <a:latin typeface="Arial" panose="020B0604020202020204" pitchFamily="34" charset="0"/>
                <a:cs typeface="Arial" panose="020B0604020202020204" pitchFamily="34" charset="0"/>
              </a:rPr>
              <a:t> n’orienteront pas les décisions de traitement »</a:t>
            </a:r>
            <a:endParaRPr sz="2400" dirty="0">
              <a:solidFill>
                <a:srgbClr val="000000"/>
              </a:solidFill>
              <a:latin typeface="Arial" panose="020B0604020202020204" pitchFamily="34" charset="0"/>
              <a:cs typeface="Arial" panose="020B0604020202020204" pitchFamily="34" charset="0"/>
            </a:endParaRPr>
          </a:p>
        </p:txBody>
      </p:sp>
      <p:sp>
        <p:nvSpPr>
          <p:cNvPr id="7" name="object 7"/>
          <p:cNvSpPr txBox="1"/>
          <p:nvPr/>
        </p:nvSpPr>
        <p:spPr>
          <a:xfrm>
            <a:off x="4126635" y="4931336"/>
            <a:ext cx="4089668" cy="461665"/>
          </a:xfrm>
          <a:prstGeom prst="rect">
            <a:avLst/>
          </a:prstGeom>
        </p:spPr>
        <p:txBody>
          <a:bodyPr vert="horz" wrap="square" lIns="0" tIns="0" rIns="0" bIns="0" rtlCol="0">
            <a:spAutoFit/>
          </a:bodyPr>
          <a:lstStyle/>
          <a:p>
            <a:pPr marL="0" marR="0">
              <a:lnSpc>
                <a:spcPts val="1787"/>
              </a:lnSpc>
              <a:spcBef>
                <a:spcPts val="0"/>
              </a:spcBef>
              <a:spcAft>
                <a:spcPts val="0"/>
              </a:spcAft>
            </a:pPr>
            <a:r>
              <a:rPr sz="1600" dirty="0">
                <a:solidFill>
                  <a:srgbClr val="000000"/>
                </a:solidFill>
                <a:latin typeface="Arial" panose="020B0604020202020204" pitchFamily="34" charset="0"/>
                <a:cs typeface="Arial" panose="020B0604020202020204" pitchFamily="34" charset="0"/>
              </a:rPr>
              <a:t>–</a:t>
            </a:r>
            <a:r>
              <a:rPr sz="1600" spc="43" dirty="0">
                <a:solidFill>
                  <a:srgbClr val="000000"/>
                </a:solidFill>
                <a:latin typeface="Arial" panose="020B0604020202020204" pitchFamily="34" charset="0"/>
                <a:cs typeface="Arial" panose="020B0604020202020204" pitchFamily="34" charset="0"/>
              </a:rPr>
              <a:t> </a:t>
            </a:r>
            <a:r>
              <a:rPr sz="1600" dirty="0">
                <a:solidFill>
                  <a:srgbClr val="000000"/>
                </a:solidFill>
                <a:latin typeface="Arial" panose="020B0604020202020204" pitchFamily="34" charset="0"/>
                <a:cs typeface="Arial" panose="020B0604020202020204" pitchFamily="34" charset="0"/>
              </a:rPr>
              <a:t>D</a:t>
            </a:r>
            <a:r>
              <a:rPr sz="1600" baseline="29999" dirty="0">
                <a:solidFill>
                  <a:srgbClr val="000000"/>
                </a:solidFill>
                <a:latin typeface="Arial" panose="020B0604020202020204" pitchFamily="34" charset="0"/>
                <a:cs typeface="Arial" panose="020B0604020202020204" pitchFamily="34" charset="0"/>
              </a:rPr>
              <a:t>re</a:t>
            </a:r>
            <a:r>
              <a:rPr sz="1600" spc="-112" baseline="29999" dirty="0">
                <a:solidFill>
                  <a:srgbClr val="000000"/>
                </a:solidFill>
                <a:latin typeface="Arial" panose="020B0604020202020204" pitchFamily="34" charset="0"/>
                <a:cs typeface="Arial" panose="020B0604020202020204" pitchFamily="34" charset="0"/>
              </a:rPr>
              <a:t> </a:t>
            </a:r>
            <a:r>
              <a:rPr sz="1600" dirty="0">
                <a:solidFill>
                  <a:srgbClr val="000000"/>
                </a:solidFill>
                <a:latin typeface="Arial" panose="020B0604020202020204" pitchFamily="34" charset="0"/>
                <a:cs typeface="Arial" panose="020B0604020202020204" pitchFamily="34" charset="0"/>
              </a:rPr>
              <a:t>Donna</a:t>
            </a:r>
            <a:r>
              <a:rPr sz="1600" spc="43" dirty="0">
                <a:solidFill>
                  <a:srgbClr val="000000"/>
                </a:solidFill>
                <a:latin typeface="Arial" panose="020B0604020202020204" pitchFamily="34" charset="0"/>
                <a:cs typeface="Arial" panose="020B0604020202020204" pitchFamily="34" charset="0"/>
              </a:rPr>
              <a:t> </a:t>
            </a:r>
            <a:r>
              <a:rPr sz="1600" dirty="0">
                <a:solidFill>
                  <a:srgbClr val="000000"/>
                </a:solidFill>
                <a:latin typeface="Arial" panose="020B0604020202020204" pitchFamily="34" charset="0"/>
                <a:cs typeface="Arial" panose="020B0604020202020204" pitchFamily="34" charset="0"/>
              </a:rPr>
              <a:t>Reynolds,</a:t>
            </a:r>
            <a:r>
              <a:rPr sz="1600" spc="41" dirty="0">
                <a:solidFill>
                  <a:srgbClr val="000000"/>
                </a:solidFill>
                <a:latin typeface="Arial" panose="020B0604020202020204" pitchFamily="34" charset="0"/>
                <a:cs typeface="Arial" panose="020B0604020202020204" pitchFamily="34" charset="0"/>
              </a:rPr>
              <a:t> </a:t>
            </a:r>
            <a:r>
              <a:rPr sz="1600" dirty="0">
                <a:solidFill>
                  <a:srgbClr val="000000"/>
                </a:solidFill>
                <a:latin typeface="Arial" panose="020B0604020202020204" pitchFamily="34" charset="0"/>
                <a:cs typeface="Arial" panose="020B0604020202020204" pitchFamily="34" charset="0"/>
              </a:rPr>
              <a:t>groupe</a:t>
            </a:r>
            <a:r>
              <a:rPr sz="1600" spc="43" dirty="0">
                <a:solidFill>
                  <a:srgbClr val="000000"/>
                </a:solidFill>
                <a:latin typeface="Arial" panose="020B0604020202020204" pitchFamily="34" charset="0"/>
                <a:cs typeface="Arial" panose="020B0604020202020204" pitchFamily="34" charset="0"/>
              </a:rPr>
              <a:t> </a:t>
            </a:r>
            <a:r>
              <a:rPr sz="1600" dirty="0">
                <a:solidFill>
                  <a:srgbClr val="000000"/>
                </a:solidFill>
                <a:latin typeface="Arial" panose="020B0604020202020204" pitchFamily="34" charset="0"/>
                <a:cs typeface="Arial" panose="020B0604020202020204" pitchFamily="34" charset="0"/>
              </a:rPr>
              <a:t>de</a:t>
            </a:r>
            <a:r>
              <a:rPr sz="1600" spc="43" dirty="0">
                <a:solidFill>
                  <a:srgbClr val="000000"/>
                </a:solidFill>
                <a:latin typeface="Arial" panose="020B0604020202020204" pitchFamily="34" charset="0"/>
                <a:cs typeface="Arial" panose="020B0604020202020204" pitchFamily="34" charset="0"/>
              </a:rPr>
              <a:t> </a:t>
            </a:r>
            <a:r>
              <a:rPr sz="1600" dirty="0">
                <a:solidFill>
                  <a:srgbClr val="000000"/>
                </a:solidFill>
                <a:latin typeface="Arial" panose="020B0604020202020204" pitchFamily="34" charset="0"/>
                <a:cs typeface="Arial" panose="020B0604020202020204" pitchFamily="34" charset="0"/>
              </a:rPr>
              <a:t>travail</a:t>
            </a:r>
            <a:r>
              <a:rPr sz="1600" spc="43" dirty="0">
                <a:solidFill>
                  <a:srgbClr val="000000"/>
                </a:solidFill>
                <a:latin typeface="Arial" panose="020B0604020202020204" pitchFamily="34" charset="0"/>
                <a:cs typeface="Arial" panose="020B0604020202020204" pitchFamily="34" charset="0"/>
              </a:rPr>
              <a:t> </a:t>
            </a:r>
            <a:r>
              <a:rPr sz="1600" dirty="0">
                <a:solidFill>
                  <a:srgbClr val="000000"/>
                </a:solidFill>
                <a:latin typeface="Arial" panose="020B0604020202020204" pitchFamily="34" charset="0"/>
                <a:cs typeface="Arial" panose="020B0604020202020204" pitchFamily="34" charset="0"/>
              </a:rPr>
              <a:t>sur</a:t>
            </a:r>
          </a:p>
          <a:p>
            <a:pPr marL="0" marR="0">
              <a:lnSpc>
                <a:spcPts val="1787"/>
              </a:lnSpc>
              <a:spcBef>
                <a:spcPts val="24"/>
              </a:spcBef>
              <a:spcAft>
                <a:spcPts val="0"/>
              </a:spcAft>
            </a:pPr>
            <a:r>
              <a:rPr sz="1600" dirty="0">
                <a:solidFill>
                  <a:srgbClr val="000000"/>
                </a:solidFill>
                <a:latin typeface="Arial" panose="020B0604020202020204" pitchFamily="34" charset="0"/>
                <a:cs typeface="Arial" panose="020B0604020202020204" pitchFamily="34" charset="0"/>
              </a:rPr>
              <a:t>les</a:t>
            </a:r>
            <a:r>
              <a:rPr sz="1600" spc="43" dirty="0">
                <a:solidFill>
                  <a:srgbClr val="000000"/>
                </a:solidFill>
                <a:latin typeface="Arial" panose="020B0604020202020204" pitchFamily="34" charset="0"/>
                <a:cs typeface="Arial" panose="020B0604020202020204" pitchFamily="34" charset="0"/>
              </a:rPr>
              <a:t> </a:t>
            </a:r>
            <a:r>
              <a:rPr sz="1600" dirty="0">
                <a:solidFill>
                  <a:srgbClr val="000000"/>
                </a:solidFill>
                <a:latin typeface="Arial" panose="020B0604020202020204" pitchFamily="34" charset="0"/>
                <a:cs typeface="Arial" panose="020B0604020202020204" pitchFamily="34" charset="0"/>
              </a:rPr>
              <a:t>fractures</a:t>
            </a:r>
            <a:r>
              <a:rPr sz="1600" spc="43" dirty="0">
                <a:solidFill>
                  <a:srgbClr val="000000"/>
                </a:solidFill>
                <a:latin typeface="Arial" panose="020B0604020202020204" pitchFamily="34" charset="0"/>
                <a:cs typeface="Arial" panose="020B0604020202020204" pitchFamily="34" charset="0"/>
              </a:rPr>
              <a:t> </a:t>
            </a:r>
            <a:r>
              <a:rPr sz="1600" dirty="0">
                <a:solidFill>
                  <a:srgbClr val="000000"/>
                </a:solidFill>
                <a:latin typeface="Arial" panose="020B0604020202020204" pitchFamily="34" charset="0"/>
                <a:cs typeface="Arial" panose="020B0604020202020204" pitchFamily="34" charset="0"/>
              </a:rPr>
              <a:t>de</a:t>
            </a:r>
            <a:r>
              <a:rPr sz="1600" spc="43" dirty="0">
                <a:solidFill>
                  <a:srgbClr val="000000"/>
                </a:solidFill>
                <a:latin typeface="Arial" panose="020B0604020202020204" pitchFamily="34" charset="0"/>
                <a:cs typeface="Arial" panose="020B0604020202020204" pitchFamily="34" charset="0"/>
              </a:rPr>
              <a:t> </a:t>
            </a:r>
            <a:r>
              <a:rPr sz="1600" dirty="0">
                <a:solidFill>
                  <a:srgbClr val="000000"/>
                </a:solidFill>
                <a:latin typeface="Arial" panose="020B0604020202020204" pitchFamily="34" charset="0"/>
                <a:cs typeface="Arial" panose="020B0604020202020204" pitchFamily="34" charset="0"/>
              </a:rPr>
              <a:t>fragilisation</a:t>
            </a:r>
          </a:p>
        </p:txBody>
      </p:sp>
      <p:sp>
        <p:nvSpPr>
          <p:cNvPr id="8" name="object 8"/>
          <p:cNvSpPr txBox="1"/>
          <p:nvPr/>
        </p:nvSpPr>
        <p:spPr>
          <a:xfrm>
            <a:off x="8427085" y="6365623"/>
            <a:ext cx="321915" cy="166712"/>
          </a:xfrm>
          <a:prstGeom prst="rect">
            <a:avLst/>
          </a:prstGeom>
        </p:spPr>
        <p:txBody>
          <a:bodyPr vert="horz" wrap="square" lIns="0" tIns="0" rIns="0" bIns="0" rtlCol="0">
            <a:spAutoFit/>
          </a:bodyPr>
          <a:lstStyle/>
          <a:p>
            <a:pPr marL="0" marR="0">
              <a:lnSpc>
                <a:spcPts val="1340"/>
              </a:lnSpc>
              <a:spcBef>
                <a:spcPts val="0"/>
              </a:spcBef>
              <a:spcAft>
                <a:spcPts val="0"/>
              </a:spcAft>
            </a:pPr>
            <a:r>
              <a:rPr lang="fr-CA" sz="1200" b="1" dirty="0">
                <a:solidFill>
                  <a:srgbClr val="000000"/>
                </a:solidFill>
                <a:latin typeface="PVDENJ+Arial-BoldMT"/>
                <a:cs typeface="PVDENJ+Arial-BoldMT"/>
              </a:rPr>
              <a:t>59</a:t>
            </a:r>
            <a:endParaRPr sz="1200" b="1" dirty="0">
              <a:solidFill>
                <a:srgbClr val="000000"/>
              </a:solidFill>
              <a:latin typeface="PVDENJ+Arial-BoldMT"/>
              <a:cs typeface="PVDENJ+Arial-BoldMT"/>
            </a:endParaRPr>
          </a:p>
        </p:txBody>
      </p:sp>
      <p:pic>
        <p:nvPicPr>
          <p:cNvPr id="6" name="Google Shape;753;p59">
            <a:extLst>
              <a:ext uri="{FF2B5EF4-FFF2-40B4-BE49-F238E27FC236}">
                <a16:creationId xmlns:a16="http://schemas.microsoft.com/office/drawing/2014/main" id="{FDBB6804-4425-B41F-1749-71358274CC24}"/>
              </a:ext>
            </a:extLst>
          </p:cNvPr>
          <p:cNvPicPr preferRelativeResize="0"/>
          <p:nvPr/>
        </p:nvPicPr>
        <p:blipFill rotWithShape="1">
          <a:blip r:embed="rId3">
            <a:alphaModFix/>
          </a:blip>
          <a:srcRect/>
          <a:stretch/>
        </p:blipFill>
        <p:spPr>
          <a:xfrm>
            <a:off x="544882" y="2073312"/>
            <a:ext cx="2743200" cy="2886740"/>
          </a:xfrm>
          <a:prstGeom prst="ellipse">
            <a:avLst/>
          </a:prstGeom>
          <a:noFill/>
          <a:ln>
            <a:noFill/>
          </a:ln>
        </p:spPr>
      </p:pic>
    </p:spTree>
    <p:extLst>
      <p:ext uri="{BB962C8B-B14F-4D97-AF65-F5344CB8AC3E}">
        <p14:creationId xmlns:p14="http://schemas.microsoft.com/office/powerpoint/2010/main" val="678787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8" name="Google Shape;218;p15"/>
          <p:cNvSpPr txBox="1"/>
          <p:nvPr/>
        </p:nvSpPr>
        <p:spPr>
          <a:xfrm>
            <a:off x="680469" y="3222400"/>
            <a:ext cx="4683619" cy="677108"/>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lt1"/>
              </a:buClr>
              <a:buSzPts val="4400"/>
              <a:buNone/>
            </a:pPr>
            <a:r>
              <a:rPr lang="en-US" sz="4400" dirty="0" err="1">
                <a:solidFill>
                  <a:schemeClr val="bg1"/>
                </a:solidFill>
                <a:latin typeface="Arial" panose="020B0604020202020204" pitchFamily="34" charset="0"/>
                <a:cs typeface="Arial" panose="020B0604020202020204" pitchFamily="34" charset="0"/>
              </a:rPr>
              <a:t>Méthodes</a:t>
            </a:r>
            <a:endParaRPr lang="en-US" sz="4400" dirty="0">
              <a:solidFill>
                <a:schemeClr val="bg1"/>
              </a:solidFill>
              <a:latin typeface="Arial" panose="020B0604020202020204" pitchFamily="34" charset="0"/>
              <a:cs typeface="Arial" panose="020B0604020202020204" pitchFamily="34" charset="0"/>
            </a:endParaRPr>
          </a:p>
        </p:txBody>
      </p:sp>
      <p:sp>
        <p:nvSpPr>
          <p:cNvPr id="219" name="Google Shape;219;p15"/>
          <p:cNvSpPr txBox="1"/>
          <p:nvPr/>
        </p:nvSpPr>
        <p:spPr>
          <a:xfrm>
            <a:off x="8627110" y="6534650"/>
            <a:ext cx="350167" cy="205184"/>
          </a:xfrm>
          <a:prstGeom prst="rect">
            <a:avLst/>
          </a:prstGeom>
          <a:noFill/>
          <a:ln>
            <a:noFill/>
          </a:ln>
        </p:spPr>
        <p:txBody>
          <a:bodyPr spcFirstLastPara="1" wrap="square" lIns="0" tIns="0" rIns="0" bIns="0" anchor="t" anchorCtr="0">
            <a:spAutoFit/>
          </a:bodyPr>
          <a:lstStyle/>
          <a:p>
            <a:pPr marL="0" marR="0" lvl="0" indent="0" algn="l" rtl="0">
              <a:lnSpc>
                <a:spcPct val="111714"/>
              </a:lnSpc>
              <a:spcBef>
                <a:spcPts val="0"/>
              </a:spcBef>
              <a:spcAft>
                <a:spcPts val="0"/>
              </a:spcAft>
              <a:buNone/>
            </a:pPr>
            <a:r>
              <a:rPr lang="en-US" sz="1400" b="1">
                <a:solidFill>
                  <a:srgbClr val="000000"/>
                </a:solidFill>
                <a:latin typeface="Arial"/>
                <a:ea typeface="Arial"/>
                <a:cs typeface="Arial"/>
                <a:sym typeface="Arial"/>
              </a:rPr>
              <a:t>15</a:t>
            </a:r>
            <a:endParaRPr sz="1400" b="1">
              <a:solidFill>
                <a:srgbClr val="000000"/>
              </a:solidFill>
              <a:latin typeface="Arial"/>
              <a:ea typeface="Arial"/>
              <a:cs typeface="Arial"/>
              <a:sym typeface="Arial"/>
            </a:endParaRPr>
          </a:p>
        </p:txBody>
      </p:sp>
    </p:spTree>
    <p:extLst>
      <p:ext uri="{BB962C8B-B14F-4D97-AF65-F5344CB8AC3E}">
        <p14:creationId xmlns:p14="http://schemas.microsoft.com/office/powerpoint/2010/main" val="34632651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959766" y="4573711"/>
            <a:ext cx="5302827" cy="1097518"/>
          </a:xfrm>
          <a:prstGeom prst="rect">
            <a:avLst/>
          </a:prstGeom>
        </p:spPr>
        <p:txBody>
          <a:bodyPr vert="horz" wrap="square" lIns="0" tIns="0" rIns="0" bIns="0" rtlCol="0">
            <a:spAutoFit/>
          </a:bodyPr>
          <a:lstStyle/>
          <a:p>
            <a:pPr marL="0" marR="0">
              <a:lnSpc>
                <a:spcPts val="4021"/>
              </a:lnSpc>
              <a:spcBef>
                <a:spcPts val="0"/>
              </a:spcBef>
              <a:spcAft>
                <a:spcPts val="0"/>
              </a:spcAft>
            </a:pPr>
            <a:r>
              <a:rPr sz="3600" b="1" dirty="0">
                <a:solidFill>
                  <a:srgbClr val="000000"/>
                </a:solidFill>
                <a:latin typeface="Arial" panose="020B0604020202020204" pitchFamily="34" charset="0"/>
                <a:cs typeface="Arial" panose="020B0604020202020204" pitchFamily="34" charset="0"/>
              </a:rPr>
              <a:t>Outils</a:t>
            </a:r>
            <a:r>
              <a:rPr sz="3600" b="1" spc="99" dirty="0">
                <a:solidFill>
                  <a:srgbClr val="000000"/>
                </a:solidFill>
                <a:latin typeface="Arial" panose="020B0604020202020204" pitchFamily="34" charset="0"/>
                <a:cs typeface="Arial" panose="020B0604020202020204" pitchFamily="34" charset="0"/>
              </a:rPr>
              <a:t> </a:t>
            </a:r>
            <a:r>
              <a:rPr sz="3600" b="1" dirty="0">
                <a:solidFill>
                  <a:srgbClr val="000000"/>
                </a:solidFill>
                <a:latin typeface="Arial" panose="020B0604020202020204" pitchFamily="34" charset="0"/>
                <a:cs typeface="Arial" panose="020B0604020202020204" pitchFamily="34" charset="0"/>
              </a:rPr>
              <a:t>d’application</a:t>
            </a:r>
            <a:r>
              <a:rPr sz="3600" b="1" spc="95" dirty="0">
                <a:solidFill>
                  <a:srgbClr val="000000"/>
                </a:solidFill>
                <a:latin typeface="Arial" panose="020B0604020202020204" pitchFamily="34" charset="0"/>
                <a:cs typeface="Arial" panose="020B0604020202020204" pitchFamily="34" charset="0"/>
              </a:rPr>
              <a:t> </a:t>
            </a:r>
            <a:r>
              <a:rPr sz="3600" b="1" dirty="0">
                <a:solidFill>
                  <a:srgbClr val="000000"/>
                </a:solidFill>
                <a:latin typeface="Arial" panose="020B0604020202020204" pitchFamily="34" charset="0"/>
                <a:cs typeface="Arial" panose="020B0604020202020204" pitchFamily="34" charset="0"/>
              </a:rPr>
              <a:t>des</a:t>
            </a:r>
          </a:p>
          <a:p>
            <a:pPr marL="393700" marR="0">
              <a:lnSpc>
                <a:spcPts val="4021"/>
              </a:lnSpc>
              <a:spcBef>
                <a:spcPts val="298"/>
              </a:spcBef>
              <a:spcAft>
                <a:spcPts val="0"/>
              </a:spcAft>
            </a:pPr>
            <a:r>
              <a:rPr sz="3600" b="1" dirty="0">
                <a:solidFill>
                  <a:srgbClr val="000000"/>
                </a:solidFill>
                <a:latin typeface="Arial" panose="020B0604020202020204" pitchFamily="34" charset="0"/>
                <a:cs typeface="Arial" panose="020B0604020202020204" pitchFamily="34" charset="0"/>
              </a:rPr>
              <a:t>connaissances</a:t>
            </a:r>
          </a:p>
        </p:txBody>
      </p:sp>
      <p:sp>
        <p:nvSpPr>
          <p:cNvPr id="4" name="object 4"/>
          <p:cNvSpPr txBox="1"/>
          <p:nvPr/>
        </p:nvSpPr>
        <p:spPr>
          <a:xfrm>
            <a:off x="8427085" y="6365623"/>
            <a:ext cx="321915" cy="166712"/>
          </a:xfrm>
          <a:prstGeom prst="rect">
            <a:avLst/>
          </a:prstGeom>
        </p:spPr>
        <p:txBody>
          <a:bodyPr vert="horz" wrap="square" lIns="0" tIns="0" rIns="0" bIns="0" rtlCol="0">
            <a:spAutoFit/>
          </a:bodyPr>
          <a:lstStyle/>
          <a:p>
            <a:pPr marL="0" marR="0">
              <a:lnSpc>
                <a:spcPts val="1340"/>
              </a:lnSpc>
              <a:spcBef>
                <a:spcPts val="0"/>
              </a:spcBef>
              <a:spcAft>
                <a:spcPts val="0"/>
              </a:spcAft>
            </a:pPr>
            <a:r>
              <a:rPr sz="1200" b="1" dirty="0">
                <a:solidFill>
                  <a:srgbClr val="000000"/>
                </a:solidFill>
                <a:latin typeface="PVDENJ+Arial-BoldMT"/>
                <a:cs typeface="PVDENJ+Arial-BoldMT"/>
              </a:rPr>
              <a:t>6</a:t>
            </a:r>
            <a:r>
              <a:rPr lang="fr-CA" sz="1200" b="1" dirty="0">
                <a:solidFill>
                  <a:srgbClr val="000000"/>
                </a:solidFill>
                <a:latin typeface="PVDENJ+Arial-BoldMT"/>
                <a:cs typeface="PVDENJ+Arial-BoldMT"/>
              </a:rPr>
              <a:t>0</a:t>
            </a:r>
            <a:endParaRPr sz="1200" b="1" dirty="0">
              <a:solidFill>
                <a:srgbClr val="000000"/>
              </a:solidFill>
              <a:latin typeface="PVDENJ+Arial-BoldMT"/>
              <a:cs typeface="PVDENJ+Arial-BoldMT"/>
            </a:endParaRPr>
          </a:p>
        </p:txBody>
      </p:sp>
      <p:pic>
        <p:nvPicPr>
          <p:cNvPr id="5" name="Google Shape;761;p60" descr="A picture containing text&#10;&#10;Description automatically generated">
            <a:extLst>
              <a:ext uri="{FF2B5EF4-FFF2-40B4-BE49-F238E27FC236}">
                <a16:creationId xmlns:a16="http://schemas.microsoft.com/office/drawing/2014/main" id="{B97E5599-9819-AC67-0D5B-79353AB7D82C}"/>
              </a:ext>
            </a:extLst>
          </p:cNvPr>
          <p:cNvPicPr preferRelativeResize="0"/>
          <p:nvPr/>
        </p:nvPicPr>
        <p:blipFill rotWithShape="1">
          <a:blip r:embed="rId3">
            <a:alphaModFix/>
          </a:blip>
          <a:srcRect/>
          <a:stretch/>
        </p:blipFill>
        <p:spPr>
          <a:xfrm>
            <a:off x="-1203159" y="1892968"/>
            <a:ext cx="11309684" cy="2336055"/>
          </a:xfrm>
          <a:prstGeom prst="rect">
            <a:avLst/>
          </a:prstGeom>
          <a:noFill/>
          <a:ln>
            <a:noFill/>
          </a:ln>
        </p:spPr>
      </p:pic>
    </p:spTree>
    <p:extLst>
      <p:ext uri="{BB962C8B-B14F-4D97-AF65-F5344CB8AC3E}">
        <p14:creationId xmlns:p14="http://schemas.microsoft.com/office/powerpoint/2010/main" val="17651755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48640" y="711366"/>
            <a:ext cx="7279823" cy="436017"/>
          </a:xfrm>
          <a:prstGeom prst="rect">
            <a:avLst/>
          </a:prstGeom>
        </p:spPr>
        <p:txBody>
          <a:bodyPr vert="horz" wrap="square" lIns="0" tIns="0" rIns="0" bIns="0" rtlCol="0">
            <a:spAutoFit/>
          </a:bodyPr>
          <a:lstStyle/>
          <a:p>
            <a:pPr marL="0" marR="0">
              <a:lnSpc>
                <a:spcPts val="3351"/>
              </a:lnSpc>
              <a:spcBef>
                <a:spcPts val="0"/>
              </a:spcBef>
              <a:spcAft>
                <a:spcPts val="0"/>
              </a:spcAft>
            </a:pPr>
            <a:r>
              <a:rPr sz="3000" b="1" dirty="0">
                <a:solidFill>
                  <a:srgbClr val="000000"/>
                </a:solidFill>
                <a:latin typeface="Arial" panose="020B0604020202020204" pitchFamily="34" charset="0"/>
                <a:cs typeface="Arial" panose="020B0604020202020204" pitchFamily="34" charset="0"/>
              </a:rPr>
              <a:t>Outils</a:t>
            </a:r>
            <a:r>
              <a:rPr sz="3000" b="1" spc="82" dirty="0">
                <a:solidFill>
                  <a:srgbClr val="000000"/>
                </a:solidFill>
                <a:latin typeface="Arial" panose="020B0604020202020204" pitchFamily="34" charset="0"/>
                <a:cs typeface="Arial" panose="020B0604020202020204" pitchFamily="34" charset="0"/>
              </a:rPr>
              <a:t> </a:t>
            </a:r>
            <a:r>
              <a:rPr sz="3000" b="1" dirty="0">
                <a:solidFill>
                  <a:srgbClr val="000000"/>
                </a:solidFill>
                <a:latin typeface="Arial" panose="020B0604020202020204" pitchFamily="34" charset="0"/>
                <a:cs typeface="Arial" panose="020B0604020202020204" pitchFamily="34" charset="0"/>
              </a:rPr>
              <a:t>d’application</a:t>
            </a:r>
            <a:r>
              <a:rPr sz="3000" b="1" spc="80" dirty="0">
                <a:solidFill>
                  <a:srgbClr val="000000"/>
                </a:solidFill>
                <a:latin typeface="Arial" panose="020B0604020202020204" pitchFamily="34" charset="0"/>
                <a:cs typeface="Arial" panose="020B0604020202020204" pitchFamily="34" charset="0"/>
              </a:rPr>
              <a:t> </a:t>
            </a:r>
            <a:r>
              <a:rPr sz="3000" b="1" dirty="0">
                <a:solidFill>
                  <a:srgbClr val="000000"/>
                </a:solidFill>
                <a:latin typeface="Arial" panose="020B0604020202020204" pitchFamily="34" charset="0"/>
                <a:cs typeface="Arial" panose="020B0604020202020204" pitchFamily="34" charset="0"/>
              </a:rPr>
              <a:t>des</a:t>
            </a:r>
            <a:r>
              <a:rPr sz="3000" b="1" spc="81" dirty="0">
                <a:solidFill>
                  <a:srgbClr val="000000"/>
                </a:solidFill>
                <a:latin typeface="Arial" panose="020B0604020202020204" pitchFamily="34" charset="0"/>
                <a:cs typeface="Arial" panose="020B0604020202020204" pitchFamily="34" charset="0"/>
              </a:rPr>
              <a:t> </a:t>
            </a:r>
            <a:r>
              <a:rPr sz="3000" b="1" dirty="0">
                <a:solidFill>
                  <a:srgbClr val="000000"/>
                </a:solidFill>
                <a:latin typeface="Arial" panose="020B0604020202020204" pitchFamily="34" charset="0"/>
                <a:cs typeface="Arial" panose="020B0604020202020204" pitchFamily="34" charset="0"/>
              </a:rPr>
              <a:t>connaissances</a:t>
            </a:r>
          </a:p>
        </p:txBody>
      </p:sp>
      <p:sp>
        <p:nvSpPr>
          <p:cNvPr id="4" name="object 4"/>
          <p:cNvSpPr txBox="1"/>
          <p:nvPr/>
        </p:nvSpPr>
        <p:spPr>
          <a:xfrm>
            <a:off x="548640" y="1317693"/>
            <a:ext cx="4237025" cy="2128788"/>
          </a:xfrm>
          <a:prstGeom prst="rect">
            <a:avLst/>
          </a:prstGeom>
        </p:spPr>
        <p:txBody>
          <a:bodyPr vert="horz" wrap="square" lIns="0" tIns="0" rIns="0" bIns="0" rtlCol="0">
            <a:spAutoFit/>
          </a:bodyPr>
          <a:lstStyle/>
          <a:p>
            <a:pPr marL="342900" marR="0" indent="-342900">
              <a:spcBef>
                <a:spcPts val="0"/>
              </a:spcBef>
              <a:spcAft>
                <a:spcPts val="0"/>
              </a:spcAft>
              <a:buFont typeface="Arial" panose="020B0604020202020204" pitchFamily="34" charset="0"/>
              <a:buChar char="•"/>
            </a:pPr>
            <a:r>
              <a:rPr sz="2400" dirty="0" err="1">
                <a:solidFill>
                  <a:srgbClr val="000000"/>
                </a:solidFill>
                <a:latin typeface="Arial" panose="020B0604020202020204" pitchFamily="34" charset="0"/>
                <a:cs typeface="Arial" panose="020B0604020202020204" pitchFamily="34" charset="0"/>
              </a:rPr>
              <a:t>Outil</a:t>
            </a:r>
            <a:r>
              <a:rPr sz="2400" spc="46"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d’aide</a:t>
            </a:r>
            <a:r>
              <a:rPr sz="2400" spc="46"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à</a:t>
            </a:r>
            <a:r>
              <a:rPr sz="2400" spc="46"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la</a:t>
            </a:r>
            <a:r>
              <a:rPr sz="2400" spc="46"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décision</a:t>
            </a:r>
            <a:r>
              <a:rPr sz="2400" spc="46"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pour</a:t>
            </a:r>
            <a:r>
              <a:rPr sz="2400" spc="125" dirty="0">
                <a:solidFill>
                  <a:srgbClr val="000000"/>
                </a:solidFill>
                <a:latin typeface="Arial" panose="020B0604020202020204" pitchFamily="34" charset="0"/>
                <a:cs typeface="Arial" panose="020B0604020202020204" pitchFamily="34" charset="0"/>
              </a:rPr>
              <a:t> </a:t>
            </a:r>
            <a:r>
              <a:rPr sz="2400" b="1" dirty="0">
                <a:solidFill>
                  <a:srgbClr val="000000"/>
                </a:solidFill>
                <a:latin typeface="Arial" panose="020B0604020202020204" pitchFamily="34" charset="0"/>
                <a:cs typeface="Arial" panose="020B0604020202020204" pitchFamily="34" charset="0"/>
              </a:rPr>
              <a:t>aider</a:t>
            </a:r>
            <a:r>
              <a:rPr lang="fr-CA" sz="2400" b="1" dirty="0">
                <a:solidFill>
                  <a:srgbClr val="000000"/>
                </a:solidFill>
                <a:latin typeface="Arial" panose="020B0604020202020204" pitchFamily="34" charset="0"/>
                <a:cs typeface="Arial" panose="020B0604020202020204" pitchFamily="34" charset="0"/>
              </a:rPr>
              <a:t> </a:t>
            </a:r>
            <a:r>
              <a:rPr sz="2400" b="1" dirty="0">
                <a:solidFill>
                  <a:srgbClr val="000000"/>
                </a:solidFill>
                <a:latin typeface="Arial" panose="020B0604020202020204" pitchFamily="34" charset="0"/>
                <a:cs typeface="Arial" panose="020B0604020202020204" pitchFamily="34" charset="0"/>
              </a:rPr>
              <a:t>les</a:t>
            </a:r>
            <a:r>
              <a:rPr sz="2400" b="1" spc="46" dirty="0">
                <a:solidFill>
                  <a:srgbClr val="000000"/>
                </a:solidFill>
                <a:latin typeface="Arial" panose="020B0604020202020204" pitchFamily="34" charset="0"/>
                <a:cs typeface="Arial" panose="020B0604020202020204" pitchFamily="34" charset="0"/>
              </a:rPr>
              <a:t> </a:t>
            </a:r>
            <a:r>
              <a:rPr sz="2400" b="1" dirty="0">
                <a:solidFill>
                  <a:srgbClr val="000000"/>
                </a:solidFill>
                <a:latin typeface="Arial" panose="020B0604020202020204" pitchFamily="34" charset="0"/>
                <a:cs typeface="Arial" panose="020B0604020202020204" pitchFamily="34" charset="0"/>
              </a:rPr>
              <a:t>cliniciens</a:t>
            </a:r>
            <a:r>
              <a:rPr sz="2400" b="1" spc="46" dirty="0">
                <a:solidFill>
                  <a:srgbClr val="000000"/>
                </a:solidFill>
                <a:latin typeface="Arial" panose="020B0604020202020204" pitchFamily="34" charset="0"/>
                <a:cs typeface="Arial" panose="020B0604020202020204" pitchFamily="34" charset="0"/>
              </a:rPr>
              <a:t> </a:t>
            </a:r>
            <a:r>
              <a:rPr sz="2400" b="1" dirty="0">
                <a:solidFill>
                  <a:srgbClr val="000000"/>
                </a:solidFill>
                <a:latin typeface="Arial" panose="020B0604020202020204" pitchFamily="34" charset="0"/>
                <a:cs typeface="Arial" panose="020B0604020202020204" pitchFamily="34" charset="0"/>
              </a:rPr>
              <a:t>et</a:t>
            </a:r>
            <a:r>
              <a:rPr sz="2400" b="1" spc="46" dirty="0">
                <a:solidFill>
                  <a:srgbClr val="000000"/>
                </a:solidFill>
                <a:latin typeface="Arial" panose="020B0604020202020204" pitchFamily="34" charset="0"/>
                <a:cs typeface="Arial" panose="020B0604020202020204" pitchFamily="34" charset="0"/>
              </a:rPr>
              <a:t> </a:t>
            </a:r>
            <a:r>
              <a:rPr sz="2400" b="1" dirty="0">
                <a:solidFill>
                  <a:srgbClr val="000000"/>
                </a:solidFill>
                <a:latin typeface="Arial" panose="020B0604020202020204" pitchFamily="34" charset="0"/>
                <a:cs typeface="Arial" panose="020B0604020202020204" pitchFamily="34" charset="0"/>
              </a:rPr>
              <a:t>les</a:t>
            </a:r>
            <a:r>
              <a:rPr sz="2400" b="1" spc="46" dirty="0">
                <a:solidFill>
                  <a:srgbClr val="000000"/>
                </a:solidFill>
                <a:latin typeface="Arial" panose="020B0604020202020204" pitchFamily="34" charset="0"/>
                <a:cs typeface="Arial" panose="020B0604020202020204" pitchFamily="34" charset="0"/>
              </a:rPr>
              <a:t> </a:t>
            </a:r>
            <a:r>
              <a:rPr sz="2400" b="1" dirty="0">
                <a:solidFill>
                  <a:srgbClr val="000000"/>
                </a:solidFill>
                <a:latin typeface="Arial" panose="020B0604020202020204" pitchFamily="34" charset="0"/>
                <a:cs typeface="Arial" panose="020B0604020202020204" pitchFamily="34" charset="0"/>
              </a:rPr>
              <a:t>patients</a:t>
            </a:r>
            <a:r>
              <a:rPr sz="2400" b="1" spc="46" dirty="0">
                <a:solidFill>
                  <a:srgbClr val="000000"/>
                </a:solidFill>
                <a:latin typeface="Arial" panose="020B0604020202020204" pitchFamily="34" charset="0"/>
                <a:cs typeface="Arial" panose="020B0604020202020204" pitchFamily="34" charset="0"/>
              </a:rPr>
              <a:t> </a:t>
            </a:r>
            <a:r>
              <a:rPr sz="2400" b="1" dirty="0">
                <a:solidFill>
                  <a:srgbClr val="000000"/>
                </a:solidFill>
                <a:latin typeface="Arial" panose="020B0604020202020204" pitchFamily="34" charset="0"/>
                <a:cs typeface="Arial" panose="020B0604020202020204" pitchFamily="34" charset="0"/>
              </a:rPr>
              <a:t>à</a:t>
            </a:r>
            <a:r>
              <a:rPr lang="fr-CA" sz="2400" b="1" dirty="0">
                <a:solidFill>
                  <a:srgbClr val="000000"/>
                </a:solidFill>
                <a:latin typeface="Arial" panose="020B0604020202020204" pitchFamily="34" charset="0"/>
                <a:cs typeface="Arial" panose="020B0604020202020204" pitchFamily="34" charset="0"/>
              </a:rPr>
              <a:t> </a:t>
            </a:r>
            <a:r>
              <a:rPr sz="2400" b="1" dirty="0" err="1">
                <a:solidFill>
                  <a:srgbClr val="000000"/>
                </a:solidFill>
                <a:latin typeface="Arial" panose="020B0604020202020204" pitchFamily="34" charset="0"/>
                <a:cs typeface="Arial" panose="020B0604020202020204" pitchFamily="34" charset="0"/>
              </a:rPr>
              <a:t>comprendre</a:t>
            </a:r>
            <a:r>
              <a:rPr sz="2400" b="1" spc="70"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le</a:t>
            </a:r>
            <a:r>
              <a:rPr sz="2400" spc="46"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risque</a:t>
            </a:r>
            <a:r>
              <a:rPr sz="2400" spc="46" dirty="0">
                <a:solidFill>
                  <a:srgbClr val="000000"/>
                </a:solidFill>
                <a:latin typeface="Arial" panose="020B0604020202020204" pitchFamily="34" charset="0"/>
                <a:cs typeface="Arial" panose="020B0604020202020204" pitchFamily="34" charset="0"/>
              </a:rPr>
              <a:t> </a:t>
            </a:r>
            <a:r>
              <a:rPr sz="2400" dirty="0" err="1">
                <a:solidFill>
                  <a:srgbClr val="000000"/>
                </a:solidFill>
                <a:latin typeface="Arial" panose="020B0604020202020204" pitchFamily="34" charset="0"/>
                <a:cs typeface="Arial" panose="020B0604020202020204" pitchFamily="34" charset="0"/>
              </a:rPr>
              <a:t>individuel</a:t>
            </a:r>
            <a:r>
              <a:rPr sz="2400" spc="46"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de</a:t>
            </a:r>
            <a:r>
              <a:rPr lang="fr-CA" sz="2400"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fracture</a:t>
            </a:r>
            <a:r>
              <a:rPr sz="2400" spc="46"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de</a:t>
            </a:r>
            <a:r>
              <a:rPr sz="2400" spc="46"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fragilisation</a:t>
            </a:r>
            <a:r>
              <a:rPr sz="2400" spc="46"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a:t>
            </a:r>
          </a:p>
          <a:p>
            <a:pPr marL="407988" marR="0">
              <a:lnSpc>
                <a:spcPts val="1955"/>
              </a:lnSpc>
              <a:spcBef>
                <a:spcPts val="249"/>
              </a:spcBef>
              <a:spcAft>
                <a:spcPts val="0"/>
              </a:spcAft>
            </a:pPr>
            <a:r>
              <a:rPr lang="fr-CA" sz="1800" u="sng" dirty="0">
                <a:solidFill>
                  <a:srgbClr val="007BC3"/>
                </a:solidFill>
                <a:effectLst/>
                <a:latin typeface="Arial" panose="020B0604020202020204" pitchFamily="34" charset="0"/>
                <a:ea typeface="Times New Roman" panose="02020603050405020304" pitchFamily="18" charset="0"/>
                <a:cs typeface="Arial" panose="020B0604020202020204" pitchFamily="34" charset="0"/>
                <a:hlinkClick r:id="rId3"/>
              </a:rPr>
              <a:t>https://frax.groupeetudecanadien.ca</a:t>
            </a:r>
            <a:endParaRPr sz="1700" u="sng" dirty="0">
              <a:solidFill>
                <a:srgbClr val="007BC3"/>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endParaRPr>
          </a:p>
        </p:txBody>
      </p:sp>
      <p:sp>
        <p:nvSpPr>
          <p:cNvPr id="5" name="object 5"/>
          <p:cNvSpPr txBox="1"/>
          <p:nvPr/>
        </p:nvSpPr>
        <p:spPr>
          <a:xfrm>
            <a:off x="548640" y="3770521"/>
            <a:ext cx="4645737" cy="262380"/>
          </a:xfrm>
          <a:prstGeom prst="rect">
            <a:avLst/>
          </a:prstGeom>
        </p:spPr>
        <p:txBody>
          <a:bodyPr vert="horz" wrap="square" lIns="0" tIns="0" rIns="0" bIns="0" rtlCol="0">
            <a:spAutoFit/>
          </a:bodyPr>
          <a:lstStyle/>
          <a:p>
            <a:pPr marL="342900" marR="0" indent="-342900">
              <a:lnSpc>
                <a:spcPts val="1955"/>
              </a:lnSpc>
              <a:spcBef>
                <a:spcPts val="0"/>
              </a:spcBef>
              <a:spcAft>
                <a:spcPts val="0"/>
              </a:spcAft>
              <a:buFont typeface="Arial" panose="020B0604020202020204" pitchFamily="34" charset="0"/>
              <a:buChar char="•"/>
            </a:pPr>
            <a:r>
              <a:rPr sz="2400" dirty="0" err="1">
                <a:solidFill>
                  <a:srgbClr val="000000"/>
                </a:solidFill>
                <a:latin typeface="Arial" panose="020B0604020202020204" pitchFamily="34" charset="0"/>
                <a:cs typeface="Arial" panose="020B0604020202020204" pitchFamily="34" charset="0"/>
              </a:rPr>
              <a:t>Infographie</a:t>
            </a:r>
            <a:r>
              <a:rPr sz="2400" spc="46"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pour</a:t>
            </a:r>
            <a:r>
              <a:rPr sz="2400" spc="46"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les</a:t>
            </a:r>
            <a:r>
              <a:rPr sz="2400" spc="46"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cliniciens</a:t>
            </a:r>
          </a:p>
        </p:txBody>
      </p:sp>
      <p:sp>
        <p:nvSpPr>
          <p:cNvPr id="6" name="object 6"/>
          <p:cNvSpPr txBox="1"/>
          <p:nvPr/>
        </p:nvSpPr>
        <p:spPr>
          <a:xfrm>
            <a:off x="574895" y="4196309"/>
            <a:ext cx="4212699" cy="1477328"/>
          </a:xfrm>
          <a:prstGeom prst="rect">
            <a:avLst/>
          </a:prstGeom>
        </p:spPr>
        <p:txBody>
          <a:bodyPr vert="horz" wrap="square" lIns="0" tIns="0" rIns="0" bIns="0" rtlCol="0">
            <a:spAutoFit/>
          </a:bodyPr>
          <a:lstStyle/>
          <a:p>
            <a:pPr marL="342900" marR="0" indent="-342900">
              <a:spcBef>
                <a:spcPts val="0"/>
              </a:spcBef>
              <a:spcAft>
                <a:spcPts val="0"/>
              </a:spcAft>
              <a:buFont typeface="Arial" panose="020B0604020202020204" pitchFamily="34" charset="0"/>
              <a:buChar char="•"/>
            </a:pPr>
            <a:r>
              <a:rPr sz="2400" dirty="0">
                <a:solidFill>
                  <a:srgbClr val="000000"/>
                </a:solidFill>
                <a:latin typeface="Arial" panose="020B0604020202020204" pitchFamily="34" charset="0"/>
                <a:cs typeface="Arial" panose="020B0604020202020204" pitchFamily="34" charset="0"/>
              </a:rPr>
              <a:t>À</a:t>
            </a:r>
            <a:r>
              <a:rPr sz="2400" spc="43"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la</a:t>
            </a:r>
            <a:r>
              <a:rPr sz="2400" spc="46"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publication,</a:t>
            </a:r>
            <a:r>
              <a:rPr sz="2400" spc="4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les</a:t>
            </a:r>
            <a:r>
              <a:rPr sz="2400" spc="46"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outils</a:t>
            </a:r>
            <a:r>
              <a:rPr sz="2400" spc="46" dirty="0">
                <a:solidFill>
                  <a:srgbClr val="000000"/>
                </a:solidFill>
                <a:latin typeface="Arial" panose="020B0604020202020204" pitchFamily="34" charset="0"/>
                <a:cs typeface="Arial" panose="020B0604020202020204" pitchFamily="34" charset="0"/>
              </a:rPr>
              <a:t> </a:t>
            </a:r>
            <a:r>
              <a:rPr sz="2400" dirty="0" err="1">
                <a:solidFill>
                  <a:srgbClr val="000000"/>
                </a:solidFill>
                <a:latin typeface="Arial" panose="020B0604020202020204" pitchFamily="34" charset="0"/>
                <a:cs typeface="Arial" panose="020B0604020202020204" pitchFamily="34" charset="0"/>
              </a:rPr>
              <a:t>pourront</a:t>
            </a:r>
            <a:r>
              <a:rPr sz="2400" spc="4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être</a:t>
            </a:r>
            <a:r>
              <a:rPr lang="fr-CA" sz="2400" dirty="0">
                <a:solidFill>
                  <a:srgbClr val="000000"/>
                </a:solidFill>
                <a:latin typeface="Arial" panose="020B0604020202020204" pitchFamily="34" charset="0"/>
                <a:cs typeface="Arial" panose="020B0604020202020204" pitchFamily="34" charset="0"/>
              </a:rPr>
              <a:t> </a:t>
            </a:r>
            <a:r>
              <a:rPr sz="2400" b="1" dirty="0" err="1">
                <a:solidFill>
                  <a:srgbClr val="000000"/>
                </a:solidFill>
                <a:latin typeface="Arial" panose="020B0604020202020204" pitchFamily="34" charset="0"/>
                <a:cs typeface="Arial" panose="020B0604020202020204" pitchFamily="34" charset="0"/>
              </a:rPr>
              <a:t>téléchargés</a:t>
            </a:r>
            <a:r>
              <a:rPr sz="2400" b="1" spc="46" dirty="0">
                <a:solidFill>
                  <a:srgbClr val="000000"/>
                </a:solidFill>
                <a:latin typeface="Arial" panose="020B0604020202020204" pitchFamily="34" charset="0"/>
                <a:cs typeface="Arial" panose="020B0604020202020204" pitchFamily="34" charset="0"/>
              </a:rPr>
              <a:t> </a:t>
            </a:r>
            <a:r>
              <a:rPr sz="2400" b="1" dirty="0" err="1">
                <a:solidFill>
                  <a:srgbClr val="000000"/>
                </a:solidFill>
                <a:latin typeface="Arial" panose="020B0604020202020204" pitchFamily="34" charset="0"/>
                <a:cs typeface="Arial" panose="020B0604020202020204" pitchFamily="34" charset="0"/>
              </a:rPr>
              <a:t>gratuitement</a:t>
            </a:r>
            <a:r>
              <a:rPr sz="2400" b="1" spc="98"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e</a:t>
            </a:r>
            <a:r>
              <a:rPr lang="fr-CA" sz="2400" dirty="0">
                <a:solidFill>
                  <a:srgbClr val="000000"/>
                </a:solidFill>
                <a:latin typeface="Arial" panose="020B0604020202020204" pitchFamily="34" charset="0"/>
                <a:cs typeface="Arial" panose="020B0604020202020204" pitchFamily="34" charset="0"/>
              </a:rPr>
              <a:t>n </a:t>
            </a:r>
            <a:r>
              <a:rPr lang="fr-CA" sz="2400" b="1" dirty="0">
                <a:solidFill>
                  <a:srgbClr val="000000"/>
                </a:solidFill>
                <a:latin typeface="Arial" panose="020B0604020202020204" pitchFamily="34" charset="0"/>
                <a:cs typeface="Arial" panose="020B0604020202020204" pitchFamily="34" charset="0"/>
              </a:rPr>
              <a:t>français</a:t>
            </a:r>
            <a:r>
              <a:rPr lang="fr-CA" sz="2400" dirty="0">
                <a:solidFill>
                  <a:srgbClr val="000000"/>
                </a:solidFill>
                <a:latin typeface="Arial" panose="020B0604020202020204" pitchFamily="34" charset="0"/>
                <a:cs typeface="Arial" panose="020B0604020202020204" pitchFamily="34" charset="0"/>
              </a:rPr>
              <a:t> et en </a:t>
            </a:r>
            <a:r>
              <a:rPr lang="fr-CA" sz="2400" b="1" dirty="0">
                <a:solidFill>
                  <a:srgbClr val="000000"/>
                </a:solidFill>
                <a:latin typeface="Arial" panose="020B0604020202020204" pitchFamily="34" charset="0"/>
                <a:cs typeface="Arial" panose="020B0604020202020204" pitchFamily="34" charset="0"/>
              </a:rPr>
              <a:t>anglais</a:t>
            </a:r>
            <a:r>
              <a:rPr lang="fr-CA" sz="2400"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à</a:t>
            </a:r>
            <a:r>
              <a:rPr sz="2400" spc="46"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a:t>
            </a:r>
          </a:p>
        </p:txBody>
      </p:sp>
      <p:sp>
        <p:nvSpPr>
          <p:cNvPr id="7" name="object 7"/>
          <p:cNvSpPr txBox="1"/>
          <p:nvPr/>
        </p:nvSpPr>
        <p:spPr>
          <a:xfrm>
            <a:off x="574895" y="5715217"/>
            <a:ext cx="4210770" cy="256480"/>
          </a:xfrm>
          <a:prstGeom prst="rect">
            <a:avLst/>
          </a:prstGeom>
        </p:spPr>
        <p:txBody>
          <a:bodyPr vert="horz" wrap="square" lIns="0" tIns="0" rIns="0" bIns="0" rtlCol="0">
            <a:spAutoFit/>
          </a:bodyPr>
          <a:lstStyle/>
          <a:p>
            <a:pPr marL="407988">
              <a:lnSpc>
                <a:spcPts val="1955"/>
              </a:lnSpc>
              <a:spcBef>
                <a:spcPts val="249"/>
              </a:spcBef>
            </a:pPr>
            <a:r>
              <a:rPr lang="fr-CA" u="sng" dirty="0">
                <a:solidFill>
                  <a:srgbClr val="007BC3"/>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a:t>
            </a:r>
            <a:r>
              <a:rPr u="sng" dirty="0">
                <a:solidFill>
                  <a:srgbClr val="007BC3"/>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/canadiantaskforce.ca/?lang=fr</a:t>
            </a:r>
          </a:p>
        </p:txBody>
      </p:sp>
      <p:sp>
        <p:nvSpPr>
          <p:cNvPr id="8" name="object 8"/>
          <p:cNvSpPr txBox="1"/>
          <p:nvPr/>
        </p:nvSpPr>
        <p:spPr>
          <a:xfrm>
            <a:off x="8703310" y="6534650"/>
            <a:ext cx="350167" cy="205184"/>
          </a:xfrm>
          <a:prstGeom prst="rect">
            <a:avLst/>
          </a:prstGeom>
        </p:spPr>
        <p:txBody>
          <a:bodyPr vert="horz" wrap="square" lIns="0" tIns="0" rIns="0" bIns="0" rtlCol="0">
            <a:spAutoFit/>
          </a:bodyPr>
          <a:lstStyle/>
          <a:p>
            <a:pPr marL="0" marR="0">
              <a:lnSpc>
                <a:spcPts val="1564"/>
              </a:lnSpc>
              <a:spcBef>
                <a:spcPts val="0"/>
              </a:spcBef>
              <a:spcAft>
                <a:spcPts val="0"/>
              </a:spcAft>
            </a:pPr>
            <a:r>
              <a:rPr sz="1400" b="1" dirty="0">
                <a:solidFill>
                  <a:srgbClr val="000000"/>
                </a:solidFill>
                <a:latin typeface="PVDENJ+Arial-BoldMT"/>
                <a:cs typeface="PVDENJ+Arial-BoldMT"/>
              </a:rPr>
              <a:t>6</a:t>
            </a:r>
            <a:r>
              <a:rPr lang="fr-CA" sz="1400" b="1" dirty="0">
                <a:solidFill>
                  <a:srgbClr val="000000"/>
                </a:solidFill>
                <a:latin typeface="PVDENJ+Arial-BoldMT"/>
                <a:cs typeface="PVDENJ+Arial-BoldMT"/>
              </a:rPr>
              <a:t>1</a:t>
            </a:r>
            <a:endParaRPr sz="1400" b="1" dirty="0">
              <a:solidFill>
                <a:srgbClr val="000000"/>
              </a:solidFill>
              <a:latin typeface="PVDENJ+Arial-BoldMT"/>
              <a:cs typeface="PVDENJ+Arial-BoldMT"/>
            </a:endParaRPr>
          </a:p>
        </p:txBody>
      </p:sp>
      <p:pic>
        <p:nvPicPr>
          <p:cNvPr id="9" name="Google Shape;770;p61" descr="Diagram&#10;&#10;Description automatically generated">
            <a:extLst>
              <a:ext uri="{FF2B5EF4-FFF2-40B4-BE49-F238E27FC236}">
                <a16:creationId xmlns:a16="http://schemas.microsoft.com/office/drawing/2014/main" id="{FAF6E5D5-8F5F-2102-0B90-F33AE9E96A33}"/>
              </a:ext>
            </a:extLst>
          </p:cNvPr>
          <p:cNvPicPr preferRelativeResize="0"/>
          <p:nvPr/>
        </p:nvPicPr>
        <p:blipFill rotWithShape="1">
          <a:blip r:embed="rId6">
            <a:alphaModFix/>
          </a:blip>
          <a:srcRect/>
          <a:stretch/>
        </p:blipFill>
        <p:spPr>
          <a:xfrm>
            <a:off x="5594714" y="3697795"/>
            <a:ext cx="3257264" cy="2626805"/>
          </a:xfrm>
          <a:prstGeom prst="rect">
            <a:avLst/>
          </a:prstGeom>
          <a:noFill/>
          <a:ln>
            <a:noFill/>
          </a:ln>
        </p:spPr>
      </p:pic>
    </p:spTree>
    <p:extLst>
      <p:ext uri="{BB962C8B-B14F-4D97-AF65-F5344CB8AC3E}">
        <p14:creationId xmlns:p14="http://schemas.microsoft.com/office/powerpoint/2010/main" val="37259293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35280" y="2409774"/>
            <a:ext cx="2157548" cy="1333479"/>
          </a:xfrm>
          <a:prstGeom prst="rect">
            <a:avLst/>
          </a:prstGeom>
        </p:spPr>
        <p:txBody>
          <a:bodyPr vert="horz" wrap="square" lIns="0" tIns="0" rIns="0" bIns="0" rtlCol="0">
            <a:spAutoFit/>
          </a:bodyPr>
          <a:lstStyle/>
          <a:p>
            <a:pPr marL="0" marR="0">
              <a:lnSpc>
                <a:spcPts val="3239"/>
              </a:lnSpc>
              <a:spcBef>
                <a:spcPts val="0"/>
              </a:spcBef>
              <a:spcAft>
                <a:spcPts val="0"/>
              </a:spcAft>
            </a:pPr>
            <a:r>
              <a:rPr sz="2900" b="1" dirty="0">
                <a:solidFill>
                  <a:srgbClr val="000000"/>
                </a:solidFill>
                <a:latin typeface="Arial" panose="020B0604020202020204" pitchFamily="34" charset="0"/>
                <a:cs typeface="Arial" panose="020B0604020202020204" pitchFamily="34" charset="0"/>
              </a:rPr>
              <a:t>Infographie</a:t>
            </a:r>
          </a:p>
          <a:p>
            <a:pPr marL="0" marR="0">
              <a:lnSpc>
                <a:spcPts val="3239"/>
              </a:lnSpc>
              <a:spcBef>
                <a:spcPts val="290"/>
              </a:spcBef>
              <a:spcAft>
                <a:spcPts val="0"/>
              </a:spcAft>
            </a:pPr>
            <a:r>
              <a:rPr sz="2900" b="1" dirty="0">
                <a:solidFill>
                  <a:srgbClr val="000000"/>
                </a:solidFill>
                <a:latin typeface="Arial" panose="020B0604020202020204" pitchFamily="34" charset="0"/>
                <a:cs typeface="Arial" panose="020B0604020202020204" pitchFamily="34" charset="0"/>
              </a:rPr>
              <a:t>pour</a:t>
            </a:r>
            <a:r>
              <a:rPr sz="2900" b="1" spc="80" dirty="0">
                <a:solidFill>
                  <a:srgbClr val="000000"/>
                </a:solidFill>
                <a:latin typeface="Arial" panose="020B0604020202020204" pitchFamily="34" charset="0"/>
                <a:cs typeface="Arial" panose="020B0604020202020204" pitchFamily="34" charset="0"/>
              </a:rPr>
              <a:t> </a:t>
            </a:r>
            <a:r>
              <a:rPr sz="2900" b="1" dirty="0">
                <a:solidFill>
                  <a:srgbClr val="000000"/>
                </a:solidFill>
                <a:latin typeface="Arial" panose="020B0604020202020204" pitchFamily="34" charset="0"/>
                <a:cs typeface="Arial" panose="020B0604020202020204" pitchFamily="34" charset="0"/>
              </a:rPr>
              <a:t>les</a:t>
            </a:r>
          </a:p>
          <a:p>
            <a:pPr marL="0" marR="0">
              <a:lnSpc>
                <a:spcPts val="3239"/>
              </a:lnSpc>
              <a:spcBef>
                <a:spcPts val="290"/>
              </a:spcBef>
              <a:spcAft>
                <a:spcPts val="0"/>
              </a:spcAft>
            </a:pPr>
            <a:r>
              <a:rPr sz="2900" b="1" dirty="0">
                <a:solidFill>
                  <a:srgbClr val="000000"/>
                </a:solidFill>
                <a:latin typeface="Arial" panose="020B0604020202020204" pitchFamily="34" charset="0"/>
                <a:cs typeface="Arial" panose="020B0604020202020204" pitchFamily="34" charset="0"/>
              </a:rPr>
              <a:t>cliniciens</a:t>
            </a:r>
          </a:p>
        </p:txBody>
      </p:sp>
      <p:sp>
        <p:nvSpPr>
          <p:cNvPr id="4" name="object 4"/>
          <p:cNvSpPr txBox="1"/>
          <p:nvPr/>
        </p:nvSpPr>
        <p:spPr>
          <a:xfrm>
            <a:off x="8703310" y="6534650"/>
            <a:ext cx="350167" cy="205184"/>
          </a:xfrm>
          <a:prstGeom prst="rect">
            <a:avLst/>
          </a:prstGeom>
        </p:spPr>
        <p:txBody>
          <a:bodyPr vert="horz" wrap="square" lIns="0" tIns="0" rIns="0" bIns="0" rtlCol="0">
            <a:spAutoFit/>
          </a:bodyPr>
          <a:lstStyle/>
          <a:p>
            <a:pPr marL="0" marR="0">
              <a:lnSpc>
                <a:spcPts val="1564"/>
              </a:lnSpc>
              <a:spcBef>
                <a:spcPts val="0"/>
              </a:spcBef>
              <a:spcAft>
                <a:spcPts val="0"/>
              </a:spcAft>
            </a:pPr>
            <a:r>
              <a:rPr sz="1400" b="1" dirty="0">
                <a:solidFill>
                  <a:srgbClr val="000000"/>
                </a:solidFill>
                <a:latin typeface="PVDENJ+Arial-BoldMT"/>
                <a:cs typeface="PVDENJ+Arial-BoldMT"/>
              </a:rPr>
              <a:t>6</a:t>
            </a:r>
            <a:r>
              <a:rPr lang="fr-CA" sz="1400" b="1" dirty="0">
                <a:solidFill>
                  <a:srgbClr val="000000"/>
                </a:solidFill>
                <a:latin typeface="PVDENJ+Arial-BoldMT"/>
                <a:cs typeface="PVDENJ+Arial-BoldMT"/>
              </a:rPr>
              <a:t>2</a:t>
            </a:r>
            <a:endParaRPr sz="1400" b="1" dirty="0">
              <a:solidFill>
                <a:srgbClr val="000000"/>
              </a:solidFill>
              <a:latin typeface="PVDENJ+Arial-BoldMT"/>
              <a:cs typeface="PVDENJ+Arial-BoldMT"/>
            </a:endParaRPr>
          </a:p>
        </p:txBody>
      </p:sp>
      <p:pic>
        <p:nvPicPr>
          <p:cNvPr id="5" name="Picture 4">
            <a:extLst>
              <a:ext uri="{FF2B5EF4-FFF2-40B4-BE49-F238E27FC236}">
                <a16:creationId xmlns:a16="http://schemas.microsoft.com/office/drawing/2014/main" id="{2A12F780-4F52-16EF-F93B-3A592DDC00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0"/>
            <a:ext cx="5299364" cy="6858000"/>
          </a:xfrm>
          <a:prstGeom prst="rect">
            <a:avLst/>
          </a:prstGeom>
        </p:spPr>
      </p:pic>
    </p:spTree>
    <p:extLst>
      <p:ext uri="{BB962C8B-B14F-4D97-AF65-F5344CB8AC3E}">
        <p14:creationId xmlns:p14="http://schemas.microsoft.com/office/powerpoint/2010/main" val="8419492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48640" y="697831"/>
            <a:ext cx="1303932" cy="461665"/>
          </a:xfrm>
          <a:prstGeom prst="rect">
            <a:avLst/>
          </a:prstGeom>
        </p:spPr>
        <p:txBody>
          <a:bodyPr vert="horz" wrap="square" lIns="0" tIns="0" rIns="0" bIns="0" rtlCol="0">
            <a:spAutoFit/>
          </a:bodyPr>
          <a:lstStyle/>
          <a:p>
            <a:pPr marL="0" marR="0">
              <a:lnSpc>
                <a:spcPts val="3575"/>
              </a:lnSpc>
              <a:spcBef>
                <a:spcPts val="0"/>
              </a:spcBef>
              <a:spcAft>
                <a:spcPts val="0"/>
              </a:spcAft>
            </a:pPr>
            <a:r>
              <a:rPr sz="3200" b="1" dirty="0">
                <a:solidFill>
                  <a:srgbClr val="000000"/>
                </a:solidFill>
                <a:latin typeface="Arial" panose="020B0604020202020204" pitchFamily="34" charset="0"/>
                <a:cs typeface="Arial" panose="020B0604020202020204" pitchFamily="34" charset="0"/>
              </a:rPr>
              <a:t>Outils</a:t>
            </a:r>
          </a:p>
        </p:txBody>
      </p:sp>
      <p:sp>
        <p:nvSpPr>
          <p:cNvPr id="4" name="object 4"/>
          <p:cNvSpPr txBox="1"/>
          <p:nvPr/>
        </p:nvSpPr>
        <p:spPr>
          <a:xfrm>
            <a:off x="8703310" y="6534650"/>
            <a:ext cx="350167" cy="205184"/>
          </a:xfrm>
          <a:prstGeom prst="rect">
            <a:avLst/>
          </a:prstGeom>
        </p:spPr>
        <p:txBody>
          <a:bodyPr vert="horz" wrap="square" lIns="0" tIns="0" rIns="0" bIns="0" rtlCol="0">
            <a:spAutoFit/>
          </a:bodyPr>
          <a:lstStyle/>
          <a:p>
            <a:pPr marL="0" marR="0">
              <a:lnSpc>
                <a:spcPts val="1564"/>
              </a:lnSpc>
              <a:spcBef>
                <a:spcPts val="0"/>
              </a:spcBef>
              <a:spcAft>
                <a:spcPts val="0"/>
              </a:spcAft>
            </a:pPr>
            <a:r>
              <a:rPr sz="1400" b="1" dirty="0">
                <a:solidFill>
                  <a:srgbClr val="000000"/>
                </a:solidFill>
                <a:latin typeface="PVDENJ+Arial-BoldMT"/>
                <a:cs typeface="PVDENJ+Arial-BoldMT"/>
              </a:rPr>
              <a:t>6</a:t>
            </a:r>
            <a:r>
              <a:rPr lang="fr-CA" sz="1400" b="1" dirty="0">
                <a:solidFill>
                  <a:srgbClr val="000000"/>
                </a:solidFill>
                <a:latin typeface="PVDENJ+Arial-BoldMT"/>
                <a:cs typeface="PVDENJ+Arial-BoldMT"/>
              </a:rPr>
              <a:t>3</a:t>
            </a:r>
            <a:endParaRPr sz="1400" b="1" dirty="0">
              <a:solidFill>
                <a:srgbClr val="000000"/>
              </a:solidFill>
              <a:latin typeface="PVDENJ+Arial-BoldMT"/>
              <a:cs typeface="PVDENJ+Arial-BoldMT"/>
            </a:endParaRPr>
          </a:p>
        </p:txBody>
      </p:sp>
      <p:pic>
        <p:nvPicPr>
          <p:cNvPr id="7" name="Picture 6" descr="Graphical user interface, website&#10;&#10;Description automatically generated">
            <a:extLst>
              <a:ext uri="{FF2B5EF4-FFF2-40B4-BE49-F238E27FC236}">
                <a16:creationId xmlns:a16="http://schemas.microsoft.com/office/drawing/2014/main" id="{642D3711-9568-23D8-321B-7548FEEC6F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2100" y="1087483"/>
            <a:ext cx="6019800" cy="5072686"/>
          </a:xfrm>
          <a:prstGeom prst="rect">
            <a:avLst/>
          </a:prstGeom>
        </p:spPr>
      </p:pic>
    </p:spTree>
    <p:extLst>
      <p:ext uri="{BB962C8B-B14F-4D97-AF65-F5344CB8AC3E}">
        <p14:creationId xmlns:p14="http://schemas.microsoft.com/office/powerpoint/2010/main" val="6604892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0" y="0"/>
            <a:ext cx="9144000" cy="6858000"/>
          </a:xfrm>
          <a:prstGeom prst="rect">
            <a:avLst/>
          </a:prstGeom>
          <a:blipFill>
            <a:blip r:embed="rId3" cstate="print"/>
            <a:stretch>
              <a:fillRect/>
            </a:stretch>
          </a:blipFill>
        </p:spPr>
        <p:txBody>
          <a:bodyPr wrap="square" lIns="0" tIns="0" rIns="0" bIns="0" rtlCol="0">
            <a:spAutoFit/>
          </a:bodyPr>
          <a:lstStyle/>
          <a:p>
            <a:endParaRPr/>
          </a:p>
        </p:txBody>
      </p:sp>
      <p:sp>
        <p:nvSpPr>
          <p:cNvPr id="3" name="object 3"/>
          <p:cNvSpPr txBox="1"/>
          <p:nvPr/>
        </p:nvSpPr>
        <p:spPr>
          <a:xfrm>
            <a:off x="528927" y="758960"/>
            <a:ext cx="4532234" cy="461665"/>
          </a:xfrm>
          <a:prstGeom prst="rect">
            <a:avLst/>
          </a:prstGeom>
        </p:spPr>
        <p:txBody>
          <a:bodyPr vert="horz" wrap="square" lIns="0" tIns="0" rIns="0" bIns="0" rtlCol="0">
            <a:spAutoFit/>
          </a:bodyPr>
          <a:lstStyle/>
          <a:p>
            <a:pPr marL="0" marR="0">
              <a:lnSpc>
                <a:spcPts val="3575"/>
              </a:lnSpc>
              <a:spcBef>
                <a:spcPts val="0"/>
              </a:spcBef>
              <a:spcAft>
                <a:spcPts val="0"/>
              </a:spcAft>
            </a:pPr>
            <a:r>
              <a:rPr sz="3200" b="1" dirty="0">
                <a:solidFill>
                  <a:srgbClr val="000000"/>
                </a:solidFill>
                <a:latin typeface="Arial" panose="020B0604020202020204" pitchFamily="34" charset="0"/>
                <a:cs typeface="Arial" panose="020B0604020202020204" pitchFamily="34" charset="0"/>
              </a:rPr>
              <a:t>Revues</a:t>
            </a:r>
            <a:r>
              <a:rPr sz="3200" b="1" spc="87" dirty="0">
                <a:solidFill>
                  <a:srgbClr val="000000"/>
                </a:solidFill>
                <a:latin typeface="Arial" panose="020B0604020202020204" pitchFamily="34" charset="0"/>
                <a:cs typeface="Arial" panose="020B0604020202020204" pitchFamily="34" charset="0"/>
              </a:rPr>
              <a:t> </a:t>
            </a:r>
            <a:r>
              <a:rPr sz="3200" b="1" dirty="0">
                <a:solidFill>
                  <a:srgbClr val="000000"/>
                </a:solidFill>
                <a:latin typeface="Arial" panose="020B0604020202020204" pitchFamily="34" charset="0"/>
                <a:cs typeface="Arial" panose="020B0604020202020204" pitchFamily="34" charset="0"/>
              </a:rPr>
              <a:t>systématiques</a:t>
            </a:r>
          </a:p>
        </p:txBody>
      </p:sp>
      <p:sp>
        <p:nvSpPr>
          <p:cNvPr id="4" name="object 4"/>
          <p:cNvSpPr txBox="1"/>
          <p:nvPr/>
        </p:nvSpPr>
        <p:spPr>
          <a:xfrm>
            <a:off x="528926" y="1439265"/>
            <a:ext cx="7014873" cy="346249"/>
          </a:xfrm>
          <a:prstGeom prst="rect">
            <a:avLst/>
          </a:prstGeom>
        </p:spPr>
        <p:txBody>
          <a:bodyPr vert="horz" wrap="square" lIns="0" tIns="0" rIns="0" bIns="0" rtlCol="0">
            <a:spAutoFit/>
          </a:bodyPr>
          <a:lstStyle/>
          <a:p>
            <a:pPr marL="400050" marR="0" indent="-400050">
              <a:lnSpc>
                <a:spcPts val="2681"/>
              </a:lnSpc>
              <a:spcBef>
                <a:spcPts val="0"/>
              </a:spcBef>
              <a:spcAft>
                <a:spcPts val="0"/>
              </a:spcAft>
            </a:pPr>
            <a:r>
              <a:rPr lang="fr-CA" sz="2400" b="1" dirty="0">
                <a:solidFill>
                  <a:srgbClr val="000000"/>
                </a:solidFill>
                <a:latin typeface="Arial" panose="020B0604020202020204" pitchFamily="34" charset="0"/>
                <a:cs typeface="Arial" panose="020B0604020202020204" pitchFamily="34" charset="0"/>
              </a:rPr>
              <a:t>    </a:t>
            </a:r>
            <a:r>
              <a:rPr lang="fr-CA" sz="2400" dirty="0">
                <a:solidFill>
                  <a:srgbClr val="000000"/>
                </a:solidFill>
                <a:latin typeface="Arial" panose="020B0604020202020204" pitchFamily="34" charset="0"/>
                <a:cs typeface="Arial" panose="020B0604020202020204" pitchFamily="34" charset="0"/>
              </a:rPr>
              <a:t> P</a:t>
            </a:r>
            <a:r>
              <a:rPr sz="2400" dirty="0" err="1">
                <a:solidFill>
                  <a:srgbClr val="000000"/>
                </a:solidFill>
                <a:latin typeface="Arial" panose="020B0604020202020204" pitchFamily="34" charset="0"/>
                <a:cs typeface="Arial" panose="020B0604020202020204" pitchFamily="34" charset="0"/>
              </a:rPr>
              <a:t>ubliées</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dans</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la</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revue</a:t>
            </a:r>
            <a:r>
              <a:rPr lang="fr-CA" sz="2400"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Systematic</a:t>
            </a:r>
            <a:r>
              <a:rPr sz="2400" spc="66"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Reviews</a:t>
            </a:r>
          </a:p>
        </p:txBody>
      </p:sp>
      <p:sp>
        <p:nvSpPr>
          <p:cNvPr id="5" name="object 5"/>
          <p:cNvSpPr txBox="1"/>
          <p:nvPr/>
        </p:nvSpPr>
        <p:spPr>
          <a:xfrm>
            <a:off x="528926" y="2330763"/>
            <a:ext cx="4169100" cy="1436291"/>
          </a:xfrm>
          <a:prstGeom prst="rect">
            <a:avLst/>
          </a:prstGeom>
        </p:spPr>
        <p:txBody>
          <a:bodyPr vert="horz" wrap="square" lIns="0" tIns="0" rIns="0" bIns="0" rtlCol="0">
            <a:spAutoFit/>
          </a:bodyPr>
          <a:lstStyle/>
          <a:p>
            <a:pPr marL="0" marR="0">
              <a:lnSpc>
                <a:spcPts val="2737"/>
              </a:lnSpc>
              <a:spcBef>
                <a:spcPts val="0"/>
              </a:spcBef>
              <a:spcAft>
                <a:spcPts val="0"/>
              </a:spcAft>
            </a:pPr>
            <a:r>
              <a:rPr sz="2450" dirty="0">
                <a:solidFill>
                  <a:srgbClr val="000000"/>
                </a:solidFill>
                <a:latin typeface="Arial" panose="020B0604020202020204" pitchFamily="34" charset="0"/>
                <a:cs typeface="Arial" panose="020B0604020202020204" pitchFamily="34" charset="0"/>
              </a:rPr>
              <a:t>•</a:t>
            </a:r>
            <a:r>
              <a:rPr lang="fr-CA" sz="2450" spc="1230" dirty="0">
                <a:solidFill>
                  <a:srgbClr val="000000"/>
                </a:solidFill>
                <a:latin typeface="Arial" panose="020B0604020202020204" pitchFamily="34" charset="0"/>
                <a:cs typeface="Arial" panose="020B0604020202020204" pitchFamily="34" charset="0"/>
              </a:rPr>
              <a:t> </a:t>
            </a:r>
            <a:r>
              <a:rPr lang="fr-CA" sz="2400" dirty="0">
                <a:solidFill>
                  <a:srgbClr val="000000"/>
                </a:solidFill>
                <a:latin typeface="Arial" panose="020B0604020202020204" pitchFamily="34" charset="0"/>
                <a:cs typeface="Arial" panose="020B0604020202020204" pitchFamily="34" charset="0"/>
              </a:rPr>
              <a:t>Toutes les revues sont</a:t>
            </a:r>
            <a:endParaRPr sz="2400" dirty="0">
              <a:solidFill>
                <a:srgbClr val="000000"/>
              </a:solidFill>
              <a:latin typeface="Arial" panose="020B0604020202020204" pitchFamily="34" charset="0"/>
              <a:cs typeface="Arial" panose="020B0604020202020204" pitchFamily="34" charset="0"/>
            </a:endParaRPr>
          </a:p>
          <a:p>
            <a:pPr marL="342900" marR="0">
              <a:lnSpc>
                <a:spcPts val="2681"/>
              </a:lnSpc>
              <a:spcBef>
                <a:spcPts val="188"/>
              </a:spcBef>
              <a:spcAft>
                <a:spcPts val="0"/>
              </a:spcAft>
            </a:pPr>
            <a:r>
              <a:rPr sz="2400" dirty="0">
                <a:solidFill>
                  <a:srgbClr val="000000"/>
                </a:solidFill>
                <a:latin typeface="Arial" panose="020B0604020202020204" pitchFamily="34" charset="0"/>
                <a:cs typeface="Arial" panose="020B0604020202020204" pitchFamily="34" charset="0"/>
              </a:rPr>
              <a:t>accessibles</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sur</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le</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site</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Web</a:t>
            </a:r>
          </a:p>
          <a:p>
            <a:pPr marL="342900" marR="0">
              <a:lnSpc>
                <a:spcPts val="2681"/>
              </a:lnSpc>
              <a:spcBef>
                <a:spcPts val="198"/>
              </a:spcBef>
              <a:spcAft>
                <a:spcPts val="0"/>
              </a:spcAft>
            </a:pPr>
            <a:r>
              <a:rPr sz="2400" dirty="0">
                <a:solidFill>
                  <a:srgbClr val="000000"/>
                </a:solidFill>
                <a:latin typeface="Arial" panose="020B0604020202020204" pitchFamily="34" charset="0"/>
                <a:cs typeface="Arial" panose="020B0604020202020204" pitchFamily="34" charset="0"/>
              </a:rPr>
              <a:t>du</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Groupe</a:t>
            </a:r>
            <a:r>
              <a:rPr sz="2400" spc="64" dirty="0">
                <a:solidFill>
                  <a:srgbClr val="000000"/>
                </a:solidFill>
                <a:latin typeface="Arial" panose="020B0604020202020204" pitchFamily="34" charset="0"/>
                <a:cs typeface="Arial" panose="020B0604020202020204" pitchFamily="34" charset="0"/>
              </a:rPr>
              <a:t> </a:t>
            </a:r>
            <a:r>
              <a:rPr sz="2400" dirty="0" err="1">
                <a:solidFill>
                  <a:srgbClr val="000000"/>
                </a:solidFill>
                <a:latin typeface="Arial" panose="020B0604020202020204" pitchFamily="34" charset="0"/>
                <a:cs typeface="Arial" panose="020B0604020202020204" pitchFamily="34" charset="0"/>
              </a:rPr>
              <a:t>d’étude</a:t>
            </a:r>
            <a:r>
              <a:rPr lang="fr-CA" sz="2400" dirty="0">
                <a:solidFill>
                  <a:srgbClr val="000000"/>
                </a:solidFill>
                <a:latin typeface="Arial" panose="020B0604020202020204" pitchFamily="34" charset="0"/>
                <a:cs typeface="Arial" panose="020B0604020202020204" pitchFamily="34" charset="0"/>
              </a:rPr>
              <a:t> canadien :</a:t>
            </a:r>
            <a:endParaRPr sz="2400" dirty="0">
              <a:solidFill>
                <a:srgbClr val="000000"/>
              </a:solidFill>
              <a:latin typeface="Arial" panose="020B0604020202020204" pitchFamily="34" charset="0"/>
              <a:cs typeface="Arial" panose="020B0604020202020204" pitchFamily="34" charset="0"/>
            </a:endParaRPr>
          </a:p>
        </p:txBody>
      </p:sp>
      <p:sp>
        <p:nvSpPr>
          <p:cNvPr id="7" name="object 7"/>
          <p:cNvSpPr txBox="1"/>
          <p:nvPr/>
        </p:nvSpPr>
        <p:spPr>
          <a:xfrm>
            <a:off x="875685" y="3962349"/>
            <a:ext cx="3947666" cy="1423467"/>
          </a:xfrm>
          <a:prstGeom prst="rect">
            <a:avLst/>
          </a:prstGeom>
        </p:spPr>
        <p:txBody>
          <a:bodyPr vert="horz" wrap="square" lIns="0" tIns="0" rIns="0" bIns="0" rtlCol="0">
            <a:spAutoFit/>
          </a:bodyPr>
          <a:lstStyle/>
          <a:p>
            <a:pPr marL="0" marR="0">
              <a:lnSpc>
                <a:spcPts val="2681"/>
              </a:lnSpc>
              <a:spcBef>
                <a:spcPts val="0"/>
              </a:spcBef>
              <a:spcAft>
                <a:spcPts val="0"/>
              </a:spcAft>
            </a:pPr>
            <a:r>
              <a:rPr lang="fr-CA" sz="2400" dirty="0">
                <a:solidFill>
                  <a:srgbClr val="000000"/>
                </a:solidFill>
                <a:latin typeface="Arial" panose="020B0604020202020204" pitchFamily="34" charset="0"/>
                <a:cs typeface="Arial" panose="020B0604020202020204" pitchFamily="34" charset="0"/>
              </a:rPr>
              <a:t>https://</a:t>
            </a:r>
            <a:r>
              <a:rPr lang="fr-CA" sz="2400" dirty="0" err="1">
                <a:solidFill>
                  <a:srgbClr val="000000"/>
                </a:solidFill>
                <a:latin typeface="Arial" panose="020B0604020202020204" pitchFamily="34" charset="0"/>
                <a:cs typeface="Arial" panose="020B0604020202020204" pitchFamily="34" charset="0"/>
              </a:rPr>
              <a:t>canadiantaskforce.ca</a:t>
            </a:r>
            <a:endParaRPr lang="fr-CA" sz="2400" dirty="0">
              <a:solidFill>
                <a:srgbClr val="000000"/>
              </a:solidFill>
              <a:latin typeface="Arial" panose="020B0604020202020204" pitchFamily="34" charset="0"/>
              <a:cs typeface="Arial" panose="020B0604020202020204" pitchFamily="34" charset="0"/>
            </a:endParaRPr>
          </a:p>
          <a:p>
            <a:pPr marL="0" marR="0">
              <a:lnSpc>
                <a:spcPts val="2681"/>
              </a:lnSpc>
              <a:spcBef>
                <a:spcPts val="198"/>
              </a:spcBef>
              <a:spcAft>
                <a:spcPts val="0"/>
              </a:spcAft>
            </a:pPr>
            <a:r>
              <a:rPr lang="fr-CA" sz="2400" dirty="0">
                <a:solidFill>
                  <a:srgbClr val="000000"/>
                </a:solidFill>
                <a:latin typeface="Arial" panose="020B0604020202020204" pitchFamily="34" charset="0"/>
                <a:cs typeface="Arial" panose="020B0604020202020204" pitchFamily="34" charset="0"/>
              </a:rPr>
              <a:t>/</a:t>
            </a:r>
            <a:r>
              <a:rPr lang="fr-CA" sz="2400" dirty="0" err="1">
                <a:latin typeface="Arial"/>
                <a:cs typeface="Arial"/>
              </a:rPr>
              <a:t>lignesdirectrives</a:t>
            </a:r>
            <a:r>
              <a:rPr lang="fr-CA" sz="2400" dirty="0">
                <a:solidFill>
                  <a:srgbClr val="000000"/>
                </a:solidFill>
                <a:latin typeface="Arial" panose="020B0604020202020204" pitchFamily="34" charset="0"/>
                <a:cs typeface="Arial" panose="020B0604020202020204" pitchFamily="34" charset="0"/>
              </a:rPr>
              <a:t>/revues-</a:t>
            </a:r>
          </a:p>
          <a:p>
            <a:pPr marL="0" marR="0">
              <a:lnSpc>
                <a:spcPts val="2681"/>
              </a:lnSpc>
              <a:spcBef>
                <a:spcPts val="148"/>
              </a:spcBef>
              <a:spcAft>
                <a:spcPts val="0"/>
              </a:spcAft>
            </a:pPr>
            <a:r>
              <a:rPr lang="fr-CA" sz="2400" dirty="0" err="1">
                <a:latin typeface="Arial"/>
                <a:cs typeface="Arial"/>
              </a:rPr>
              <a:t>systematiques</a:t>
            </a:r>
            <a:r>
              <a:rPr lang="fr-CA" sz="2400" dirty="0">
                <a:latin typeface="Arial"/>
                <a:cs typeface="Arial"/>
              </a:rPr>
              <a:t>-et-protocoles/</a:t>
            </a:r>
            <a:r>
              <a:rPr lang="fr-CA" sz="2400" dirty="0" err="1">
                <a:latin typeface="Arial"/>
                <a:cs typeface="Arial"/>
              </a:rPr>
              <a:t>lang</a:t>
            </a:r>
            <a:r>
              <a:rPr lang="fr-CA" sz="2400" dirty="0">
                <a:latin typeface="Arial"/>
                <a:cs typeface="Arial"/>
              </a:rPr>
              <a:t>=</a:t>
            </a:r>
            <a:r>
              <a:rPr lang="fr-CA" sz="2400" dirty="0" err="1">
                <a:latin typeface="Arial"/>
                <a:cs typeface="Arial"/>
              </a:rPr>
              <a:t>fr</a:t>
            </a:r>
            <a:r>
              <a:rPr lang="fr-CA" sz="2400" dirty="0">
                <a:latin typeface="Arial"/>
                <a:cs typeface="Arial"/>
              </a:rPr>
              <a:t> </a:t>
            </a:r>
          </a:p>
        </p:txBody>
      </p:sp>
      <p:sp>
        <p:nvSpPr>
          <p:cNvPr id="9" name="object 9"/>
          <p:cNvSpPr txBox="1"/>
          <p:nvPr/>
        </p:nvSpPr>
        <p:spPr>
          <a:xfrm>
            <a:off x="8627110" y="6534650"/>
            <a:ext cx="350167" cy="205184"/>
          </a:xfrm>
          <a:prstGeom prst="rect">
            <a:avLst/>
          </a:prstGeom>
        </p:spPr>
        <p:txBody>
          <a:bodyPr vert="horz" wrap="square" lIns="0" tIns="0" rIns="0" bIns="0" rtlCol="0">
            <a:spAutoFit/>
          </a:bodyPr>
          <a:lstStyle/>
          <a:p>
            <a:pPr marL="0" marR="0">
              <a:lnSpc>
                <a:spcPts val="1564"/>
              </a:lnSpc>
              <a:spcBef>
                <a:spcPts val="0"/>
              </a:spcBef>
              <a:spcAft>
                <a:spcPts val="0"/>
              </a:spcAft>
            </a:pPr>
            <a:r>
              <a:rPr lang="fr-CA" sz="1400" b="1" dirty="0">
                <a:solidFill>
                  <a:srgbClr val="000000"/>
                </a:solidFill>
                <a:latin typeface="PVDENJ+Arial-BoldMT"/>
                <a:cs typeface="PVDENJ+Arial-BoldMT"/>
              </a:rPr>
              <a:t>64</a:t>
            </a:r>
            <a:endParaRPr sz="1400" b="1" dirty="0">
              <a:solidFill>
                <a:srgbClr val="000000"/>
              </a:solidFill>
              <a:latin typeface="PVDENJ+Arial-BoldMT"/>
              <a:cs typeface="PVDENJ+Arial-BoldMT"/>
            </a:endParaRPr>
          </a:p>
        </p:txBody>
      </p:sp>
    </p:spTree>
    <p:extLst>
      <p:ext uri="{BB962C8B-B14F-4D97-AF65-F5344CB8AC3E}">
        <p14:creationId xmlns:p14="http://schemas.microsoft.com/office/powerpoint/2010/main" val="29115379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0" y="0"/>
            <a:ext cx="9144000" cy="6858000"/>
          </a:xfrm>
          <a:prstGeom prst="rect">
            <a:avLst/>
          </a:prstGeom>
          <a:blipFill>
            <a:blip r:embed="rId3" cstate="print"/>
            <a:stretch>
              <a:fillRect/>
            </a:stretch>
          </a:blipFill>
        </p:spPr>
        <p:txBody>
          <a:bodyPr wrap="square" lIns="0" tIns="0" rIns="0" bIns="0" rtlCol="0">
            <a:spAutoFit/>
          </a:bodyPr>
          <a:lstStyle/>
          <a:p>
            <a:endParaRPr/>
          </a:p>
        </p:txBody>
      </p:sp>
      <p:sp>
        <p:nvSpPr>
          <p:cNvPr id="3" name="object 3"/>
          <p:cNvSpPr txBox="1"/>
          <p:nvPr/>
        </p:nvSpPr>
        <p:spPr>
          <a:xfrm>
            <a:off x="548640" y="697831"/>
            <a:ext cx="3449042" cy="461665"/>
          </a:xfrm>
          <a:prstGeom prst="rect">
            <a:avLst/>
          </a:prstGeom>
        </p:spPr>
        <p:txBody>
          <a:bodyPr vert="horz" wrap="square" lIns="0" tIns="0" rIns="0" bIns="0" rtlCol="0">
            <a:spAutoFit/>
          </a:bodyPr>
          <a:lstStyle/>
          <a:p>
            <a:pPr marL="0" marR="0">
              <a:lnSpc>
                <a:spcPts val="3575"/>
              </a:lnSpc>
              <a:spcBef>
                <a:spcPts val="0"/>
              </a:spcBef>
              <a:spcAft>
                <a:spcPts val="0"/>
              </a:spcAft>
            </a:pPr>
            <a:r>
              <a:rPr sz="3200" b="1" dirty="0">
                <a:solidFill>
                  <a:srgbClr val="000000"/>
                </a:solidFill>
                <a:latin typeface="Arial" panose="020B0604020202020204" pitchFamily="34" charset="0"/>
                <a:cs typeface="Arial" panose="020B0604020202020204" pitchFamily="34" charset="0"/>
              </a:rPr>
              <a:t>Communications</a:t>
            </a:r>
          </a:p>
        </p:txBody>
      </p:sp>
      <p:sp>
        <p:nvSpPr>
          <p:cNvPr id="4" name="object 4"/>
          <p:cNvSpPr txBox="1"/>
          <p:nvPr/>
        </p:nvSpPr>
        <p:spPr>
          <a:xfrm>
            <a:off x="890562" y="3317787"/>
            <a:ext cx="2000796" cy="809545"/>
          </a:xfrm>
          <a:prstGeom prst="rect">
            <a:avLst/>
          </a:prstGeom>
        </p:spPr>
        <p:txBody>
          <a:bodyPr vert="horz" wrap="square" lIns="0" tIns="0" rIns="0" bIns="0" rtlCol="0">
            <a:spAutoFit/>
          </a:bodyPr>
          <a:lstStyle/>
          <a:p>
            <a:pPr marL="169068" marR="0">
              <a:lnSpc>
                <a:spcPts val="2234"/>
              </a:lnSpc>
              <a:spcBef>
                <a:spcPts val="0"/>
              </a:spcBef>
              <a:spcAft>
                <a:spcPts val="0"/>
              </a:spcAft>
            </a:pPr>
            <a:r>
              <a:rPr sz="2000" b="1" dirty="0">
                <a:solidFill>
                  <a:srgbClr val="007BC3"/>
                </a:solidFill>
                <a:latin typeface="Arial" panose="020B0604020202020204" pitchFamily="34" charset="0"/>
                <a:cs typeface="Arial" panose="020B0604020202020204" pitchFamily="34" charset="0"/>
              </a:rPr>
              <a:t>Publications</a:t>
            </a:r>
          </a:p>
          <a:p>
            <a:pPr marL="0" marR="0">
              <a:lnSpc>
                <a:spcPts val="1919"/>
              </a:lnSpc>
              <a:spcBef>
                <a:spcPts val="50"/>
              </a:spcBef>
              <a:spcAft>
                <a:spcPts val="0"/>
              </a:spcAft>
            </a:pPr>
            <a:r>
              <a:rPr sz="2000" b="1" dirty="0">
                <a:solidFill>
                  <a:srgbClr val="007BC3"/>
                </a:solidFill>
                <a:latin typeface="Arial" panose="020B0604020202020204" pitchFamily="34" charset="0"/>
                <a:cs typeface="Arial" panose="020B0604020202020204" pitchFamily="34" charset="0"/>
              </a:rPr>
              <a:t>sur</a:t>
            </a:r>
            <a:r>
              <a:rPr sz="2000" b="1" spc="55" dirty="0">
                <a:solidFill>
                  <a:srgbClr val="007BC3"/>
                </a:solidFill>
                <a:latin typeface="Arial" panose="020B0604020202020204" pitchFamily="34" charset="0"/>
                <a:cs typeface="Arial" panose="020B0604020202020204" pitchFamily="34" charset="0"/>
              </a:rPr>
              <a:t> </a:t>
            </a:r>
            <a:r>
              <a:rPr sz="2000" b="1" dirty="0">
                <a:solidFill>
                  <a:srgbClr val="007BC3"/>
                </a:solidFill>
                <a:latin typeface="Arial" panose="020B0604020202020204" pitchFamily="34" charset="0"/>
                <a:cs typeface="Arial" panose="020B0604020202020204" pitchFamily="34" charset="0"/>
              </a:rPr>
              <a:t>les</a:t>
            </a:r>
            <a:r>
              <a:rPr sz="2000" b="1" spc="55" dirty="0">
                <a:solidFill>
                  <a:srgbClr val="007BC3"/>
                </a:solidFill>
                <a:latin typeface="Arial" panose="020B0604020202020204" pitchFamily="34" charset="0"/>
                <a:cs typeface="Arial" panose="020B0604020202020204" pitchFamily="34" charset="0"/>
              </a:rPr>
              <a:t> </a:t>
            </a:r>
            <a:r>
              <a:rPr sz="2000" b="1" dirty="0">
                <a:solidFill>
                  <a:srgbClr val="007BC3"/>
                </a:solidFill>
                <a:latin typeface="Arial" panose="020B0604020202020204" pitchFamily="34" charset="0"/>
                <a:cs typeface="Arial" panose="020B0604020202020204" pitchFamily="34" charset="0"/>
              </a:rPr>
              <a:t>réseaux</a:t>
            </a:r>
          </a:p>
          <a:p>
            <a:pPr marL="450849" marR="0">
              <a:lnSpc>
                <a:spcPts val="1920"/>
              </a:lnSpc>
              <a:spcBef>
                <a:spcPts val="0"/>
              </a:spcBef>
              <a:spcAft>
                <a:spcPts val="0"/>
              </a:spcAft>
            </a:pPr>
            <a:r>
              <a:rPr sz="2000" b="1" dirty="0">
                <a:solidFill>
                  <a:srgbClr val="007BC3"/>
                </a:solidFill>
                <a:latin typeface="Arial" panose="020B0604020202020204" pitchFamily="34" charset="0"/>
                <a:cs typeface="Arial" panose="020B0604020202020204" pitchFamily="34" charset="0"/>
              </a:rPr>
              <a:t>sociaux</a:t>
            </a:r>
          </a:p>
        </p:txBody>
      </p:sp>
      <p:sp>
        <p:nvSpPr>
          <p:cNvPr id="5" name="object 5"/>
          <p:cNvSpPr txBox="1"/>
          <p:nvPr/>
        </p:nvSpPr>
        <p:spPr>
          <a:xfrm>
            <a:off x="3515767" y="3341349"/>
            <a:ext cx="1916385" cy="282129"/>
          </a:xfrm>
          <a:prstGeom prst="rect">
            <a:avLst/>
          </a:prstGeom>
        </p:spPr>
        <p:txBody>
          <a:bodyPr vert="horz" wrap="square" lIns="0" tIns="0" rIns="0" bIns="0" rtlCol="0">
            <a:spAutoFit/>
          </a:bodyPr>
          <a:lstStyle/>
          <a:p>
            <a:pPr marL="0" marR="0">
              <a:lnSpc>
                <a:spcPts val="2234"/>
              </a:lnSpc>
              <a:spcBef>
                <a:spcPts val="0"/>
              </a:spcBef>
              <a:spcAft>
                <a:spcPts val="0"/>
              </a:spcAft>
            </a:pPr>
            <a:r>
              <a:rPr sz="2000" b="1" dirty="0">
                <a:solidFill>
                  <a:srgbClr val="007BC3"/>
                </a:solidFill>
                <a:latin typeface="Arial" panose="020B0604020202020204" pitchFamily="34" charset="0"/>
                <a:cs typeface="Arial" panose="020B0604020202020204" pitchFamily="34" charset="0"/>
              </a:rPr>
              <a:t>Communiqués</a:t>
            </a:r>
          </a:p>
        </p:txBody>
      </p:sp>
      <p:sp>
        <p:nvSpPr>
          <p:cNvPr id="6" name="object 6"/>
          <p:cNvSpPr txBox="1"/>
          <p:nvPr/>
        </p:nvSpPr>
        <p:spPr>
          <a:xfrm>
            <a:off x="6028920" y="3341349"/>
            <a:ext cx="2212801" cy="846386"/>
          </a:xfrm>
          <a:prstGeom prst="rect">
            <a:avLst/>
          </a:prstGeom>
        </p:spPr>
        <p:txBody>
          <a:bodyPr vert="horz" wrap="square" lIns="0" tIns="0" rIns="0" bIns="0" rtlCol="0">
            <a:spAutoFit/>
          </a:bodyPr>
          <a:lstStyle/>
          <a:p>
            <a:pPr marL="0" marR="0">
              <a:lnSpc>
                <a:spcPts val="2234"/>
              </a:lnSpc>
              <a:spcBef>
                <a:spcPts val="0"/>
              </a:spcBef>
              <a:spcAft>
                <a:spcPts val="0"/>
              </a:spcAft>
            </a:pPr>
            <a:r>
              <a:rPr sz="2000" b="1" dirty="0">
                <a:solidFill>
                  <a:srgbClr val="007BC3"/>
                </a:solidFill>
                <a:latin typeface="Arial" panose="020B0604020202020204" pitchFamily="34" charset="0"/>
                <a:cs typeface="Arial" panose="020B0604020202020204" pitchFamily="34" charset="0"/>
              </a:rPr>
              <a:t>Communications</a:t>
            </a:r>
          </a:p>
          <a:p>
            <a:pPr marL="85725" marR="0">
              <a:lnSpc>
                <a:spcPts val="2159"/>
              </a:lnSpc>
              <a:spcBef>
                <a:spcPts val="0"/>
              </a:spcBef>
              <a:spcAft>
                <a:spcPts val="0"/>
              </a:spcAft>
            </a:pPr>
            <a:r>
              <a:rPr sz="2000" b="1" dirty="0">
                <a:solidFill>
                  <a:srgbClr val="007BC3"/>
                </a:solidFill>
                <a:latin typeface="Arial" panose="020B0604020202020204" pitchFamily="34" charset="0"/>
                <a:cs typeface="Arial" panose="020B0604020202020204" pitchFamily="34" charset="0"/>
              </a:rPr>
              <a:t>avec</a:t>
            </a:r>
            <a:r>
              <a:rPr sz="2000" b="1" spc="54" dirty="0">
                <a:solidFill>
                  <a:srgbClr val="007BC3"/>
                </a:solidFill>
                <a:latin typeface="Arial" panose="020B0604020202020204" pitchFamily="34" charset="0"/>
                <a:cs typeface="Arial" panose="020B0604020202020204" pitchFamily="34" charset="0"/>
              </a:rPr>
              <a:t> </a:t>
            </a:r>
            <a:r>
              <a:rPr sz="2000" b="1" dirty="0">
                <a:solidFill>
                  <a:srgbClr val="007BC3"/>
                </a:solidFill>
                <a:latin typeface="Arial" panose="020B0604020202020204" pitchFamily="34" charset="0"/>
                <a:cs typeface="Arial" panose="020B0604020202020204" pitchFamily="34" charset="0"/>
              </a:rPr>
              <a:t>les</a:t>
            </a:r>
            <a:r>
              <a:rPr sz="2000" b="1" spc="55" dirty="0">
                <a:solidFill>
                  <a:srgbClr val="007BC3"/>
                </a:solidFill>
                <a:latin typeface="Arial" panose="020B0604020202020204" pitchFamily="34" charset="0"/>
                <a:cs typeface="Arial" panose="020B0604020202020204" pitchFamily="34" charset="0"/>
              </a:rPr>
              <a:t> </a:t>
            </a:r>
            <a:r>
              <a:rPr lang="fr-CA" sz="2000" b="1" dirty="0">
                <a:solidFill>
                  <a:srgbClr val="007BC3"/>
                </a:solidFill>
                <a:latin typeface="Arial" panose="020B0604020202020204" pitchFamily="34" charset="0"/>
                <a:cs typeface="Arial" panose="020B0604020202020204" pitchFamily="34" charset="0"/>
              </a:rPr>
              <a:t>intervenants</a:t>
            </a:r>
            <a:endParaRPr sz="2000" b="1" dirty="0">
              <a:solidFill>
                <a:srgbClr val="007BC3"/>
              </a:solidFill>
              <a:latin typeface="Arial" panose="020B0604020202020204" pitchFamily="34" charset="0"/>
              <a:cs typeface="Arial" panose="020B0604020202020204" pitchFamily="34" charset="0"/>
            </a:endParaRPr>
          </a:p>
        </p:txBody>
      </p:sp>
      <p:sp>
        <p:nvSpPr>
          <p:cNvPr id="7" name="object 7"/>
          <p:cNvSpPr txBox="1"/>
          <p:nvPr/>
        </p:nvSpPr>
        <p:spPr>
          <a:xfrm>
            <a:off x="732884" y="5015191"/>
            <a:ext cx="3802856" cy="744378"/>
          </a:xfrm>
          <a:prstGeom prst="rect">
            <a:avLst/>
          </a:prstGeom>
        </p:spPr>
        <p:txBody>
          <a:bodyPr vert="horz" wrap="square" lIns="0" tIns="0" rIns="0" bIns="0" rtlCol="0">
            <a:spAutoFit/>
          </a:bodyPr>
          <a:lstStyle/>
          <a:p>
            <a:pPr marL="0" marR="0">
              <a:lnSpc>
                <a:spcPts val="2681"/>
              </a:lnSpc>
              <a:spcBef>
                <a:spcPts val="0"/>
              </a:spcBef>
              <a:spcAft>
                <a:spcPts val="0"/>
              </a:spcAft>
            </a:pPr>
            <a:r>
              <a:rPr sz="2400" b="1" dirty="0">
                <a:solidFill>
                  <a:srgbClr val="000000"/>
                </a:solidFill>
                <a:latin typeface="Arial" panose="020B0604020202020204" pitchFamily="34" charset="0"/>
                <a:cs typeface="Arial" panose="020B0604020202020204" pitchFamily="34" charset="0"/>
              </a:rPr>
              <a:t>Suivez</a:t>
            </a:r>
            <a:r>
              <a:rPr sz="2400" b="1" spc="66" dirty="0">
                <a:solidFill>
                  <a:srgbClr val="000000"/>
                </a:solidFill>
                <a:latin typeface="Arial" panose="020B0604020202020204" pitchFamily="34" charset="0"/>
                <a:cs typeface="Arial" panose="020B0604020202020204" pitchFamily="34" charset="0"/>
              </a:rPr>
              <a:t> </a:t>
            </a:r>
            <a:r>
              <a:rPr sz="2400" b="1" dirty="0">
                <a:solidFill>
                  <a:srgbClr val="000000"/>
                </a:solidFill>
                <a:latin typeface="Arial" panose="020B0604020202020204" pitchFamily="34" charset="0"/>
                <a:cs typeface="Arial" panose="020B0604020202020204" pitchFamily="34" charset="0"/>
              </a:rPr>
              <a:t>le</a:t>
            </a:r>
          </a:p>
          <a:p>
            <a:pPr marL="0" marR="0">
              <a:lnSpc>
                <a:spcPts val="2681"/>
              </a:lnSpc>
              <a:spcBef>
                <a:spcPts val="198"/>
              </a:spcBef>
              <a:spcAft>
                <a:spcPts val="0"/>
              </a:spcAft>
            </a:pPr>
            <a:r>
              <a:rPr sz="2400" b="1" dirty="0">
                <a:solidFill>
                  <a:srgbClr val="000000"/>
                </a:solidFill>
                <a:latin typeface="Arial" panose="020B0604020202020204" pitchFamily="34" charset="0"/>
                <a:cs typeface="Arial" panose="020B0604020202020204" pitchFamily="34" charset="0"/>
              </a:rPr>
              <a:t>@groupedetudecanadien</a:t>
            </a:r>
          </a:p>
        </p:txBody>
      </p:sp>
      <p:sp>
        <p:nvSpPr>
          <p:cNvPr id="8" name="object 8"/>
          <p:cNvSpPr txBox="1"/>
          <p:nvPr/>
        </p:nvSpPr>
        <p:spPr>
          <a:xfrm>
            <a:off x="8703310" y="6534650"/>
            <a:ext cx="350167" cy="205184"/>
          </a:xfrm>
          <a:prstGeom prst="rect">
            <a:avLst/>
          </a:prstGeom>
        </p:spPr>
        <p:txBody>
          <a:bodyPr vert="horz" wrap="square" lIns="0" tIns="0" rIns="0" bIns="0" rtlCol="0">
            <a:spAutoFit/>
          </a:bodyPr>
          <a:lstStyle/>
          <a:p>
            <a:pPr marL="0" marR="0">
              <a:lnSpc>
                <a:spcPts val="1564"/>
              </a:lnSpc>
              <a:spcBef>
                <a:spcPts val="0"/>
              </a:spcBef>
              <a:spcAft>
                <a:spcPts val="0"/>
              </a:spcAft>
            </a:pPr>
            <a:r>
              <a:rPr lang="fr-CA" sz="1400" b="1" dirty="0">
                <a:solidFill>
                  <a:srgbClr val="000000"/>
                </a:solidFill>
                <a:latin typeface="PVDENJ+Arial-BoldMT"/>
                <a:cs typeface="PVDENJ+Arial-BoldMT"/>
              </a:rPr>
              <a:t>65</a:t>
            </a:r>
            <a:endParaRPr sz="1400" b="1" dirty="0">
              <a:solidFill>
                <a:srgbClr val="000000"/>
              </a:solidFill>
              <a:latin typeface="PVDENJ+Arial-BoldMT"/>
              <a:cs typeface="PVDENJ+Arial-BoldMT"/>
            </a:endParaRPr>
          </a:p>
        </p:txBody>
      </p:sp>
    </p:spTree>
    <p:extLst>
      <p:ext uri="{BB962C8B-B14F-4D97-AF65-F5344CB8AC3E}">
        <p14:creationId xmlns:p14="http://schemas.microsoft.com/office/powerpoint/2010/main" val="1233337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0" y="0"/>
            <a:ext cx="9144000" cy="6858000"/>
          </a:xfrm>
          <a:prstGeom prst="rect">
            <a:avLst/>
          </a:prstGeom>
          <a:blipFill>
            <a:blip r:embed="rId3" cstate="print"/>
            <a:stretch>
              <a:fillRect/>
            </a:stretch>
          </a:blipFill>
        </p:spPr>
        <p:txBody>
          <a:bodyPr wrap="square" lIns="0" tIns="0" rIns="0" bIns="0" rtlCol="0">
            <a:spAutoFit/>
          </a:bodyPr>
          <a:lstStyle/>
          <a:p>
            <a:endParaRPr/>
          </a:p>
        </p:txBody>
      </p:sp>
      <p:sp>
        <p:nvSpPr>
          <p:cNvPr id="3" name="object 3"/>
          <p:cNvSpPr txBox="1"/>
          <p:nvPr/>
        </p:nvSpPr>
        <p:spPr>
          <a:xfrm>
            <a:off x="669392" y="3317956"/>
            <a:ext cx="3194694" cy="628377"/>
          </a:xfrm>
          <a:prstGeom prst="rect">
            <a:avLst/>
          </a:prstGeom>
        </p:spPr>
        <p:txBody>
          <a:bodyPr vert="horz" wrap="square" lIns="0" tIns="0" rIns="0" bIns="0" rtlCol="0">
            <a:spAutoFit/>
          </a:bodyPr>
          <a:lstStyle/>
          <a:p>
            <a:pPr marL="0" marR="0">
              <a:lnSpc>
                <a:spcPts val="4915"/>
              </a:lnSpc>
              <a:spcBef>
                <a:spcPts val="0"/>
              </a:spcBef>
              <a:spcAft>
                <a:spcPts val="0"/>
              </a:spcAft>
            </a:pPr>
            <a:r>
              <a:rPr sz="4400" b="1" dirty="0">
                <a:solidFill>
                  <a:srgbClr val="FFFFFF"/>
                </a:solidFill>
                <a:latin typeface="Arial" panose="020B0604020202020204" pitchFamily="34" charset="0"/>
                <a:cs typeface="Arial" panose="020B0604020202020204" pitchFamily="34" charset="0"/>
              </a:rPr>
              <a:t>Conclusion</a:t>
            </a:r>
          </a:p>
        </p:txBody>
      </p:sp>
      <p:sp>
        <p:nvSpPr>
          <p:cNvPr id="4" name="object 4"/>
          <p:cNvSpPr txBox="1"/>
          <p:nvPr/>
        </p:nvSpPr>
        <p:spPr>
          <a:xfrm>
            <a:off x="8627110" y="6534650"/>
            <a:ext cx="350167" cy="205184"/>
          </a:xfrm>
          <a:prstGeom prst="rect">
            <a:avLst/>
          </a:prstGeom>
        </p:spPr>
        <p:txBody>
          <a:bodyPr vert="horz" wrap="square" lIns="0" tIns="0" rIns="0" bIns="0" rtlCol="0">
            <a:spAutoFit/>
          </a:bodyPr>
          <a:lstStyle/>
          <a:p>
            <a:pPr marL="0" marR="0">
              <a:lnSpc>
                <a:spcPts val="1564"/>
              </a:lnSpc>
              <a:spcBef>
                <a:spcPts val="0"/>
              </a:spcBef>
              <a:spcAft>
                <a:spcPts val="0"/>
              </a:spcAft>
            </a:pPr>
            <a:r>
              <a:rPr lang="fr-CA" sz="1400" b="1" dirty="0">
                <a:solidFill>
                  <a:srgbClr val="FFFFFF"/>
                </a:solidFill>
                <a:latin typeface="PVDENJ+Arial-BoldMT"/>
                <a:cs typeface="PVDENJ+Arial-BoldMT"/>
              </a:rPr>
              <a:t>66</a:t>
            </a:r>
            <a:endParaRPr sz="1400" b="1" dirty="0">
              <a:solidFill>
                <a:srgbClr val="FFFFFF"/>
              </a:solidFill>
              <a:latin typeface="PVDENJ+Arial-BoldMT"/>
              <a:cs typeface="PVDENJ+Arial-BoldMT"/>
            </a:endParaRPr>
          </a:p>
        </p:txBody>
      </p:sp>
    </p:spTree>
    <p:extLst>
      <p:ext uri="{BB962C8B-B14F-4D97-AF65-F5344CB8AC3E}">
        <p14:creationId xmlns:p14="http://schemas.microsoft.com/office/powerpoint/2010/main" val="25905773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0" y="0"/>
            <a:ext cx="9144000" cy="6858000"/>
          </a:xfrm>
          <a:prstGeom prst="rect">
            <a:avLst/>
          </a:prstGeom>
          <a:blipFill>
            <a:blip r:embed="rId3" cstate="print"/>
            <a:stretch>
              <a:fillRect/>
            </a:stretch>
          </a:blipFill>
        </p:spPr>
        <p:txBody>
          <a:bodyPr wrap="square" lIns="0" tIns="0" rIns="0" bIns="0" rtlCol="0">
            <a:spAutoFit/>
          </a:bodyPr>
          <a:lstStyle/>
          <a:p>
            <a:endParaRPr/>
          </a:p>
        </p:txBody>
      </p:sp>
      <p:sp>
        <p:nvSpPr>
          <p:cNvPr id="3" name="object 3"/>
          <p:cNvSpPr txBox="1"/>
          <p:nvPr/>
        </p:nvSpPr>
        <p:spPr>
          <a:xfrm>
            <a:off x="632832" y="708793"/>
            <a:ext cx="8309450" cy="410369"/>
          </a:xfrm>
          <a:prstGeom prst="rect">
            <a:avLst/>
          </a:prstGeom>
        </p:spPr>
        <p:txBody>
          <a:bodyPr vert="horz" wrap="square" lIns="0" tIns="0" rIns="0" bIns="0" rtlCol="0">
            <a:spAutoFit/>
          </a:bodyPr>
          <a:lstStyle/>
          <a:p>
            <a:pPr marL="0" marR="0">
              <a:lnSpc>
                <a:spcPts val="3239"/>
              </a:lnSpc>
              <a:spcBef>
                <a:spcPts val="0"/>
              </a:spcBef>
              <a:spcAft>
                <a:spcPts val="0"/>
              </a:spcAft>
            </a:pPr>
            <a:r>
              <a:rPr sz="2900" b="1" dirty="0">
                <a:solidFill>
                  <a:srgbClr val="000000"/>
                </a:solidFill>
                <a:latin typeface="Arial" panose="020B0604020202020204" pitchFamily="34" charset="0"/>
                <a:cs typeface="Arial" panose="020B0604020202020204" pitchFamily="34" charset="0"/>
              </a:rPr>
              <a:t>Recommandation</a:t>
            </a:r>
            <a:r>
              <a:rPr sz="2900" b="1" spc="76" dirty="0">
                <a:solidFill>
                  <a:srgbClr val="000000"/>
                </a:solidFill>
                <a:latin typeface="Arial" panose="020B0604020202020204" pitchFamily="34" charset="0"/>
                <a:cs typeface="Arial" panose="020B0604020202020204" pitchFamily="34" charset="0"/>
              </a:rPr>
              <a:t> </a:t>
            </a:r>
            <a:r>
              <a:rPr sz="2900" b="1" dirty="0">
                <a:solidFill>
                  <a:srgbClr val="000000"/>
                </a:solidFill>
                <a:latin typeface="Arial" panose="020B0604020202020204" pitchFamily="34" charset="0"/>
                <a:cs typeface="Arial" panose="020B0604020202020204" pitchFamily="34" charset="0"/>
              </a:rPr>
              <a:t>du</a:t>
            </a:r>
            <a:r>
              <a:rPr sz="2900" b="1" spc="77" dirty="0">
                <a:solidFill>
                  <a:srgbClr val="000000"/>
                </a:solidFill>
                <a:latin typeface="Arial" panose="020B0604020202020204" pitchFamily="34" charset="0"/>
                <a:cs typeface="Arial" panose="020B0604020202020204" pitchFamily="34" charset="0"/>
              </a:rPr>
              <a:t> </a:t>
            </a:r>
            <a:r>
              <a:rPr sz="2900" b="1" dirty="0">
                <a:solidFill>
                  <a:srgbClr val="000000"/>
                </a:solidFill>
                <a:latin typeface="Arial" panose="020B0604020202020204" pitchFamily="34" charset="0"/>
                <a:cs typeface="Arial" panose="020B0604020202020204" pitchFamily="34" charset="0"/>
              </a:rPr>
              <a:t>Groupe</a:t>
            </a:r>
            <a:r>
              <a:rPr sz="2900" b="1" spc="80" dirty="0">
                <a:solidFill>
                  <a:srgbClr val="000000"/>
                </a:solidFill>
                <a:latin typeface="Arial" panose="020B0604020202020204" pitchFamily="34" charset="0"/>
                <a:cs typeface="Arial" panose="020B0604020202020204" pitchFamily="34" charset="0"/>
              </a:rPr>
              <a:t> </a:t>
            </a:r>
            <a:r>
              <a:rPr sz="2900" b="1" dirty="0">
                <a:solidFill>
                  <a:srgbClr val="000000"/>
                </a:solidFill>
                <a:latin typeface="Arial" panose="020B0604020202020204" pitchFamily="34" charset="0"/>
                <a:cs typeface="Arial" panose="020B0604020202020204" pitchFamily="34" charset="0"/>
              </a:rPr>
              <a:t>d’étude</a:t>
            </a:r>
            <a:r>
              <a:rPr sz="2900" b="1" spc="80" dirty="0">
                <a:solidFill>
                  <a:srgbClr val="000000"/>
                </a:solidFill>
                <a:latin typeface="Arial" panose="020B0604020202020204" pitchFamily="34" charset="0"/>
                <a:cs typeface="Arial" panose="020B0604020202020204" pitchFamily="34" charset="0"/>
              </a:rPr>
              <a:t> </a:t>
            </a:r>
            <a:r>
              <a:rPr sz="2900" b="1" dirty="0">
                <a:solidFill>
                  <a:srgbClr val="000000"/>
                </a:solidFill>
                <a:latin typeface="Arial" panose="020B0604020202020204" pitchFamily="34" charset="0"/>
                <a:cs typeface="Arial" panose="020B0604020202020204" pitchFamily="34" charset="0"/>
              </a:rPr>
              <a:t>canadien</a:t>
            </a:r>
          </a:p>
        </p:txBody>
      </p:sp>
      <p:sp>
        <p:nvSpPr>
          <p:cNvPr id="4" name="object 4"/>
          <p:cNvSpPr txBox="1"/>
          <p:nvPr/>
        </p:nvSpPr>
        <p:spPr>
          <a:xfrm>
            <a:off x="532194" y="2402362"/>
            <a:ext cx="3910424" cy="1294560"/>
          </a:xfrm>
          <a:prstGeom prst="rect">
            <a:avLst/>
          </a:prstGeom>
        </p:spPr>
        <p:txBody>
          <a:bodyPr vert="horz" wrap="square" lIns="0" tIns="0" rIns="0" bIns="0" rtlCol="0">
            <a:spAutoFit/>
          </a:bodyPr>
          <a:lstStyle/>
          <a:p>
            <a:pPr marL="0" marR="0">
              <a:lnSpc>
                <a:spcPts val="3183"/>
              </a:lnSpc>
              <a:spcBef>
                <a:spcPts val="0"/>
              </a:spcBef>
              <a:spcAft>
                <a:spcPts val="0"/>
              </a:spcAft>
            </a:pPr>
            <a:r>
              <a:rPr sz="2850" dirty="0">
                <a:solidFill>
                  <a:srgbClr val="000000"/>
                </a:solidFill>
                <a:latin typeface="Arial" panose="020B0604020202020204" pitchFamily="34" charset="0"/>
                <a:cs typeface="Arial" panose="020B0604020202020204" pitchFamily="34" charset="0"/>
              </a:rPr>
              <a:t>•</a:t>
            </a:r>
            <a:r>
              <a:rPr sz="2850" spc="989" dirty="0">
                <a:solidFill>
                  <a:srgbClr val="000000"/>
                </a:solidFill>
                <a:latin typeface="Arial" panose="020B0604020202020204" pitchFamily="34" charset="0"/>
                <a:cs typeface="Arial" panose="020B0604020202020204" pitchFamily="34" charset="0"/>
              </a:rPr>
              <a:t> </a:t>
            </a:r>
            <a:r>
              <a:rPr lang="fr-CA" sz="2800" b="1" dirty="0">
                <a:solidFill>
                  <a:srgbClr val="000000"/>
                </a:solidFill>
                <a:latin typeface="Arial" panose="020B0604020202020204" pitchFamily="34" charset="0"/>
                <a:cs typeface="Arial" panose="020B0604020202020204" pitchFamily="34" charset="0"/>
              </a:rPr>
              <a:t>Pr</a:t>
            </a:r>
            <a:r>
              <a:rPr sz="2800" b="1" dirty="0" err="1">
                <a:solidFill>
                  <a:srgbClr val="000000"/>
                </a:solidFill>
                <a:latin typeface="Arial" panose="020B0604020202020204" pitchFamily="34" charset="0"/>
                <a:cs typeface="Arial" panose="020B0604020202020204" pitchFamily="34" charset="0"/>
              </a:rPr>
              <a:t>ise</a:t>
            </a:r>
            <a:r>
              <a:rPr sz="2800" b="1" spc="76" dirty="0">
                <a:solidFill>
                  <a:srgbClr val="000000"/>
                </a:solidFill>
                <a:latin typeface="Arial" panose="020B0604020202020204" pitchFamily="34" charset="0"/>
                <a:cs typeface="Arial" panose="020B0604020202020204" pitchFamily="34" charset="0"/>
              </a:rPr>
              <a:t> </a:t>
            </a:r>
            <a:r>
              <a:rPr sz="2800" b="1" dirty="0">
                <a:solidFill>
                  <a:srgbClr val="000000"/>
                </a:solidFill>
                <a:latin typeface="Arial" panose="020B0604020202020204" pitchFamily="34" charset="0"/>
                <a:cs typeface="Arial" panose="020B0604020202020204" pitchFamily="34" charset="0"/>
              </a:rPr>
              <a:t>de</a:t>
            </a:r>
            <a:r>
              <a:rPr sz="2800" b="1" spc="77" dirty="0">
                <a:solidFill>
                  <a:srgbClr val="000000"/>
                </a:solidFill>
                <a:latin typeface="Arial" panose="020B0604020202020204" pitchFamily="34" charset="0"/>
                <a:cs typeface="Arial" panose="020B0604020202020204" pitchFamily="34" charset="0"/>
              </a:rPr>
              <a:t> </a:t>
            </a:r>
            <a:r>
              <a:rPr sz="2800" b="1" dirty="0">
                <a:solidFill>
                  <a:srgbClr val="000000"/>
                </a:solidFill>
                <a:latin typeface="Arial" panose="020B0604020202020204" pitchFamily="34" charset="0"/>
                <a:cs typeface="Arial" panose="020B0604020202020204" pitchFamily="34" charset="0"/>
              </a:rPr>
              <a:t>décision</a:t>
            </a:r>
          </a:p>
          <a:p>
            <a:pPr marL="342900" marR="0">
              <a:lnSpc>
                <a:spcPts val="3128"/>
              </a:lnSpc>
              <a:spcBef>
                <a:spcPts val="221"/>
              </a:spcBef>
              <a:spcAft>
                <a:spcPts val="0"/>
              </a:spcAft>
            </a:pPr>
            <a:r>
              <a:rPr sz="2800" b="1" dirty="0">
                <a:solidFill>
                  <a:srgbClr val="000000"/>
                </a:solidFill>
                <a:latin typeface="Arial" panose="020B0604020202020204" pitchFamily="34" charset="0"/>
                <a:cs typeface="Arial" panose="020B0604020202020204" pitchFamily="34" charset="0"/>
              </a:rPr>
              <a:t>partagée</a:t>
            </a:r>
            <a:r>
              <a:rPr sz="2800" b="1" spc="111" dirty="0">
                <a:solidFill>
                  <a:srgbClr val="000000"/>
                </a:solidFill>
                <a:latin typeface="Arial" panose="020B0604020202020204" pitchFamily="34" charset="0"/>
                <a:cs typeface="Arial" panose="020B0604020202020204" pitchFamily="34" charset="0"/>
              </a:rPr>
              <a:t> </a:t>
            </a:r>
            <a:r>
              <a:rPr sz="2800" dirty="0">
                <a:solidFill>
                  <a:srgbClr val="000000"/>
                </a:solidFill>
                <a:latin typeface="Arial" panose="020B0604020202020204" pitchFamily="34" charset="0"/>
                <a:cs typeface="Arial" panose="020B0604020202020204" pitchFamily="34" charset="0"/>
              </a:rPr>
              <a:t>avec</a:t>
            </a:r>
            <a:r>
              <a:rPr sz="2800" spc="75" dirty="0">
                <a:solidFill>
                  <a:srgbClr val="000000"/>
                </a:solidFill>
                <a:latin typeface="Arial" panose="020B0604020202020204" pitchFamily="34" charset="0"/>
                <a:cs typeface="Arial" panose="020B0604020202020204" pitchFamily="34" charset="0"/>
              </a:rPr>
              <a:t> </a:t>
            </a:r>
            <a:r>
              <a:rPr sz="2800" dirty="0">
                <a:solidFill>
                  <a:srgbClr val="000000"/>
                </a:solidFill>
                <a:latin typeface="Arial" panose="020B0604020202020204" pitchFamily="34" charset="0"/>
                <a:cs typeface="Arial" panose="020B0604020202020204" pitchFamily="34" charset="0"/>
              </a:rPr>
              <a:t>les</a:t>
            </a:r>
          </a:p>
          <a:p>
            <a:pPr marL="342900" marR="0">
              <a:lnSpc>
                <a:spcPts val="3128"/>
              </a:lnSpc>
              <a:spcBef>
                <a:spcPts val="281"/>
              </a:spcBef>
              <a:spcAft>
                <a:spcPts val="0"/>
              </a:spcAft>
            </a:pPr>
            <a:r>
              <a:rPr sz="2800" dirty="0">
                <a:solidFill>
                  <a:srgbClr val="000000"/>
                </a:solidFill>
                <a:latin typeface="Arial" panose="020B0604020202020204" pitchFamily="34" charset="0"/>
                <a:cs typeface="Arial" panose="020B0604020202020204" pitchFamily="34" charset="0"/>
              </a:rPr>
              <a:t>patients</a:t>
            </a:r>
          </a:p>
        </p:txBody>
      </p:sp>
      <p:sp>
        <p:nvSpPr>
          <p:cNvPr id="5" name="object 5"/>
          <p:cNvSpPr txBox="1"/>
          <p:nvPr/>
        </p:nvSpPr>
        <p:spPr>
          <a:xfrm>
            <a:off x="1996441" y="5003528"/>
            <a:ext cx="6197269" cy="512961"/>
          </a:xfrm>
          <a:prstGeom prst="rect">
            <a:avLst/>
          </a:prstGeom>
        </p:spPr>
        <p:txBody>
          <a:bodyPr vert="horz" wrap="square" lIns="0" tIns="0" rIns="0" bIns="0" rtlCol="0">
            <a:spAutoFit/>
          </a:bodyPr>
          <a:lstStyle/>
          <a:p>
            <a:pPr marL="0" marR="0">
              <a:lnSpc>
                <a:spcPts val="2010"/>
              </a:lnSpc>
              <a:spcBef>
                <a:spcPts val="0"/>
              </a:spcBef>
              <a:spcAft>
                <a:spcPts val="0"/>
              </a:spcAft>
            </a:pPr>
            <a:r>
              <a:rPr sz="2000" dirty="0">
                <a:solidFill>
                  <a:srgbClr val="FFFFFF"/>
                </a:solidFill>
                <a:latin typeface="Arial" panose="020B0604020202020204" pitchFamily="34" charset="0"/>
                <a:cs typeface="Arial" panose="020B0604020202020204" pitchFamily="34" charset="0"/>
              </a:rPr>
              <a:t>Utiliser</a:t>
            </a:r>
            <a:r>
              <a:rPr sz="2000" spc="49" dirty="0">
                <a:solidFill>
                  <a:srgbClr val="FFFFFF"/>
                </a:solidFill>
                <a:latin typeface="Arial" panose="020B0604020202020204" pitchFamily="34" charset="0"/>
                <a:cs typeface="Arial" panose="020B0604020202020204" pitchFamily="34" charset="0"/>
              </a:rPr>
              <a:t> </a:t>
            </a:r>
            <a:r>
              <a:rPr sz="2400" b="1" dirty="0">
                <a:solidFill>
                  <a:srgbClr val="FFFFFF"/>
                </a:solidFill>
                <a:latin typeface="Arial" panose="020B0604020202020204" pitchFamily="34" charset="0"/>
                <a:cs typeface="Arial" panose="020B0604020202020204" pitchFamily="34" charset="0"/>
              </a:rPr>
              <a:t>l’outil</a:t>
            </a:r>
            <a:r>
              <a:rPr sz="2400" b="1" spc="49" dirty="0">
                <a:solidFill>
                  <a:srgbClr val="FFFFFF"/>
                </a:solidFill>
                <a:latin typeface="Arial" panose="020B0604020202020204" pitchFamily="34" charset="0"/>
                <a:cs typeface="Arial" panose="020B0604020202020204" pitchFamily="34" charset="0"/>
              </a:rPr>
              <a:t> </a:t>
            </a:r>
            <a:r>
              <a:rPr sz="2400" b="1" dirty="0">
                <a:solidFill>
                  <a:srgbClr val="FFFFFF"/>
                </a:solidFill>
                <a:latin typeface="Arial" panose="020B0604020202020204" pitchFamily="34" charset="0"/>
                <a:cs typeface="Arial" panose="020B0604020202020204" pitchFamily="34" charset="0"/>
              </a:rPr>
              <a:t>d’aide</a:t>
            </a:r>
            <a:r>
              <a:rPr sz="2400" b="1" spc="49" dirty="0">
                <a:solidFill>
                  <a:srgbClr val="FFFFFF"/>
                </a:solidFill>
                <a:latin typeface="Arial" panose="020B0604020202020204" pitchFamily="34" charset="0"/>
                <a:cs typeface="Arial" panose="020B0604020202020204" pitchFamily="34" charset="0"/>
              </a:rPr>
              <a:t> </a:t>
            </a:r>
            <a:r>
              <a:rPr sz="2000" dirty="0">
                <a:solidFill>
                  <a:srgbClr val="FFFFFF"/>
                </a:solidFill>
                <a:latin typeface="Arial" panose="020B0604020202020204" pitchFamily="34" charset="0"/>
                <a:cs typeface="Arial" panose="020B0604020202020204" pitchFamily="34" charset="0"/>
              </a:rPr>
              <a:t>pour</a:t>
            </a:r>
            <a:r>
              <a:rPr sz="2000" spc="49" dirty="0">
                <a:solidFill>
                  <a:srgbClr val="FFFFFF"/>
                </a:solidFill>
                <a:latin typeface="Arial" panose="020B0604020202020204" pitchFamily="34" charset="0"/>
                <a:cs typeface="Arial" panose="020B0604020202020204" pitchFamily="34" charset="0"/>
              </a:rPr>
              <a:t> </a:t>
            </a:r>
            <a:r>
              <a:rPr sz="2000" dirty="0">
                <a:solidFill>
                  <a:srgbClr val="FFFFFF"/>
                </a:solidFill>
                <a:latin typeface="Arial" panose="020B0604020202020204" pitchFamily="34" charset="0"/>
                <a:cs typeface="Arial" panose="020B0604020202020204" pitchFamily="34" charset="0"/>
              </a:rPr>
              <a:t>une</a:t>
            </a:r>
            <a:r>
              <a:rPr sz="2000" spc="49" dirty="0">
                <a:solidFill>
                  <a:srgbClr val="FFFFFF"/>
                </a:solidFill>
                <a:latin typeface="Arial" panose="020B0604020202020204" pitchFamily="34" charset="0"/>
                <a:cs typeface="Arial" panose="020B0604020202020204" pitchFamily="34" charset="0"/>
              </a:rPr>
              <a:t> </a:t>
            </a:r>
            <a:r>
              <a:rPr sz="2000" dirty="0">
                <a:solidFill>
                  <a:srgbClr val="FFFFFF"/>
                </a:solidFill>
                <a:latin typeface="Arial" panose="020B0604020202020204" pitchFamily="34" charset="0"/>
                <a:cs typeface="Arial" panose="020B0604020202020204" pitchFamily="34" charset="0"/>
              </a:rPr>
              <a:t>prise</a:t>
            </a:r>
            <a:r>
              <a:rPr sz="2000" spc="47" dirty="0">
                <a:solidFill>
                  <a:srgbClr val="FFFFFF"/>
                </a:solidFill>
                <a:latin typeface="Arial" panose="020B0604020202020204" pitchFamily="34" charset="0"/>
                <a:cs typeface="Arial" panose="020B0604020202020204" pitchFamily="34" charset="0"/>
              </a:rPr>
              <a:t> </a:t>
            </a:r>
            <a:r>
              <a:rPr sz="2000" dirty="0">
                <a:solidFill>
                  <a:srgbClr val="FFFFFF"/>
                </a:solidFill>
                <a:latin typeface="Arial" panose="020B0604020202020204" pitchFamily="34" charset="0"/>
                <a:cs typeface="Arial" panose="020B0604020202020204" pitchFamily="34" charset="0"/>
              </a:rPr>
              <a:t>de</a:t>
            </a:r>
            <a:r>
              <a:rPr sz="2000" spc="49" dirty="0">
                <a:solidFill>
                  <a:srgbClr val="FFFFFF"/>
                </a:solidFill>
                <a:latin typeface="Arial" panose="020B0604020202020204" pitchFamily="34" charset="0"/>
                <a:cs typeface="Arial" panose="020B0604020202020204" pitchFamily="34" charset="0"/>
              </a:rPr>
              <a:t> </a:t>
            </a:r>
            <a:r>
              <a:rPr sz="2000" dirty="0">
                <a:solidFill>
                  <a:srgbClr val="FFFFFF"/>
                </a:solidFill>
                <a:latin typeface="Arial" panose="020B0604020202020204" pitchFamily="34" charset="0"/>
                <a:cs typeface="Arial" panose="020B0604020202020204" pitchFamily="34" charset="0"/>
              </a:rPr>
              <a:t>décision</a:t>
            </a:r>
            <a:r>
              <a:rPr sz="2000" spc="49" dirty="0">
                <a:solidFill>
                  <a:srgbClr val="FFFFFF"/>
                </a:solidFill>
                <a:latin typeface="Arial" panose="020B0604020202020204" pitchFamily="34" charset="0"/>
                <a:cs typeface="Arial" panose="020B0604020202020204" pitchFamily="34" charset="0"/>
              </a:rPr>
              <a:t> </a:t>
            </a:r>
            <a:r>
              <a:rPr sz="2000" dirty="0" err="1">
                <a:solidFill>
                  <a:srgbClr val="FFFFFF"/>
                </a:solidFill>
                <a:latin typeface="Arial" panose="020B0604020202020204" pitchFamily="34" charset="0"/>
                <a:cs typeface="Arial" panose="020B0604020202020204" pitchFamily="34" charset="0"/>
              </a:rPr>
              <a:t>partagée</a:t>
            </a:r>
            <a:r>
              <a:rPr sz="2000" spc="49" dirty="0">
                <a:solidFill>
                  <a:srgbClr val="FFFFFF"/>
                </a:solidFill>
                <a:latin typeface="Arial" panose="020B0604020202020204" pitchFamily="34" charset="0"/>
                <a:cs typeface="Arial" panose="020B0604020202020204" pitchFamily="34" charset="0"/>
              </a:rPr>
              <a:t> </a:t>
            </a:r>
            <a:r>
              <a:rPr sz="2000" dirty="0">
                <a:solidFill>
                  <a:srgbClr val="FFFFFF"/>
                </a:solidFill>
                <a:latin typeface="Arial" panose="020B0604020202020204" pitchFamily="34" charset="0"/>
                <a:cs typeface="Arial" panose="020B0604020202020204" pitchFamily="34" charset="0"/>
              </a:rPr>
              <a:t>sur</a:t>
            </a:r>
            <a:r>
              <a:rPr lang="en-CA" sz="2000" dirty="0">
                <a:solidFill>
                  <a:srgbClr val="FFFFFF"/>
                </a:solidFill>
                <a:latin typeface="Arial" panose="020B0604020202020204" pitchFamily="34" charset="0"/>
                <a:cs typeface="Arial" panose="020B0604020202020204" pitchFamily="34" charset="0"/>
              </a:rPr>
              <a:t> </a:t>
            </a:r>
            <a:r>
              <a:rPr sz="2000" dirty="0">
                <a:solidFill>
                  <a:srgbClr val="FFFFFF"/>
                </a:solidFill>
                <a:latin typeface="Arial" panose="020B0604020202020204" pitchFamily="34" charset="0"/>
                <a:cs typeface="Arial" panose="020B0604020202020204" pitchFamily="34" charset="0"/>
              </a:rPr>
              <a:t>les</a:t>
            </a:r>
            <a:r>
              <a:rPr sz="2000" spc="49" dirty="0">
                <a:solidFill>
                  <a:srgbClr val="FFFFFF"/>
                </a:solidFill>
                <a:latin typeface="Arial" panose="020B0604020202020204" pitchFamily="34" charset="0"/>
                <a:cs typeface="Arial" panose="020B0604020202020204" pitchFamily="34" charset="0"/>
              </a:rPr>
              <a:t> </a:t>
            </a:r>
            <a:r>
              <a:rPr sz="2000" dirty="0">
                <a:solidFill>
                  <a:srgbClr val="FFFFFF"/>
                </a:solidFill>
                <a:latin typeface="Arial" panose="020B0604020202020204" pitchFamily="34" charset="0"/>
                <a:cs typeface="Arial" panose="020B0604020202020204" pitchFamily="34" charset="0"/>
              </a:rPr>
              <a:t>fractures</a:t>
            </a:r>
            <a:r>
              <a:rPr sz="2000" spc="49" dirty="0">
                <a:solidFill>
                  <a:srgbClr val="FFFFFF"/>
                </a:solidFill>
                <a:latin typeface="Arial" panose="020B0604020202020204" pitchFamily="34" charset="0"/>
                <a:cs typeface="Arial" panose="020B0604020202020204" pitchFamily="34" charset="0"/>
              </a:rPr>
              <a:t> </a:t>
            </a:r>
            <a:r>
              <a:rPr sz="2000" dirty="0">
                <a:solidFill>
                  <a:srgbClr val="FFFFFF"/>
                </a:solidFill>
                <a:latin typeface="Arial" panose="020B0604020202020204" pitchFamily="34" charset="0"/>
                <a:cs typeface="Arial" panose="020B0604020202020204" pitchFamily="34" charset="0"/>
              </a:rPr>
              <a:t>de</a:t>
            </a:r>
            <a:r>
              <a:rPr sz="2000" spc="49" dirty="0">
                <a:solidFill>
                  <a:srgbClr val="FFFFFF"/>
                </a:solidFill>
                <a:latin typeface="Arial" panose="020B0604020202020204" pitchFamily="34" charset="0"/>
                <a:cs typeface="Arial" panose="020B0604020202020204" pitchFamily="34" charset="0"/>
              </a:rPr>
              <a:t> </a:t>
            </a:r>
            <a:r>
              <a:rPr sz="2000" dirty="0">
                <a:solidFill>
                  <a:srgbClr val="FFFFFF"/>
                </a:solidFill>
                <a:latin typeface="Arial" panose="020B0604020202020204" pitchFamily="34" charset="0"/>
                <a:cs typeface="Arial" panose="020B0604020202020204" pitchFamily="34" charset="0"/>
              </a:rPr>
              <a:t>fragilisation</a:t>
            </a:r>
          </a:p>
        </p:txBody>
      </p:sp>
      <p:sp>
        <p:nvSpPr>
          <p:cNvPr id="6" name="object 6"/>
          <p:cNvSpPr txBox="1"/>
          <p:nvPr/>
        </p:nvSpPr>
        <p:spPr>
          <a:xfrm>
            <a:off x="8627110" y="6534650"/>
            <a:ext cx="350167" cy="205184"/>
          </a:xfrm>
          <a:prstGeom prst="rect">
            <a:avLst/>
          </a:prstGeom>
        </p:spPr>
        <p:txBody>
          <a:bodyPr vert="horz" wrap="square" lIns="0" tIns="0" rIns="0" bIns="0" rtlCol="0">
            <a:spAutoFit/>
          </a:bodyPr>
          <a:lstStyle/>
          <a:p>
            <a:pPr marL="0" marR="0">
              <a:lnSpc>
                <a:spcPts val="1564"/>
              </a:lnSpc>
              <a:spcBef>
                <a:spcPts val="0"/>
              </a:spcBef>
              <a:spcAft>
                <a:spcPts val="0"/>
              </a:spcAft>
            </a:pPr>
            <a:r>
              <a:rPr lang="fr-CA" sz="1400" b="1" dirty="0">
                <a:solidFill>
                  <a:srgbClr val="000000"/>
                </a:solidFill>
                <a:latin typeface="PVDENJ+Arial-BoldMT"/>
                <a:cs typeface="PVDENJ+Arial-BoldMT"/>
              </a:rPr>
              <a:t>67</a:t>
            </a:r>
            <a:endParaRPr sz="1400" b="1" dirty="0">
              <a:solidFill>
                <a:srgbClr val="000000"/>
              </a:solidFill>
              <a:latin typeface="PVDENJ+Arial-BoldMT"/>
              <a:cs typeface="PVDENJ+Arial-BoldMT"/>
            </a:endParaRPr>
          </a:p>
        </p:txBody>
      </p:sp>
    </p:spTree>
    <p:extLst>
      <p:ext uri="{BB962C8B-B14F-4D97-AF65-F5344CB8AC3E}">
        <p14:creationId xmlns:p14="http://schemas.microsoft.com/office/powerpoint/2010/main" val="18767661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615466" y="452981"/>
            <a:ext cx="6561794" cy="461665"/>
          </a:xfrm>
          <a:prstGeom prst="rect">
            <a:avLst/>
          </a:prstGeom>
        </p:spPr>
        <p:txBody>
          <a:bodyPr vert="horz" wrap="square" lIns="0" tIns="0" rIns="0" bIns="0" rtlCol="0">
            <a:spAutoFit/>
          </a:bodyPr>
          <a:lstStyle/>
          <a:p>
            <a:pPr marL="0" marR="0">
              <a:lnSpc>
                <a:spcPts val="3575"/>
              </a:lnSpc>
              <a:spcBef>
                <a:spcPts val="0"/>
              </a:spcBef>
              <a:spcAft>
                <a:spcPts val="0"/>
              </a:spcAft>
            </a:pPr>
            <a:r>
              <a:rPr sz="3200" b="1" dirty="0">
                <a:solidFill>
                  <a:srgbClr val="000000"/>
                </a:solidFill>
                <a:latin typeface="Arial" panose="020B0604020202020204" pitchFamily="34" charset="0"/>
                <a:cs typeface="Arial" panose="020B0604020202020204" pitchFamily="34" charset="0"/>
              </a:rPr>
              <a:t>Lacunes</a:t>
            </a:r>
            <a:r>
              <a:rPr sz="3200" b="1" spc="87" dirty="0">
                <a:solidFill>
                  <a:srgbClr val="000000"/>
                </a:solidFill>
                <a:latin typeface="Arial" panose="020B0604020202020204" pitchFamily="34" charset="0"/>
                <a:cs typeface="Arial" panose="020B0604020202020204" pitchFamily="34" charset="0"/>
              </a:rPr>
              <a:t> </a:t>
            </a:r>
            <a:r>
              <a:rPr sz="3200" b="1" dirty="0">
                <a:solidFill>
                  <a:srgbClr val="000000"/>
                </a:solidFill>
                <a:latin typeface="Arial" panose="020B0604020202020204" pitchFamily="34" charset="0"/>
                <a:cs typeface="Arial" panose="020B0604020202020204" pitchFamily="34" charset="0"/>
              </a:rPr>
              <a:t>dans</a:t>
            </a:r>
            <a:r>
              <a:rPr sz="3200" b="1" spc="87" dirty="0">
                <a:solidFill>
                  <a:srgbClr val="000000"/>
                </a:solidFill>
                <a:latin typeface="Arial" panose="020B0604020202020204" pitchFamily="34" charset="0"/>
                <a:cs typeface="Arial" panose="020B0604020202020204" pitchFamily="34" charset="0"/>
              </a:rPr>
              <a:t> </a:t>
            </a:r>
            <a:r>
              <a:rPr sz="3200" b="1" dirty="0">
                <a:solidFill>
                  <a:srgbClr val="000000"/>
                </a:solidFill>
                <a:latin typeface="Arial" panose="020B0604020202020204" pitchFamily="34" charset="0"/>
                <a:cs typeface="Arial" panose="020B0604020202020204" pitchFamily="34" charset="0"/>
              </a:rPr>
              <a:t>les</a:t>
            </a:r>
            <a:r>
              <a:rPr sz="3200" b="1" spc="87" dirty="0">
                <a:solidFill>
                  <a:srgbClr val="000000"/>
                </a:solidFill>
                <a:latin typeface="Arial" panose="020B0604020202020204" pitchFamily="34" charset="0"/>
                <a:cs typeface="Arial" panose="020B0604020202020204" pitchFamily="34" charset="0"/>
              </a:rPr>
              <a:t> </a:t>
            </a:r>
            <a:r>
              <a:rPr sz="3200" b="1" dirty="0">
                <a:solidFill>
                  <a:srgbClr val="000000"/>
                </a:solidFill>
                <a:latin typeface="Arial" panose="020B0604020202020204" pitchFamily="34" charset="0"/>
                <a:cs typeface="Arial" panose="020B0604020202020204" pitchFamily="34" charset="0"/>
              </a:rPr>
              <a:t>connaissances</a:t>
            </a:r>
          </a:p>
        </p:txBody>
      </p:sp>
      <p:sp>
        <p:nvSpPr>
          <p:cNvPr id="4" name="object 4"/>
          <p:cNvSpPr txBox="1"/>
          <p:nvPr/>
        </p:nvSpPr>
        <p:spPr>
          <a:xfrm>
            <a:off x="628520" y="1102280"/>
            <a:ext cx="7065873" cy="679673"/>
          </a:xfrm>
          <a:prstGeom prst="rect">
            <a:avLst/>
          </a:prstGeom>
        </p:spPr>
        <p:txBody>
          <a:bodyPr vert="horz" wrap="square" lIns="0" tIns="0" rIns="0" bIns="0" rtlCol="0">
            <a:spAutoFit/>
          </a:bodyPr>
          <a:lstStyle/>
          <a:p>
            <a:pPr marL="0" marR="0">
              <a:lnSpc>
                <a:spcPts val="2737"/>
              </a:lnSpc>
              <a:spcBef>
                <a:spcPts val="0"/>
              </a:spcBef>
              <a:spcAft>
                <a:spcPts val="0"/>
              </a:spcAft>
            </a:pPr>
            <a:r>
              <a:rPr sz="2450" dirty="0">
                <a:solidFill>
                  <a:srgbClr val="000000"/>
                </a:solidFill>
                <a:latin typeface="Arial" panose="020B0604020202020204" pitchFamily="34" charset="0"/>
                <a:cs typeface="Arial" panose="020B0604020202020204" pitchFamily="34" charset="0"/>
              </a:rPr>
              <a:t>•</a:t>
            </a:r>
            <a:r>
              <a:rPr sz="2450" spc="1230"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Des</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essais</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de</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grande</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qualité</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seront</a:t>
            </a:r>
            <a:r>
              <a:rPr sz="2400" spc="62"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nécessaires</a:t>
            </a:r>
          </a:p>
          <a:p>
            <a:pPr marL="342900" marR="0">
              <a:lnSpc>
                <a:spcPts val="2591"/>
              </a:lnSpc>
              <a:spcBef>
                <a:spcPts val="0"/>
              </a:spcBef>
              <a:spcAft>
                <a:spcPts val="0"/>
              </a:spcAft>
            </a:pPr>
            <a:r>
              <a:rPr sz="2400" dirty="0">
                <a:solidFill>
                  <a:srgbClr val="000000"/>
                </a:solidFill>
                <a:latin typeface="Arial" panose="020B0604020202020204" pitchFamily="34" charset="0"/>
                <a:cs typeface="Arial" panose="020B0604020202020204" pitchFamily="34" charset="0"/>
              </a:rPr>
              <a:t>pour</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déterminer</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a:t>
            </a:r>
          </a:p>
        </p:txBody>
      </p:sp>
      <p:sp>
        <p:nvSpPr>
          <p:cNvPr id="6" name="object 6"/>
          <p:cNvSpPr txBox="1"/>
          <p:nvPr/>
        </p:nvSpPr>
        <p:spPr>
          <a:xfrm>
            <a:off x="1947176" y="4456202"/>
            <a:ext cx="3996424" cy="256480"/>
          </a:xfrm>
          <a:prstGeom prst="rect">
            <a:avLst/>
          </a:prstGeom>
        </p:spPr>
        <p:txBody>
          <a:bodyPr vert="horz" wrap="square" lIns="0" tIns="0" rIns="0" bIns="0" rtlCol="0">
            <a:spAutoFit/>
          </a:bodyPr>
          <a:lstStyle/>
          <a:p>
            <a:pPr marL="0" marR="0">
              <a:lnSpc>
                <a:spcPts val="2010"/>
              </a:lnSpc>
              <a:spcBef>
                <a:spcPts val="0"/>
              </a:spcBef>
              <a:spcAft>
                <a:spcPts val="0"/>
              </a:spcAft>
            </a:pPr>
            <a:r>
              <a:rPr sz="2600" b="1" dirty="0">
                <a:solidFill>
                  <a:srgbClr val="FFFFFF"/>
                </a:solidFill>
                <a:latin typeface="Arial" panose="020B0604020202020204" pitchFamily="34" charset="0"/>
                <a:cs typeface="Arial" panose="020B0604020202020204" pitchFamily="34" charset="0"/>
              </a:rPr>
              <a:t>Il</a:t>
            </a:r>
            <a:r>
              <a:rPr sz="2600" b="1" spc="49" dirty="0">
                <a:solidFill>
                  <a:srgbClr val="FFFFFF"/>
                </a:solidFill>
                <a:latin typeface="Arial" panose="020B0604020202020204" pitchFamily="34" charset="0"/>
                <a:cs typeface="Arial" panose="020B0604020202020204" pitchFamily="34" charset="0"/>
              </a:rPr>
              <a:t> </a:t>
            </a:r>
            <a:r>
              <a:rPr sz="2600" b="1" dirty="0">
                <a:solidFill>
                  <a:srgbClr val="FFFFFF"/>
                </a:solidFill>
                <a:latin typeface="Arial" panose="020B0604020202020204" pitchFamily="34" charset="0"/>
                <a:cs typeface="Arial" panose="020B0604020202020204" pitchFamily="34" charset="0"/>
              </a:rPr>
              <a:t>faut</a:t>
            </a:r>
            <a:r>
              <a:rPr sz="2600" b="1" spc="49" dirty="0">
                <a:solidFill>
                  <a:srgbClr val="FFFFFF"/>
                </a:solidFill>
                <a:latin typeface="Arial" panose="020B0604020202020204" pitchFamily="34" charset="0"/>
                <a:cs typeface="Arial" panose="020B0604020202020204" pitchFamily="34" charset="0"/>
              </a:rPr>
              <a:t> </a:t>
            </a:r>
            <a:r>
              <a:rPr sz="2600" b="1" dirty="0">
                <a:solidFill>
                  <a:srgbClr val="FFFFFF"/>
                </a:solidFill>
                <a:latin typeface="Arial" panose="020B0604020202020204" pitchFamily="34" charset="0"/>
                <a:cs typeface="Arial" panose="020B0604020202020204" pitchFamily="34" charset="0"/>
              </a:rPr>
              <a:t>d’autres</a:t>
            </a:r>
            <a:r>
              <a:rPr sz="2600" b="1" spc="49" dirty="0">
                <a:solidFill>
                  <a:srgbClr val="FFFFFF"/>
                </a:solidFill>
                <a:latin typeface="Arial" panose="020B0604020202020204" pitchFamily="34" charset="0"/>
                <a:cs typeface="Arial" panose="020B0604020202020204" pitchFamily="34" charset="0"/>
              </a:rPr>
              <a:t> </a:t>
            </a:r>
            <a:r>
              <a:rPr sz="2600" b="1" dirty="0">
                <a:solidFill>
                  <a:srgbClr val="FFFFFF"/>
                </a:solidFill>
                <a:latin typeface="Arial" panose="020B0604020202020204" pitchFamily="34" charset="0"/>
                <a:cs typeface="Arial" panose="020B0604020202020204" pitchFamily="34" charset="0"/>
              </a:rPr>
              <a:t>études.</a:t>
            </a:r>
          </a:p>
        </p:txBody>
      </p:sp>
      <p:sp>
        <p:nvSpPr>
          <p:cNvPr id="7" name="object 7"/>
          <p:cNvSpPr txBox="1"/>
          <p:nvPr/>
        </p:nvSpPr>
        <p:spPr>
          <a:xfrm>
            <a:off x="8655685" y="6548186"/>
            <a:ext cx="321915" cy="166712"/>
          </a:xfrm>
          <a:prstGeom prst="rect">
            <a:avLst/>
          </a:prstGeom>
        </p:spPr>
        <p:txBody>
          <a:bodyPr vert="horz" wrap="square" lIns="0" tIns="0" rIns="0" bIns="0" rtlCol="0">
            <a:spAutoFit/>
          </a:bodyPr>
          <a:lstStyle/>
          <a:p>
            <a:pPr marL="0" marR="0">
              <a:lnSpc>
                <a:spcPts val="1340"/>
              </a:lnSpc>
              <a:spcBef>
                <a:spcPts val="0"/>
              </a:spcBef>
              <a:spcAft>
                <a:spcPts val="0"/>
              </a:spcAft>
            </a:pPr>
            <a:r>
              <a:rPr lang="fr-CA" sz="1200" b="1" dirty="0">
                <a:solidFill>
                  <a:srgbClr val="000000"/>
                </a:solidFill>
                <a:latin typeface="PVDENJ+Arial-BoldMT"/>
                <a:cs typeface="PVDENJ+Arial-BoldMT"/>
              </a:rPr>
              <a:t>68</a:t>
            </a:r>
            <a:endParaRPr sz="1200" b="1" dirty="0">
              <a:solidFill>
                <a:srgbClr val="000000"/>
              </a:solidFill>
              <a:latin typeface="PVDENJ+Arial-BoldMT"/>
              <a:cs typeface="PVDENJ+Arial-BoldMT"/>
            </a:endParaRPr>
          </a:p>
        </p:txBody>
      </p:sp>
      <p:sp>
        <p:nvSpPr>
          <p:cNvPr id="8" name="Rectangle 7">
            <a:extLst>
              <a:ext uri="{FF2B5EF4-FFF2-40B4-BE49-F238E27FC236}">
                <a16:creationId xmlns:a16="http://schemas.microsoft.com/office/drawing/2014/main" id="{FD7EC10D-F2D4-1078-2089-9566BFE57BDD}"/>
              </a:ext>
            </a:extLst>
          </p:cNvPr>
          <p:cNvSpPr/>
          <p:nvPr/>
        </p:nvSpPr>
        <p:spPr>
          <a:xfrm>
            <a:off x="152399" y="3878680"/>
            <a:ext cx="8503285" cy="1683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object 5">
            <a:extLst>
              <a:ext uri="{FF2B5EF4-FFF2-40B4-BE49-F238E27FC236}">
                <a16:creationId xmlns:a16="http://schemas.microsoft.com/office/drawing/2014/main" id="{BBF710C5-9089-6068-6F55-A9E42C3203FD}"/>
              </a:ext>
            </a:extLst>
          </p:cNvPr>
          <p:cNvSpPr txBox="1"/>
          <p:nvPr/>
        </p:nvSpPr>
        <p:spPr>
          <a:xfrm>
            <a:off x="1417996" y="2005302"/>
            <a:ext cx="6842720" cy="2551981"/>
          </a:xfrm>
          <a:prstGeom prst="rect">
            <a:avLst/>
          </a:prstGeom>
        </p:spPr>
        <p:txBody>
          <a:bodyPr vert="horz" wrap="square" lIns="0" tIns="0" rIns="0" bIns="0" rtlCol="0">
            <a:spAutoFit/>
          </a:bodyPr>
          <a:lstStyle/>
          <a:p>
            <a:pPr marL="0" marR="0">
              <a:spcBef>
                <a:spcPts val="0"/>
              </a:spcBef>
              <a:spcAft>
                <a:spcPts val="0"/>
              </a:spcAft>
            </a:pPr>
            <a:r>
              <a:rPr sz="2000" dirty="0">
                <a:solidFill>
                  <a:srgbClr val="000000"/>
                </a:solidFill>
                <a:latin typeface="Arial" panose="020B0604020202020204" pitchFamily="34" charset="0"/>
                <a:cs typeface="Arial" panose="020B0604020202020204" pitchFamily="34" charset="0"/>
              </a:rPr>
              <a:t>–</a:t>
            </a:r>
            <a:r>
              <a:rPr sz="2000" spc="596"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les</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bénéfices</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et</a:t>
            </a:r>
            <a:r>
              <a:rPr sz="2000" spc="52"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les</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préjudices</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du</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dépistage</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pour</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les</a:t>
            </a:r>
          </a:p>
          <a:p>
            <a:pPr marL="285750" marR="0">
              <a:spcBef>
                <a:spcPts val="0"/>
              </a:spcBef>
              <a:spcAft>
                <a:spcPts val="0"/>
              </a:spcAft>
            </a:pPr>
            <a:r>
              <a:rPr sz="2000" dirty="0">
                <a:solidFill>
                  <a:srgbClr val="000000"/>
                </a:solidFill>
                <a:latin typeface="Arial" panose="020B0604020202020204" pitchFamily="34" charset="0"/>
                <a:cs typeface="Arial" panose="020B0604020202020204" pitchFamily="34" charset="0"/>
              </a:rPr>
              <a:t>hommes</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de</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tout</a:t>
            </a:r>
            <a:r>
              <a:rPr sz="2000" spc="52"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âge</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et</a:t>
            </a:r>
            <a:r>
              <a:rPr sz="2000" spc="52"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les</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femmes</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plus</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jeunes;</a:t>
            </a:r>
          </a:p>
          <a:p>
            <a:pPr marL="0" marR="0">
              <a:spcBef>
                <a:spcPts val="310"/>
              </a:spcBef>
              <a:spcAft>
                <a:spcPts val="0"/>
              </a:spcAft>
            </a:pPr>
            <a:r>
              <a:rPr sz="2000" dirty="0">
                <a:solidFill>
                  <a:srgbClr val="000000"/>
                </a:solidFill>
                <a:latin typeface="Arial" panose="020B0604020202020204" pitchFamily="34" charset="0"/>
                <a:cs typeface="Arial" panose="020B0604020202020204" pitchFamily="34" charset="0"/>
              </a:rPr>
              <a:t>–</a:t>
            </a:r>
            <a:r>
              <a:rPr sz="2000" spc="596"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la</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fréquence</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de</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reprise</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du</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dépistage</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et</a:t>
            </a:r>
            <a:r>
              <a:rPr sz="2000" spc="52" dirty="0">
                <a:solidFill>
                  <a:srgbClr val="000000"/>
                </a:solidFill>
                <a:latin typeface="Arial" panose="020B0604020202020204" pitchFamily="34" charset="0"/>
                <a:cs typeface="Arial" panose="020B0604020202020204" pitchFamily="34" charset="0"/>
              </a:rPr>
              <a:t> </a:t>
            </a:r>
            <a:r>
              <a:rPr sz="2000" dirty="0" err="1">
                <a:solidFill>
                  <a:srgbClr val="000000"/>
                </a:solidFill>
                <a:latin typeface="Arial" panose="020B0604020202020204" pitchFamily="34" charset="0"/>
                <a:cs typeface="Arial" panose="020B0604020202020204" pitchFamily="34" charset="0"/>
              </a:rPr>
              <a:t>l’âge</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pour</a:t>
            </a:r>
            <a:endParaRPr lang="fr-CA" sz="2000" dirty="0">
              <a:solidFill>
                <a:srgbClr val="000000"/>
              </a:solidFill>
              <a:latin typeface="Arial" panose="020B0604020202020204" pitchFamily="34" charset="0"/>
              <a:cs typeface="Arial" panose="020B0604020202020204" pitchFamily="34" charset="0"/>
            </a:endParaRPr>
          </a:p>
          <a:p>
            <a:pPr marL="285750" marR="0">
              <a:spcBef>
                <a:spcPts val="0"/>
              </a:spcBef>
              <a:spcAft>
                <a:spcPts val="0"/>
              </a:spcAft>
            </a:pPr>
            <a:r>
              <a:rPr lang="fr-CA" sz="2000" dirty="0">
                <a:solidFill>
                  <a:srgbClr val="000000"/>
                </a:solidFill>
                <a:latin typeface="Arial" panose="020B0604020202020204" pitchFamily="34" charset="0"/>
                <a:cs typeface="Arial" panose="020B0604020202020204" pitchFamily="34" charset="0"/>
              </a:rPr>
              <a:t>l’arrêter;</a:t>
            </a:r>
          </a:p>
          <a:p>
            <a:pPr marL="284163" marR="0" indent="-284163">
              <a:spcBef>
                <a:spcPts val="310"/>
              </a:spcBef>
              <a:spcAft>
                <a:spcPts val="0"/>
              </a:spcAft>
            </a:pPr>
            <a:r>
              <a:rPr sz="2000" dirty="0">
                <a:solidFill>
                  <a:srgbClr val="000000"/>
                </a:solidFill>
                <a:latin typeface="Arial" panose="020B0604020202020204" pitchFamily="34" charset="0"/>
                <a:cs typeface="Arial" panose="020B0604020202020204" pitchFamily="34" charset="0"/>
              </a:rPr>
              <a:t>– </a:t>
            </a:r>
            <a:r>
              <a:rPr lang="fr-CA" sz="2000"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les préjudices</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potentiels</a:t>
            </a:r>
            <a:r>
              <a:rPr sz="2000" spc="55"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suivant</a:t>
            </a:r>
            <a:r>
              <a:rPr sz="2000" spc="52"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l’arrêt</a:t>
            </a:r>
            <a:r>
              <a:rPr sz="2000" spc="52"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de</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la</a:t>
            </a:r>
            <a:r>
              <a:rPr lang="en-CA" sz="2000" dirty="0">
                <a:solidFill>
                  <a:srgbClr val="000000"/>
                </a:solidFill>
                <a:latin typeface="Arial" panose="020B0604020202020204" pitchFamily="34" charset="0"/>
                <a:cs typeface="Arial" panose="020B0604020202020204" pitchFamily="34" charset="0"/>
              </a:rPr>
              <a:t>  </a:t>
            </a:r>
            <a:r>
              <a:rPr lang="fr-CA" sz="2000" dirty="0">
                <a:solidFill>
                  <a:srgbClr val="000000"/>
                </a:solidFill>
                <a:latin typeface="Arial" panose="020B0604020202020204" pitchFamily="34" charset="0"/>
                <a:cs typeface="Arial" panose="020B0604020202020204" pitchFamily="34" charset="0"/>
              </a:rPr>
              <a:t>p</a:t>
            </a:r>
            <a:r>
              <a:rPr sz="2000" dirty="0" err="1">
                <a:solidFill>
                  <a:srgbClr val="000000"/>
                </a:solidFill>
                <a:latin typeface="Arial" panose="020B0604020202020204" pitchFamily="34" charset="0"/>
                <a:cs typeface="Arial" panose="020B0604020202020204" pitchFamily="34" charset="0"/>
              </a:rPr>
              <a:t>harmacothé</a:t>
            </a:r>
            <a:r>
              <a:rPr lang="fr-CA" sz="2000" dirty="0" err="1">
                <a:solidFill>
                  <a:srgbClr val="000000"/>
                </a:solidFill>
                <a:latin typeface="Arial" panose="020B0604020202020204" pitchFamily="34" charset="0"/>
                <a:cs typeface="Arial" panose="020B0604020202020204" pitchFamily="34" charset="0"/>
              </a:rPr>
              <a:t>rapie</a:t>
            </a:r>
            <a:r>
              <a:rPr lang="fr-CA" sz="2000" dirty="0">
                <a:solidFill>
                  <a:srgbClr val="000000"/>
                </a:solidFill>
                <a:latin typeface="Arial" panose="020B0604020202020204" pitchFamily="34" charset="0"/>
                <a:cs typeface="Arial" panose="020B0604020202020204" pitchFamily="34" charset="0"/>
              </a:rPr>
              <a:t>;</a:t>
            </a:r>
          </a:p>
          <a:p>
            <a:pPr marL="274638" marR="0" indent="-274638">
              <a:spcBef>
                <a:spcPts val="310"/>
              </a:spcBef>
              <a:spcAft>
                <a:spcPts val="0"/>
              </a:spcAft>
            </a:pPr>
            <a:r>
              <a:rPr kumimoji="0" lang="fr-CA"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lang="fr-CA" sz="2000" dirty="0">
                <a:solidFill>
                  <a:srgbClr val="000000"/>
                </a:solidFill>
                <a:latin typeface="Arial" panose="020B0604020202020204" pitchFamily="34" charset="0"/>
                <a:cs typeface="Arial" panose="020B0604020202020204" pitchFamily="34" charset="0"/>
              </a:rPr>
              <a:t>d</a:t>
            </a:r>
            <a:r>
              <a:rPr kumimoji="0" lang="fr-CA"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iversité</a:t>
            </a:r>
            <a:r>
              <a:rPr kumimoji="0" lang="fr-CA"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des populations</a:t>
            </a:r>
          </a:p>
          <a:p>
            <a:pPr marL="285750" marR="0">
              <a:lnSpc>
                <a:spcPts val="2159"/>
              </a:lnSpc>
              <a:spcBef>
                <a:spcPts val="0"/>
              </a:spcBef>
              <a:spcAft>
                <a:spcPts val="0"/>
              </a:spcAft>
            </a:pPr>
            <a:endParaRPr lang="fr-CA" sz="2000" dirty="0">
              <a:solidFill>
                <a:srgbClr val="000000"/>
              </a:solidFill>
              <a:latin typeface="Arial" panose="020B0604020202020204" pitchFamily="34" charset="0"/>
              <a:cs typeface="Arial" panose="020B0604020202020204" pitchFamily="34" charset="0"/>
            </a:endParaRPr>
          </a:p>
        </p:txBody>
      </p:sp>
      <p:grpSp>
        <p:nvGrpSpPr>
          <p:cNvPr id="5" name="Group 18">
            <a:extLst>
              <a:ext uri="{FF2B5EF4-FFF2-40B4-BE49-F238E27FC236}">
                <a16:creationId xmlns:a16="http://schemas.microsoft.com/office/drawing/2014/main" id="{F6F4D4A1-EEE7-131A-EBE0-29AAE47D760B}"/>
              </a:ext>
            </a:extLst>
          </p:cNvPr>
          <p:cNvGrpSpPr/>
          <p:nvPr/>
        </p:nvGrpSpPr>
        <p:grpSpPr>
          <a:xfrm>
            <a:off x="488316" y="4598754"/>
            <a:ext cx="8058221" cy="1382899"/>
            <a:chOff x="504423" y="3857246"/>
            <a:chExt cx="8058221" cy="1382899"/>
          </a:xfrm>
        </p:grpSpPr>
        <p:sp>
          <p:nvSpPr>
            <p:cNvPr id="11" name="Rectangle: Rounded Corners 12">
              <a:extLst>
                <a:ext uri="{FF2B5EF4-FFF2-40B4-BE49-F238E27FC236}">
                  <a16:creationId xmlns:a16="http://schemas.microsoft.com/office/drawing/2014/main" id="{17854185-C329-50C7-576D-4184A5733AAC}"/>
                </a:ext>
              </a:extLst>
            </p:cNvPr>
            <p:cNvSpPr/>
            <p:nvPr/>
          </p:nvSpPr>
          <p:spPr>
            <a:xfrm>
              <a:off x="1086705" y="4073334"/>
              <a:ext cx="7475939" cy="1166811"/>
            </a:xfrm>
            <a:prstGeom prst="roundRect">
              <a:avLst/>
            </a:prstGeom>
            <a:solidFill>
              <a:schemeClr val="tx2">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0" tIns="45720" rIns="228600" bIns="45720" numCol="1" spcCol="0" rtlCol="0" fromWordArt="0" anchor="ctr" anchorCtr="0" forceAA="0" compatLnSpc="1">
              <a:prstTxWarp prst="textNoShape">
                <a:avLst/>
              </a:prstTxWarp>
              <a:noAutofit/>
            </a:bodyPr>
            <a:lstStyle/>
            <a:p>
              <a:pPr algn="ctr"/>
              <a:endParaRPr lang="en-US">
                <a:solidFill>
                  <a:schemeClr val="bg1"/>
                </a:solidFill>
                <a:cs typeface="Calibri"/>
              </a:endParaRPr>
            </a:p>
          </p:txBody>
        </p:sp>
        <p:sp>
          <p:nvSpPr>
            <p:cNvPr id="12" name="Rectangle: Rounded Corners 13">
              <a:extLst>
                <a:ext uri="{FF2B5EF4-FFF2-40B4-BE49-F238E27FC236}">
                  <a16:creationId xmlns:a16="http://schemas.microsoft.com/office/drawing/2014/main" id="{F44ADF46-45DE-8771-3D4C-55C226F236EE}"/>
                </a:ext>
              </a:extLst>
            </p:cNvPr>
            <p:cNvSpPr/>
            <p:nvPr/>
          </p:nvSpPr>
          <p:spPr>
            <a:xfrm>
              <a:off x="975817" y="3928327"/>
              <a:ext cx="7475939" cy="1166811"/>
            </a:xfrm>
            <a:prstGeom prst="round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0" tIns="45720" rIns="228600" bIns="45720" numCol="1" spcCol="0" rtlCol="0" fromWordArt="0" anchor="ctr" anchorCtr="0" forceAA="0" compatLnSpc="1">
              <a:prstTxWarp prst="textNoShape">
                <a:avLst/>
              </a:prstTxWarp>
              <a:noAutofit/>
            </a:bodyPr>
            <a:lstStyle/>
            <a:p>
              <a:pPr>
                <a:spcBef>
                  <a:spcPct val="20000"/>
                </a:spcBef>
              </a:pPr>
              <a:r>
                <a:rPr lang="en-CA" sz="2400" b="1" dirty="0">
                  <a:latin typeface="Arial"/>
                  <a:cs typeface="Arial"/>
                </a:rPr>
                <a:t>Il faut d’autres études </a:t>
              </a:r>
              <a:endParaRPr lang="en-US" sz="2400" dirty="0">
                <a:ea typeface="+mn-lt"/>
                <a:cs typeface="+mn-lt"/>
              </a:endParaRPr>
            </a:p>
          </p:txBody>
        </p:sp>
        <p:pic>
          <p:nvPicPr>
            <p:cNvPr id="13" name="Picture 18" descr="Icon&#10;&#10;Description automatically generated">
              <a:extLst>
                <a:ext uri="{FF2B5EF4-FFF2-40B4-BE49-F238E27FC236}">
                  <a16:creationId xmlns:a16="http://schemas.microsoft.com/office/drawing/2014/main" id="{E7737D1A-4BBC-13E7-84AA-C66E17D61F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8374" y="3871875"/>
              <a:ext cx="1239096" cy="1239097"/>
            </a:xfrm>
            <a:prstGeom prst="rect">
              <a:avLst/>
            </a:prstGeom>
          </p:spPr>
        </p:pic>
        <p:sp>
          <p:nvSpPr>
            <p:cNvPr id="14" name="Oval 15">
              <a:extLst>
                <a:ext uri="{FF2B5EF4-FFF2-40B4-BE49-F238E27FC236}">
                  <a16:creationId xmlns:a16="http://schemas.microsoft.com/office/drawing/2014/main" id="{98BF6D96-F40A-1E89-E093-5162F19562EB}"/>
                </a:ext>
              </a:extLst>
            </p:cNvPr>
            <p:cNvSpPr/>
            <p:nvPr/>
          </p:nvSpPr>
          <p:spPr>
            <a:xfrm>
              <a:off x="504423" y="3857246"/>
              <a:ext cx="1206499" cy="1190624"/>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763932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48640" y="697831"/>
            <a:ext cx="2926954" cy="461665"/>
          </a:xfrm>
          <a:prstGeom prst="rect">
            <a:avLst/>
          </a:prstGeom>
        </p:spPr>
        <p:txBody>
          <a:bodyPr vert="horz" wrap="square" lIns="0" tIns="0" rIns="0" bIns="0" rtlCol="0">
            <a:spAutoFit/>
          </a:bodyPr>
          <a:lstStyle/>
          <a:p>
            <a:pPr marL="0" marR="0">
              <a:lnSpc>
                <a:spcPts val="3575"/>
              </a:lnSpc>
              <a:spcBef>
                <a:spcPts val="0"/>
              </a:spcBef>
              <a:spcAft>
                <a:spcPts val="0"/>
              </a:spcAft>
            </a:pPr>
            <a:r>
              <a:rPr sz="3200" b="1" dirty="0">
                <a:solidFill>
                  <a:srgbClr val="000000"/>
                </a:solidFill>
                <a:latin typeface="Arial" panose="020B0604020202020204" pitchFamily="34" charset="0"/>
                <a:cs typeface="Arial" panose="020B0604020202020204" pitchFamily="34" charset="0"/>
              </a:rPr>
              <a:t>En</a:t>
            </a:r>
            <a:r>
              <a:rPr sz="3200" b="1" spc="87" dirty="0">
                <a:solidFill>
                  <a:srgbClr val="000000"/>
                </a:solidFill>
                <a:latin typeface="Arial" panose="020B0604020202020204" pitchFamily="34" charset="0"/>
                <a:cs typeface="Arial" panose="020B0604020202020204" pitchFamily="34" charset="0"/>
              </a:rPr>
              <a:t> </a:t>
            </a:r>
            <a:r>
              <a:rPr sz="3200" b="1" dirty="0">
                <a:solidFill>
                  <a:srgbClr val="000000"/>
                </a:solidFill>
                <a:latin typeface="Arial" panose="020B0604020202020204" pitchFamily="34" charset="0"/>
                <a:cs typeface="Arial" panose="020B0604020202020204" pitchFamily="34" charset="0"/>
              </a:rPr>
              <a:t>savoir</a:t>
            </a:r>
            <a:r>
              <a:rPr sz="3200" b="1" spc="87" dirty="0">
                <a:solidFill>
                  <a:srgbClr val="000000"/>
                </a:solidFill>
                <a:latin typeface="Arial" panose="020B0604020202020204" pitchFamily="34" charset="0"/>
                <a:cs typeface="Arial" panose="020B0604020202020204" pitchFamily="34" charset="0"/>
              </a:rPr>
              <a:t> </a:t>
            </a:r>
            <a:r>
              <a:rPr sz="3200" b="1" dirty="0">
                <a:solidFill>
                  <a:srgbClr val="000000"/>
                </a:solidFill>
                <a:latin typeface="Arial" panose="020B0604020202020204" pitchFamily="34" charset="0"/>
                <a:cs typeface="Arial" panose="020B0604020202020204" pitchFamily="34" charset="0"/>
              </a:rPr>
              <a:t>plus</a:t>
            </a:r>
          </a:p>
        </p:txBody>
      </p:sp>
      <p:sp>
        <p:nvSpPr>
          <p:cNvPr id="4" name="object 4"/>
          <p:cNvSpPr txBox="1"/>
          <p:nvPr/>
        </p:nvSpPr>
        <p:spPr>
          <a:xfrm>
            <a:off x="548638" y="2162828"/>
            <a:ext cx="3945940" cy="1475898"/>
          </a:xfrm>
          <a:prstGeom prst="rect">
            <a:avLst/>
          </a:prstGeom>
        </p:spPr>
        <p:txBody>
          <a:bodyPr vert="horz" wrap="square" lIns="0" tIns="0" rIns="0" bIns="0" rtlCol="0">
            <a:spAutoFit/>
          </a:bodyPr>
          <a:lstStyle/>
          <a:p>
            <a:pPr marL="0" marR="0">
              <a:lnSpc>
                <a:spcPts val="2681"/>
              </a:lnSpc>
              <a:spcBef>
                <a:spcPts val="0"/>
              </a:spcBef>
              <a:spcAft>
                <a:spcPts val="0"/>
              </a:spcAft>
            </a:pPr>
            <a:r>
              <a:rPr sz="2400" dirty="0">
                <a:solidFill>
                  <a:srgbClr val="000000"/>
                </a:solidFill>
                <a:latin typeface="Arial" panose="020B0604020202020204" pitchFamily="34" charset="0"/>
                <a:cs typeface="Arial" panose="020B0604020202020204" pitchFamily="34" charset="0"/>
              </a:rPr>
              <a:t>Pour</a:t>
            </a:r>
            <a:r>
              <a:rPr sz="2400" spc="66"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consulter</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la</a:t>
            </a:r>
            <a:r>
              <a:rPr sz="2400" spc="89"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ligne</a:t>
            </a:r>
          </a:p>
          <a:p>
            <a:pPr marL="0" marR="0">
              <a:lnSpc>
                <a:spcPts val="2681"/>
              </a:lnSpc>
              <a:spcBef>
                <a:spcPts val="198"/>
              </a:spcBef>
              <a:spcAft>
                <a:spcPts val="0"/>
              </a:spcAft>
            </a:pPr>
            <a:r>
              <a:rPr sz="2400" dirty="0">
                <a:solidFill>
                  <a:srgbClr val="000000"/>
                </a:solidFill>
                <a:latin typeface="Arial" panose="020B0604020202020204" pitchFamily="34" charset="0"/>
                <a:cs typeface="Arial" panose="020B0604020202020204" pitchFamily="34" charset="0"/>
              </a:rPr>
              <a:t>directrice</a:t>
            </a:r>
            <a:r>
              <a:rPr sz="2400" spc="82"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et</a:t>
            </a:r>
            <a:r>
              <a:rPr sz="2400" spc="62"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des</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outils</a:t>
            </a:r>
          </a:p>
          <a:p>
            <a:pPr marL="0" marR="0">
              <a:lnSpc>
                <a:spcPts val="2681"/>
              </a:lnSpc>
              <a:spcBef>
                <a:spcPts val="148"/>
              </a:spcBef>
              <a:spcAft>
                <a:spcPts val="0"/>
              </a:spcAft>
            </a:pPr>
            <a:r>
              <a:rPr sz="2400" dirty="0">
                <a:solidFill>
                  <a:srgbClr val="000000"/>
                </a:solidFill>
                <a:latin typeface="Arial" panose="020B0604020202020204" pitchFamily="34" charset="0"/>
                <a:cs typeface="Arial" panose="020B0604020202020204" pitchFamily="34" charset="0"/>
              </a:rPr>
              <a:t>connexes</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pour</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les</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cliniciens</a:t>
            </a:r>
          </a:p>
          <a:p>
            <a:pPr marL="0" marR="0">
              <a:lnSpc>
                <a:spcPts val="2681"/>
              </a:lnSpc>
              <a:spcBef>
                <a:spcPts val="198"/>
              </a:spcBef>
              <a:spcAft>
                <a:spcPts val="0"/>
              </a:spcAft>
            </a:pPr>
            <a:r>
              <a:rPr sz="2400" dirty="0">
                <a:solidFill>
                  <a:srgbClr val="000000"/>
                </a:solidFill>
                <a:latin typeface="Arial" panose="020B0604020202020204" pitchFamily="34" charset="0"/>
                <a:cs typeface="Arial" panose="020B0604020202020204" pitchFamily="34" charset="0"/>
              </a:rPr>
              <a:t>et</a:t>
            </a:r>
            <a:r>
              <a:rPr sz="2400" spc="62"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les</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patients,</a:t>
            </a:r>
            <a:r>
              <a:rPr sz="2400" spc="63"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visitez</a:t>
            </a:r>
            <a:r>
              <a:rPr sz="2400" spc="64" dirty="0">
                <a:solidFill>
                  <a:srgbClr val="000000"/>
                </a:solidFill>
                <a:latin typeface="Arial" panose="020B0604020202020204" pitchFamily="34" charset="0"/>
                <a:cs typeface="Arial" panose="020B0604020202020204" pitchFamily="34" charset="0"/>
              </a:rPr>
              <a:t> </a:t>
            </a:r>
            <a:r>
              <a:rPr sz="2400" dirty="0">
                <a:solidFill>
                  <a:srgbClr val="000000"/>
                </a:solidFill>
                <a:latin typeface="Arial" panose="020B0604020202020204" pitchFamily="34" charset="0"/>
                <a:cs typeface="Arial" panose="020B0604020202020204" pitchFamily="34" charset="0"/>
              </a:rPr>
              <a:t>:</a:t>
            </a:r>
          </a:p>
        </p:txBody>
      </p:sp>
      <p:sp>
        <p:nvSpPr>
          <p:cNvPr id="5" name="object 5"/>
          <p:cNvSpPr txBox="1"/>
          <p:nvPr/>
        </p:nvSpPr>
        <p:spPr>
          <a:xfrm>
            <a:off x="548638" y="4132183"/>
            <a:ext cx="4135572" cy="718145"/>
          </a:xfrm>
          <a:prstGeom prst="rect">
            <a:avLst/>
          </a:prstGeom>
        </p:spPr>
        <p:txBody>
          <a:bodyPr vert="horz" wrap="square" lIns="0" tIns="0" rIns="0" bIns="0" rtlCol="0">
            <a:spAutoFit/>
          </a:bodyPr>
          <a:lstStyle/>
          <a:p>
            <a:pPr marL="57150" marR="0">
              <a:lnSpc>
                <a:spcPts val="2737"/>
              </a:lnSpc>
              <a:spcBef>
                <a:spcPts val="0"/>
              </a:spcBef>
              <a:spcAft>
                <a:spcPts val="0"/>
              </a:spcAft>
            </a:pPr>
            <a:r>
              <a:rPr sz="2450" dirty="0">
                <a:solidFill>
                  <a:srgbClr val="000000"/>
                </a:solidFill>
                <a:latin typeface="Arial" panose="020B0604020202020204" pitchFamily="34" charset="0"/>
                <a:cs typeface="Arial" panose="020B0604020202020204" pitchFamily="34" charset="0"/>
              </a:rPr>
              <a:t>•</a:t>
            </a:r>
            <a:r>
              <a:rPr sz="2450" spc="1230" dirty="0">
                <a:solidFill>
                  <a:srgbClr val="000000"/>
                </a:solidFill>
                <a:latin typeface="Arial" panose="020B0604020202020204" pitchFamily="34" charset="0"/>
                <a:cs typeface="Arial" panose="020B0604020202020204" pitchFamily="34" charset="0"/>
              </a:rPr>
              <a:t> </a:t>
            </a:r>
            <a:r>
              <a:rPr sz="2400" u="sng" dirty="0">
                <a:solidFill>
                  <a:srgbClr val="007BC3"/>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http://canadiantaskforce.ca</a:t>
            </a:r>
          </a:p>
          <a:p>
            <a:pPr marL="342900" marR="0">
              <a:lnSpc>
                <a:spcPts val="2681"/>
              </a:lnSpc>
              <a:spcBef>
                <a:spcPts val="188"/>
              </a:spcBef>
              <a:spcAft>
                <a:spcPts val="0"/>
              </a:spcAft>
            </a:pPr>
            <a:r>
              <a:rPr sz="2400" u="sng" dirty="0">
                <a:solidFill>
                  <a:srgbClr val="007BC3"/>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/?lang=fr</a:t>
            </a:r>
          </a:p>
        </p:txBody>
      </p:sp>
      <p:sp>
        <p:nvSpPr>
          <p:cNvPr id="6" name="object 6"/>
          <p:cNvSpPr txBox="1"/>
          <p:nvPr/>
        </p:nvSpPr>
        <p:spPr>
          <a:xfrm>
            <a:off x="8627110" y="6534650"/>
            <a:ext cx="350167" cy="205184"/>
          </a:xfrm>
          <a:prstGeom prst="rect">
            <a:avLst/>
          </a:prstGeom>
        </p:spPr>
        <p:txBody>
          <a:bodyPr vert="horz" wrap="square" lIns="0" tIns="0" rIns="0" bIns="0" rtlCol="0">
            <a:spAutoFit/>
          </a:bodyPr>
          <a:lstStyle/>
          <a:p>
            <a:pPr marL="0" marR="0">
              <a:lnSpc>
                <a:spcPts val="1564"/>
              </a:lnSpc>
              <a:spcBef>
                <a:spcPts val="0"/>
              </a:spcBef>
              <a:spcAft>
                <a:spcPts val="0"/>
              </a:spcAft>
            </a:pPr>
            <a:r>
              <a:rPr lang="fr-CA" sz="1400" b="1" dirty="0">
                <a:solidFill>
                  <a:srgbClr val="000000"/>
                </a:solidFill>
                <a:latin typeface="PVDENJ+Arial-BoldMT"/>
                <a:cs typeface="PVDENJ+Arial-BoldMT"/>
              </a:rPr>
              <a:t>70</a:t>
            </a:r>
            <a:endParaRPr sz="1400" b="1" dirty="0">
              <a:solidFill>
                <a:srgbClr val="000000"/>
              </a:solidFill>
              <a:latin typeface="PVDENJ+Arial-BoldMT"/>
              <a:cs typeface="PVDENJ+Arial-BoldMT"/>
            </a:endParaRPr>
          </a:p>
        </p:txBody>
      </p:sp>
      <p:pic>
        <p:nvPicPr>
          <p:cNvPr id="7" name="Google Shape;867;p69" descr="Icon&#10;&#10;Description automatically generated">
            <a:extLst>
              <a:ext uri="{FF2B5EF4-FFF2-40B4-BE49-F238E27FC236}">
                <a16:creationId xmlns:a16="http://schemas.microsoft.com/office/drawing/2014/main" id="{C51F63D0-AFB2-826A-79CF-C5F497D9DBCA}"/>
              </a:ext>
            </a:extLst>
          </p:cNvPr>
          <p:cNvPicPr preferRelativeResize="0"/>
          <p:nvPr/>
        </p:nvPicPr>
        <p:blipFill rotWithShape="1">
          <a:blip r:embed="rId4">
            <a:alphaModFix/>
          </a:blip>
          <a:srcRect/>
          <a:stretch/>
        </p:blipFill>
        <p:spPr>
          <a:xfrm>
            <a:off x="4479878" y="1289713"/>
            <a:ext cx="4270043" cy="4270043"/>
          </a:xfrm>
          <a:prstGeom prst="rect">
            <a:avLst/>
          </a:prstGeom>
          <a:noFill/>
          <a:ln>
            <a:noFill/>
          </a:ln>
        </p:spPr>
      </p:pic>
    </p:spTree>
    <p:extLst>
      <p:ext uri="{BB962C8B-B14F-4D97-AF65-F5344CB8AC3E}">
        <p14:creationId xmlns:p14="http://schemas.microsoft.com/office/powerpoint/2010/main" val="1541385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7"/>
          <p:cNvSpPr txBox="1">
            <a:spLocks noGrp="1"/>
          </p:cNvSpPr>
          <p:nvPr>
            <p:ph type="body" idx="1"/>
          </p:nvPr>
        </p:nvSpPr>
        <p:spPr>
          <a:xfrm>
            <a:off x="293666" y="1902521"/>
            <a:ext cx="7407899" cy="4255680"/>
          </a:xfrm>
          <a:prstGeom prst="rect">
            <a:avLst/>
          </a:prstGeom>
          <a:noFill/>
          <a:ln>
            <a:noFill/>
          </a:ln>
        </p:spPr>
        <p:txBody>
          <a:bodyPr spcFirstLastPara="1" wrap="square" lIns="91425" tIns="45700" rIns="91425" bIns="45700" anchor="t" anchorCtr="0">
            <a:noAutofit/>
          </a:bodyPr>
          <a:lstStyle/>
          <a:p>
            <a:pPr marL="742950" lvl="1" indent="-285750" algn="l" rtl="0">
              <a:spcBef>
                <a:spcPts val="0"/>
              </a:spcBef>
              <a:spcAft>
                <a:spcPts val="0"/>
              </a:spcAft>
              <a:buClr>
                <a:schemeClr val="dk1"/>
              </a:buClr>
              <a:buSzPts val="2400"/>
              <a:buChar char="•"/>
            </a:pPr>
            <a:r>
              <a:rPr lang="en-US" sz="2400" dirty="0">
                <a:latin typeface="Arial"/>
                <a:ea typeface="Arial"/>
                <a:cs typeface="Arial"/>
                <a:sym typeface="Arial"/>
              </a:rPr>
              <a:t>Groupe </a:t>
            </a:r>
            <a:r>
              <a:rPr lang="en-US" sz="2400" dirty="0" err="1">
                <a:latin typeface="Arial"/>
                <a:ea typeface="Arial"/>
                <a:cs typeface="Arial"/>
                <a:sym typeface="Arial"/>
              </a:rPr>
              <a:t>indépendant</a:t>
            </a:r>
            <a:r>
              <a:rPr lang="en-US" sz="2400" dirty="0">
                <a:latin typeface="Arial"/>
                <a:ea typeface="Arial"/>
                <a:cs typeface="Arial"/>
                <a:sym typeface="Arial"/>
              </a:rPr>
              <a:t> de </a:t>
            </a:r>
            <a:r>
              <a:rPr lang="en-US" sz="2400" dirty="0" err="1">
                <a:latin typeface="Arial"/>
                <a:ea typeface="Arial"/>
                <a:cs typeface="Arial"/>
                <a:sym typeface="Arial"/>
              </a:rPr>
              <a:t>cliniciens</a:t>
            </a:r>
            <a:r>
              <a:rPr lang="en-US" sz="2400" dirty="0">
                <a:latin typeface="Arial"/>
                <a:ea typeface="Arial"/>
                <a:cs typeface="Arial"/>
                <a:sym typeface="Arial"/>
              </a:rPr>
              <a:t> et de </a:t>
            </a:r>
            <a:r>
              <a:rPr lang="en-US" sz="2400" dirty="0" err="1">
                <a:latin typeface="Arial"/>
                <a:ea typeface="Arial"/>
                <a:cs typeface="Arial"/>
                <a:sym typeface="Arial"/>
              </a:rPr>
              <a:t>méthodologistes</a:t>
            </a:r>
            <a:endParaRPr sz="2400" dirty="0"/>
          </a:p>
          <a:p>
            <a:pPr marL="400050" lvl="1" indent="0" algn="l" rtl="0">
              <a:spcBef>
                <a:spcPts val="440"/>
              </a:spcBef>
              <a:spcAft>
                <a:spcPts val="0"/>
              </a:spcAft>
              <a:buClr>
                <a:schemeClr val="dk1"/>
              </a:buClr>
              <a:buSzPts val="2200"/>
              <a:buNone/>
            </a:pPr>
            <a:endParaRPr sz="2200" dirty="0"/>
          </a:p>
          <a:p>
            <a:pPr marL="457200" lvl="1" indent="0" algn="l" rtl="0">
              <a:spcBef>
                <a:spcPts val="480"/>
              </a:spcBef>
              <a:spcAft>
                <a:spcPts val="0"/>
              </a:spcAft>
              <a:buClr>
                <a:schemeClr val="dk1"/>
              </a:buClr>
              <a:buSzPts val="2400"/>
              <a:buNone/>
            </a:pPr>
            <a:r>
              <a:rPr lang="en-US" sz="2400" b="1" dirty="0" err="1">
                <a:latin typeface="Arial"/>
                <a:ea typeface="Arial"/>
                <a:cs typeface="Arial"/>
                <a:sym typeface="Arial"/>
              </a:rPr>
              <a:t>Mandat</a:t>
            </a:r>
            <a:r>
              <a:rPr lang="en-US" sz="2400" dirty="0">
                <a:latin typeface="Arial"/>
                <a:ea typeface="Arial"/>
                <a:cs typeface="Arial"/>
                <a:sym typeface="Arial"/>
              </a:rPr>
              <a:t>:</a:t>
            </a:r>
            <a:endParaRPr dirty="0"/>
          </a:p>
          <a:p>
            <a:pPr marL="1143000" lvl="2" indent="-228600" algn="l" rtl="0">
              <a:spcBef>
                <a:spcPts val="480"/>
              </a:spcBef>
              <a:spcAft>
                <a:spcPts val="0"/>
              </a:spcAft>
              <a:buClr>
                <a:schemeClr val="dk1"/>
              </a:buClr>
              <a:buSzPts val="2400"/>
              <a:buFont typeface="Courier New"/>
              <a:buChar char="o"/>
            </a:pPr>
            <a:r>
              <a:rPr lang="en-US" sz="2400" dirty="0" err="1">
                <a:latin typeface="Arial"/>
                <a:ea typeface="Arial"/>
                <a:cs typeface="Arial"/>
                <a:sym typeface="Arial"/>
              </a:rPr>
              <a:t>Développer</a:t>
            </a:r>
            <a:r>
              <a:rPr lang="en-US" sz="2400" dirty="0">
                <a:latin typeface="Arial"/>
                <a:ea typeface="Arial"/>
                <a:cs typeface="Arial"/>
                <a:sym typeface="Arial"/>
              </a:rPr>
              <a:t> des </a:t>
            </a:r>
            <a:r>
              <a:rPr lang="en-US" sz="2400" dirty="0" err="1">
                <a:latin typeface="Arial"/>
                <a:ea typeface="Arial"/>
                <a:cs typeface="Arial"/>
                <a:sym typeface="Arial"/>
              </a:rPr>
              <a:t>lignes</a:t>
            </a:r>
            <a:r>
              <a:rPr lang="en-US" sz="2400" dirty="0">
                <a:latin typeface="Arial"/>
                <a:ea typeface="Arial"/>
                <a:cs typeface="Arial"/>
                <a:sym typeface="Arial"/>
              </a:rPr>
              <a:t> directrices </a:t>
            </a:r>
            <a:r>
              <a:rPr lang="en-US" sz="2400" dirty="0" err="1">
                <a:latin typeface="Arial"/>
                <a:ea typeface="Arial"/>
                <a:cs typeface="Arial"/>
                <a:sym typeface="Arial"/>
              </a:rPr>
              <a:t>fondées</a:t>
            </a:r>
            <a:r>
              <a:rPr lang="en-US" sz="2400" dirty="0">
                <a:latin typeface="Arial"/>
                <a:ea typeface="Arial"/>
                <a:cs typeface="Arial"/>
                <a:sym typeface="Arial"/>
              </a:rPr>
              <a:t> sur des </a:t>
            </a:r>
            <a:r>
              <a:rPr lang="en-US" sz="2400" dirty="0" err="1">
                <a:latin typeface="Arial"/>
                <a:ea typeface="Arial"/>
                <a:cs typeface="Arial"/>
                <a:sym typeface="Arial"/>
              </a:rPr>
              <a:t>données</a:t>
            </a:r>
            <a:r>
              <a:rPr lang="en-US" sz="2400" dirty="0">
                <a:latin typeface="Arial"/>
                <a:ea typeface="Arial"/>
                <a:cs typeface="Arial"/>
                <a:sym typeface="Arial"/>
              </a:rPr>
              <a:t> </a:t>
            </a:r>
            <a:r>
              <a:rPr lang="en-US" sz="2400" dirty="0" err="1">
                <a:latin typeface="Arial"/>
                <a:ea typeface="Arial"/>
                <a:cs typeface="Arial"/>
                <a:sym typeface="Arial"/>
              </a:rPr>
              <a:t>probantes</a:t>
            </a:r>
            <a:r>
              <a:rPr lang="en-US" sz="2400" dirty="0">
                <a:latin typeface="Arial"/>
                <a:ea typeface="Arial"/>
                <a:cs typeface="Arial"/>
                <a:sym typeface="Arial"/>
              </a:rPr>
              <a:t> </a:t>
            </a:r>
            <a:r>
              <a:rPr lang="en-US" sz="2400" dirty="0" err="1">
                <a:latin typeface="Arial"/>
                <a:ea typeface="Arial"/>
                <a:cs typeface="Arial"/>
                <a:sym typeface="Arial"/>
              </a:rPr>
              <a:t>appuyant</a:t>
            </a:r>
            <a:r>
              <a:rPr lang="en-US" sz="2400" dirty="0">
                <a:latin typeface="Arial"/>
                <a:ea typeface="Arial"/>
                <a:cs typeface="Arial"/>
                <a:sym typeface="Arial"/>
              </a:rPr>
              <a:t> la prestation de </a:t>
            </a:r>
            <a:r>
              <a:rPr lang="en-US" sz="2400" dirty="0" err="1">
                <a:latin typeface="Arial"/>
                <a:ea typeface="Arial"/>
                <a:cs typeface="Arial"/>
                <a:sym typeface="Arial"/>
              </a:rPr>
              <a:t>soins</a:t>
            </a:r>
            <a:r>
              <a:rPr lang="en-US" sz="2400" dirty="0">
                <a:latin typeface="Arial"/>
                <a:ea typeface="Arial"/>
                <a:cs typeface="Arial"/>
                <a:sym typeface="Arial"/>
              </a:rPr>
              <a:t> de </a:t>
            </a:r>
            <a:r>
              <a:rPr lang="en-US" sz="2400" dirty="0" err="1">
                <a:latin typeface="Arial"/>
                <a:ea typeface="Arial"/>
                <a:cs typeface="Arial"/>
                <a:sym typeface="Arial"/>
              </a:rPr>
              <a:t>santé</a:t>
            </a:r>
            <a:r>
              <a:rPr lang="en-US" sz="2400" dirty="0">
                <a:latin typeface="Arial"/>
                <a:ea typeface="Arial"/>
                <a:cs typeface="Arial"/>
                <a:sym typeface="Arial"/>
              </a:rPr>
              <a:t> </a:t>
            </a:r>
            <a:r>
              <a:rPr lang="en-US" sz="2400" dirty="0" err="1">
                <a:latin typeface="Arial"/>
                <a:ea typeface="Arial"/>
                <a:cs typeface="Arial"/>
                <a:sym typeface="Arial"/>
              </a:rPr>
              <a:t>préventifs</a:t>
            </a:r>
            <a:r>
              <a:rPr lang="en-US" sz="2400" dirty="0">
                <a:latin typeface="Arial"/>
                <a:ea typeface="Arial"/>
                <a:cs typeface="Arial"/>
                <a:sym typeface="Arial"/>
              </a:rPr>
              <a:t> par les </a:t>
            </a:r>
            <a:r>
              <a:rPr lang="en-US" sz="2400" dirty="0" err="1">
                <a:latin typeface="Arial"/>
                <a:ea typeface="Arial"/>
                <a:cs typeface="Arial"/>
                <a:sym typeface="Arial"/>
              </a:rPr>
              <a:t>fournisseurs</a:t>
            </a:r>
            <a:r>
              <a:rPr lang="en-US" sz="2400" dirty="0">
                <a:latin typeface="Arial"/>
                <a:ea typeface="Arial"/>
                <a:cs typeface="Arial"/>
                <a:sym typeface="Arial"/>
              </a:rPr>
              <a:t> de </a:t>
            </a:r>
            <a:r>
              <a:rPr lang="en-US" sz="2400" dirty="0" err="1">
                <a:latin typeface="Arial"/>
                <a:ea typeface="Arial"/>
                <a:cs typeface="Arial"/>
                <a:sym typeface="Arial"/>
              </a:rPr>
              <a:t>soins</a:t>
            </a:r>
            <a:r>
              <a:rPr lang="en-US" sz="2400" dirty="0">
                <a:latin typeface="Arial"/>
                <a:ea typeface="Arial"/>
                <a:cs typeface="Arial"/>
                <a:sym typeface="Arial"/>
              </a:rPr>
              <a:t> </a:t>
            </a:r>
            <a:r>
              <a:rPr lang="en-US" sz="2400" dirty="0" err="1">
                <a:latin typeface="Arial"/>
                <a:ea typeface="Arial"/>
                <a:cs typeface="Arial"/>
                <a:sym typeface="Arial"/>
              </a:rPr>
              <a:t>primaires</a:t>
            </a:r>
            <a:endParaRPr dirty="0"/>
          </a:p>
          <a:p>
            <a:pPr marL="1143000" lvl="2" indent="-228600" algn="l" rtl="0">
              <a:spcBef>
                <a:spcPts val="480"/>
              </a:spcBef>
              <a:spcAft>
                <a:spcPts val="0"/>
              </a:spcAft>
              <a:buClr>
                <a:schemeClr val="dk1"/>
              </a:buClr>
              <a:buSzPts val="2400"/>
              <a:buFont typeface="Courier New"/>
              <a:buChar char="o"/>
            </a:pPr>
            <a:r>
              <a:rPr lang="en-US" sz="2400" dirty="0">
                <a:latin typeface="Arial"/>
                <a:ea typeface="Arial"/>
                <a:cs typeface="Arial"/>
                <a:sym typeface="Arial"/>
              </a:rPr>
              <a:t>Assurer la diffusion, </a:t>
            </a:r>
            <a:r>
              <a:rPr lang="en-US" sz="2400" dirty="0" err="1">
                <a:latin typeface="Arial"/>
                <a:ea typeface="Arial"/>
                <a:cs typeface="Arial"/>
                <a:sym typeface="Arial"/>
              </a:rPr>
              <a:t>l’adoption</a:t>
            </a:r>
            <a:r>
              <a:rPr lang="en-US" sz="2400" dirty="0">
                <a:latin typeface="Arial"/>
                <a:ea typeface="Arial"/>
                <a:cs typeface="Arial"/>
                <a:sym typeface="Arial"/>
              </a:rPr>
              <a:t> et la mise en oeuvre des </a:t>
            </a:r>
            <a:r>
              <a:rPr lang="en-US" sz="2400" dirty="0" err="1">
                <a:latin typeface="Arial"/>
                <a:ea typeface="Arial"/>
                <a:cs typeface="Arial"/>
                <a:sym typeface="Arial"/>
              </a:rPr>
              <a:t>recommandations</a:t>
            </a:r>
            <a:endParaRPr dirty="0"/>
          </a:p>
          <a:p>
            <a:pPr marL="742950" lvl="1" indent="-146050" algn="l" rtl="0">
              <a:spcBef>
                <a:spcPts val="440"/>
              </a:spcBef>
              <a:spcAft>
                <a:spcPts val="0"/>
              </a:spcAft>
              <a:buClr>
                <a:schemeClr val="dk1"/>
              </a:buClr>
              <a:buSzPts val="2200"/>
              <a:buNone/>
            </a:pPr>
            <a:endParaRPr sz="2200" dirty="0"/>
          </a:p>
        </p:txBody>
      </p:sp>
      <p:sp>
        <p:nvSpPr>
          <p:cNvPr id="138" name="Google Shape;138;p7"/>
          <p:cNvSpPr txBox="1">
            <a:spLocks noGrp="1"/>
          </p:cNvSpPr>
          <p:nvPr>
            <p:ph type="sldNum" idx="12"/>
          </p:nvPr>
        </p:nvSpPr>
        <p:spPr>
          <a:xfrm>
            <a:off x="6553200" y="6264275"/>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sp>
        <p:nvSpPr>
          <p:cNvPr id="139" name="Google Shape;139;p7"/>
          <p:cNvSpPr txBox="1"/>
          <p:nvPr/>
        </p:nvSpPr>
        <p:spPr>
          <a:xfrm>
            <a:off x="290969" y="868240"/>
            <a:ext cx="8548032" cy="762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Arial"/>
              <a:buNone/>
            </a:pPr>
            <a:r>
              <a:rPr lang="en-US" sz="3200" b="1" dirty="0">
                <a:solidFill>
                  <a:schemeClr val="dk1"/>
                </a:solidFill>
                <a:latin typeface="Arial"/>
                <a:ea typeface="Arial"/>
                <a:cs typeface="Arial"/>
                <a:sym typeface="Arial"/>
              </a:rPr>
              <a:t>Groupe </a:t>
            </a:r>
            <a:r>
              <a:rPr lang="en-US" sz="3200" b="1" dirty="0" err="1">
                <a:solidFill>
                  <a:schemeClr val="dk1"/>
                </a:solidFill>
                <a:latin typeface="Arial"/>
                <a:ea typeface="Arial"/>
                <a:cs typeface="Arial"/>
                <a:sym typeface="Arial"/>
              </a:rPr>
              <a:t>d’étude</a:t>
            </a:r>
            <a:r>
              <a:rPr lang="en-US" sz="3200" b="1" dirty="0">
                <a:solidFill>
                  <a:schemeClr val="dk1"/>
                </a:solidFill>
                <a:latin typeface="Arial"/>
                <a:ea typeface="Arial"/>
                <a:cs typeface="Arial"/>
                <a:sym typeface="Arial"/>
              </a:rPr>
              <a:t> </a:t>
            </a:r>
            <a:r>
              <a:rPr lang="en-US" sz="3200" b="1" dirty="0" err="1">
                <a:solidFill>
                  <a:schemeClr val="dk1"/>
                </a:solidFill>
                <a:latin typeface="Arial"/>
                <a:ea typeface="Arial"/>
                <a:cs typeface="Arial"/>
                <a:sym typeface="Arial"/>
              </a:rPr>
              <a:t>canadien</a:t>
            </a:r>
            <a:r>
              <a:rPr lang="en-US" sz="3200" b="1" dirty="0">
                <a:solidFill>
                  <a:schemeClr val="dk1"/>
                </a:solidFill>
                <a:latin typeface="Arial"/>
                <a:ea typeface="Arial"/>
                <a:cs typeface="Arial"/>
                <a:sym typeface="Arial"/>
              </a:rPr>
              <a:t> sur les </a:t>
            </a:r>
            <a:r>
              <a:rPr lang="en-US" sz="3200" b="1" dirty="0" err="1">
                <a:solidFill>
                  <a:schemeClr val="dk1"/>
                </a:solidFill>
                <a:latin typeface="Arial"/>
                <a:ea typeface="Arial"/>
                <a:cs typeface="Arial"/>
                <a:sym typeface="Arial"/>
              </a:rPr>
              <a:t>soins</a:t>
            </a:r>
            <a:r>
              <a:rPr lang="en-US" sz="3200" b="1" dirty="0">
                <a:solidFill>
                  <a:schemeClr val="dk1"/>
                </a:solidFill>
                <a:latin typeface="Arial"/>
                <a:ea typeface="Arial"/>
                <a:cs typeface="Arial"/>
                <a:sym typeface="Arial"/>
              </a:rPr>
              <a:t> de </a:t>
            </a:r>
            <a:r>
              <a:rPr lang="en-US" sz="3200" b="1" dirty="0" err="1">
                <a:solidFill>
                  <a:schemeClr val="dk1"/>
                </a:solidFill>
                <a:latin typeface="Arial"/>
                <a:ea typeface="Arial"/>
                <a:cs typeface="Arial"/>
                <a:sym typeface="Arial"/>
              </a:rPr>
              <a:t>santé</a:t>
            </a:r>
            <a:r>
              <a:rPr lang="en-US" sz="3200" b="1" dirty="0">
                <a:solidFill>
                  <a:schemeClr val="dk1"/>
                </a:solidFill>
                <a:latin typeface="Arial"/>
                <a:ea typeface="Arial"/>
                <a:cs typeface="Arial"/>
                <a:sym typeface="Arial"/>
              </a:rPr>
              <a:t> </a:t>
            </a:r>
            <a:r>
              <a:rPr lang="en-US" sz="3200" b="1" dirty="0" err="1">
                <a:solidFill>
                  <a:schemeClr val="dk1"/>
                </a:solidFill>
                <a:latin typeface="Arial"/>
                <a:ea typeface="Arial"/>
                <a:cs typeface="Arial"/>
                <a:sym typeface="Arial"/>
              </a:rPr>
              <a:t>préventifs</a:t>
            </a:r>
            <a:endParaRPr sz="3200" b="0" dirty="0">
              <a:solidFill>
                <a:schemeClr val="dk1"/>
              </a:solidFill>
              <a:latin typeface="Arial"/>
              <a:ea typeface="Arial"/>
              <a:cs typeface="Arial"/>
              <a:sym typeface="Arial"/>
            </a:endParaRPr>
          </a:p>
        </p:txBody>
      </p:sp>
      <p:pic>
        <p:nvPicPr>
          <p:cNvPr id="2" name="Picture 5" descr="A picture containing text, gauge&#10;&#10;Description automatically generated">
            <a:extLst>
              <a:ext uri="{FF2B5EF4-FFF2-40B4-BE49-F238E27FC236}">
                <a16:creationId xmlns:a16="http://schemas.microsoft.com/office/drawing/2014/main" id="{62D67BD6-8334-AC48-E8C3-78D8D1C10C1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34200" y="1524000"/>
            <a:ext cx="2010567" cy="1496184"/>
          </a:xfrm>
          <a:prstGeom prst="rect">
            <a:avLst/>
          </a:prstGeom>
        </p:spPr>
      </p:pic>
      <p:sp>
        <p:nvSpPr>
          <p:cNvPr id="3" name="TextBox 2">
            <a:extLst>
              <a:ext uri="{FF2B5EF4-FFF2-40B4-BE49-F238E27FC236}">
                <a16:creationId xmlns:a16="http://schemas.microsoft.com/office/drawing/2014/main" id="{6B3812DD-4A65-4211-6300-B35FA3CEA6A3}"/>
              </a:ext>
            </a:extLst>
          </p:cNvPr>
          <p:cNvSpPr txBox="1"/>
          <p:nvPr/>
        </p:nvSpPr>
        <p:spPr>
          <a:xfrm>
            <a:off x="6751747" y="2489149"/>
            <a:ext cx="1899635" cy="600164"/>
          </a:xfrm>
          <a:prstGeom prst="rect">
            <a:avLst/>
          </a:prstGeom>
          <a:solidFill>
            <a:schemeClr val="bg2"/>
          </a:solidFill>
        </p:spPr>
        <p:txBody>
          <a:bodyPr wrap="square" rtlCol="0">
            <a:spAutoFit/>
          </a:bodyPr>
          <a:lstStyle/>
          <a:p>
            <a:r>
              <a:rPr lang="en-CA" sz="3300" b="1" dirty="0">
                <a:latin typeface="Arial" panose="020B0604020202020204" pitchFamily="34" charset="0"/>
                <a:cs typeface="Arial" panose="020B0604020202020204" pitchFamily="34" charset="0"/>
              </a:rPr>
              <a:t>  </a:t>
            </a:r>
            <a:r>
              <a:rPr lang="en-CA" sz="2800" b="1" dirty="0">
                <a:latin typeface="Arial" panose="020B0604020202020204" pitchFamily="34" charset="0"/>
                <a:cs typeface="Arial" panose="020B0604020202020204" pitchFamily="34" charset="0"/>
              </a:rPr>
              <a:t>GECSSP</a:t>
            </a:r>
            <a:endParaRPr lang="en-CA"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01520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875;p70" descr="A picture containing text, newspaper&#10;&#10;Description automatically generated">
            <a:extLst>
              <a:ext uri="{FF2B5EF4-FFF2-40B4-BE49-F238E27FC236}">
                <a16:creationId xmlns:a16="http://schemas.microsoft.com/office/drawing/2014/main" id="{ECADA168-C1BC-1E6D-61D0-8BFD3F4140FA}"/>
              </a:ext>
            </a:extLst>
          </p:cNvPr>
          <p:cNvPicPr preferRelativeResize="0">
            <a:picLocks/>
          </p:cNvPicPr>
          <p:nvPr/>
        </p:nvPicPr>
        <p:blipFill rotWithShape="1">
          <a:blip r:embed="rId3">
            <a:alphaModFix/>
          </a:blip>
          <a:srcRect/>
          <a:stretch/>
        </p:blipFill>
        <p:spPr>
          <a:xfrm>
            <a:off x="627137" y="1407268"/>
            <a:ext cx="7889727" cy="4602163"/>
          </a:xfrm>
          <a:prstGeom prst="rect">
            <a:avLst/>
          </a:prstGeom>
          <a:noFill/>
          <a:ln>
            <a:noFill/>
          </a:ln>
        </p:spPr>
      </p:pic>
      <p:sp>
        <p:nvSpPr>
          <p:cNvPr id="3" name="object 3"/>
          <p:cNvSpPr txBox="1"/>
          <p:nvPr/>
        </p:nvSpPr>
        <p:spPr>
          <a:xfrm>
            <a:off x="548640" y="697831"/>
            <a:ext cx="4529796" cy="461665"/>
          </a:xfrm>
          <a:prstGeom prst="rect">
            <a:avLst/>
          </a:prstGeom>
        </p:spPr>
        <p:txBody>
          <a:bodyPr vert="horz" wrap="square" lIns="0" tIns="0" rIns="0" bIns="0" rtlCol="0">
            <a:spAutoFit/>
          </a:bodyPr>
          <a:lstStyle/>
          <a:p>
            <a:pPr marL="0" marR="0">
              <a:lnSpc>
                <a:spcPts val="3575"/>
              </a:lnSpc>
              <a:spcBef>
                <a:spcPts val="0"/>
              </a:spcBef>
              <a:spcAft>
                <a:spcPts val="0"/>
              </a:spcAft>
            </a:pPr>
            <a:r>
              <a:rPr sz="3200" b="1" dirty="0">
                <a:solidFill>
                  <a:srgbClr val="000000"/>
                </a:solidFill>
                <a:latin typeface="Arial" panose="020B0604020202020204" pitchFamily="34" charset="0"/>
                <a:cs typeface="Arial" panose="020B0604020202020204" pitchFamily="34" charset="0"/>
              </a:rPr>
              <a:t>Questions</a:t>
            </a:r>
            <a:r>
              <a:rPr sz="3200" b="1" spc="87" dirty="0">
                <a:solidFill>
                  <a:srgbClr val="000000"/>
                </a:solidFill>
                <a:latin typeface="Arial" panose="020B0604020202020204" pitchFamily="34" charset="0"/>
                <a:cs typeface="Arial" panose="020B0604020202020204" pitchFamily="34" charset="0"/>
              </a:rPr>
              <a:t> </a:t>
            </a:r>
            <a:r>
              <a:rPr sz="3200" b="1" dirty="0">
                <a:solidFill>
                  <a:srgbClr val="000000"/>
                </a:solidFill>
                <a:latin typeface="Arial" panose="020B0604020202020204" pitchFamily="34" charset="0"/>
                <a:cs typeface="Arial" panose="020B0604020202020204" pitchFamily="34" charset="0"/>
              </a:rPr>
              <a:t>et</a:t>
            </a:r>
            <a:r>
              <a:rPr sz="3200" b="1" spc="87" dirty="0">
                <a:solidFill>
                  <a:srgbClr val="000000"/>
                </a:solidFill>
                <a:latin typeface="Arial" panose="020B0604020202020204" pitchFamily="34" charset="0"/>
                <a:cs typeface="Arial" panose="020B0604020202020204" pitchFamily="34" charset="0"/>
              </a:rPr>
              <a:t> </a:t>
            </a:r>
            <a:r>
              <a:rPr sz="3200" b="1" dirty="0">
                <a:solidFill>
                  <a:srgbClr val="000000"/>
                </a:solidFill>
                <a:latin typeface="Arial" panose="020B0604020202020204" pitchFamily="34" charset="0"/>
                <a:cs typeface="Arial" panose="020B0604020202020204" pitchFamily="34" charset="0"/>
              </a:rPr>
              <a:t>réponses</a:t>
            </a:r>
          </a:p>
        </p:txBody>
      </p:sp>
      <p:sp>
        <p:nvSpPr>
          <p:cNvPr id="4" name="object 4"/>
          <p:cNvSpPr txBox="1"/>
          <p:nvPr/>
        </p:nvSpPr>
        <p:spPr>
          <a:xfrm>
            <a:off x="8627110" y="6534650"/>
            <a:ext cx="350167" cy="205184"/>
          </a:xfrm>
          <a:prstGeom prst="rect">
            <a:avLst/>
          </a:prstGeom>
        </p:spPr>
        <p:txBody>
          <a:bodyPr vert="horz" wrap="square" lIns="0" tIns="0" rIns="0" bIns="0" rtlCol="0">
            <a:spAutoFit/>
          </a:bodyPr>
          <a:lstStyle/>
          <a:p>
            <a:pPr marL="0" marR="0">
              <a:lnSpc>
                <a:spcPts val="1564"/>
              </a:lnSpc>
              <a:spcBef>
                <a:spcPts val="0"/>
              </a:spcBef>
              <a:spcAft>
                <a:spcPts val="0"/>
              </a:spcAft>
            </a:pPr>
            <a:r>
              <a:rPr sz="1400" b="1" dirty="0">
                <a:solidFill>
                  <a:srgbClr val="000000"/>
                </a:solidFill>
                <a:latin typeface="PVDENJ+Arial-BoldMT"/>
                <a:cs typeface="PVDENJ+Arial-BoldMT"/>
              </a:rPr>
              <a:t>7</a:t>
            </a:r>
            <a:r>
              <a:rPr lang="fr-CA" sz="1400" b="1" dirty="0">
                <a:solidFill>
                  <a:srgbClr val="000000"/>
                </a:solidFill>
                <a:latin typeface="PVDENJ+Arial-BoldMT"/>
                <a:cs typeface="PVDENJ+Arial-BoldMT"/>
              </a:rPr>
              <a:t>1</a:t>
            </a:r>
            <a:endParaRPr sz="1400" b="1" dirty="0">
              <a:solidFill>
                <a:srgbClr val="000000"/>
              </a:solidFill>
              <a:latin typeface="PVDENJ+Arial-BoldMT"/>
              <a:cs typeface="PVDENJ+Arial-BoldMT"/>
            </a:endParaRPr>
          </a:p>
        </p:txBody>
      </p:sp>
      <p:sp>
        <p:nvSpPr>
          <p:cNvPr id="5" name="Rectangle 4">
            <a:extLst>
              <a:ext uri="{FF2B5EF4-FFF2-40B4-BE49-F238E27FC236}">
                <a16:creationId xmlns:a16="http://schemas.microsoft.com/office/drawing/2014/main" id="{2E893A02-4E93-24CF-FC5B-EC91B555D05C}"/>
              </a:ext>
            </a:extLst>
          </p:cNvPr>
          <p:cNvSpPr/>
          <p:nvPr/>
        </p:nvSpPr>
        <p:spPr>
          <a:xfrm>
            <a:off x="3203848" y="3140968"/>
            <a:ext cx="2880320" cy="93610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4000" dirty="0">
                <a:solidFill>
                  <a:srgbClr val="C00000"/>
                </a:solidFill>
                <a:latin typeface="Arial" panose="020B0604020202020204" pitchFamily="34" charset="0"/>
                <a:cs typeface="Arial" panose="020B0604020202020204" pitchFamily="34" charset="0"/>
              </a:rPr>
              <a:t>MERCI</a:t>
            </a:r>
          </a:p>
        </p:txBody>
      </p:sp>
    </p:spTree>
    <p:extLst>
      <p:ext uri="{BB962C8B-B14F-4D97-AF65-F5344CB8AC3E}">
        <p14:creationId xmlns:p14="http://schemas.microsoft.com/office/powerpoint/2010/main" val="29884150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0" y="0"/>
            <a:ext cx="9144000" cy="6858000"/>
          </a:xfrm>
          <a:prstGeom prst="rect">
            <a:avLst/>
          </a:prstGeom>
          <a:blipFill>
            <a:blip r:embed="rId3" cstate="print"/>
            <a:stretch>
              <a:fillRect/>
            </a:stretch>
          </a:blipFill>
        </p:spPr>
        <p:txBody>
          <a:bodyPr wrap="square" lIns="0" tIns="0" rIns="0" bIns="0" rtlCol="0">
            <a:spAutoFit/>
          </a:bodyPr>
          <a:lstStyle/>
          <a:p>
            <a:endParaRPr/>
          </a:p>
        </p:txBody>
      </p:sp>
      <p:sp>
        <p:nvSpPr>
          <p:cNvPr id="3" name="object 3"/>
          <p:cNvSpPr txBox="1"/>
          <p:nvPr/>
        </p:nvSpPr>
        <p:spPr>
          <a:xfrm>
            <a:off x="680469" y="3354028"/>
            <a:ext cx="3920131" cy="461665"/>
          </a:xfrm>
          <a:prstGeom prst="rect">
            <a:avLst/>
          </a:prstGeom>
        </p:spPr>
        <p:txBody>
          <a:bodyPr vert="horz" wrap="square" lIns="0" tIns="0" rIns="0" bIns="0" rtlCol="0">
            <a:spAutoFit/>
          </a:bodyPr>
          <a:lstStyle/>
          <a:p>
            <a:pPr marL="0" marR="0">
              <a:lnSpc>
                <a:spcPts val="3575"/>
              </a:lnSpc>
              <a:spcBef>
                <a:spcPts val="0"/>
              </a:spcBef>
              <a:spcAft>
                <a:spcPts val="0"/>
              </a:spcAft>
            </a:pPr>
            <a:r>
              <a:rPr sz="3200" b="1" dirty="0">
                <a:solidFill>
                  <a:srgbClr val="FFFFFF"/>
                </a:solidFill>
                <a:latin typeface="Arial" panose="020B0604020202020204" pitchFamily="34" charset="0"/>
                <a:cs typeface="Arial" panose="020B0604020202020204" pitchFamily="34" charset="0"/>
              </a:rPr>
              <a:t>L’approche</a:t>
            </a:r>
            <a:r>
              <a:rPr sz="3200" b="1" spc="87" dirty="0">
                <a:solidFill>
                  <a:srgbClr val="FFFFFF"/>
                </a:solidFill>
                <a:latin typeface="Arial" panose="020B0604020202020204" pitchFamily="34" charset="0"/>
                <a:cs typeface="Arial" panose="020B0604020202020204" pitchFamily="34" charset="0"/>
              </a:rPr>
              <a:t> </a:t>
            </a:r>
            <a:r>
              <a:rPr sz="3200" b="1" dirty="0">
                <a:solidFill>
                  <a:srgbClr val="FFFFFF"/>
                </a:solidFill>
                <a:latin typeface="Arial" panose="020B0604020202020204" pitchFamily="34" charset="0"/>
                <a:cs typeface="Arial" panose="020B0604020202020204" pitchFamily="34" charset="0"/>
              </a:rPr>
              <a:t>GRADE</a:t>
            </a:r>
          </a:p>
        </p:txBody>
      </p:sp>
      <p:sp>
        <p:nvSpPr>
          <p:cNvPr id="4" name="object 4"/>
          <p:cNvSpPr txBox="1"/>
          <p:nvPr/>
        </p:nvSpPr>
        <p:spPr>
          <a:xfrm>
            <a:off x="8627110" y="6534650"/>
            <a:ext cx="350167" cy="205184"/>
          </a:xfrm>
          <a:prstGeom prst="rect">
            <a:avLst/>
          </a:prstGeom>
        </p:spPr>
        <p:txBody>
          <a:bodyPr vert="horz" wrap="square" lIns="0" tIns="0" rIns="0" bIns="0" rtlCol="0">
            <a:spAutoFit/>
          </a:bodyPr>
          <a:lstStyle/>
          <a:p>
            <a:pPr marL="0" marR="0">
              <a:lnSpc>
                <a:spcPts val="1564"/>
              </a:lnSpc>
              <a:spcBef>
                <a:spcPts val="0"/>
              </a:spcBef>
              <a:spcAft>
                <a:spcPts val="0"/>
              </a:spcAft>
            </a:pPr>
            <a:r>
              <a:rPr sz="1400" b="1" dirty="0">
                <a:solidFill>
                  <a:srgbClr val="FFFFFF"/>
                </a:solidFill>
                <a:latin typeface="PVDENJ+Arial-BoldMT"/>
                <a:cs typeface="PVDENJ+Arial-BoldMT"/>
              </a:rPr>
              <a:t>7</a:t>
            </a:r>
            <a:r>
              <a:rPr lang="fr-CA" sz="1400" b="1" dirty="0">
                <a:solidFill>
                  <a:srgbClr val="FFFFFF"/>
                </a:solidFill>
                <a:latin typeface="PVDENJ+Arial-BoldMT"/>
                <a:cs typeface="PVDENJ+Arial-BoldMT"/>
              </a:rPr>
              <a:t>2</a:t>
            </a:r>
            <a:endParaRPr sz="1400" b="1" dirty="0">
              <a:solidFill>
                <a:srgbClr val="FFFFFF"/>
              </a:solidFill>
              <a:latin typeface="PVDENJ+Arial-BoldMT"/>
              <a:cs typeface="PVDENJ+Arial-BoldMT"/>
            </a:endParaRPr>
          </a:p>
        </p:txBody>
      </p:sp>
    </p:spTree>
    <p:extLst>
      <p:ext uri="{BB962C8B-B14F-4D97-AF65-F5344CB8AC3E}">
        <p14:creationId xmlns:p14="http://schemas.microsoft.com/office/powerpoint/2010/main" val="29829210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613351" y="699458"/>
            <a:ext cx="4821689" cy="461665"/>
          </a:xfrm>
          <a:prstGeom prst="rect">
            <a:avLst/>
          </a:prstGeom>
        </p:spPr>
        <p:txBody>
          <a:bodyPr vert="horz" wrap="square" lIns="0" tIns="0" rIns="0" bIns="0" rtlCol="0">
            <a:spAutoFit/>
          </a:bodyPr>
          <a:lstStyle/>
          <a:p>
            <a:pPr marL="0" marR="0">
              <a:lnSpc>
                <a:spcPts val="3575"/>
              </a:lnSpc>
              <a:spcBef>
                <a:spcPts val="0"/>
              </a:spcBef>
              <a:spcAft>
                <a:spcPts val="0"/>
              </a:spcAft>
            </a:pPr>
            <a:r>
              <a:rPr sz="3200" b="1" dirty="0">
                <a:solidFill>
                  <a:srgbClr val="000000"/>
                </a:solidFill>
                <a:latin typeface="Arial" panose="020B0604020202020204" pitchFamily="34" charset="0"/>
                <a:cs typeface="Arial" panose="020B0604020202020204" pitchFamily="34" charset="0"/>
              </a:rPr>
              <a:t>L’approche</a:t>
            </a:r>
            <a:r>
              <a:rPr sz="3200" b="1" spc="87" dirty="0">
                <a:solidFill>
                  <a:srgbClr val="000000"/>
                </a:solidFill>
                <a:latin typeface="Arial" panose="020B0604020202020204" pitchFamily="34" charset="0"/>
                <a:cs typeface="Arial" panose="020B0604020202020204" pitchFamily="34" charset="0"/>
              </a:rPr>
              <a:t> </a:t>
            </a:r>
            <a:r>
              <a:rPr sz="3200" b="1" dirty="0">
                <a:solidFill>
                  <a:srgbClr val="000000"/>
                </a:solidFill>
                <a:latin typeface="Arial" panose="020B0604020202020204" pitchFamily="34" charset="0"/>
                <a:cs typeface="Arial" panose="020B0604020202020204" pitchFamily="34" charset="0"/>
              </a:rPr>
              <a:t>«</a:t>
            </a:r>
            <a:r>
              <a:rPr sz="3200" b="1" spc="-109" dirty="0">
                <a:solidFill>
                  <a:srgbClr val="000000"/>
                </a:solidFill>
                <a:latin typeface="Arial" panose="020B0604020202020204" pitchFamily="34" charset="0"/>
                <a:cs typeface="Arial" panose="020B0604020202020204" pitchFamily="34" charset="0"/>
              </a:rPr>
              <a:t> </a:t>
            </a:r>
            <a:r>
              <a:rPr sz="3200" b="1" dirty="0">
                <a:solidFill>
                  <a:srgbClr val="AE285B"/>
                </a:solidFill>
                <a:latin typeface="Arial" panose="020B0604020202020204" pitchFamily="34" charset="0"/>
                <a:cs typeface="Arial" panose="020B0604020202020204" pitchFamily="34" charset="0"/>
              </a:rPr>
              <a:t>GRADE</a:t>
            </a:r>
            <a:r>
              <a:rPr sz="3200" b="1" spc="98" dirty="0">
                <a:solidFill>
                  <a:srgbClr val="AE285B"/>
                </a:solidFill>
                <a:latin typeface="Arial" panose="020B0604020202020204" pitchFamily="34" charset="0"/>
                <a:cs typeface="Arial" panose="020B0604020202020204" pitchFamily="34" charset="0"/>
              </a:rPr>
              <a:t> </a:t>
            </a:r>
            <a:r>
              <a:rPr sz="3200" b="1" dirty="0">
                <a:solidFill>
                  <a:srgbClr val="000000"/>
                </a:solidFill>
                <a:latin typeface="Arial" panose="020B0604020202020204" pitchFamily="34" charset="0"/>
                <a:cs typeface="Arial" panose="020B0604020202020204" pitchFamily="34" charset="0"/>
              </a:rPr>
              <a:t>»</a:t>
            </a:r>
            <a:r>
              <a:rPr sz="3200" b="1" spc="86" dirty="0">
                <a:solidFill>
                  <a:srgbClr val="000000"/>
                </a:solidFill>
                <a:latin typeface="Arial" panose="020B0604020202020204" pitchFamily="34" charset="0"/>
                <a:cs typeface="Arial" panose="020B0604020202020204" pitchFamily="34" charset="0"/>
              </a:rPr>
              <a:t> </a:t>
            </a:r>
            <a:r>
              <a:rPr sz="3200" b="1" dirty="0">
                <a:solidFill>
                  <a:srgbClr val="000000"/>
                </a:solidFill>
                <a:latin typeface="Arial" panose="020B0604020202020204" pitchFamily="34" charset="0"/>
                <a:cs typeface="Arial" panose="020B0604020202020204" pitchFamily="34" charset="0"/>
              </a:rPr>
              <a:t>:</a:t>
            </a:r>
          </a:p>
        </p:txBody>
      </p:sp>
      <p:sp>
        <p:nvSpPr>
          <p:cNvPr id="4" name="object 4"/>
          <p:cNvSpPr txBox="1"/>
          <p:nvPr/>
        </p:nvSpPr>
        <p:spPr>
          <a:xfrm>
            <a:off x="613351" y="1285931"/>
            <a:ext cx="4492049" cy="5334794"/>
          </a:xfrm>
          <a:prstGeom prst="rect">
            <a:avLst/>
          </a:prstGeom>
        </p:spPr>
        <p:txBody>
          <a:bodyPr vert="horz" wrap="square" lIns="0" tIns="0" rIns="0" bIns="0" rtlCol="0">
            <a:spAutoFit/>
          </a:bodyPr>
          <a:lstStyle/>
          <a:p>
            <a:pPr marL="0" marR="0">
              <a:lnSpc>
                <a:spcPts val="3575"/>
              </a:lnSpc>
              <a:spcBef>
                <a:spcPts val="0"/>
              </a:spcBef>
              <a:spcAft>
                <a:spcPts val="0"/>
              </a:spcAft>
            </a:pPr>
            <a:r>
              <a:rPr sz="3200" b="1" dirty="0">
                <a:solidFill>
                  <a:srgbClr val="AE285B"/>
                </a:solidFill>
                <a:latin typeface="Arial" panose="020B0604020202020204" pitchFamily="34" charset="0"/>
                <a:cs typeface="Arial" panose="020B0604020202020204" pitchFamily="34" charset="0"/>
              </a:rPr>
              <a:t>G</a:t>
            </a:r>
            <a:r>
              <a:rPr sz="3200" b="1" dirty="0">
                <a:solidFill>
                  <a:srgbClr val="000000"/>
                </a:solidFill>
                <a:latin typeface="Arial" panose="020B0604020202020204" pitchFamily="34" charset="0"/>
                <a:cs typeface="Arial" panose="020B0604020202020204" pitchFamily="34" charset="0"/>
              </a:rPr>
              <a:t>rading</a:t>
            </a:r>
            <a:r>
              <a:rPr sz="3200" b="1" spc="82" dirty="0">
                <a:solidFill>
                  <a:srgbClr val="000000"/>
                </a:solidFill>
                <a:latin typeface="Arial" panose="020B0604020202020204" pitchFamily="34" charset="0"/>
                <a:cs typeface="Arial" panose="020B0604020202020204" pitchFamily="34" charset="0"/>
              </a:rPr>
              <a:t> </a:t>
            </a:r>
            <a:r>
              <a:rPr sz="3200" b="1" dirty="0">
                <a:solidFill>
                  <a:srgbClr val="000000"/>
                </a:solidFill>
                <a:latin typeface="Arial" panose="020B0604020202020204" pitchFamily="34" charset="0"/>
                <a:cs typeface="Arial" panose="020B0604020202020204" pitchFamily="34" charset="0"/>
              </a:rPr>
              <a:t>of</a:t>
            </a:r>
          </a:p>
          <a:p>
            <a:pPr marL="0" marR="0">
              <a:lnSpc>
                <a:spcPts val="3575"/>
              </a:lnSpc>
              <a:spcBef>
                <a:spcPts val="447"/>
              </a:spcBef>
              <a:spcAft>
                <a:spcPts val="0"/>
              </a:spcAft>
            </a:pPr>
            <a:r>
              <a:rPr sz="3200" b="1" dirty="0">
                <a:solidFill>
                  <a:srgbClr val="AE285B"/>
                </a:solidFill>
                <a:latin typeface="Arial" panose="020B0604020202020204" pitchFamily="34" charset="0"/>
                <a:cs typeface="Arial" panose="020B0604020202020204" pitchFamily="34" charset="0"/>
              </a:rPr>
              <a:t>R</a:t>
            </a:r>
            <a:r>
              <a:rPr sz="3200" b="1" dirty="0">
                <a:solidFill>
                  <a:srgbClr val="000000"/>
                </a:solidFill>
                <a:latin typeface="Arial" panose="020B0604020202020204" pitchFamily="34" charset="0"/>
                <a:cs typeface="Arial" panose="020B0604020202020204" pitchFamily="34" charset="0"/>
              </a:rPr>
              <a:t>ecommendations</a:t>
            </a:r>
          </a:p>
          <a:p>
            <a:pPr marL="0" marR="0">
              <a:lnSpc>
                <a:spcPts val="3575"/>
              </a:lnSpc>
              <a:spcBef>
                <a:spcPts val="214"/>
              </a:spcBef>
              <a:spcAft>
                <a:spcPts val="0"/>
              </a:spcAft>
            </a:pPr>
            <a:r>
              <a:rPr sz="3200" b="1" dirty="0">
                <a:solidFill>
                  <a:srgbClr val="AE285B"/>
                </a:solidFill>
                <a:latin typeface="Arial" panose="020B0604020202020204" pitchFamily="34" charset="0"/>
                <a:cs typeface="Arial" panose="020B0604020202020204" pitchFamily="34" charset="0"/>
              </a:rPr>
              <a:t>A</a:t>
            </a:r>
            <a:r>
              <a:rPr sz="3200" b="1" dirty="0">
                <a:solidFill>
                  <a:srgbClr val="000000"/>
                </a:solidFill>
                <a:latin typeface="Arial" panose="020B0604020202020204" pitchFamily="34" charset="0"/>
                <a:cs typeface="Arial" panose="020B0604020202020204" pitchFamily="34" charset="0"/>
              </a:rPr>
              <a:t>ssessment</a:t>
            </a:r>
          </a:p>
          <a:p>
            <a:pPr marL="0" marR="0">
              <a:lnSpc>
                <a:spcPts val="3575"/>
              </a:lnSpc>
              <a:spcBef>
                <a:spcPts val="265"/>
              </a:spcBef>
              <a:spcAft>
                <a:spcPts val="0"/>
              </a:spcAft>
            </a:pPr>
            <a:r>
              <a:rPr sz="3200" b="1" dirty="0">
                <a:solidFill>
                  <a:srgbClr val="AE285B"/>
                </a:solidFill>
                <a:latin typeface="Arial" panose="020B0604020202020204" pitchFamily="34" charset="0"/>
                <a:cs typeface="Arial" panose="020B0604020202020204" pitchFamily="34" charset="0"/>
              </a:rPr>
              <a:t>D</a:t>
            </a:r>
            <a:r>
              <a:rPr sz="3200" b="1" dirty="0">
                <a:solidFill>
                  <a:srgbClr val="000000"/>
                </a:solidFill>
                <a:latin typeface="Arial" panose="020B0604020202020204" pitchFamily="34" charset="0"/>
                <a:cs typeface="Arial" panose="020B0604020202020204" pitchFamily="34" charset="0"/>
              </a:rPr>
              <a:t>evelopment</a:t>
            </a:r>
            <a:r>
              <a:rPr sz="3200" b="1" spc="87" dirty="0">
                <a:solidFill>
                  <a:srgbClr val="000000"/>
                </a:solidFill>
                <a:latin typeface="Arial" panose="020B0604020202020204" pitchFamily="34" charset="0"/>
                <a:cs typeface="Arial" panose="020B0604020202020204" pitchFamily="34" charset="0"/>
              </a:rPr>
              <a:t> </a:t>
            </a:r>
            <a:r>
              <a:rPr sz="3200" b="1" dirty="0">
                <a:solidFill>
                  <a:srgbClr val="000000"/>
                </a:solidFill>
                <a:latin typeface="Arial" panose="020B0604020202020204" pitchFamily="34" charset="0"/>
                <a:cs typeface="Arial" panose="020B0604020202020204" pitchFamily="34" charset="0"/>
              </a:rPr>
              <a:t>&amp;</a:t>
            </a:r>
          </a:p>
          <a:p>
            <a:pPr marL="0" marR="0">
              <a:lnSpc>
                <a:spcPts val="3575"/>
              </a:lnSpc>
              <a:spcBef>
                <a:spcPts val="215"/>
              </a:spcBef>
              <a:spcAft>
                <a:spcPts val="0"/>
              </a:spcAft>
            </a:pPr>
            <a:r>
              <a:rPr sz="3200" b="1" dirty="0">
                <a:solidFill>
                  <a:srgbClr val="AE285B"/>
                </a:solidFill>
                <a:latin typeface="Arial" panose="020B0604020202020204" pitchFamily="34" charset="0"/>
                <a:cs typeface="Arial" panose="020B0604020202020204" pitchFamily="34" charset="0"/>
              </a:rPr>
              <a:t>E</a:t>
            </a:r>
            <a:r>
              <a:rPr sz="3200" b="1" dirty="0">
                <a:solidFill>
                  <a:srgbClr val="000000"/>
                </a:solidFill>
                <a:latin typeface="Arial" panose="020B0604020202020204" pitchFamily="34" charset="0"/>
                <a:cs typeface="Arial" panose="020B0604020202020204" pitchFamily="34" charset="0"/>
              </a:rPr>
              <a:t>valuation</a:t>
            </a:r>
          </a:p>
          <a:p>
            <a:pPr marL="0" marR="0">
              <a:lnSpc>
                <a:spcPts val="3575"/>
              </a:lnSpc>
              <a:spcBef>
                <a:spcPts val="264"/>
              </a:spcBef>
              <a:spcAft>
                <a:spcPts val="0"/>
              </a:spcAft>
            </a:pPr>
            <a:r>
              <a:rPr sz="3200" b="1" dirty="0">
                <a:solidFill>
                  <a:srgbClr val="000000"/>
                </a:solidFill>
                <a:latin typeface="Arial" panose="020B0604020202020204" pitchFamily="34" charset="0"/>
                <a:cs typeface="Arial" panose="020B0604020202020204" pitchFamily="34" charset="0"/>
              </a:rPr>
              <a:t>(classement</a:t>
            </a:r>
            <a:r>
              <a:rPr sz="3200" b="1" spc="87" dirty="0">
                <a:solidFill>
                  <a:srgbClr val="000000"/>
                </a:solidFill>
                <a:latin typeface="Arial" panose="020B0604020202020204" pitchFamily="34" charset="0"/>
                <a:cs typeface="Arial" panose="020B0604020202020204" pitchFamily="34" charset="0"/>
              </a:rPr>
              <a:t> </a:t>
            </a:r>
            <a:r>
              <a:rPr sz="3200" b="1" dirty="0">
                <a:solidFill>
                  <a:srgbClr val="000000"/>
                </a:solidFill>
                <a:latin typeface="Arial" panose="020B0604020202020204" pitchFamily="34" charset="0"/>
                <a:cs typeface="Arial" panose="020B0604020202020204" pitchFamily="34" charset="0"/>
              </a:rPr>
              <a:t>des</a:t>
            </a:r>
          </a:p>
          <a:p>
            <a:pPr marL="0" marR="0">
              <a:lnSpc>
                <a:spcPts val="3575"/>
              </a:lnSpc>
              <a:spcBef>
                <a:spcPts val="214"/>
              </a:spcBef>
              <a:spcAft>
                <a:spcPts val="0"/>
              </a:spcAft>
            </a:pPr>
            <a:r>
              <a:rPr sz="3200" b="1" dirty="0" err="1">
                <a:solidFill>
                  <a:srgbClr val="000000"/>
                </a:solidFill>
                <a:latin typeface="Arial" panose="020B0604020202020204" pitchFamily="34" charset="0"/>
                <a:cs typeface="Arial" panose="020B0604020202020204" pitchFamily="34" charset="0"/>
              </a:rPr>
              <a:t>recommandations</a:t>
            </a:r>
            <a:endParaRPr sz="3200" b="1" dirty="0">
              <a:solidFill>
                <a:srgbClr val="000000"/>
              </a:solidFill>
              <a:latin typeface="Arial" panose="020B0604020202020204" pitchFamily="34" charset="0"/>
              <a:cs typeface="Arial" panose="020B0604020202020204" pitchFamily="34" charset="0"/>
            </a:endParaRPr>
          </a:p>
          <a:p>
            <a:pPr marL="0" marR="0">
              <a:lnSpc>
                <a:spcPts val="3575"/>
              </a:lnSpc>
              <a:spcBef>
                <a:spcPts val="0"/>
              </a:spcBef>
              <a:spcAft>
                <a:spcPts val="0"/>
              </a:spcAft>
            </a:pPr>
            <a:r>
              <a:rPr lang="fr-CA" sz="3200" b="1" dirty="0">
                <a:solidFill>
                  <a:srgbClr val="000000"/>
                </a:solidFill>
                <a:latin typeface="Arial" panose="020B0604020202020204" pitchFamily="34" charset="0"/>
                <a:cs typeface="Arial" panose="020B0604020202020204" pitchFamily="34" charset="0"/>
              </a:rPr>
              <a:t>évaluation, développement</a:t>
            </a:r>
            <a:r>
              <a:rPr lang="fr-CA" sz="3200" b="1" spc="87" dirty="0">
                <a:solidFill>
                  <a:srgbClr val="000000"/>
                </a:solidFill>
                <a:latin typeface="Arial" panose="020B0604020202020204" pitchFamily="34" charset="0"/>
                <a:cs typeface="Arial" panose="020B0604020202020204" pitchFamily="34" charset="0"/>
              </a:rPr>
              <a:t> </a:t>
            </a:r>
            <a:r>
              <a:rPr lang="fr-CA" sz="3200" b="1" dirty="0">
                <a:solidFill>
                  <a:srgbClr val="000000"/>
                </a:solidFill>
                <a:latin typeface="Arial" panose="020B0604020202020204" pitchFamily="34" charset="0"/>
                <a:cs typeface="Arial" panose="020B0604020202020204" pitchFamily="34" charset="0"/>
              </a:rPr>
              <a:t>et</a:t>
            </a:r>
          </a:p>
          <a:p>
            <a:pPr marL="0" marR="0">
              <a:lnSpc>
                <a:spcPts val="3575"/>
              </a:lnSpc>
              <a:spcBef>
                <a:spcPts val="214"/>
              </a:spcBef>
              <a:spcAft>
                <a:spcPts val="0"/>
              </a:spcAft>
            </a:pPr>
            <a:r>
              <a:rPr lang="fr-CA" sz="3200" b="1" dirty="0">
                <a:solidFill>
                  <a:srgbClr val="000000"/>
                </a:solidFill>
                <a:latin typeface="Arial" panose="020B0604020202020204" pitchFamily="34" charset="0"/>
                <a:cs typeface="Arial" panose="020B0604020202020204" pitchFamily="34" charset="0"/>
              </a:rPr>
              <a:t>réévaluation)</a:t>
            </a:r>
          </a:p>
          <a:p>
            <a:pPr marL="0" marR="0">
              <a:lnSpc>
                <a:spcPts val="3575"/>
              </a:lnSpc>
              <a:spcBef>
                <a:spcPts val="214"/>
              </a:spcBef>
              <a:spcAft>
                <a:spcPts val="0"/>
              </a:spcAft>
            </a:pPr>
            <a:endParaRPr lang="fr-CA" sz="3200" b="1" dirty="0">
              <a:solidFill>
                <a:srgbClr val="000000"/>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5810039D-1BAE-A0B6-356C-D955668FC751}"/>
              </a:ext>
            </a:extLst>
          </p:cNvPr>
          <p:cNvSpPr/>
          <p:nvPr/>
        </p:nvSpPr>
        <p:spPr>
          <a:xfrm>
            <a:off x="8388424" y="6190302"/>
            <a:ext cx="432048" cy="33504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fr-CA" sz="1200" dirty="0"/>
              <a:t>73</a:t>
            </a:r>
          </a:p>
        </p:txBody>
      </p:sp>
      <p:pic>
        <p:nvPicPr>
          <p:cNvPr id="5" name="Picture 5" descr="Icon&#10;&#10;Description automatically generated">
            <a:extLst>
              <a:ext uri="{FF2B5EF4-FFF2-40B4-BE49-F238E27FC236}">
                <a16:creationId xmlns:a16="http://schemas.microsoft.com/office/drawing/2014/main" id="{89E92FEC-E6FB-5EE5-9F0F-18351F0FE6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61166" y="3442234"/>
            <a:ext cx="4613056" cy="3414225"/>
          </a:xfrm>
          <a:prstGeom prst="rect">
            <a:avLst/>
          </a:prstGeom>
        </p:spPr>
      </p:pic>
    </p:spTree>
    <p:extLst>
      <p:ext uri="{BB962C8B-B14F-4D97-AF65-F5344CB8AC3E}">
        <p14:creationId xmlns:p14="http://schemas.microsoft.com/office/powerpoint/2010/main" val="23322449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48639" y="697831"/>
            <a:ext cx="7755980" cy="1428845"/>
          </a:xfrm>
          <a:prstGeom prst="rect">
            <a:avLst/>
          </a:prstGeom>
        </p:spPr>
        <p:txBody>
          <a:bodyPr vert="horz" wrap="square" lIns="0" tIns="0" rIns="0" bIns="0" rtlCol="0">
            <a:spAutoFit/>
          </a:bodyPr>
          <a:lstStyle/>
          <a:p>
            <a:pPr marL="0" marR="0">
              <a:lnSpc>
                <a:spcPts val="3575"/>
              </a:lnSpc>
              <a:spcBef>
                <a:spcPts val="0"/>
              </a:spcBef>
              <a:spcAft>
                <a:spcPts val="0"/>
              </a:spcAft>
            </a:pPr>
            <a:r>
              <a:rPr sz="3200" b="1" dirty="0">
                <a:solidFill>
                  <a:srgbClr val="000000"/>
                </a:solidFill>
                <a:latin typeface="Arial" panose="020B0604020202020204" pitchFamily="34" charset="0"/>
                <a:cs typeface="Arial" panose="020B0604020202020204" pitchFamily="34" charset="0"/>
              </a:rPr>
              <a:t>Processus</a:t>
            </a:r>
            <a:r>
              <a:rPr sz="3200" b="1" spc="87" dirty="0">
                <a:solidFill>
                  <a:srgbClr val="000000"/>
                </a:solidFill>
                <a:latin typeface="Arial" panose="020B0604020202020204" pitchFamily="34" charset="0"/>
                <a:cs typeface="Arial" panose="020B0604020202020204" pitchFamily="34" charset="0"/>
              </a:rPr>
              <a:t> </a:t>
            </a:r>
            <a:r>
              <a:rPr sz="3200" b="1" dirty="0">
                <a:solidFill>
                  <a:srgbClr val="000000"/>
                </a:solidFill>
                <a:latin typeface="Arial" panose="020B0604020202020204" pitchFamily="34" charset="0"/>
                <a:cs typeface="Arial" panose="020B0604020202020204" pitchFamily="34" charset="0"/>
              </a:rPr>
              <a:t>GRADE</a:t>
            </a:r>
            <a:r>
              <a:rPr sz="3200" b="1" spc="87" dirty="0">
                <a:solidFill>
                  <a:srgbClr val="000000"/>
                </a:solidFill>
                <a:latin typeface="Arial" panose="020B0604020202020204" pitchFamily="34" charset="0"/>
                <a:cs typeface="Arial" panose="020B0604020202020204" pitchFamily="34" charset="0"/>
              </a:rPr>
              <a:t> </a:t>
            </a:r>
            <a:r>
              <a:rPr sz="3200" b="1" dirty="0">
                <a:solidFill>
                  <a:srgbClr val="000000"/>
                </a:solidFill>
                <a:latin typeface="Arial" panose="020B0604020202020204" pitchFamily="34" charset="0"/>
                <a:cs typeface="Arial" panose="020B0604020202020204" pitchFamily="34" charset="0"/>
              </a:rPr>
              <a:t>–</a:t>
            </a:r>
            <a:r>
              <a:rPr sz="3200" b="1" spc="81" dirty="0">
                <a:solidFill>
                  <a:srgbClr val="000000"/>
                </a:solidFill>
                <a:latin typeface="Arial" panose="020B0604020202020204" pitchFamily="34" charset="0"/>
                <a:cs typeface="Arial" panose="020B0604020202020204" pitchFamily="34" charset="0"/>
              </a:rPr>
              <a:t> </a:t>
            </a:r>
            <a:r>
              <a:rPr sz="3200" b="1" dirty="0">
                <a:solidFill>
                  <a:srgbClr val="000000"/>
                </a:solidFill>
                <a:latin typeface="Arial" panose="020B0604020202020204" pitchFamily="34" charset="0"/>
                <a:cs typeface="Arial" panose="020B0604020202020204" pitchFamily="34" charset="0"/>
              </a:rPr>
              <a:t>définir</a:t>
            </a:r>
            <a:r>
              <a:rPr sz="3200" b="1" spc="87" dirty="0">
                <a:solidFill>
                  <a:srgbClr val="000000"/>
                </a:solidFill>
                <a:latin typeface="Arial" panose="020B0604020202020204" pitchFamily="34" charset="0"/>
                <a:cs typeface="Arial" panose="020B0604020202020204" pitchFamily="34" charset="0"/>
              </a:rPr>
              <a:t> </a:t>
            </a:r>
            <a:r>
              <a:rPr sz="3200" b="1" dirty="0">
                <a:solidFill>
                  <a:srgbClr val="000000"/>
                </a:solidFill>
                <a:latin typeface="Arial" panose="020B0604020202020204" pitchFamily="34" charset="0"/>
                <a:cs typeface="Arial" panose="020B0604020202020204" pitchFamily="34" charset="0"/>
              </a:rPr>
              <a:t>et</a:t>
            </a:r>
            <a:r>
              <a:rPr sz="3200" b="1" spc="87" dirty="0">
                <a:solidFill>
                  <a:srgbClr val="000000"/>
                </a:solidFill>
                <a:latin typeface="Arial" panose="020B0604020202020204" pitchFamily="34" charset="0"/>
                <a:cs typeface="Arial" panose="020B0604020202020204" pitchFamily="34" charset="0"/>
              </a:rPr>
              <a:t> </a:t>
            </a:r>
            <a:r>
              <a:rPr sz="3200" b="1" dirty="0">
                <a:solidFill>
                  <a:srgbClr val="000000"/>
                </a:solidFill>
                <a:latin typeface="Arial" panose="020B0604020202020204" pitchFamily="34" charset="0"/>
                <a:cs typeface="Arial" panose="020B0604020202020204" pitchFamily="34" charset="0"/>
              </a:rPr>
              <a:t>recueillir</a:t>
            </a:r>
          </a:p>
          <a:p>
            <a:pPr marL="0">
              <a:lnSpc>
                <a:spcPts val="2066"/>
              </a:lnSpc>
              <a:spcBef>
                <a:spcPts val="517"/>
              </a:spcBef>
            </a:pPr>
            <a:r>
              <a:rPr sz="1850" dirty="0">
                <a:solidFill>
                  <a:srgbClr val="000000"/>
                </a:solidFill>
                <a:latin typeface="EQWAJR+ArialMT"/>
                <a:cs typeface="EQWAJR+ArialMT"/>
              </a:rPr>
              <a:t>•</a:t>
            </a:r>
            <a:r>
              <a:rPr lang="fr-CA" sz="1850" spc="1589" dirty="0">
                <a:solidFill>
                  <a:srgbClr val="000000"/>
                </a:solidFill>
                <a:latin typeface="Times New Roman"/>
                <a:cs typeface="Times New Roman"/>
              </a:rPr>
              <a:t> </a:t>
            </a:r>
            <a:r>
              <a:rPr sz="1850" b="1" dirty="0" err="1">
                <a:solidFill>
                  <a:srgbClr val="000000"/>
                </a:solidFill>
                <a:latin typeface="Arial" panose="020B0604020202020204" pitchFamily="34" charset="0"/>
                <a:cs typeface="Arial" panose="020B0604020202020204" pitchFamily="34" charset="0"/>
              </a:rPr>
              <a:t>Définir</a:t>
            </a:r>
            <a:r>
              <a:rPr sz="1850" dirty="0">
                <a:solidFill>
                  <a:srgbClr val="000000"/>
                </a:solidFill>
                <a:latin typeface="Arial" panose="020B0604020202020204" pitchFamily="34" charset="0"/>
                <a:cs typeface="Arial" panose="020B0604020202020204" pitchFamily="34" charset="0"/>
              </a:rPr>
              <a:t> les questions concernant les populations, les</a:t>
            </a:r>
          </a:p>
          <a:p>
            <a:pPr marL="407988" indent="-65088">
              <a:lnSpc>
                <a:spcPts val="2010"/>
              </a:lnSpc>
              <a:spcBef>
                <a:spcPts val="354"/>
              </a:spcBef>
            </a:pPr>
            <a:r>
              <a:rPr sz="1850" dirty="0">
                <a:solidFill>
                  <a:srgbClr val="000000"/>
                </a:solidFill>
                <a:latin typeface="Arial" panose="020B0604020202020204" pitchFamily="34" charset="0"/>
                <a:cs typeface="Arial" panose="020B0604020202020204" pitchFamily="34" charset="0"/>
              </a:rPr>
              <a:t>stratégies de prise en charge de rechange et les</a:t>
            </a:r>
          </a:p>
          <a:p>
            <a:pPr marL="342900">
              <a:lnSpc>
                <a:spcPts val="2010"/>
              </a:lnSpc>
              <a:spcBef>
                <a:spcPts val="365"/>
              </a:spcBef>
            </a:pPr>
            <a:r>
              <a:rPr lang="fr-CA" sz="1850" dirty="0">
                <a:solidFill>
                  <a:srgbClr val="000000"/>
                </a:solidFill>
                <a:latin typeface="Arial" panose="020B0604020202020204" pitchFamily="34" charset="0"/>
                <a:cs typeface="Arial" panose="020B0604020202020204" pitchFamily="34" charset="0"/>
              </a:rPr>
              <a:t>R</a:t>
            </a:r>
            <a:r>
              <a:rPr sz="1850" dirty="0" err="1">
                <a:solidFill>
                  <a:srgbClr val="000000"/>
                </a:solidFill>
                <a:latin typeface="Arial" panose="020B0604020202020204" pitchFamily="34" charset="0"/>
                <a:cs typeface="Arial" panose="020B0604020202020204" pitchFamily="34" charset="0"/>
              </a:rPr>
              <a:t>ésultats</a:t>
            </a:r>
            <a:r>
              <a:rPr sz="1850" dirty="0">
                <a:solidFill>
                  <a:srgbClr val="000000"/>
                </a:solidFill>
                <a:latin typeface="Arial" panose="020B0604020202020204" pitchFamily="34" charset="0"/>
                <a:cs typeface="Arial" panose="020B0604020202020204" pitchFamily="34" charset="0"/>
              </a:rPr>
              <a:t> importants pour les patients.</a:t>
            </a:r>
          </a:p>
        </p:txBody>
      </p:sp>
      <p:sp>
        <p:nvSpPr>
          <p:cNvPr id="4" name="object 4"/>
          <p:cNvSpPr txBox="1"/>
          <p:nvPr/>
        </p:nvSpPr>
        <p:spPr>
          <a:xfrm>
            <a:off x="226034" y="2209963"/>
            <a:ext cx="6025005" cy="1077218"/>
          </a:xfrm>
          <a:prstGeom prst="rect">
            <a:avLst/>
          </a:prstGeom>
        </p:spPr>
        <p:txBody>
          <a:bodyPr vert="horz" wrap="square" lIns="0" tIns="0" rIns="0" bIns="0" rtlCol="0">
            <a:spAutoFit/>
          </a:bodyPr>
          <a:lstStyle/>
          <a:p>
            <a:pPr marL="673100" indent="-354013">
              <a:lnSpc>
                <a:spcPts val="2066"/>
              </a:lnSpc>
            </a:pPr>
            <a:r>
              <a:rPr sz="1850" dirty="0">
                <a:solidFill>
                  <a:srgbClr val="000000"/>
                </a:solidFill>
                <a:latin typeface="EQWAJR+ArialMT"/>
                <a:cs typeface="EQWAJR+ArialMT"/>
              </a:rPr>
              <a:t>•</a:t>
            </a:r>
            <a:r>
              <a:rPr sz="1850" spc="1589" dirty="0">
                <a:solidFill>
                  <a:srgbClr val="000000"/>
                </a:solidFill>
                <a:latin typeface="Times New Roman"/>
                <a:cs typeface="Times New Roman"/>
              </a:rPr>
              <a:t> </a:t>
            </a:r>
            <a:r>
              <a:rPr sz="1850" b="1" dirty="0">
                <a:solidFill>
                  <a:srgbClr val="000000"/>
                </a:solidFill>
                <a:latin typeface="Arial" panose="020B0604020202020204" pitchFamily="34" charset="0"/>
                <a:cs typeface="Arial" panose="020B0604020202020204" pitchFamily="34" charset="0"/>
              </a:rPr>
              <a:t>Caractériser</a:t>
            </a:r>
            <a:r>
              <a:rPr sz="1850" dirty="0">
                <a:solidFill>
                  <a:srgbClr val="000000"/>
                </a:solidFill>
                <a:latin typeface="Arial" panose="020B0604020202020204" pitchFamily="34" charset="0"/>
                <a:cs typeface="Arial" panose="020B0604020202020204" pitchFamily="34" charset="0"/>
              </a:rPr>
              <a:t> les résultats comme étant </a:t>
            </a:r>
            <a:r>
              <a:rPr sz="1850" dirty="0" err="1">
                <a:solidFill>
                  <a:srgbClr val="000000"/>
                </a:solidFill>
                <a:latin typeface="Arial" panose="020B0604020202020204" pitchFamily="34" charset="0"/>
                <a:cs typeface="Arial" panose="020B0604020202020204" pitchFamily="34" charset="0"/>
              </a:rPr>
              <a:t>essentiels</a:t>
            </a:r>
            <a:r>
              <a:rPr sz="1850" dirty="0">
                <a:solidFill>
                  <a:srgbClr val="000000"/>
                </a:solidFill>
                <a:latin typeface="Arial" panose="020B0604020202020204" pitchFamily="34" charset="0"/>
                <a:cs typeface="Arial" panose="020B0604020202020204" pitchFamily="34" charset="0"/>
              </a:rPr>
              <a:t> </a:t>
            </a:r>
            <a:r>
              <a:rPr lang="fr-CA" sz="1850" dirty="0">
                <a:solidFill>
                  <a:srgbClr val="000000"/>
                </a:solidFill>
                <a:latin typeface="Arial" panose="020B0604020202020204" pitchFamily="34" charset="0"/>
                <a:cs typeface="Arial" panose="020B0604020202020204" pitchFamily="34" charset="0"/>
              </a:rPr>
              <a:t>   </a:t>
            </a:r>
            <a:r>
              <a:rPr sz="1850" dirty="0" err="1">
                <a:solidFill>
                  <a:srgbClr val="000000"/>
                </a:solidFill>
                <a:latin typeface="Arial" panose="020B0604020202020204" pitchFamily="34" charset="0"/>
                <a:cs typeface="Arial" panose="020B0604020202020204" pitchFamily="34" charset="0"/>
              </a:rPr>
              <a:t>ou</a:t>
            </a:r>
            <a:r>
              <a:rPr lang="fr-CA" sz="1850" dirty="0">
                <a:solidFill>
                  <a:srgbClr val="000000"/>
                </a:solidFill>
                <a:latin typeface="Arial" panose="020B0604020202020204" pitchFamily="34" charset="0"/>
                <a:cs typeface="Arial" panose="020B0604020202020204" pitchFamily="34" charset="0"/>
              </a:rPr>
              <a:t> importants pour la formulation des recommandations</a:t>
            </a:r>
          </a:p>
          <a:p>
            <a:pPr marL="319088" marR="0">
              <a:lnSpc>
                <a:spcPts val="2066"/>
              </a:lnSpc>
              <a:spcBef>
                <a:spcPts val="0"/>
              </a:spcBef>
              <a:spcAft>
                <a:spcPts val="0"/>
              </a:spcAft>
            </a:pPr>
            <a:endParaRPr sz="1850" dirty="0">
              <a:solidFill>
                <a:srgbClr val="000000"/>
              </a:solidFill>
              <a:latin typeface="Arial" panose="020B0604020202020204" pitchFamily="34" charset="0"/>
              <a:cs typeface="Arial" panose="020B0604020202020204" pitchFamily="34" charset="0"/>
            </a:endParaRPr>
          </a:p>
        </p:txBody>
      </p:sp>
      <p:sp>
        <p:nvSpPr>
          <p:cNvPr id="6" name="object 6"/>
          <p:cNvSpPr txBox="1"/>
          <p:nvPr/>
        </p:nvSpPr>
        <p:spPr>
          <a:xfrm>
            <a:off x="548639" y="3088295"/>
            <a:ext cx="5702400" cy="269304"/>
          </a:xfrm>
          <a:prstGeom prst="rect">
            <a:avLst/>
          </a:prstGeom>
        </p:spPr>
        <p:txBody>
          <a:bodyPr vert="horz" wrap="square" lIns="0" tIns="0" rIns="0" bIns="0" rtlCol="0">
            <a:spAutoFit/>
          </a:bodyPr>
          <a:lstStyle/>
          <a:p>
            <a:pPr marL="0" marR="0">
              <a:lnSpc>
                <a:spcPts val="2066"/>
              </a:lnSpc>
              <a:spcBef>
                <a:spcPts val="0"/>
              </a:spcBef>
              <a:spcAft>
                <a:spcPts val="0"/>
              </a:spcAft>
            </a:pPr>
            <a:r>
              <a:rPr sz="1850" dirty="0">
                <a:solidFill>
                  <a:srgbClr val="000000"/>
                </a:solidFill>
                <a:latin typeface="EQWAJR+ArialMT"/>
                <a:cs typeface="EQWAJR+ArialMT"/>
              </a:rPr>
              <a:t>•</a:t>
            </a:r>
            <a:r>
              <a:rPr sz="1850" spc="1589" dirty="0">
                <a:solidFill>
                  <a:srgbClr val="000000"/>
                </a:solidFill>
                <a:latin typeface="Times New Roman"/>
                <a:cs typeface="Times New Roman"/>
              </a:rPr>
              <a:t> </a:t>
            </a:r>
            <a:r>
              <a:rPr sz="1850" b="1" dirty="0">
                <a:solidFill>
                  <a:srgbClr val="000000"/>
                </a:solidFill>
                <a:latin typeface="Arial" panose="020B0604020202020204" pitchFamily="34" charset="0"/>
                <a:cs typeface="Arial" panose="020B0604020202020204" pitchFamily="34" charset="0"/>
              </a:rPr>
              <a:t>Effectuer</a:t>
            </a:r>
            <a:r>
              <a:rPr sz="1850" dirty="0">
                <a:solidFill>
                  <a:srgbClr val="000000"/>
                </a:solidFill>
                <a:latin typeface="Arial" panose="020B0604020202020204" pitchFamily="34" charset="0"/>
                <a:cs typeface="Arial" panose="020B0604020202020204" pitchFamily="34" charset="0"/>
              </a:rPr>
              <a:t> une recherche systématique des études</a:t>
            </a:r>
          </a:p>
        </p:txBody>
      </p:sp>
      <p:sp>
        <p:nvSpPr>
          <p:cNvPr id="7" name="object 7"/>
          <p:cNvSpPr txBox="1"/>
          <p:nvPr/>
        </p:nvSpPr>
        <p:spPr>
          <a:xfrm>
            <a:off x="891539" y="3395795"/>
            <a:ext cx="1346968" cy="256480"/>
          </a:xfrm>
          <a:prstGeom prst="rect">
            <a:avLst/>
          </a:prstGeom>
        </p:spPr>
        <p:txBody>
          <a:bodyPr vert="horz" wrap="square" lIns="0" tIns="0" rIns="0" bIns="0" rtlCol="0">
            <a:spAutoFit/>
          </a:bodyPr>
          <a:lstStyle/>
          <a:p>
            <a:pPr marL="0" marR="0">
              <a:lnSpc>
                <a:spcPts val="2010"/>
              </a:lnSpc>
              <a:spcBef>
                <a:spcPts val="0"/>
              </a:spcBef>
              <a:spcAft>
                <a:spcPts val="0"/>
              </a:spcAft>
            </a:pPr>
            <a:r>
              <a:rPr sz="1850" dirty="0">
                <a:solidFill>
                  <a:srgbClr val="000000"/>
                </a:solidFill>
                <a:latin typeface="Arial" panose="020B0604020202020204" pitchFamily="34" charset="0"/>
                <a:cs typeface="Arial" panose="020B0604020202020204" pitchFamily="34" charset="0"/>
              </a:rPr>
              <a:t>pertinentes</a:t>
            </a:r>
            <a:r>
              <a:rPr sz="1800" dirty="0">
                <a:solidFill>
                  <a:srgbClr val="000000"/>
                </a:solidFill>
                <a:latin typeface="EQWAJR+ArialMT"/>
                <a:cs typeface="EQWAJR+ArialMT"/>
              </a:rPr>
              <a:t>.</a:t>
            </a:r>
          </a:p>
        </p:txBody>
      </p:sp>
      <p:sp>
        <p:nvSpPr>
          <p:cNvPr id="8" name="object 8"/>
          <p:cNvSpPr txBox="1"/>
          <p:nvPr/>
        </p:nvSpPr>
        <p:spPr>
          <a:xfrm>
            <a:off x="523230" y="3883175"/>
            <a:ext cx="5854402" cy="872034"/>
          </a:xfrm>
          <a:prstGeom prst="rect">
            <a:avLst/>
          </a:prstGeom>
        </p:spPr>
        <p:txBody>
          <a:bodyPr vert="horz" wrap="square" lIns="0" tIns="0" rIns="0" bIns="0" rtlCol="0">
            <a:spAutoFit/>
          </a:bodyPr>
          <a:lstStyle/>
          <a:p>
            <a:pPr marL="0" marR="0">
              <a:lnSpc>
                <a:spcPts val="2066"/>
              </a:lnSpc>
              <a:spcBef>
                <a:spcPts val="0"/>
              </a:spcBef>
              <a:spcAft>
                <a:spcPts val="0"/>
              </a:spcAft>
            </a:pPr>
            <a:r>
              <a:rPr sz="1850" dirty="0">
                <a:solidFill>
                  <a:srgbClr val="000000"/>
                </a:solidFill>
                <a:latin typeface="Arial" panose="020B0604020202020204" pitchFamily="34" charset="0"/>
                <a:cs typeface="Arial" panose="020B0604020202020204" pitchFamily="34" charset="0"/>
              </a:rPr>
              <a:t>•</a:t>
            </a:r>
            <a:r>
              <a:rPr sz="1850" spc="1589" dirty="0">
                <a:solidFill>
                  <a:srgbClr val="000000"/>
                </a:solidFill>
                <a:latin typeface="Arial" panose="020B0604020202020204" pitchFamily="34" charset="0"/>
                <a:cs typeface="Arial" panose="020B0604020202020204" pitchFamily="34" charset="0"/>
              </a:rPr>
              <a:t> </a:t>
            </a:r>
            <a:r>
              <a:rPr sz="1800" b="1" dirty="0">
                <a:solidFill>
                  <a:srgbClr val="000000"/>
                </a:solidFill>
                <a:latin typeface="Arial" panose="020B0604020202020204" pitchFamily="34" charset="0"/>
                <a:cs typeface="Arial" panose="020B0604020202020204" pitchFamily="34" charset="0"/>
              </a:rPr>
              <a:t>Réaliser</a:t>
            </a:r>
            <a:r>
              <a:rPr sz="1800" b="1" spc="49" dirty="0">
                <a:solidFill>
                  <a:srgbClr val="000000"/>
                </a:solidFill>
                <a:latin typeface="Arial" panose="020B0604020202020204" pitchFamily="34" charset="0"/>
                <a:cs typeface="Arial" panose="020B0604020202020204" pitchFamily="34" charset="0"/>
              </a:rPr>
              <a:t> </a:t>
            </a:r>
            <a:r>
              <a:rPr sz="1800" b="1" dirty="0">
                <a:solidFill>
                  <a:srgbClr val="000000"/>
                </a:solidFill>
                <a:latin typeface="Arial" panose="020B0604020202020204" pitchFamily="34" charset="0"/>
                <a:cs typeface="Arial" panose="020B0604020202020204" pitchFamily="34" charset="0"/>
              </a:rPr>
              <a:t>une</a:t>
            </a:r>
            <a:r>
              <a:rPr sz="1800" b="1" spc="50" dirty="0">
                <a:solidFill>
                  <a:srgbClr val="000000"/>
                </a:solidFill>
                <a:latin typeface="Arial" panose="020B0604020202020204" pitchFamily="34" charset="0"/>
                <a:cs typeface="Arial" panose="020B0604020202020204" pitchFamily="34" charset="0"/>
              </a:rPr>
              <a:t> </a:t>
            </a:r>
            <a:r>
              <a:rPr sz="1800" b="1" dirty="0">
                <a:solidFill>
                  <a:srgbClr val="000000"/>
                </a:solidFill>
                <a:latin typeface="Arial" panose="020B0604020202020204" pitchFamily="34" charset="0"/>
                <a:cs typeface="Arial" panose="020B0604020202020204" pitchFamily="34" charset="0"/>
              </a:rPr>
              <a:t>estimation</a:t>
            </a:r>
            <a:r>
              <a:rPr sz="1800" b="1" spc="60" dirty="0">
                <a:solidFill>
                  <a:srgbClr val="000000"/>
                </a:solidFill>
                <a:latin typeface="Arial" panose="020B0604020202020204" pitchFamily="34" charset="0"/>
                <a:cs typeface="Arial" panose="020B0604020202020204" pitchFamily="34" charset="0"/>
              </a:rPr>
              <a:t> </a:t>
            </a:r>
            <a:r>
              <a:rPr sz="1800" dirty="0">
                <a:solidFill>
                  <a:srgbClr val="000000"/>
                </a:solidFill>
                <a:latin typeface="Arial" panose="020B0604020202020204" pitchFamily="34" charset="0"/>
                <a:cs typeface="Arial" panose="020B0604020202020204" pitchFamily="34" charset="0"/>
              </a:rPr>
              <a:t>de</a:t>
            </a:r>
            <a:r>
              <a:rPr sz="1800" spc="49" dirty="0">
                <a:solidFill>
                  <a:srgbClr val="000000"/>
                </a:solidFill>
                <a:latin typeface="Arial" panose="020B0604020202020204" pitchFamily="34" charset="0"/>
                <a:cs typeface="Arial" panose="020B0604020202020204" pitchFamily="34" charset="0"/>
              </a:rPr>
              <a:t> </a:t>
            </a:r>
            <a:r>
              <a:rPr sz="1800" dirty="0">
                <a:solidFill>
                  <a:srgbClr val="000000"/>
                </a:solidFill>
                <a:latin typeface="Arial" panose="020B0604020202020204" pitchFamily="34" charset="0"/>
                <a:cs typeface="Arial" panose="020B0604020202020204" pitchFamily="34" charset="0"/>
              </a:rPr>
              <a:t>l’effet</a:t>
            </a:r>
            <a:r>
              <a:rPr sz="1800" spc="47" dirty="0">
                <a:solidFill>
                  <a:srgbClr val="000000"/>
                </a:solidFill>
                <a:latin typeface="Arial" panose="020B0604020202020204" pitchFamily="34" charset="0"/>
                <a:cs typeface="Arial" panose="020B0604020202020204" pitchFamily="34" charset="0"/>
              </a:rPr>
              <a:t> </a:t>
            </a:r>
            <a:r>
              <a:rPr sz="1800" dirty="0">
                <a:solidFill>
                  <a:srgbClr val="000000"/>
                </a:solidFill>
                <a:latin typeface="Arial" panose="020B0604020202020204" pitchFamily="34" charset="0"/>
                <a:cs typeface="Arial" panose="020B0604020202020204" pitchFamily="34" charset="0"/>
              </a:rPr>
              <a:t>de</a:t>
            </a:r>
            <a:r>
              <a:rPr sz="1800" spc="49" dirty="0">
                <a:solidFill>
                  <a:srgbClr val="000000"/>
                </a:solidFill>
                <a:latin typeface="Arial" panose="020B0604020202020204" pitchFamily="34" charset="0"/>
                <a:cs typeface="Arial" panose="020B0604020202020204" pitchFamily="34" charset="0"/>
              </a:rPr>
              <a:t> </a:t>
            </a:r>
            <a:r>
              <a:rPr sz="1800" dirty="0" err="1">
                <a:solidFill>
                  <a:srgbClr val="000000"/>
                </a:solidFill>
                <a:latin typeface="Arial" panose="020B0604020202020204" pitchFamily="34" charset="0"/>
                <a:cs typeface="Arial" panose="020B0604020202020204" pitchFamily="34" charset="0"/>
              </a:rPr>
              <a:t>l’intervention</a:t>
            </a:r>
            <a:endParaRPr sz="1800" dirty="0">
              <a:solidFill>
                <a:srgbClr val="000000"/>
              </a:solidFill>
              <a:latin typeface="Arial" panose="020B0604020202020204" pitchFamily="34" charset="0"/>
              <a:cs typeface="Arial" panose="020B0604020202020204" pitchFamily="34" charset="0"/>
            </a:endParaRPr>
          </a:p>
          <a:p>
            <a:pPr marL="342900" marR="0">
              <a:lnSpc>
                <a:spcPts val="2010"/>
              </a:lnSpc>
              <a:spcBef>
                <a:spcPts val="304"/>
              </a:spcBef>
              <a:spcAft>
                <a:spcPts val="0"/>
              </a:spcAft>
            </a:pPr>
            <a:r>
              <a:rPr sz="1800" dirty="0">
                <a:solidFill>
                  <a:srgbClr val="000000"/>
                </a:solidFill>
                <a:latin typeface="Arial" panose="020B0604020202020204" pitchFamily="34" charset="0"/>
                <a:cs typeface="Arial" panose="020B0604020202020204" pitchFamily="34" charset="0"/>
              </a:rPr>
              <a:t>chaque</a:t>
            </a:r>
            <a:r>
              <a:rPr sz="1800" spc="49" dirty="0">
                <a:solidFill>
                  <a:srgbClr val="000000"/>
                </a:solidFill>
                <a:latin typeface="Arial" panose="020B0604020202020204" pitchFamily="34" charset="0"/>
                <a:cs typeface="Arial" panose="020B0604020202020204" pitchFamily="34" charset="0"/>
              </a:rPr>
              <a:t> </a:t>
            </a:r>
            <a:r>
              <a:rPr sz="1800" dirty="0">
                <a:solidFill>
                  <a:srgbClr val="000000"/>
                </a:solidFill>
                <a:latin typeface="Arial" panose="020B0604020202020204" pitchFamily="34" charset="0"/>
                <a:cs typeface="Arial" panose="020B0604020202020204" pitchFamily="34" charset="0"/>
              </a:rPr>
              <a:t>résultat</a:t>
            </a:r>
            <a:r>
              <a:rPr sz="1800" spc="46" dirty="0">
                <a:solidFill>
                  <a:srgbClr val="000000"/>
                </a:solidFill>
                <a:latin typeface="Arial" panose="020B0604020202020204" pitchFamily="34" charset="0"/>
                <a:cs typeface="Arial" panose="020B0604020202020204" pitchFamily="34" charset="0"/>
              </a:rPr>
              <a:t> </a:t>
            </a:r>
            <a:r>
              <a:rPr sz="1800" dirty="0">
                <a:solidFill>
                  <a:srgbClr val="000000"/>
                </a:solidFill>
                <a:latin typeface="Arial" panose="020B0604020202020204" pitchFamily="34" charset="0"/>
                <a:cs typeface="Arial" panose="020B0604020202020204" pitchFamily="34" charset="0"/>
              </a:rPr>
              <a:t>en</a:t>
            </a:r>
            <a:r>
              <a:rPr sz="1800" spc="49" dirty="0">
                <a:solidFill>
                  <a:srgbClr val="000000"/>
                </a:solidFill>
                <a:latin typeface="Arial" panose="020B0604020202020204" pitchFamily="34" charset="0"/>
                <a:cs typeface="Arial" panose="020B0604020202020204" pitchFamily="34" charset="0"/>
              </a:rPr>
              <a:t> </a:t>
            </a:r>
            <a:r>
              <a:rPr sz="1800" dirty="0">
                <a:solidFill>
                  <a:srgbClr val="000000"/>
                </a:solidFill>
                <a:latin typeface="Arial" panose="020B0604020202020204" pitchFamily="34" charset="0"/>
                <a:cs typeface="Arial" panose="020B0604020202020204" pitchFamily="34" charset="0"/>
              </a:rPr>
              <a:t>fonction</a:t>
            </a:r>
            <a:r>
              <a:rPr sz="1800" spc="49" dirty="0">
                <a:solidFill>
                  <a:srgbClr val="000000"/>
                </a:solidFill>
                <a:latin typeface="Arial" panose="020B0604020202020204" pitchFamily="34" charset="0"/>
                <a:cs typeface="Arial" panose="020B0604020202020204" pitchFamily="34" charset="0"/>
              </a:rPr>
              <a:t> </a:t>
            </a:r>
            <a:r>
              <a:rPr sz="1800" dirty="0">
                <a:solidFill>
                  <a:srgbClr val="000000"/>
                </a:solidFill>
                <a:latin typeface="Arial" panose="020B0604020202020204" pitchFamily="34" charset="0"/>
                <a:cs typeface="Arial" panose="020B0604020202020204" pitchFamily="34" charset="0"/>
              </a:rPr>
              <a:t>des</a:t>
            </a:r>
            <a:r>
              <a:rPr sz="1800" spc="49" dirty="0">
                <a:solidFill>
                  <a:srgbClr val="000000"/>
                </a:solidFill>
                <a:latin typeface="Arial" panose="020B0604020202020204" pitchFamily="34" charset="0"/>
                <a:cs typeface="Arial" panose="020B0604020202020204" pitchFamily="34" charset="0"/>
              </a:rPr>
              <a:t> </a:t>
            </a:r>
            <a:r>
              <a:rPr sz="1800" dirty="0">
                <a:solidFill>
                  <a:srgbClr val="000000"/>
                </a:solidFill>
                <a:latin typeface="Arial" panose="020B0604020202020204" pitchFamily="34" charset="0"/>
                <a:cs typeface="Arial" panose="020B0604020202020204" pitchFamily="34" charset="0"/>
              </a:rPr>
              <a:t>critères</a:t>
            </a:r>
            <a:r>
              <a:rPr sz="1800" spc="49" dirty="0">
                <a:solidFill>
                  <a:srgbClr val="000000"/>
                </a:solidFill>
                <a:latin typeface="Arial" panose="020B0604020202020204" pitchFamily="34" charset="0"/>
                <a:cs typeface="Arial" panose="020B0604020202020204" pitchFamily="34" charset="0"/>
              </a:rPr>
              <a:t> </a:t>
            </a:r>
            <a:r>
              <a:rPr sz="1800" dirty="0" err="1">
                <a:solidFill>
                  <a:srgbClr val="000000"/>
                </a:solidFill>
                <a:latin typeface="Arial" panose="020B0604020202020204" pitchFamily="34" charset="0"/>
                <a:cs typeface="Arial" panose="020B0604020202020204" pitchFamily="34" charset="0"/>
              </a:rPr>
              <a:t>prédéfinis</a:t>
            </a:r>
            <a:r>
              <a:rPr sz="1800" spc="49" dirty="0">
                <a:solidFill>
                  <a:srgbClr val="000000"/>
                </a:solidFill>
                <a:latin typeface="Arial" panose="020B0604020202020204" pitchFamily="34" charset="0"/>
                <a:cs typeface="Arial" panose="020B0604020202020204" pitchFamily="34" charset="0"/>
              </a:rPr>
              <a:t> </a:t>
            </a:r>
            <a:endParaRPr sz="1800" dirty="0">
              <a:solidFill>
                <a:srgbClr val="000000"/>
              </a:solidFill>
              <a:latin typeface="Arial" panose="020B0604020202020204" pitchFamily="34" charset="0"/>
              <a:cs typeface="Arial" panose="020B0604020202020204" pitchFamily="34" charset="0"/>
            </a:endParaRPr>
          </a:p>
          <a:p>
            <a:pPr marL="342900" marR="0">
              <a:lnSpc>
                <a:spcPts val="2010"/>
              </a:lnSpc>
              <a:spcBef>
                <a:spcPts val="365"/>
              </a:spcBef>
              <a:spcAft>
                <a:spcPts val="0"/>
              </a:spcAft>
            </a:pPr>
            <a:r>
              <a:rPr sz="1800" dirty="0">
                <a:solidFill>
                  <a:srgbClr val="000000"/>
                </a:solidFill>
                <a:latin typeface="Arial" panose="020B0604020202020204" pitchFamily="34" charset="0"/>
                <a:cs typeface="Arial" panose="020B0604020202020204" pitchFamily="34" charset="0"/>
              </a:rPr>
              <a:t>les</a:t>
            </a:r>
            <a:r>
              <a:rPr sz="1800" spc="49" dirty="0">
                <a:solidFill>
                  <a:srgbClr val="000000"/>
                </a:solidFill>
                <a:latin typeface="Arial" panose="020B0604020202020204" pitchFamily="34" charset="0"/>
                <a:cs typeface="Arial" panose="020B0604020202020204" pitchFamily="34" charset="0"/>
              </a:rPr>
              <a:t> </a:t>
            </a:r>
            <a:r>
              <a:rPr sz="1800" dirty="0">
                <a:solidFill>
                  <a:srgbClr val="000000"/>
                </a:solidFill>
                <a:latin typeface="Arial" panose="020B0604020202020204" pitchFamily="34" charset="0"/>
                <a:cs typeface="Arial" panose="020B0604020202020204" pitchFamily="34" charset="0"/>
              </a:rPr>
              <a:t>études</a:t>
            </a:r>
            <a:r>
              <a:rPr sz="1800" spc="49" dirty="0">
                <a:solidFill>
                  <a:srgbClr val="000000"/>
                </a:solidFill>
                <a:latin typeface="Arial" panose="020B0604020202020204" pitchFamily="34" charset="0"/>
                <a:cs typeface="Arial" panose="020B0604020202020204" pitchFamily="34" charset="0"/>
              </a:rPr>
              <a:t> </a:t>
            </a:r>
            <a:r>
              <a:rPr sz="1800" dirty="0">
                <a:solidFill>
                  <a:srgbClr val="000000"/>
                </a:solidFill>
                <a:latin typeface="Arial" panose="020B0604020202020204" pitchFamily="34" charset="0"/>
                <a:cs typeface="Arial" panose="020B0604020202020204" pitchFamily="34" charset="0"/>
              </a:rPr>
              <a:t>admissibles.</a:t>
            </a:r>
          </a:p>
        </p:txBody>
      </p:sp>
      <p:sp>
        <p:nvSpPr>
          <p:cNvPr id="9" name="object 9"/>
          <p:cNvSpPr txBox="1"/>
          <p:nvPr/>
        </p:nvSpPr>
        <p:spPr>
          <a:xfrm>
            <a:off x="548639" y="4952655"/>
            <a:ext cx="5318761" cy="269304"/>
          </a:xfrm>
          <a:prstGeom prst="rect">
            <a:avLst/>
          </a:prstGeom>
        </p:spPr>
        <p:txBody>
          <a:bodyPr vert="horz" wrap="square" lIns="0" tIns="0" rIns="0" bIns="0" rtlCol="0">
            <a:spAutoFit/>
          </a:bodyPr>
          <a:lstStyle/>
          <a:p>
            <a:pPr marL="0" marR="0">
              <a:lnSpc>
                <a:spcPts val="2066"/>
              </a:lnSpc>
              <a:spcBef>
                <a:spcPts val="0"/>
              </a:spcBef>
              <a:spcAft>
                <a:spcPts val="0"/>
              </a:spcAft>
            </a:pPr>
            <a:r>
              <a:rPr sz="1850" dirty="0">
                <a:solidFill>
                  <a:srgbClr val="000000"/>
                </a:solidFill>
                <a:latin typeface="EQWAJR+ArialMT"/>
                <a:cs typeface="EQWAJR+ArialMT"/>
              </a:rPr>
              <a:t>•</a:t>
            </a:r>
            <a:r>
              <a:rPr sz="1850" spc="1589" dirty="0">
                <a:solidFill>
                  <a:srgbClr val="000000"/>
                </a:solidFill>
                <a:latin typeface="Times New Roman"/>
                <a:cs typeface="Times New Roman"/>
              </a:rPr>
              <a:t> </a:t>
            </a:r>
            <a:r>
              <a:rPr sz="1850" b="1" dirty="0">
                <a:solidFill>
                  <a:srgbClr val="000000"/>
                </a:solidFill>
                <a:latin typeface="Arial" panose="020B0604020202020204" pitchFamily="34" charset="0"/>
                <a:cs typeface="Arial" panose="020B0604020202020204" pitchFamily="34" charset="0"/>
              </a:rPr>
              <a:t>Évaluer</a:t>
            </a:r>
            <a:r>
              <a:rPr sz="1850" dirty="0">
                <a:solidFill>
                  <a:srgbClr val="000000"/>
                </a:solidFill>
                <a:latin typeface="Arial" panose="020B0604020202020204" pitchFamily="34" charset="0"/>
                <a:cs typeface="Arial" panose="020B0604020202020204" pitchFamily="34" charset="0"/>
              </a:rPr>
              <a:t> la certitude des </a:t>
            </a:r>
            <a:r>
              <a:rPr sz="1850" dirty="0" err="1">
                <a:solidFill>
                  <a:srgbClr val="000000"/>
                </a:solidFill>
                <a:latin typeface="Arial" panose="020B0604020202020204" pitchFamily="34" charset="0"/>
                <a:cs typeface="Arial" panose="020B0604020202020204" pitchFamily="34" charset="0"/>
              </a:rPr>
              <a:t>données</a:t>
            </a:r>
            <a:r>
              <a:rPr sz="1850" dirty="0">
                <a:solidFill>
                  <a:srgbClr val="000000"/>
                </a:solidFill>
                <a:latin typeface="Arial" panose="020B0604020202020204" pitchFamily="34" charset="0"/>
                <a:cs typeface="Arial" panose="020B0604020202020204" pitchFamily="34" charset="0"/>
              </a:rPr>
              <a:t> </a:t>
            </a:r>
            <a:r>
              <a:rPr sz="1850" dirty="0" err="1">
                <a:solidFill>
                  <a:srgbClr val="000000"/>
                </a:solidFill>
                <a:latin typeface="Arial" panose="020B0604020202020204" pitchFamily="34" charset="0"/>
                <a:cs typeface="Arial" panose="020B0604020202020204" pitchFamily="34" charset="0"/>
              </a:rPr>
              <a:t>associées</a:t>
            </a:r>
            <a:r>
              <a:rPr lang="fr-CA" sz="1850" dirty="0">
                <a:solidFill>
                  <a:srgbClr val="000000"/>
                </a:solidFill>
                <a:latin typeface="Arial" panose="020B0604020202020204" pitchFamily="34" charset="0"/>
                <a:cs typeface="Arial" panose="020B0604020202020204" pitchFamily="34" charset="0"/>
              </a:rPr>
              <a:t> à</a:t>
            </a:r>
            <a:r>
              <a:rPr sz="1850" dirty="0">
                <a:solidFill>
                  <a:srgbClr val="000000"/>
                </a:solidFill>
                <a:latin typeface="Arial" panose="020B0604020202020204" pitchFamily="34" charset="0"/>
                <a:cs typeface="Arial" panose="020B0604020202020204" pitchFamily="34" charset="0"/>
              </a:rPr>
              <a:t> </a:t>
            </a:r>
          </a:p>
        </p:txBody>
      </p:sp>
      <p:sp>
        <p:nvSpPr>
          <p:cNvPr id="10" name="object 10"/>
          <p:cNvSpPr txBox="1"/>
          <p:nvPr/>
        </p:nvSpPr>
        <p:spPr>
          <a:xfrm>
            <a:off x="891539" y="5221959"/>
            <a:ext cx="2285199" cy="256480"/>
          </a:xfrm>
          <a:prstGeom prst="rect">
            <a:avLst/>
          </a:prstGeom>
        </p:spPr>
        <p:txBody>
          <a:bodyPr vert="horz" wrap="square" lIns="0" tIns="0" rIns="0" bIns="0" rtlCol="0">
            <a:spAutoFit/>
          </a:bodyPr>
          <a:lstStyle/>
          <a:p>
            <a:pPr marL="0" marR="0">
              <a:lnSpc>
                <a:spcPts val="2010"/>
              </a:lnSpc>
              <a:spcBef>
                <a:spcPts val="0"/>
              </a:spcBef>
              <a:spcAft>
                <a:spcPts val="0"/>
              </a:spcAft>
            </a:pPr>
            <a:r>
              <a:rPr sz="1850" dirty="0">
                <a:solidFill>
                  <a:srgbClr val="000000"/>
                </a:solidFill>
                <a:latin typeface="Arial" panose="020B0604020202020204" pitchFamily="34" charset="0"/>
                <a:cs typeface="Arial" panose="020B0604020202020204" pitchFamily="34" charset="0"/>
              </a:rPr>
              <a:t>l’estimation de l’effet</a:t>
            </a:r>
            <a:r>
              <a:rPr sz="1800" dirty="0">
                <a:solidFill>
                  <a:srgbClr val="000000"/>
                </a:solidFill>
                <a:latin typeface="EQWAJR+ArialMT"/>
                <a:cs typeface="EQWAJR+ArialMT"/>
              </a:rPr>
              <a:t>.</a:t>
            </a:r>
          </a:p>
        </p:txBody>
      </p:sp>
      <p:sp>
        <p:nvSpPr>
          <p:cNvPr id="11" name="object 11"/>
          <p:cNvSpPr txBox="1"/>
          <p:nvPr/>
        </p:nvSpPr>
        <p:spPr>
          <a:xfrm>
            <a:off x="8427085" y="6365623"/>
            <a:ext cx="321915" cy="166712"/>
          </a:xfrm>
          <a:prstGeom prst="rect">
            <a:avLst/>
          </a:prstGeom>
        </p:spPr>
        <p:txBody>
          <a:bodyPr vert="horz" wrap="square" lIns="0" tIns="0" rIns="0" bIns="0" rtlCol="0">
            <a:spAutoFit/>
          </a:bodyPr>
          <a:lstStyle/>
          <a:p>
            <a:pPr marL="0" marR="0">
              <a:lnSpc>
                <a:spcPts val="1340"/>
              </a:lnSpc>
              <a:spcBef>
                <a:spcPts val="0"/>
              </a:spcBef>
              <a:spcAft>
                <a:spcPts val="0"/>
              </a:spcAft>
            </a:pPr>
            <a:r>
              <a:rPr sz="1200" b="1" dirty="0">
                <a:solidFill>
                  <a:srgbClr val="000000"/>
                </a:solidFill>
                <a:latin typeface="PVDENJ+Arial-BoldMT"/>
                <a:cs typeface="PVDENJ+Arial-BoldMT"/>
              </a:rPr>
              <a:t>7</a:t>
            </a:r>
            <a:r>
              <a:rPr lang="fr-CA" sz="1200" b="1" dirty="0">
                <a:solidFill>
                  <a:srgbClr val="000000"/>
                </a:solidFill>
                <a:latin typeface="PVDENJ+Arial-BoldMT"/>
                <a:cs typeface="PVDENJ+Arial-BoldMT"/>
              </a:rPr>
              <a:t>4</a:t>
            </a:r>
            <a:endParaRPr sz="1200" b="1" dirty="0">
              <a:solidFill>
                <a:srgbClr val="000000"/>
              </a:solidFill>
              <a:latin typeface="PVDENJ+Arial-BoldMT"/>
              <a:cs typeface="PVDENJ+Arial-BoldMT"/>
            </a:endParaRPr>
          </a:p>
        </p:txBody>
      </p:sp>
      <p:pic>
        <p:nvPicPr>
          <p:cNvPr id="5" name="Picture 6" descr="Icon&#10;&#10;Description automatically generated">
            <a:extLst>
              <a:ext uri="{FF2B5EF4-FFF2-40B4-BE49-F238E27FC236}">
                <a16:creationId xmlns:a16="http://schemas.microsoft.com/office/drawing/2014/main" id="{55A9D052-16BD-179D-0D23-A3D78A6426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97502" y="2229209"/>
            <a:ext cx="2504698" cy="2530799"/>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48640" y="541540"/>
            <a:ext cx="7101662" cy="718145"/>
          </a:xfrm>
          <a:prstGeom prst="rect">
            <a:avLst/>
          </a:prstGeom>
        </p:spPr>
        <p:txBody>
          <a:bodyPr vert="horz" wrap="square" lIns="0" tIns="0" rIns="0" bIns="0" rtlCol="0">
            <a:spAutoFit/>
          </a:bodyPr>
          <a:lstStyle/>
          <a:p>
            <a:pPr marL="0" marR="0">
              <a:lnSpc>
                <a:spcPts val="3016"/>
              </a:lnSpc>
              <a:spcBef>
                <a:spcPts val="0"/>
              </a:spcBef>
              <a:spcAft>
                <a:spcPts val="0"/>
              </a:spcAft>
            </a:pPr>
            <a:r>
              <a:rPr sz="2700" b="1" dirty="0">
                <a:solidFill>
                  <a:srgbClr val="000000"/>
                </a:solidFill>
                <a:latin typeface="Arial" panose="020B0604020202020204" pitchFamily="34" charset="0"/>
                <a:cs typeface="Arial" panose="020B0604020202020204" pitchFamily="34" charset="0"/>
              </a:rPr>
              <a:t>GRADE</a:t>
            </a:r>
            <a:r>
              <a:rPr sz="2700" b="1" spc="70" dirty="0">
                <a:solidFill>
                  <a:srgbClr val="000000"/>
                </a:solidFill>
                <a:latin typeface="Arial" panose="020B0604020202020204" pitchFamily="34" charset="0"/>
                <a:cs typeface="Arial" panose="020B0604020202020204" pitchFamily="34" charset="0"/>
              </a:rPr>
              <a:t> </a:t>
            </a:r>
            <a:r>
              <a:rPr sz="2700" b="1" dirty="0">
                <a:solidFill>
                  <a:srgbClr val="000000"/>
                </a:solidFill>
                <a:latin typeface="Arial" panose="020B0604020202020204" pitchFamily="34" charset="0"/>
                <a:cs typeface="Arial" panose="020B0604020202020204" pitchFamily="34" charset="0"/>
              </a:rPr>
              <a:t>–</a:t>
            </a:r>
            <a:r>
              <a:rPr sz="2700" b="1" spc="72" dirty="0">
                <a:solidFill>
                  <a:srgbClr val="000000"/>
                </a:solidFill>
                <a:latin typeface="Arial" panose="020B0604020202020204" pitchFamily="34" charset="0"/>
                <a:cs typeface="Arial" panose="020B0604020202020204" pitchFamily="34" charset="0"/>
              </a:rPr>
              <a:t> </a:t>
            </a:r>
            <a:r>
              <a:rPr sz="2700" b="1" dirty="0">
                <a:solidFill>
                  <a:srgbClr val="000000"/>
                </a:solidFill>
                <a:latin typeface="Arial" panose="020B0604020202020204" pitchFamily="34" charset="0"/>
                <a:cs typeface="Arial" panose="020B0604020202020204" pitchFamily="34" charset="0"/>
              </a:rPr>
              <a:t>évaluer</a:t>
            </a:r>
            <a:r>
              <a:rPr sz="2700" b="1" spc="73" dirty="0">
                <a:solidFill>
                  <a:srgbClr val="000000"/>
                </a:solidFill>
                <a:latin typeface="Arial" panose="020B0604020202020204" pitchFamily="34" charset="0"/>
                <a:cs typeface="Arial" panose="020B0604020202020204" pitchFamily="34" charset="0"/>
              </a:rPr>
              <a:t> </a:t>
            </a:r>
            <a:r>
              <a:rPr sz="2700" b="1" dirty="0">
                <a:solidFill>
                  <a:srgbClr val="000000"/>
                </a:solidFill>
                <a:latin typeface="Arial" panose="020B0604020202020204" pitchFamily="34" charset="0"/>
                <a:cs typeface="Arial" panose="020B0604020202020204" pitchFamily="34" charset="0"/>
              </a:rPr>
              <a:t>le</a:t>
            </a:r>
            <a:r>
              <a:rPr sz="2700" b="1" spc="75" dirty="0">
                <a:solidFill>
                  <a:srgbClr val="000000"/>
                </a:solidFill>
                <a:latin typeface="Arial" panose="020B0604020202020204" pitchFamily="34" charset="0"/>
                <a:cs typeface="Arial" panose="020B0604020202020204" pitchFamily="34" charset="0"/>
              </a:rPr>
              <a:t> </a:t>
            </a:r>
            <a:r>
              <a:rPr sz="2700" b="1" dirty="0">
                <a:solidFill>
                  <a:srgbClr val="000000"/>
                </a:solidFill>
                <a:latin typeface="Arial" panose="020B0604020202020204" pitchFamily="34" charset="0"/>
                <a:cs typeface="Arial" panose="020B0604020202020204" pitchFamily="34" charset="0"/>
              </a:rPr>
              <a:t>degré</a:t>
            </a:r>
            <a:r>
              <a:rPr sz="2700" b="1" spc="74" dirty="0">
                <a:solidFill>
                  <a:srgbClr val="000000"/>
                </a:solidFill>
                <a:latin typeface="Arial" panose="020B0604020202020204" pitchFamily="34" charset="0"/>
                <a:cs typeface="Arial" panose="020B0604020202020204" pitchFamily="34" charset="0"/>
              </a:rPr>
              <a:t> </a:t>
            </a:r>
            <a:r>
              <a:rPr sz="2700" b="1" dirty="0">
                <a:solidFill>
                  <a:srgbClr val="000000"/>
                </a:solidFill>
                <a:latin typeface="Arial" panose="020B0604020202020204" pitchFamily="34" charset="0"/>
                <a:cs typeface="Arial" panose="020B0604020202020204" pitchFamily="34" charset="0"/>
              </a:rPr>
              <a:t>de</a:t>
            </a:r>
            <a:r>
              <a:rPr sz="2700" b="1" spc="75" dirty="0">
                <a:solidFill>
                  <a:srgbClr val="000000"/>
                </a:solidFill>
                <a:latin typeface="Arial" panose="020B0604020202020204" pitchFamily="34" charset="0"/>
                <a:cs typeface="Arial" panose="020B0604020202020204" pitchFamily="34" charset="0"/>
              </a:rPr>
              <a:t> </a:t>
            </a:r>
            <a:r>
              <a:rPr sz="2700" b="1" dirty="0">
                <a:solidFill>
                  <a:srgbClr val="000000"/>
                </a:solidFill>
                <a:latin typeface="Arial" panose="020B0604020202020204" pitchFamily="34" charset="0"/>
                <a:cs typeface="Arial" panose="020B0604020202020204" pitchFamily="34" charset="0"/>
              </a:rPr>
              <a:t>certitude</a:t>
            </a:r>
            <a:r>
              <a:rPr sz="2700" b="1" spc="73" dirty="0">
                <a:solidFill>
                  <a:srgbClr val="000000"/>
                </a:solidFill>
                <a:latin typeface="Arial" panose="020B0604020202020204" pitchFamily="34" charset="0"/>
                <a:cs typeface="Arial" panose="020B0604020202020204" pitchFamily="34" charset="0"/>
              </a:rPr>
              <a:t> </a:t>
            </a:r>
            <a:r>
              <a:rPr sz="2700" b="1" dirty="0">
                <a:solidFill>
                  <a:srgbClr val="000000"/>
                </a:solidFill>
                <a:latin typeface="Arial" panose="020B0604020202020204" pitchFamily="34" charset="0"/>
                <a:cs typeface="Arial" panose="020B0604020202020204" pitchFamily="34" charset="0"/>
              </a:rPr>
              <a:t>des</a:t>
            </a:r>
          </a:p>
          <a:p>
            <a:pPr marL="0" marR="0">
              <a:lnSpc>
                <a:spcPts val="2591"/>
              </a:lnSpc>
              <a:spcBef>
                <a:spcPts val="0"/>
              </a:spcBef>
              <a:spcAft>
                <a:spcPts val="0"/>
              </a:spcAft>
            </a:pPr>
            <a:r>
              <a:rPr sz="2700" b="1" dirty="0">
                <a:solidFill>
                  <a:srgbClr val="000000"/>
                </a:solidFill>
                <a:latin typeface="Arial" panose="020B0604020202020204" pitchFamily="34" charset="0"/>
                <a:cs typeface="Arial" panose="020B0604020202020204" pitchFamily="34" charset="0"/>
              </a:rPr>
              <a:t>données</a:t>
            </a:r>
          </a:p>
        </p:txBody>
      </p:sp>
      <p:sp>
        <p:nvSpPr>
          <p:cNvPr id="4" name="object 4"/>
          <p:cNvSpPr txBox="1"/>
          <p:nvPr/>
        </p:nvSpPr>
        <p:spPr>
          <a:xfrm>
            <a:off x="706116" y="1597067"/>
            <a:ext cx="2369776" cy="282129"/>
          </a:xfrm>
          <a:prstGeom prst="rect">
            <a:avLst/>
          </a:prstGeom>
        </p:spPr>
        <p:txBody>
          <a:bodyPr vert="horz" wrap="square" lIns="0" tIns="0" rIns="0" bIns="0" rtlCol="0">
            <a:spAutoFit/>
          </a:bodyPr>
          <a:lstStyle/>
          <a:p>
            <a:pPr marL="0" marR="0">
              <a:lnSpc>
                <a:spcPts val="2234"/>
              </a:lnSpc>
              <a:spcBef>
                <a:spcPts val="0"/>
              </a:spcBef>
              <a:spcAft>
                <a:spcPts val="0"/>
              </a:spcAft>
            </a:pPr>
            <a:r>
              <a:rPr sz="2000" dirty="0">
                <a:solidFill>
                  <a:srgbClr val="000000"/>
                </a:solidFill>
                <a:latin typeface="Arial" panose="020B0604020202020204" pitchFamily="34" charset="0"/>
                <a:cs typeface="Arial" panose="020B0604020202020204" pitchFamily="34" charset="0"/>
              </a:rPr>
              <a:t>Approche</a:t>
            </a:r>
            <a:r>
              <a:rPr sz="2000" spc="55" dirty="0">
                <a:solidFill>
                  <a:srgbClr val="000000"/>
                </a:solidFill>
                <a:latin typeface="Arial" panose="020B0604020202020204" pitchFamily="34" charset="0"/>
                <a:cs typeface="Arial" panose="020B0604020202020204" pitchFamily="34" charset="0"/>
              </a:rPr>
              <a:t> </a:t>
            </a:r>
            <a:r>
              <a:rPr sz="2000" b="1" dirty="0">
                <a:solidFill>
                  <a:srgbClr val="000000"/>
                </a:solidFill>
                <a:latin typeface="Arial" panose="020B0604020202020204" pitchFamily="34" charset="0"/>
                <a:cs typeface="Arial" panose="020B0604020202020204" pitchFamily="34" charset="0"/>
              </a:rPr>
              <a:t>GRADE</a:t>
            </a:r>
            <a:r>
              <a:rPr sz="2000" b="1" spc="72"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a:t>
            </a:r>
          </a:p>
        </p:txBody>
      </p:sp>
      <p:sp>
        <p:nvSpPr>
          <p:cNvPr id="5" name="object 5"/>
          <p:cNvSpPr txBox="1"/>
          <p:nvPr/>
        </p:nvSpPr>
        <p:spPr>
          <a:xfrm>
            <a:off x="706116" y="1957079"/>
            <a:ext cx="4390681" cy="602729"/>
          </a:xfrm>
          <a:prstGeom prst="rect">
            <a:avLst/>
          </a:prstGeom>
        </p:spPr>
        <p:txBody>
          <a:bodyPr vert="horz" wrap="square" lIns="0" tIns="0" rIns="0" bIns="0" rtlCol="0">
            <a:spAutoFit/>
          </a:bodyPr>
          <a:lstStyle/>
          <a:p>
            <a:pPr marL="0" marR="0">
              <a:lnSpc>
                <a:spcPts val="2290"/>
              </a:lnSpc>
              <a:spcBef>
                <a:spcPts val="0"/>
              </a:spcBef>
              <a:spcAft>
                <a:spcPts val="0"/>
              </a:spcAft>
            </a:pPr>
            <a:r>
              <a:rPr sz="2050" dirty="0">
                <a:solidFill>
                  <a:srgbClr val="000000"/>
                </a:solidFill>
                <a:latin typeface="Arial" panose="020B0604020202020204" pitchFamily="34" charset="0"/>
                <a:cs typeface="Arial" panose="020B0604020202020204" pitchFamily="34" charset="0"/>
              </a:rPr>
              <a:t>•</a:t>
            </a:r>
            <a:r>
              <a:rPr sz="2050" spc="1469"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Hiérarchisation</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des</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données</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selon</a:t>
            </a:r>
          </a:p>
          <a:p>
            <a:pPr marL="342900" marR="0">
              <a:lnSpc>
                <a:spcPts val="2234"/>
              </a:lnSpc>
              <a:spcBef>
                <a:spcPts val="155"/>
              </a:spcBef>
              <a:spcAft>
                <a:spcPts val="0"/>
              </a:spcAft>
            </a:pPr>
            <a:r>
              <a:rPr sz="2000" dirty="0">
                <a:solidFill>
                  <a:srgbClr val="000000"/>
                </a:solidFill>
                <a:latin typeface="Arial" panose="020B0604020202020204" pitchFamily="34" charset="0"/>
                <a:cs typeface="Arial" panose="020B0604020202020204" pitchFamily="34" charset="0"/>
              </a:rPr>
              <a:t>leur</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certitude</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a:t>
            </a:r>
          </a:p>
        </p:txBody>
      </p:sp>
      <p:sp>
        <p:nvSpPr>
          <p:cNvPr id="6" name="object 6"/>
          <p:cNvSpPr txBox="1"/>
          <p:nvPr/>
        </p:nvSpPr>
        <p:spPr>
          <a:xfrm>
            <a:off x="1049016" y="2572427"/>
            <a:ext cx="3788092" cy="282129"/>
          </a:xfrm>
          <a:prstGeom prst="rect">
            <a:avLst/>
          </a:prstGeom>
        </p:spPr>
        <p:txBody>
          <a:bodyPr vert="horz" wrap="square" lIns="0" tIns="0" rIns="0" bIns="0" rtlCol="0">
            <a:spAutoFit/>
          </a:bodyPr>
          <a:lstStyle/>
          <a:p>
            <a:pPr marL="0" marR="0">
              <a:lnSpc>
                <a:spcPts val="2234"/>
              </a:lnSpc>
              <a:spcBef>
                <a:spcPts val="0"/>
              </a:spcBef>
              <a:spcAft>
                <a:spcPts val="0"/>
              </a:spcAft>
            </a:pPr>
            <a:r>
              <a:rPr sz="2000" dirty="0">
                <a:solidFill>
                  <a:srgbClr val="000000"/>
                </a:solidFill>
                <a:latin typeface="Arial" panose="020B0604020202020204" pitchFamily="34" charset="0"/>
                <a:cs typeface="Arial" panose="020B0604020202020204" pitchFamily="34" charset="0"/>
              </a:rPr>
              <a:t>ECR</a:t>
            </a:r>
            <a:r>
              <a:rPr sz="2000" spc="72"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&gt;</a:t>
            </a:r>
            <a:r>
              <a:rPr sz="2000" spc="51"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études</a:t>
            </a:r>
            <a:r>
              <a:rPr sz="2000" spc="55"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observationnelles</a:t>
            </a:r>
          </a:p>
        </p:txBody>
      </p:sp>
      <p:sp>
        <p:nvSpPr>
          <p:cNvPr id="7" name="object 7"/>
          <p:cNvSpPr txBox="1"/>
          <p:nvPr/>
        </p:nvSpPr>
        <p:spPr>
          <a:xfrm>
            <a:off x="706116" y="3298199"/>
            <a:ext cx="4375149" cy="937214"/>
          </a:xfrm>
          <a:prstGeom prst="rect">
            <a:avLst/>
          </a:prstGeom>
        </p:spPr>
        <p:txBody>
          <a:bodyPr vert="horz" wrap="square" lIns="0" tIns="0" rIns="0" bIns="0" rtlCol="0">
            <a:spAutoFit/>
          </a:bodyPr>
          <a:lstStyle/>
          <a:p>
            <a:pPr marL="0" marR="0">
              <a:lnSpc>
                <a:spcPts val="2290"/>
              </a:lnSpc>
              <a:spcBef>
                <a:spcPts val="0"/>
              </a:spcBef>
              <a:spcAft>
                <a:spcPts val="0"/>
              </a:spcAft>
            </a:pPr>
            <a:r>
              <a:rPr sz="2050" dirty="0">
                <a:solidFill>
                  <a:srgbClr val="000000"/>
                </a:solidFill>
                <a:latin typeface="Arial" panose="020B0604020202020204" pitchFamily="34" charset="0"/>
                <a:cs typeface="Arial" panose="020B0604020202020204" pitchFamily="34" charset="0"/>
              </a:rPr>
              <a:t>•</a:t>
            </a:r>
            <a:r>
              <a:rPr sz="2050" spc="1469"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L’évaluation</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de</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la</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certitude</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est</a:t>
            </a:r>
          </a:p>
          <a:p>
            <a:pPr marL="342900" marR="0">
              <a:lnSpc>
                <a:spcPts val="2234"/>
              </a:lnSpc>
              <a:spcBef>
                <a:spcPts val="155"/>
              </a:spcBef>
              <a:spcAft>
                <a:spcPts val="0"/>
              </a:spcAft>
            </a:pPr>
            <a:r>
              <a:rPr sz="2000" dirty="0">
                <a:solidFill>
                  <a:srgbClr val="000000"/>
                </a:solidFill>
                <a:latin typeface="Arial" panose="020B0604020202020204" pitchFamily="34" charset="0"/>
                <a:cs typeface="Arial" panose="020B0604020202020204" pitchFamily="34" charset="0"/>
              </a:rPr>
              <a:t>modifiée</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à</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la</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baisse</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pour</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chaque</a:t>
            </a:r>
          </a:p>
          <a:p>
            <a:pPr marL="342900" marR="0">
              <a:lnSpc>
                <a:spcPts val="2234"/>
              </a:lnSpc>
              <a:spcBef>
                <a:spcPts val="165"/>
              </a:spcBef>
              <a:spcAft>
                <a:spcPts val="0"/>
              </a:spcAft>
            </a:pPr>
            <a:r>
              <a:rPr sz="2000" dirty="0">
                <a:solidFill>
                  <a:srgbClr val="000000"/>
                </a:solidFill>
                <a:latin typeface="Arial" panose="020B0604020202020204" pitchFamily="34" charset="0"/>
                <a:cs typeface="Arial" panose="020B0604020202020204" pitchFamily="34" charset="0"/>
              </a:rPr>
              <a:t>résultat</a:t>
            </a:r>
            <a:r>
              <a:rPr sz="2000" spc="52"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selon</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les</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facteurs</a:t>
            </a:r>
            <a:r>
              <a:rPr sz="2000" spc="55"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suivants</a:t>
            </a:r>
          </a:p>
        </p:txBody>
      </p:sp>
      <p:sp>
        <p:nvSpPr>
          <p:cNvPr id="8" name="object 8"/>
          <p:cNvSpPr txBox="1"/>
          <p:nvPr/>
        </p:nvSpPr>
        <p:spPr>
          <a:xfrm>
            <a:off x="1163316" y="4273559"/>
            <a:ext cx="4078520" cy="666849"/>
          </a:xfrm>
          <a:prstGeom prst="rect">
            <a:avLst/>
          </a:prstGeom>
        </p:spPr>
        <p:txBody>
          <a:bodyPr vert="horz" wrap="square" lIns="0" tIns="0" rIns="0" bIns="0" rtlCol="0">
            <a:spAutoFit/>
          </a:bodyPr>
          <a:lstStyle/>
          <a:p>
            <a:pPr marL="0" marR="0">
              <a:lnSpc>
                <a:spcPts val="2290"/>
              </a:lnSpc>
              <a:spcBef>
                <a:spcPts val="0"/>
              </a:spcBef>
              <a:spcAft>
                <a:spcPts val="0"/>
              </a:spcAft>
            </a:pPr>
            <a:r>
              <a:rPr sz="2050" dirty="0">
                <a:solidFill>
                  <a:srgbClr val="000000"/>
                </a:solidFill>
                <a:latin typeface="Arial" panose="020B0604020202020204" pitchFamily="34" charset="0"/>
                <a:cs typeface="Arial" panose="020B0604020202020204" pitchFamily="34" charset="0"/>
              </a:rPr>
              <a:t>–</a:t>
            </a:r>
            <a:r>
              <a:rPr sz="2050" spc="596"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Limites</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de</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l’étude</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(risque</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de</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biai</a:t>
            </a:r>
          </a:p>
          <a:p>
            <a:pPr marL="0" marR="0">
              <a:lnSpc>
                <a:spcPts val="2290"/>
              </a:lnSpc>
              <a:spcBef>
                <a:spcPts val="589"/>
              </a:spcBef>
              <a:spcAft>
                <a:spcPts val="0"/>
              </a:spcAft>
            </a:pPr>
            <a:r>
              <a:rPr sz="2050" dirty="0">
                <a:solidFill>
                  <a:srgbClr val="000000"/>
                </a:solidFill>
                <a:latin typeface="Arial" panose="020B0604020202020204" pitchFamily="34" charset="0"/>
                <a:cs typeface="Arial" panose="020B0604020202020204" pitchFamily="34" charset="0"/>
              </a:rPr>
              <a:t>–</a:t>
            </a:r>
            <a:r>
              <a:rPr sz="2050" spc="596"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Imprécision</a:t>
            </a:r>
          </a:p>
        </p:txBody>
      </p:sp>
      <p:sp>
        <p:nvSpPr>
          <p:cNvPr id="9" name="object 9"/>
          <p:cNvSpPr txBox="1"/>
          <p:nvPr/>
        </p:nvSpPr>
        <p:spPr>
          <a:xfrm>
            <a:off x="1163316" y="5005078"/>
            <a:ext cx="4221455" cy="1060479"/>
          </a:xfrm>
          <a:prstGeom prst="rect">
            <a:avLst/>
          </a:prstGeom>
        </p:spPr>
        <p:txBody>
          <a:bodyPr vert="horz" wrap="square" lIns="0" tIns="0" rIns="0" bIns="0" rtlCol="0">
            <a:spAutoFit/>
          </a:bodyPr>
          <a:lstStyle/>
          <a:p>
            <a:pPr marL="0" marR="0">
              <a:lnSpc>
                <a:spcPts val="2290"/>
              </a:lnSpc>
              <a:spcBef>
                <a:spcPts val="0"/>
              </a:spcBef>
              <a:spcAft>
                <a:spcPts val="0"/>
              </a:spcAft>
            </a:pPr>
            <a:r>
              <a:rPr sz="2050" dirty="0">
                <a:solidFill>
                  <a:srgbClr val="000000"/>
                </a:solidFill>
                <a:latin typeface="Arial" panose="020B0604020202020204" pitchFamily="34" charset="0"/>
                <a:cs typeface="Arial" panose="020B0604020202020204" pitchFamily="34" charset="0"/>
              </a:rPr>
              <a:t>–</a:t>
            </a:r>
            <a:r>
              <a:rPr sz="2050" spc="596"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Incohérence</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des</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résultats</a:t>
            </a:r>
          </a:p>
          <a:p>
            <a:pPr marL="0" marR="0">
              <a:lnSpc>
                <a:spcPts val="2290"/>
              </a:lnSpc>
              <a:spcBef>
                <a:spcPts val="589"/>
              </a:spcBef>
              <a:spcAft>
                <a:spcPts val="0"/>
              </a:spcAft>
            </a:pPr>
            <a:r>
              <a:rPr sz="2050" dirty="0">
                <a:solidFill>
                  <a:srgbClr val="000000"/>
                </a:solidFill>
                <a:latin typeface="Arial" panose="020B0604020202020204" pitchFamily="34" charset="0"/>
                <a:cs typeface="Arial" panose="020B0604020202020204" pitchFamily="34" charset="0"/>
              </a:rPr>
              <a:t>–</a:t>
            </a:r>
            <a:r>
              <a:rPr sz="2050" spc="596"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Caractère</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indirect</a:t>
            </a:r>
            <a:r>
              <a:rPr sz="2000" spc="52"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des</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données</a:t>
            </a:r>
          </a:p>
          <a:p>
            <a:pPr marL="0" marR="0">
              <a:lnSpc>
                <a:spcPts val="2290"/>
              </a:lnSpc>
              <a:spcBef>
                <a:spcPts val="589"/>
              </a:spcBef>
              <a:spcAft>
                <a:spcPts val="0"/>
              </a:spcAft>
            </a:pPr>
            <a:r>
              <a:rPr sz="2050" dirty="0">
                <a:solidFill>
                  <a:srgbClr val="000000"/>
                </a:solidFill>
                <a:latin typeface="Arial" panose="020B0604020202020204" pitchFamily="34" charset="0"/>
                <a:cs typeface="Arial" panose="020B0604020202020204" pitchFamily="34" charset="0"/>
              </a:rPr>
              <a:t>–</a:t>
            </a:r>
            <a:r>
              <a:rPr sz="2050" spc="596"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Probabilité</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de</a:t>
            </a:r>
            <a:r>
              <a:rPr sz="2000" spc="6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biais</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de</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publication</a:t>
            </a:r>
          </a:p>
        </p:txBody>
      </p:sp>
      <p:sp>
        <p:nvSpPr>
          <p:cNvPr id="10" name="object 10"/>
          <p:cNvSpPr txBox="1"/>
          <p:nvPr/>
        </p:nvSpPr>
        <p:spPr>
          <a:xfrm>
            <a:off x="8579485" y="6365623"/>
            <a:ext cx="321915" cy="166712"/>
          </a:xfrm>
          <a:prstGeom prst="rect">
            <a:avLst/>
          </a:prstGeom>
        </p:spPr>
        <p:txBody>
          <a:bodyPr vert="horz" wrap="square" lIns="0" tIns="0" rIns="0" bIns="0" rtlCol="0">
            <a:spAutoFit/>
          </a:bodyPr>
          <a:lstStyle/>
          <a:p>
            <a:pPr marL="0" marR="0">
              <a:lnSpc>
                <a:spcPts val="1340"/>
              </a:lnSpc>
              <a:spcBef>
                <a:spcPts val="0"/>
              </a:spcBef>
              <a:spcAft>
                <a:spcPts val="0"/>
              </a:spcAft>
            </a:pPr>
            <a:r>
              <a:rPr lang="fr-CA" sz="1200" b="1" dirty="0">
                <a:solidFill>
                  <a:srgbClr val="000000"/>
                </a:solidFill>
                <a:latin typeface="PVDENJ+Arial-BoldMT"/>
                <a:cs typeface="PVDENJ+Arial-BoldMT"/>
              </a:rPr>
              <a:t>75</a:t>
            </a:r>
            <a:endParaRPr sz="1200" b="1" dirty="0">
              <a:solidFill>
                <a:srgbClr val="000000"/>
              </a:solidFill>
              <a:latin typeface="PVDENJ+Arial-BoldMT"/>
              <a:cs typeface="PVDENJ+Arial-BoldMT"/>
            </a:endParaRPr>
          </a:p>
        </p:txBody>
      </p:sp>
      <p:pic>
        <p:nvPicPr>
          <p:cNvPr id="11" name="Picture 5" descr="Icon&#10;&#10;Description automatically generated">
            <a:extLst>
              <a:ext uri="{FF2B5EF4-FFF2-40B4-BE49-F238E27FC236}">
                <a16:creationId xmlns:a16="http://schemas.microsoft.com/office/drawing/2014/main" id="{CB1C2434-C36A-B33A-61B1-20884E887C6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660000">
            <a:off x="5519611" y="2156079"/>
            <a:ext cx="3212341" cy="3220870"/>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48640" y="697831"/>
            <a:ext cx="8117902" cy="461665"/>
          </a:xfrm>
          <a:prstGeom prst="rect">
            <a:avLst/>
          </a:prstGeom>
        </p:spPr>
        <p:txBody>
          <a:bodyPr vert="horz" wrap="square" lIns="0" tIns="0" rIns="0" bIns="0" rtlCol="0">
            <a:spAutoFit/>
          </a:bodyPr>
          <a:lstStyle/>
          <a:p>
            <a:pPr marL="0" marR="0">
              <a:lnSpc>
                <a:spcPts val="3575"/>
              </a:lnSpc>
              <a:spcBef>
                <a:spcPts val="0"/>
              </a:spcBef>
              <a:spcAft>
                <a:spcPts val="0"/>
              </a:spcAft>
            </a:pPr>
            <a:r>
              <a:rPr sz="3200" b="1" dirty="0">
                <a:solidFill>
                  <a:srgbClr val="000000"/>
                </a:solidFill>
                <a:latin typeface="Arial" panose="020B0604020202020204" pitchFamily="34" charset="0"/>
                <a:cs typeface="Arial" panose="020B0604020202020204" pitchFamily="34" charset="0"/>
              </a:rPr>
              <a:t>Données</a:t>
            </a:r>
            <a:r>
              <a:rPr sz="3200" b="1" spc="87" dirty="0">
                <a:solidFill>
                  <a:srgbClr val="000000"/>
                </a:solidFill>
                <a:latin typeface="Arial" panose="020B0604020202020204" pitchFamily="34" charset="0"/>
                <a:cs typeface="Arial" panose="020B0604020202020204" pitchFamily="34" charset="0"/>
              </a:rPr>
              <a:t> </a:t>
            </a:r>
            <a:r>
              <a:rPr sz="3200" b="1" dirty="0">
                <a:solidFill>
                  <a:srgbClr val="000000"/>
                </a:solidFill>
                <a:latin typeface="Arial" panose="020B0604020202020204" pitchFamily="34" charset="0"/>
                <a:cs typeface="Arial" panose="020B0604020202020204" pitchFamily="34" charset="0"/>
              </a:rPr>
              <a:t>probantes</a:t>
            </a:r>
            <a:r>
              <a:rPr sz="3200" b="1" spc="87" dirty="0">
                <a:solidFill>
                  <a:srgbClr val="000000"/>
                </a:solidFill>
                <a:latin typeface="Arial" panose="020B0604020202020204" pitchFamily="34" charset="0"/>
                <a:cs typeface="Arial" panose="020B0604020202020204" pitchFamily="34" charset="0"/>
              </a:rPr>
              <a:t> </a:t>
            </a:r>
            <a:r>
              <a:rPr sz="3200" b="1" dirty="0">
                <a:solidFill>
                  <a:srgbClr val="000000"/>
                </a:solidFill>
                <a:latin typeface="Arial" panose="020B0604020202020204" pitchFamily="34" charset="0"/>
                <a:cs typeface="Arial" panose="020B0604020202020204" pitchFamily="34" charset="0"/>
              </a:rPr>
              <a:t>directes</a:t>
            </a:r>
            <a:r>
              <a:rPr sz="3200" b="1" spc="87" dirty="0">
                <a:solidFill>
                  <a:srgbClr val="000000"/>
                </a:solidFill>
                <a:latin typeface="Arial" panose="020B0604020202020204" pitchFamily="34" charset="0"/>
                <a:cs typeface="Arial" panose="020B0604020202020204" pitchFamily="34" charset="0"/>
              </a:rPr>
              <a:t> </a:t>
            </a:r>
            <a:r>
              <a:rPr sz="3200" b="1" dirty="0">
                <a:solidFill>
                  <a:srgbClr val="000000"/>
                </a:solidFill>
                <a:latin typeface="Arial" panose="020B0604020202020204" pitchFamily="34" charset="0"/>
                <a:cs typeface="Arial" panose="020B0604020202020204" pitchFamily="34" charset="0"/>
              </a:rPr>
              <a:t>et</a:t>
            </a:r>
            <a:r>
              <a:rPr sz="3200" b="1" spc="87" dirty="0">
                <a:solidFill>
                  <a:srgbClr val="000000"/>
                </a:solidFill>
                <a:latin typeface="Arial" panose="020B0604020202020204" pitchFamily="34" charset="0"/>
                <a:cs typeface="Arial" panose="020B0604020202020204" pitchFamily="34" charset="0"/>
              </a:rPr>
              <a:t> </a:t>
            </a:r>
            <a:r>
              <a:rPr sz="3200" b="1" dirty="0">
                <a:solidFill>
                  <a:srgbClr val="000000"/>
                </a:solidFill>
                <a:latin typeface="Arial" panose="020B0604020202020204" pitchFamily="34" charset="0"/>
                <a:cs typeface="Arial" panose="020B0604020202020204" pitchFamily="34" charset="0"/>
              </a:rPr>
              <a:t>indirectes</a:t>
            </a:r>
          </a:p>
        </p:txBody>
      </p:sp>
      <p:sp>
        <p:nvSpPr>
          <p:cNvPr id="4" name="object 4"/>
          <p:cNvSpPr txBox="1"/>
          <p:nvPr/>
        </p:nvSpPr>
        <p:spPr>
          <a:xfrm>
            <a:off x="548640" y="1612251"/>
            <a:ext cx="8186927" cy="937214"/>
          </a:xfrm>
          <a:prstGeom prst="rect">
            <a:avLst/>
          </a:prstGeom>
        </p:spPr>
        <p:txBody>
          <a:bodyPr vert="horz" wrap="square" lIns="0" tIns="0" rIns="0" bIns="0" rtlCol="0">
            <a:spAutoFit/>
          </a:bodyPr>
          <a:lstStyle/>
          <a:p>
            <a:pPr marL="0" marR="0">
              <a:lnSpc>
                <a:spcPts val="2290"/>
              </a:lnSpc>
              <a:spcBef>
                <a:spcPts val="0"/>
              </a:spcBef>
              <a:spcAft>
                <a:spcPts val="0"/>
              </a:spcAft>
            </a:pPr>
            <a:r>
              <a:rPr sz="2050" dirty="0">
                <a:solidFill>
                  <a:srgbClr val="000000"/>
                </a:solidFill>
                <a:latin typeface="Arial" panose="020B0604020202020204" pitchFamily="34" charset="0"/>
                <a:cs typeface="Arial" panose="020B0604020202020204" pitchFamily="34" charset="0"/>
              </a:rPr>
              <a:t>•</a:t>
            </a:r>
            <a:r>
              <a:rPr sz="2050" spc="1469" dirty="0">
                <a:solidFill>
                  <a:srgbClr val="000000"/>
                </a:solidFill>
                <a:latin typeface="Arial" panose="020B0604020202020204" pitchFamily="34" charset="0"/>
                <a:cs typeface="Arial" panose="020B0604020202020204" pitchFamily="34" charset="0"/>
              </a:rPr>
              <a:t> </a:t>
            </a:r>
            <a:r>
              <a:rPr sz="2000" b="1" dirty="0">
                <a:solidFill>
                  <a:srgbClr val="000000"/>
                </a:solidFill>
                <a:latin typeface="Arial" panose="020B0604020202020204" pitchFamily="34" charset="0"/>
                <a:cs typeface="Arial" panose="020B0604020202020204" pitchFamily="34" charset="0"/>
              </a:rPr>
              <a:t>Données</a:t>
            </a:r>
            <a:r>
              <a:rPr sz="2000" b="1" spc="55" dirty="0">
                <a:solidFill>
                  <a:srgbClr val="000000"/>
                </a:solidFill>
                <a:latin typeface="Arial" panose="020B0604020202020204" pitchFamily="34" charset="0"/>
                <a:cs typeface="Arial" panose="020B0604020202020204" pitchFamily="34" charset="0"/>
              </a:rPr>
              <a:t> </a:t>
            </a:r>
            <a:r>
              <a:rPr sz="2000" b="1" dirty="0">
                <a:solidFill>
                  <a:srgbClr val="000000"/>
                </a:solidFill>
                <a:latin typeface="Arial" panose="020B0604020202020204" pitchFamily="34" charset="0"/>
                <a:cs typeface="Arial" panose="020B0604020202020204" pitchFamily="34" charset="0"/>
              </a:rPr>
              <a:t>probantes</a:t>
            </a:r>
            <a:r>
              <a:rPr sz="2000" b="1" spc="83" dirty="0">
                <a:solidFill>
                  <a:srgbClr val="000000"/>
                </a:solidFill>
                <a:latin typeface="Arial" panose="020B0604020202020204" pitchFamily="34" charset="0"/>
                <a:cs typeface="Arial" panose="020B0604020202020204" pitchFamily="34" charset="0"/>
              </a:rPr>
              <a:t> </a:t>
            </a:r>
            <a:r>
              <a:rPr sz="2000" b="1" dirty="0">
                <a:solidFill>
                  <a:srgbClr val="000000"/>
                </a:solidFill>
                <a:latin typeface="Arial" panose="020B0604020202020204" pitchFamily="34" charset="0"/>
                <a:cs typeface="Arial" panose="020B0604020202020204" pitchFamily="34" charset="0"/>
              </a:rPr>
              <a:t>directes</a:t>
            </a:r>
            <a:r>
              <a:rPr sz="2000" b="1" spc="46"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proviennent</a:t>
            </a:r>
            <a:r>
              <a:rPr sz="2000" spc="52"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d’études</a:t>
            </a:r>
            <a:r>
              <a:rPr sz="2000" spc="55"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examinant</a:t>
            </a:r>
            <a:r>
              <a:rPr sz="2000" spc="52"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les</a:t>
            </a:r>
          </a:p>
          <a:p>
            <a:pPr marL="342900" marR="0">
              <a:lnSpc>
                <a:spcPts val="2234"/>
              </a:lnSpc>
              <a:spcBef>
                <a:spcPts val="155"/>
              </a:spcBef>
              <a:spcAft>
                <a:spcPts val="0"/>
              </a:spcAft>
            </a:pPr>
            <a:r>
              <a:rPr sz="2000" dirty="0">
                <a:solidFill>
                  <a:srgbClr val="000000"/>
                </a:solidFill>
                <a:latin typeface="Arial" panose="020B0604020202020204" pitchFamily="34" charset="0"/>
                <a:cs typeface="Arial" panose="020B0604020202020204" pitchFamily="34" charset="0"/>
              </a:rPr>
              <a:t>effets</a:t>
            </a:r>
            <a:r>
              <a:rPr sz="2000" spc="55"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du </a:t>
            </a:r>
            <a:r>
              <a:rPr sz="2000" b="1" dirty="0">
                <a:solidFill>
                  <a:srgbClr val="000000"/>
                </a:solidFill>
                <a:latin typeface="Arial" panose="020B0604020202020204" pitchFamily="34" charset="0"/>
                <a:cs typeface="Arial" panose="020B0604020202020204" pitchFamily="34" charset="0"/>
              </a:rPr>
              <a:t>dépistage</a:t>
            </a:r>
            <a:r>
              <a:rPr sz="2000" b="1" spc="63" dirty="0">
                <a:solidFill>
                  <a:srgbClr val="000000"/>
                </a:solidFill>
                <a:latin typeface="Arial" panose="020B0604020202020204" pitchFamily="34" charset="0"/>
                <a:cs typeface="Arial" panose="020B0604020202020204" pitchFamily="34" charset="0"/>
              </a:rPr>
              <a:t> </a:t>
            </a:r>
            <a:r>
              <a:rPr sz="2000" b="1" dirty="0">
                <a:solidFill>
                  <a:srgbClr val="000000"/>
                </a:solidFill>
                <a:latin typeface="Arial" panose="020B0604020202020204" pitchFamily="34" charset="0"/>
                <a:cs typeface="Arial" panose="020B0604020202020204" pitchFamily="34" charset="0"/>
              </a:rPr>
              <a:t>par</a:t>
            </a:r>
            <a:r>
              <a:rPr sz="2000" b="1" spc="55" dirty="0">
                <a:solidFill>
                  <a:srgbClr val="000000"/>
                </a:solidFill>
                <a:latin typeface="Arial" panose="020B0604020202020204" pitchFamily="34" charset="0"/>
                <a:cs typeface="Arial" panose="020B0604020202020204" pitchFamily="34" charset="0"/>
              </a:rPr>
              <a:t> </a:t>
            </a:r>
            <a:r>
              <a:rPr sz="2000" b="1" dirty="0">
                <a:solidFill>
                  <a:srgbClr val="000000"/>
                </a:solidFill>
                <a:latin typeface="Arial" panose="020B0604020202020204" pitchFamily="34" charset="0"/>
                <a:cs typeface="Arial" panose="020B0604020202020204" pitchFamily="34" charset="0"/>
              </a:rPr>
              <a:t>rapport</a:t>
            </a:r>
            <a:r>
              <a:rPr sz="2000" b="1" spc="55" dirty="0">
                <a:solidFill>
                  <a:srgbClr val="000000"/>
                </a:solidFill>
                <a:latin typeface="Arial" panose="020B0604020202020204" pitchFamily="34" charset="0"/>
                <a:cs typeface="Arial" panose="020B0604020202020204" pitchFamily="34" charset="0"/>
              </a:rPr>
              <a:t> </a:t>
            </a:r>
            <a:r>
              <a:rPr sz="2000" b="1" dirty="0">
                <a:solidFill>
                  <a:srgbClr val="000000"/>
                </a:solidFill>
                <a:latin typeface="Arial" panose="020B0604020202020204" pitchFamily="34" charset="0"/>
                <a:cs typeface="Arial" panose="020B0604020202020204" pitchFamily="34" charset="0"/>
              </a:rPr>
              <a:t>à</a:t>
            </a:r>
            <a:r>
              <a:rPr sz="2000" b="1" spc="54" dirty="0">
                <a:solidFill>
                  <a:srgbClr val="000000"/>
                </a:solidFill>
                <a:latin typeface="Arial" panose="020B0604020202020204" pitchFamily="34" charset="0"/>
                <a:cs typeface="Arial" panose="020B0604020202020204" pitchFamily="34" charset="0"/>
              </a:rPr>
              <a:t> </a:t>
            </a:r>
            <a:r>
              <a:rPr sz="2000" b="1" dirty="0">
                <a:solidFill>
                  <a:srgbClr val="000000"/>
                </a:solidFill>
                <a:latin typeface="Arial" panose="020B0604020202020204" pitchFamily="34" charset="0"/>
                <a:cs typeface="Arial" panose="020B0604020202020204" pitchFamily="34" charset="0"/>
              </a:rPr>
              <a:t>l’absence</a:t>
            </a:r>
            <a:r>
              <a:rPr sz="2000" b="1" spc="55" dirty="0">
                <a:solidFill>
                  <a:srgbClr val="000000"/>
                </a:solidFill>
                <a:latin typeface="Arial" panose="020B0604020202020204" pitchFamily="34" charset="0"/>
                <a:cs typeface="Arial" panose="020B0604020202020204" pitchFamily="34" charset="0"/>
              </a:rPr>
              <a:t> </a:t>
            </a:r>
            <a:r>
              <a:rPr sz="2000" b="1" dirty="0">
                <a:solidFill>
                  <a:srgbClr val="000000"/>
                </a:solidFill>
                <a:latin typeface="Arial" panose="020B0604020202020204" pitchFamily="34" charset="0"/>
                <a:cs typeface="Arial" panose="020B0604020202020204" pitchFamily="34" charset="0"/>
              </a:rPr>
              <a:t>de</a:t>
            </a:r>
            <a:r>
              <a:rPr sz="2000" b="1" spc="50" dirty="0">
                <a:solidFill>
                  <a:srgbClr val="000000"/>
                </a:solidFill>
                <a:latin typeface="Arial" panose="020B0604020202020204" pitchFamily="34" charset="0"/>
                <a:cs typeface="Arial" panose="020B0604020202020204" pitchFamily="34" charset="0"/>
              </a:rPr>
              <a:t> </a:t>
            </a:r>
            <a:r>
              <a:rPr sz="2000" b="1" dirty="0">
                <a:solidFill>
                  <a:srgbClr val="000000"/>
                </a:solidFill>
                <a:latin typeface="Arial" panose="020B0604020202020204" pitchFamily="34" charset="0"/>
                <a:cs typeface="Arial" panose="020B0604020202020204" pitchFamily="34" charset="0"/>
              </a:rPr>
              <a:t>dépistage</a:t>
            </a:r>
            <a:r>
              <a:rPr sz="2000" b="1" spc="63"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ou</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aux</a:t>
            </a:r>
          </a:p>
          <a:p>
            <a:pPr marL="342900" marR="0">
              <a:lnSpc>
                <a:spcPts val="2234"/>
              </a:lnSpc>
              <a:spcBef>
                <a:spcPts val="165"/>
              </a:spcBef>
              <a:spcAft>
                <a:spcPts val="0"/>
              </a:spcAft>
            </a:pPr>
            <a:r>
              <a:rPr sz="2000" dirty="0">
                <a:solidFill>
                  <a:srgbClr val="000000"/>
                </a:solidFill>
                <a:latin typeface="Arial" panose="020B0604020202020204" pitchFamily="34" charset="0"/>
                <a:cs typeface="Arial" panose="020B0604020202020204" pitchFamily="34" charset="0"/>
              </a:rPr>
              <a:t>soins</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habituels</a:t>
            </a:r>
          </a:p>
        </p:txBody>
      </p:sp>
      <p:sp>
        <p:nvSpPr>
          <p:cNvPr id="5" name="object 5"/>
          <p:cNvSpPr txBox="1"/>
          <p:nvPr/>
        </p:nvSpPr>
        <p:spPr>
          <a:xfrm>
            <a:off x="548640" y="2953372"/>
            <a:ext cx="7931378" cy="937214"/>
          </a:xfrm>
          <a:prstGeom prst="rect">
            <a:avLst/>
          </a:prstGeom>
        </p:spPr>
        <p:txBody>
          <a:bodyPr vert="horz" wrap="square" lIns="0" tIns="0" rIns="0" bIns="0" rtlCol="0">
            <a:spAutoFit/>
          </a:bodyPr>
          <a:lstStyle/>
          <a:p>
            <a:pPr marL="0" marR="0">
              <a:lnSpc>
                <a:spcPts val="2290"/>
              </a:lnSpc>
              <a:spcBef>
                <a:spcPts val="0"/>
              </a:spcBef>
              <a:spcAft>
                <a:spcPts val="0"/>
              </a:spcAft>
            </a:pPr>
            <a:r>
              <a:rPr sz="2050" dirty="0">
                <a:solidFill>
                  <a:srgbClr val="000000"/>
                </a:solidFill>
                <a:latin typeface="Arial" panose="020B0604020202020204" pitchFamily="34" charset="0"/>
                <a:cs typeface="Arial" panose="020B0604020202020204" pitchFamily="34" charset="0"/>
              </a:rPr>
              <a:t>•</a:t>
            </a:r>
            <a:r>
              <a:rPr sz="2050" spc="1469"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Lorsqu’il</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n’y</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a</a:t>
            </a:r>
            <a:r>
              <a:rPr sz="2000" spc="64" dirty="0">
                <a:solidFill>
                  <a:srgbClr val="000000"/>
                </a:solidFill>
                <a:latin typeface="Arial" panose="020B0604020202020204" pitchFamily="34" charset="0"/>
                <a:cs typeface="Arial" panose="020B0604020202020204" pitchFamily="34" charset="0"/>
              </a:rPr>
              <a:t> </a:t>
            </a:r>
            <a:r>
              <a:rPr sz="2000" b="1" dirty="0">
                <a:solidFill>
                  <a:srgbClr val="000000"/>
                </a:solidFill>
                <a:latin typeface="Arial" panose="020B0604020202020204" pitchFamily="34" charset="0"/>
                <a:cs typeface="Arial" panose="020B0604020202020204" pitchFamily="34" charset="0"/>
              </a:rPr>
              <a:t>pas</a:t>
            </a:r>
            <a:r>
              <a:rPr sz="2000" b="1" spc="61"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de</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données</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probantes</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directes</a:t>
            </a:r>
            <a:r>
              <a:rPr sz="2000" spc="34" dirty="0">
                <a:solidFill>
                  <a:srgbClr val="000000"/>
                </a:solidFill>
                <a:latin typeface="Arial" panose="020B0604020202020204" pitchFamily="34" charset="0"/>
                <a:cs typeface="Arial" panose="020B0604020202020204" pitchFamily="34" charset="0"/>
              </a:rPr>
              <a:t> </a:t>
            </a:r>
            <a:r>
              <a:rPr sz="2000" b="1" dirty="0">
                <a:solidFill>
                  <a:srgbClr val="000000"/>
                </a:solidFill>
                <a:latin typeface="Arial" panose="020B0604020202020204" pitchFamily="34" charset="0"/>
                <a:cs typeface="Arial" panose="020B0604020202020204" pitchFamily="34" charset="0"/>
              </a:rPr>
              <a:t>disponibles</a:t>
            </a:r>
            <a:r>
              <a:rPr sz="2000" dirty="0">
                <a:solidFill>
                  <a:srgbClr val="000000"/>
                </a:solidFill>
                <a:latin typeface="Arial" panose="020B0604020202020204" pitchFamily="34" charset="0"/>
                <a:cs typeface="Arial" panose="020B0604020202020204" pitchFamily="34" charset="0"/>
              </a:rPr>
              <a:t>,</a:t>
            </a:r>
            <a:r>
              <a:rPr sz="2000" spc="51"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le</a:t>
            </a:r>
          </a:p>
          <a:p>
            <a:pPr marL="342900" marR="0">
              <a:lnSpc>
                <a:spcPts val="2234"/>
              </a:lnSpc>
              <a:spcBef>
                <a:spcPts val="155"/>
              </a:spcBef>
              <a:spcAft>
                <a:spcPts val="0"/>
              </a:spcAft>
            </a:pPr>
            <a:r>
              <a:rPr sz="2000" dirty="0">
                <a:solidFill>
                  <a:srgbClr val="000000"/>
                </a:solidFill>
                <a:latin typeface="Arial" panose="020B0604020202020204" pitchFamily="34" charset="0"/>
                <a:cs typeface="Arial" panose="020B0604020202020204" pitchFamily="34" charset="0"/>
              </a:rPr>
              <a:t>Groupe</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d’étude</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canadien</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peut</a:t>
            </a:r>
            <a:r>
              <a:rPr sz="2000" spc="52"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évaluer</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des</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données</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probantes</a:t>
            </a:r>
          </a:p>
          <a:p>
            <a:pPr marL="342900" marR="0">
              <a:lnSpc>
                <a:spcPts val="2234"/>
              </a:lnSpc>
              <a:spcBef>
                <a:spcPts val="165"/>
              </a:spcBef>
              <a:spcAft>
                <a:spcPts val="0"/>
              </a:spcAft>
            </a:pPr>
            <a:r>
              <a:rPr sz="2000" dirty="0">
                <a:solidFill>
                  <a:srgbClr val="000000"/>
                </a:solidFill>
                <a:latin typeface="Arial" panose="020B0604020202020204" pitchFamily="34" charset="0"/>
                <a:cs typeface="Arial" panose="020B0604020202020204" pitchFamily="34" charset="0"/>
              </a:rPr>
              <a:t>indirectes.</a:t>
            </a:r>
          </a:p>
        </p:txBody>
      </p:sp>
      <p:sp>
        <p:nvSpPr>
          <p:cNvPr id="6" name="object 6"/>
          <p:cNvSpPr txBox="1"/>
          <p:nvPr/>
        </p:nvSpPr>
        <p:spPr>
          <a:xfrm>
            <a:off x="548640" y="4294492"/>
            <a:ext cx="7141420" cy="294953"/>
          </a:xfrm>
          <a:prstGeom prst="rect">
            <a:avLst/>
          </a:prstGeom>
        </p:spPr>
        <p:txBody>
          <a:bodyPr vert="horz" wrap="square" lIns="0" tIns="0" rIns="0" bIns="0" rtlCol="0">
            <a:spAutoFit/>
          </a:bodyPr>
          <a:lstStyle/>
          <a:p>
            <a:pPr marL="0" marR="0">
              <a:lnSpc>
                <a:spcPts val="2290"/>
              </a:lnSpc>
              <a:spcBef>
                <a:spcPts val="0"/>
              </a:spcBef>
              <a:spcAft>
                <a:spcPts val="0"/>
              </a:spcAft>
            </a:pPr>
            <a:r>
              <a:rPr sz="2050" dirty="0">
                <a:solidFill>
                  <a:srgbClr val="000000"/>
                </a:solidFill>
                <a:latin typeface="Arial" panose="020B0604020202020204" pitchFamily="34" charset="0"/>
                <a:cs typeface="Arial" panose="020B0604020202020204" pitchFamily="34" charset="0"/>
              </a:rPr>
              <a:t>•</a:t>
            </a:r>
            <a:r>
              <a:rPr sz="2050" spc="1469" dirty="0">
                <a:solidFill>
                  <a:srgbClr val="000000"/>
                </a:solidFill>
                <a:latin typeface="Arial" panose="020B0604020202020204" pitchFamily="34" charset="0"/>
                <a:cs typeface="Arial" panose="020B0604020202020204" pitchFamily="34" charset="0"/>
              </a:rPr>
              <a:t> </a:t>
            </a:r>
            <a:r>
              <a:rPr sz="2000" b="1" dirty="0">
                <a:solidFill>
                  <a:srgbClr val="000000"/>
                </a:solidFill>
                <a:latin typeface="Arial" panose="020B0604020202020204" pitchFamily="34" charset="0"/>
                <a:cs typeface="Arial" panose="020B0604020202020204" pitchFamily="34" charset="0"/>
              </a:rPr>
              <a:t>Les</a:t>
            </a:r>
            <a:r>
              <a:rPr sz="2000" b="1" spc="55" dirty="0">
                <a:solidFill>
                  <a:srgbClr val="000000"/>
                </a:solidFill>
                <a:latin typeface="Arial" panose="020B0604020202020204" pitchFamily="34" charset="0"/>
                <a:cs typeface="Arial" panose="020B0604020202020204" pitchFamily="34" charset="0"/>
              </a:rPr>
              <a:t> </a:t>
            </a:r>
            <a:r>
              <a:rPr sz="2000" b="1" dirty="0">
                <a:solidFill>
                  <a:srgbClr val="000000"/>
                </a:solidFill>
                <a:latin typeface="Arial" panose="020B0604020202020204" pitchFamily="34" charset="0"/>
                <a:cs typeface="Arial" panose="020B0604020202020204" pitchFamily="34" charset="0"/>
              </a:rPr>
              <a:t>données</a:t>
            </a:r>
            <a:r>
              <a:rPr sz="2000" b="1" spc="55" dirty="0">
                <a:solidFill>
                  <a:srgbClr val="000000"/>
                </a:solidFill>
                <a:latin typeface="Arial" panose="020B0604020202020204" pitchFamily="34" charset="0"/>
                <a:cs typeface="Arial" panose="020B0604020202020204" pitchFamily="34" charset="0"/>
              </a:rPr>
              <a:t> </a:t>
            </a:r>
            <a:r>
              <a:rPr sz="2000" b="1" dirty="0">
                <a:solidFill>
                  <a:srgbClr val="000000"/>
                </a:solidFill>
                <a:latin typeface="Arial" panose="020B0604020202020204" pitchFamily="34" charset="0"/>
                <a:cs typeface="Arial" panose="020B0604020202020204" pitchFamily="34" charset="0"/>
              </a:rPr>
              <a:t>probantes</a:t>
            </a:r>
            <a:r>
              <a:rPr sz="2000" b="1" spc="55" dirty="0">
                <a:solidFill>
                  <a:srgbClr val="000000"/>
                </a:solidFill>
                <a:latin typeface="Arial" panose="020B0604020202020204" pitchFamily="34" charset="0"/>
                <a:cs typeface="Arial" panose="020B0604020202020204" pitchFamily="34" charset="0"/>
              </a:rPr>
              <a:t> </a:t>
            </a:r>
            <a:r>
              <a:rPr sz="2000" b="1" dirty="0">
                <a:solidFill>
                  <a:srgbClr val="000000"/>
                </a:solidFill>
                <a:latin typeface="Arial" panose="020B0604020202020204" pitchFamily="34" charset="0"/>
                <a:cs typeface="Arial" panose="020B0604020202020204" pitchFamily="34" charset="0"/>
              </a:rPr>
              <a:t>indirectes</a:t>
            </a:r>
            <a:r>
              <a:rPr sz="2000" b="1" spc="79"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sont</a:t>
            </a:r>
            <a:r>
              <a:rPr sz="2000" spc="52"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plus</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incertaines</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a:t>
            </a:r>
          </a:p>
        </p:txBody>
      </p:sp>
      <p:sp>
        <p:nvSpPr>
          <p:cNvPr id="7" name="object 7"/>
          <p:cNvSpPr txBox="1"/>
          <p:nvPr/>
        </p:nvSpPr>
        <p:spPr>
          <a:xfrm>
            <a:off x="1005840" y="4661904"/>
            <a:ext cx="6809206" cy="589905"/>
          </a:xfrm>
          <a:prstGeom prst="rect">
            <a:avLst/>
          </a:prstGeom>
        </p:spPr>
        <p:txBody>
          <a:bodyPr vert="horz" wrap="square" lIns="0" tIns="0" rIns="0" bIns="0" rtlCol="0">
            <a:spAutoFit/>
          </a:bodyPr>
          <a:lstStyle/>
          <a:p>
            <a:pPr marL="342900" marR="0" indent="-342900">
              <a:lnSpc>
                <a:spcPts val="2275"/>
              </a:lnSpc>
              <a:spcBef>
                <a:spcPts val="0"/>
              </a:spcBef>
              <a:spcAft>
                <a:spcPts val="0"/>
              </a:spcAft>
              <a:buFont typeface="Wingdings" pitchFamily="2" charset="2"/>
              <a:buChar char="ü"/>
            </a:pPr>
            <a:r>
              <a:rPr sz="2050" spc="126"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elles</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sont</a:t>
            </a:r>
            <a:r>
              <a:rPr sz="2000" spc="55" dirty="0">
                <a:solidFill>
                  <a:srgbClr val="000000"/>
                </a:solidFill>
                <a:latin typeface="Arial" panose="020B0604020202020204" pitchFamily="34" charset="0"/>
                <a:cs typeface="Arial" panose="020B0604020202020204" pitchFamily="34" charset="0"/>
              </a:rPr>
              <a:t> </a:t>
            </a:r>
            <a:r>
              <a:rPr sz="2000" b="1" dirty="0">
                <a:solidFill>
                  <a:srgbClr val="000000"/>
                </a:solidFill>
                <a:latin typeface="Arial" panose="020B0604020202020204" pitchFamily="34" charset="0"/>
                <a:cs typeface="Arial" panose="020B0604020202020204" pitchFamily="34" charset="0"/>
              </a:rPr>
              <a:t>liées</a:t>
            </a:r>
            <a:r>
              <a:rPr sz="2000" b="1" spc="47"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au</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résultat</a:t>
            </a:r>
            <a:r>
              <a:rPr sz="2000" spc="52"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visé</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(p.</a:t>
            </a:r>
            <a:r>
              <a:rPr sz="2000" spc="51"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ex.</a:t>
            </a:r>
            <a:r>
              <a:rPr sz="2000" spc="51"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les</a:t>
            </a:r>
            <a:r>
              <a:rPr sz="2000" spc="25" dirty="0">
                <a:solidFill>
                  <a:srgbClr val="000000"/>
                </a:solidFill>
                <a:latin typeface="Arial" panose="020B0604020202020204" pitchFamily="34" charset="0"/>
                <a:cs typeface="Arial" panose="020B0604020202020204" pitchFamily="34" charset="0"/>
              </a:rPr>
              <a:t> </a:t>
            </a:r>
            <a:r>
              <a:rPr sz="2000" dirty="0" err="1">
                <a:solidFill>
                  <a:srgbClr val="000000"/>
                </a:solidFill>
                <a:latin typeface="Arial" panose="020B0604020202020204" pitchFamily="34" charset="0"/>
                <a:cs typeface="Arial" panose="020B0604020202020204" pitchFamily="34" charset="0"/>
              </a:rPr>
              <a:t>symptômes</a:t>
            </a:r>
            <a:r>
              <a:rPr sz="2000" spc="4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d</a:t>
            </a:r>
            <a:r>
              <a:rPr lang="fr-CA" sz="2000" dirty="0">
                <a:solidFill>
                  <a:srgbClr val="000000"/>
                </a:solidFill>
                <a:latin typeface="Arial" panose="020B0604020202020204" pitchFamily="34" charset="0"/>
                <a:cs typeface="Arial" panose="020B0604020202020204" pitchFamily="34" charset="0"/>
              </a:rPr>
              <a:t>e </a:t>
            </a:r>
            <a:r>
              <a:rPr sz="2000" dirty="0" err="1">
                <a:solidFill>
                  <a:srgbClr val="000000"/>
                </a:solidFill>
                <a:latin typeface="Arial" panose="020B0604020202020204" pitchFamily="34" charset="0"/>
                <a:cs typeface="Arial" panose="020B0604020202020204" pitchFamily="34" charset="0"/>
              </a:rPr>
              <a:t>dépression</a:t>
            </a:r>
            <a:r>
              <a:rPr sz="2000" spc="58"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dépendent</a:t>
            </a:r>
            <a:r>
              <a:rPr sz="2000" spc="52"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de</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l’efficacité</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du</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traitement)</a:t>
            </a:r>
            <a:r>
              <a:rPr sz="2000" spc="31" dirty="0">
                <a:solidFill>
                  <a:srgbClr val="000000"/>
                </a:solidFill>
                <a:latin typeface="Arial" panose="020B0604020202020204" pitchFamily="34" charset="0"/>
                <a:cs typeface="Arial" panose="020B0604020202020204" pitchFamily="34" charset="0"/>
              </a:rPr>
              <a:t> </a:t>
            </a:r>
            <a:r>
              <a:rPr sz="2000" b="1" dirty="0">
                <a:solidFill>
                  <a:srgbClr val="000000"/>
                </a:solidFill>
                <a:latin typeface="Arial" panose="020B0604020202020204" pitchFamily="34" charset="0"/>
                <a:cs typeface="Arial" panose="020B0604020202020204" pitchFamily="34" charset="0"/>
              </a:rPr>
              <a:t>ou</a:t>
            </a:r>
          </a:p>
        </p:txBody>
      </p:sp>
      <p:sp>
        <p:nvSpPr>
          <p:cNvPr id="8" name="object 8"/>
          <p:cNvSpPr txBox="1"/>
          <p:nvPr/>
        </p:nvSpPr>
        <p:spPr>
          <a:xfrm>
            <a:off x="1005840" y="5332464"/>
            <a:ext cx="5586814" cy="589905"/>
          </a:xfrm>
          <a:prstGeom prst="rect">
            <a:avLst/>
          </a:prstGeom>
        </p:spPr>
        <p:txBody>
          <a:bodyPr vert="horz" wrap="square" lIns="0" tIns="0" rIns="0" bIns="0" rtlCol="0">
            <a:spAutoFit/>
          </a:bodyPr>
          <a:lstStyle/>
          <a:p>
            <a:pPr marL="342900" marR="0" indent="-342900">
              <a:lnSpc>
                <a:spcPts val="2275"/>
              </a:lnSpc>
              <a:spcBef>
                <a:spcPts val="0"/>
              </a:spcBef>
              <a:spcAft>
                <a:spcPts val="0"/>
              </a:spcAft>
              <a:buFont typeface="Wingdings" pitchFamily="2" charset="2"/>
              <a:buChar char="ü"/>
            </a:pPr>
            <a:r>
              <a:rPr sz="2050" spc="126" dirty="0">
                <a:solidFill>
                  <a:srgbClr val="000000"/>
                </a:solidFill>
                <a:latin typeface="Arial" panose="020B0604020202020204" pitchFamily="34" charset="0"/>
                <a:cs typeface="Arial" panose="020B0604020202020204" pitchFamily="34" charset="0"/>
              </a:rPr>
              <a:t> </a:t>
            </a:r>
            <a:r>
              <a:rPr sz="2000" b="1" dirty="0">
                <a:solidFill>
                  <a:srgbClr val="000000"/>
                </a:solidFill>
                <a:latin typeface="Arial" panose="020B0604020202020204" pitchFamily="34" charset="0"/>
                <a:cs typeface="Arial" panose="020B0604020202020204" pitchFamily="34" charset="0"/>
              </a:rPr>
              <a:t>ont</a:t>
            </a:r>
            <a:r>
              <a:rPr sz="2000" b="1" spc="56" dirty="0">
                <a:solidFill>
                  <a:srgbClr val="000000"/>
                </a:solidFill>
                <a:latin typeface="Arial" panose="020B0604020202020204" pitchFamily="34" charset="0"/>
                <a:cs typeface="Arial" panose="020B0604020202020204" pitchFamily="34" charset="0"/>
              </a:rPr>
              <a:t> </a:t>
            </a:r>
            <a:r>
              <a:rPr sz="2000" b="1" dirty="0">
                <a:solidFill>
                  <a:srgbClr val="000000"/>
                </a:solidFill>
                <a:latin typeface="Arial" panose="020B0604020202020204" pitchFamily="34" charset="0"/>
                <a:cs typeface="Arial" panose="020B0604020202020204" pitchFamily="34" charset="0"/>
              </a:rPr>
              <a:t>trait</a:t>
            </a:r>
            <a:r>
              <a:rPr sz="2000" b="1" spc="43"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à</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l’intervention</a:t>
            </a:r>
            <a:r>
              <a:rPr sz="2000" spc="54"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de</a:t>
            </a:r>
            <a:r>
              <a:rPr sz="2000" spc="55"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dépistage</a:t>
            </a:r>
            <a:r>
              <a:rPr sz="2000" spc="58" dirty="0">
                <a:solidFill>
                  <a:srgbClr val="000000"/>
                </a:solidFill>
                <a:latin typeface="Arial" panose="020B0604020202020204" pitchFamily="34" charset="0"/>
                <a:cs typeface="Arial" panose="020B0604020202020204" pitchFamily="34" charset="0"/>
              </a:rPr>
              <a:t> </a:t>
            </a:r>
            <a:r>
              <a:rPr sz="2000" dirty="0">
                <a:solidFill>
                  <a:srgbClr val="000000"/>
                </a:solidFill>
                <a:latin typeface="Arial" panose="020B0604020202020204" pitchFamily="34" charset="0"/>
                <a:cs typeface="Arial" panose="020B0604020202020204" pitchFamily="34" charset="0"/>
              </a:rPr>
              <a:t>d’intérêt</a:t>
            </a:r>
          </a:p>
        </p:txBody>
      </p:sp>
      <p:sp>
        <p:nvSpPr>
          <p:cNvPr id="9" name="object 9"/>
          <p:cNvSpPr txBox="1"/>
          <p:nvPr/>
        </p:nvSpPr>
        <p:spPr>
          <a:xfrm>
            <a:off x="8427085" y="6365623"/>
            <a:ext cx="321915" cy="166712"/>
          </a:xfrm>
          <a:prstGeom prst="rect">
            <a:avLst/>
          </a:prstGeom>
        </p:spPr>
        <p:txBody>
          <a:bodyPr vert="horz" wrap="square" lIns="0" tIns="0" rIns="0" bIns="0" rtlCol="0">
            <a:spAutoFit/>
          </a:bodyPr>
          <a:lstStyle/>
          <a:p>
            <a:pPr marL="0" marR="0">
              <a:lnSpc>
                <a:spcPts val="1340"/>
              </a:lnSpc>
              <a:spcBef>
                <a:spcPts val="0"/>
              </a:spcBef>
              <a:spcAft>
                <a:spcPts val="0"/>
              </a:spcAft>
            </a:pPr>
            <a:r>
              <a:rPr lang="fr-CA" sz="1200" b="1" dirty="0">
                <a:solidFill>
                  <a:srgbClr val="000000"/>
                </a:solidFill>
                <a:latin typeface="PVDENJ+Arial-BoldMT"/>
                <a:cs typeface="PVDENJ+Arial-BoldMT"/>
              </a:rPr>
              <a:t>76</a:t>
            </a:r>
            <a:endParaRPr sz="1200" b="1" dirty="0">
              <a:solidFill>
                <a:srgbClr val="000000"/>
              </a:solidFill>
              <a:latin typeface="PVDENJ+Arial-BoldMT"/>
              <a:cs typeface="PVDENJ+Arial-BoldMT"/>
            </a:endParaRPr>
          </a:p>
        </p:txBody>
      </p:sp>
    </p:spTree>
    <p:extLst>
      <p:ext uri="{BB962C8B-B14F-4D97-AF65-F5344CB8AC3E}">
        <p14:creationId xmlns:p14="http://schemas.microsoft.com/office/powerpoint/2010/main" val="15870117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64342" y="2713340"/>
            <a:ext cx="7012032" cy="1215230"/>
          </a:xfrm>
          <a:prstGeom prst="rect">
            <a:avLst/>
          </a:prstGeom>
        </p:spPr>
        <p:txBody>
          <a:bodyPr vert="horz" wrap="square" lIns="0" tIns="0" rIns="0" bIns="0" rtlCol="0">
            <a:spAutoFit/>
          </a:bodyPr>
          <a:lstStyle/>
          <a:p>
            <a:pPr marL="0" marR="0">
              <a:lnSpc>
                <a:spcPts val="4468"/>
              </a:lnSpc>
              <a:spcBef>
                <a:spcPts val="0"/>
              </a:spcBef>
              <a:spcAft>
                <a:spcPts val="0"/>
              </a:spcAft>
            </a:pPr>
            <a:r>
              <a:rPr sz="4000" b="1" dirty="0">
                <a:solidFill>
                  <a:srgbClr val="FFFFFF"/>
                </a:solidFill>
                <a:latin typeface="Arial" panose="020B0604020202020204" pitchFamily="34" charset="0"/>
                <a:cs typeface="Arial" panose="020B0604020202020204" pitchFamily="34" charset="0"/>
              </a:rPr>
              <a:t>Autres</a:t>
            </a:r>
            <a:r>
              <a:rPr sz="4000" b="1" spc="124" dirty="0">
                <a:solidFill>
                  <a:srgbClr val="FFFFFF"/>
                </a:solidFill>
                <a:latin typeface="Arial" panose="020B0604020202020204" pitchFamily="34" charset="0"/>
                <a:cs typeface="Arial" panose="020B0604020202020204" pitchFamily="34" charset="0"/>
              </a:rPr>
              <a:t> </a:t>
            </a:r>
            <a:r>
              <a:rPr sz="4000" b="1" dirty="0">
                <a:solidFill>
                  <a:srgbClr val="FFFFFF"/>
                </a:solidFill>
                <a:latin typeface="Arial" panose="020B0604020202020204" pitchFamily="34" charset="0"/>
                <a:cs typeface="Arial" panose="020B0604020202020204" pitchFamily="34" charset="0"/>
              </a:rPr>
              <a:t>recommandations</a:t>
            </a:r>
            <a:r>
              <a:rPr sz="4000" b="1" spc="130" dirty="0">
                <a:solidFill>
                  <a:srgbClr val="FFFFFF"/>
                </a:solidFill>
                <a:latin typeface="Arial" panose="020B0604020202020204" pitchFamily="34" charset="0"/>
                <a:cs typeface="Arial" panose="020B0604020202020204" pitchFamily="34" charset="0"/>
              </a:rPr>
              <a:t> </a:t>
            </a:r>
            <a:r>
              <a:rPr sz="4000" b="1" dirty="0">
                <a:solidFill>
                  <a:srgbClr val="FFFFFF"/>
                </a:solidFill>
                <a:latin typeface="Arial" panose="020B0604020202020204" pitchFamily="34" charset="0"/>
                <a:cs typeface="Arial" panose="020B0604020202020204" pitchFamily="34" charset="0"/>
              </a:rPr>
              <a:t>en</a:t>
            </a:r>
          </a:p>
          <a:p>
            <a:pPr marL="0" marR="0">
              <a:lnSpc>
                <a:spcPts val="4468"/>
              </a:lnSpc>
              <a:spcBef>
                <a:spcPts val="331"/>
              </a:spcBef>
              <a:spcAft>
                <a:spcPts val="0"/>
              </a:spcAft>
            </a:pPr>
            <a:r>
              <a:rPr sz="4000" b="1" dirty="0">
                <a:solidFill>
                  <a:srgbClr val="FFFFFF"/>
                </a:solidFill>
                <a:latin typeface="Arial" panose="020B0604020202020204" pitchFamily="34" charset="0"/>
                <a:cs typeface="Arial" panose="020B0604020202020204" pitchFamily="34" charset="0"/>
              </a:rPr>
              <a:t>matière</a:t>
            </a:r>
            <a:r>
              <a:rPr sz="4000" b="1" spc="108" dirty="0">
                <a:solidFill>
                  <a:srgbClr val="FFFFFF"/>
                </a:solidFill>
                <a:latin typeface="Arial" panose="020B0604020202020204" pitchFamily="34" charset="0"/>
                <a:cs typeface="Arial" panose="020B0604020202020204" pitchFamily="34" charset="0"/>
              </a:rPr>
              <a:t> </a:t>
            </a:r>
            <a:r>
              <a:rPr sz="4000" b="1" dirty="0">
                <a:solidFill>
                  <a:srgbClr val="FFFFFF"/>
                </a:solidFill>
                <a:latin typeface="Arial" panose="020B0604020202020204" pitchFamily="34" charset="0"/>
                <a:cs typeface="Arial" panose="020B0604020202020204" pitchFamily="34" charset="0"/>
              </a:rPr>
              <a:t>de</a:t>
            </a:r>
            <a:r>
              <a:rPr sz="4000" b="1" spc="144" dirty="0">
                <a:solidFill>
                  <a:srgbClr val="FFFFFF"/>
                </a:solidFill>
                <a:latin typeface="Arial" panose="020B0604020202020204" pitchFamily="34" charset="0"/>
                <a:cs typeface="Arial" panose="020B0604020202020204" pitchFamily="34" charset="0"/>
              </a:rPr>
              <a:t> </a:t>
            </a:r>
            <a:r>
              <a:rPr sz="4000" b="1" dirty="0">
                <a:solidFill>
                  <a:srgbClr val="FFFFFF"/>
                </a:solidFill>
                <a:latin typeface="Arial" panose="020B0604020202020204" pitchFamily="34" charset="0"/>
                <a:cs typeface="Arial" panose="020B0604020202020204" pitchFamily="34" charset="0"/>
              </a:rPr>
              <a:t>dépistage</a:t>
            </a:r>
          </a:p>
        </p:txBody>
      </p:sp>
      <p:sp>
        <p:nvSpPr>
          <p:cNvPr id="4" name="object 4"/>
          <p:cNvSpPr txBox="1"/>
          <p:nvPr/>
        </p:nvSpPr>
        <p:spPr>
          <a:xfrm>
            <a:off x="8627110" y="6534650"/>
            <a:ext cx="350167" cy="205184"/>
          </a:xfrm>
          <a:prstGeom prst="rect">
            <a:avLst/>
          </a:prstGeom>
        </p:spPr>
        <p:txBody>
          <a:bodyPr vert="horz" wrap="square" lIns="0" tIns="0" rIns="0" bIns="0" rtlCol="0">
            <a:spAutoFit/>
          </a:bodyPr>
          <a:lstStyle/>
          <a:p>
            <a:pPr marL="0" marR="0">
              <a:lnSpc>
                <a:spcPts val="1564"/>
              </a:lnSpc>
              <a:spcBef>
                <a:spcPts val="0"/>
              </a:spcBef>
              <a:spcAft>
                <a:spcPts val="0"/>
              </a:spcAft>
            </a:pPr>
            <a:r>
              <a:rPr lang="fr-CA" sz="1400" b="1" dirty="0">
                <a:solidFill>
                  <a:srgbClr val="FFFFFF"/>
                </a:solidFill>
                <a:latin typeface="PVDENJ+Arial-BoldMT"/>
                <a:cs typeface="PVDENJ+Arial-BoldMT"/>
              </a:rPr>
              <a:t>77</a:t>
            </a:r>
            <a:endParaRPr sz="1400" b="1" dirty="0">
              <a:solidFill>
                <a:srgbClr val="FFFFFF"/>
              </a:solidFill>
              <a:latin typeface="PVDENJ+Arial-BoldMT"/>
              <a:cs typeface="PVDENJ+Arial-BoldMT"/>
            </a:endParaRPr>
          </a:p>
        </p:txBody>
      </p:sp>
    </p:spTree>
    <p:extLst>
      <p:ext uri="{BB962C8B-B14F-4D97-AF65-F5344CB8AC3E}">
        <p14:creationId xmlns:p14="http://schemas.microsoft.com/office/powerpoint/2010/main" val="27971198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48638" y="718901"/>
            <a:ext cx="8285888" cy="384721"/>
          </a:xfrm>
          <a:prstGeom prst="rect">
            <a:avLst/>
          </a:prstGeom>
        </p:spPr>
        <p:txBody>
          <a:bodyPr vert="horz" wrap="square" lIns="0" tIns="0" rIns="0" bIns="0" rtlCol="0">
            <a:spAutoFit/>
          </a:bodyPr>
          <a:lstStyle/>
          <a:p>
            <a:pPr marL="0" marR="0">
              <a:lnSpc>
                <a:spcPts val="3016"/>
              </a:lnSpc>
              <a:spcBef>
                <a:spcPts val="0"/>
              </a:spcBef>
              <a:spcAft>
                <a:spcPts val="0"/>
              </a:spcAft>
            </a:pPr>
            <a:r>
              <a:rPr sz="2700" b="1" dirty="0">
                <a:solidFill>
                  <a:srgbClr val="000000"/>
                </a:solidFill>
                <a:latin typeface="Arial" panose="020B0604020202020204" pitchFamily="34" charset="0"/>
                <a:cs typeface="Arial" panose="020B0604020202020204" pitchFamily="34" charset="0"/>
              </a:rPr>
              <a:t>Autres</a:t>
            </a:r>
            <a:r>
              <a:rPr sz="2700" b="1" spc="73" dirty="0">
                <a:solidFill>
                  <a:srgbClr val="000000"/>
                </a:solidFill>
                <a:latin typeface="Arial" panose="020B0604020202020204" pitchFamily="34" charset="0"/>
                <a:cs typeface="Arial" panose="020B0604020202020204" pitchFamily="34" charset="0"/>
              </a:rPr>
              <a:t> </a:t>
            </a:r>
            <a:r>
              <a:rPr sz="2700" b="1" dirty="0">
                <a:solidFill>
                  <a:srgbClr val="000000"/>
                </a:solidFill>
                <a:latin typeface="Arial" panose="020B0604020202020204" pitchFamily="34" charset="0"/>
                <a:cs typeface="Arial" panose="020B0604020202020204" pitchFamily="34" charset="0"/>
              </a:rPr>
              <a:t>recommandations</a:t>
            </a:r>
            <a:r>
              <a:rPr sz="2700" b="1" spc="74" dirty="0">
                <a:solidFill>
                  <a:srgbClr val="000000"/>
                </a:solidFill>
                <a:latin typeface="Arial" panose="020B0604020202020204" pitchFamily="34" charset="0"/>
                <a:cs typeface="Arial" panose="020B0604020202020204" pitchFamily="34" charset="0"/>
              </a:rPr>
              <a:t> </a:t>
            </a:r>
            <a:r>
              <a:rPr sz="2700" b="1" dirty="0">
                <a:solidFill>
                  <a:srgbClr val="000000"/>
                </a:solidFill>
                <a:latin typeface="Arial" panose="020B0604020202020204" pitchFamily="34" charset="0"/>
                <a:cs typeface="Arial" panose="020B0604020202020204" pitchFamily="34" charset="0"/>
              </a:rPr>
              <a:t>en</a:t>
            </a:r>
            <a:r>
              <a:rPr sz="2700" b="1" spc="70" dirty="0">
                <a:solidFill>
                  <a:srgbClr val="000000"/>
                </a:solidFill>
                <a:latin typeface="Arial" panose="020B0604020202020204" pitchFamily="34" charset="0"/>
                <a:cs typeface="Arial" panose="020B0604020202020204" pitchFamily="34" charset="0"/>
              </a:rPr>
              <a:t> </a:t>
            </a:r>
            <a:r>
              <a:rPr sz="2700" b="1" dirty="0">
                <a:solidFill>
                  <a:srgbClr val="000000"/>
                </a:solidFill>
                <a:latin typeface="Arial" panose="020B0604020202020204" pitchFamily="34" charset="0"/>
                <a:cs typeface="Arial" panose="020B0604020202020204" pitchFamily="34" charset="0"/>
              </a:rPr>
              <a:t>matière</a:t>
            </a:r>
            <a:r>
              <a:rPr sz="2700" b="1" spc="73" dirty="0">
                <a:solidFill>
                  <a:srgbClr val="000000"/>
                </a:solidFill>
                <a:latin typeface="Arial" panose="020B0604020202020204" pitchFamily="34" charset="0"/>
                <a:cs typeface="Arial" panose="020B0604020202020204" pitchFamily="34" charset="0"/>
              </a:rPr>
              <a:t> </a:t>
            </a:r>
            <a:r>
              <a:rPr sz="2700" b="1" dirty="0">
                <a:solidFill>
                  <a:srgbClr val="000000"/>
                </a:solidFill>
                <a:latin typeface="Arial" panose="020B0604020202020204" pitchFamily="34" charset="0"/>
                <a:cs typeface="Arial" panose="020B0604020202020204" pitchFamily="34" charset="0"/>
              </a:rPr>
              <a:t>de</a:t>
            </a:r>
            <a:r>
              <a:rPr sz="2700" b="1" spc="100" dirty="0">
                <a:solidFill>
                  <a:srgbClr val="000000"/>
                </a:solidFill>
                <a:latin typeface="Arial" panose="020B0604020202020204" pitchFamily="34" charset="0"/>
                <a:cs typeface="Arial" panose="020B0604020202020204" pitchFamily="34" charset="0"/>
              </a:rPr>
              <a:t> </a:t>
            </a:r>
            <a:r>
              <a:rPr sz="2700" b="1" dirty="0">
                <a:solidFill>
                  <a:srgbClr val="000000"/>
                </a:solidFill>
                <a:latin typeface="Arial" panose="020B0604020202020204" pitchFamily="34" charset="0"/>
                <a:cs typeface="Arial" panose="020B0604020202020204" pitchFamily="34" charset="0"/>
              </a:rPr>
              <a:t>dépistage</a:t>
            </a:r>
          </a:p>
        </p:txBody>
      </p:sp>
      <p:sp>
        <p:nvSpPr>
          <p:cNvPr id="4" name="object 4"/>
          <p:cNvSpPr txBox="1"/>
          <p:nvPr/>
        </p:nvSpPr>
        <p:spPr>
          <a:xfrm>
            <a:off x="503848" y="1231669"/>
            <a:ext cx="2419396" cy="192360"/>
          </a:xfrm>
          <a:prstGeom prst="rect">
            <a:avLst/>
          </a:prstGeom>
        </p:spPr>
        <p:txBody>
          <a:bodyPr vert="horz" wrap="square" lIns="0" tIns="0" rIns="0" bIns="0" rtlCol="0">
            <a:spAutoFit/>
          </a:bodyPr>
          <a:lstStyle/>
          <a:p>
            <a:pPr marL="0" marR="0">
              <a:lnSpc>
                <a:spcPts val="1508"/>
              </a:lnSpc>
              <a:spcBef>
                <a:spcPts val="0"/>
              </a:spcBef>
              <a:spcAft>
                <a:spcPts val="0"/>
              </a:spcAft>
            </a:pPr>
            <a:r>
              <a:rPr sz="1350" b="1" dirty="0">
                <a:solidFill>
                  <a:srgbClr val="000000"/>
                </a:solidFill>
                <a:latin typeface="Arial" panose="020B0604020202020204" pitchFamily="34" charset="0"/>
                <a:cs typeface="Arial" panose="020B0604020202020204" pitchFamily="34" charset="0"/>
              </a:rPr>
              <a:t>Ostéoporose</a:t>
            </a:r>
            <a:r>
              <a:rPr sz="1350" b="1" spc="37" dirty="0">
                <a:solidFill>
                  <a:srgbClr val="000000"/>
                </a:solidFill>
                <a:latin typeface="Arial" panose="020B0604020202020204" pitchFamily="34" charset="0"/>
                <a:cs typeface="Arial" panose="020B0604020202020204" pitchFamily="34" charset="0"/>
              </a:rPr>
              <a:t> </a:t>
            </a:r>
            <a:r>
              <a:rPr sz="1350" b="1" dirty="0">
                <a:solidFill>
                  <a:srgbClr val="000000"/>
                </a:solidFill>
                <a:latin typeface="Arial" panose="020B0604020202020204" pitchFamily="34" charset="0"/>
                <a:cs typeface="Arial" panose="020B0604020202020204" pitchFamily="34" charset="0"/>
              </a:rPr>
              <a:t>Canada,</a:t>
            </a:r>
            <a:r>
              <a:rPr sz="1350" b="1" spc="34" dirty="0">
                <a:solidFill>
                  <a:srgbClr val="000000"/>
                </a:solidFill>
                <a:latin typeface="Arial" panose="020B0604020202020204" pitchFamily="34" charset="0"/>
                <a:cs typeface="Arial" panose="020B0604020202020204" pitchFamily="34" charset="0"/>
              </a:rPr>
              <a:t> </a:t>
            </a:r>
            <a:r>
              <a:rPr sz="1350" b="1" dirty="0">
                <a:solidFill>
                  <a:srgbClr val="000000"/>
                </a:solidFill>
                <a:latin typeface="Arial" panose="020B0604020202020204" pitchFamily="34" charset="0"/>
                <a:cs typeface="Arial" panose="020B0604020202020204" pitchFamily="34" charset="0"/>
              </a:rPr>
              <a:t>2023*</a:t>
            </a:r>
          </a:p>
        </p:txBody>
      </p:sp>
      <p:sp>
        <p:nvSpPr>
          <p:cNvPr id="5" name="object 5"/>
          <p:cNvSpPr txBox="1"/>
          <p:nvPr/>
        </p:nvSpPr>
        <p:spPr>
          <a:xfrm>
            <a:off x="846748" y="1431660"/>
            <a:ext cx="5714916" cy="795089"/>
          </a:xfrm>
          <a:prstGeom prst="rect">
            <a:avLst/>
          </a:prstGeom>
        </p:spPr>
        <p:txBody>
          <a:bodyPr vert="horz" wrap="square" lIns="0" tIns="0" rIns="0" bIns="0" rtlCol="0">
            <a:spAutoFit/>
          </a:bodyPr>
          <a:lstStyle/>
          <a:p>
            <a:pPr marL="0" marR="0">
              <a:lnSpc>
                <a:spcPts val="1564"/>
              </a:lnSpc>
              <a:spcBef>
                <a:spcPts val="0"/>
              </a:spcBef>
              <a:spcAft>
                <a:spcPts val="0"/>
              </a:spcAft>
            </a:pPr>
            <a:r>
              <a:rPr sz="1400" dirty="0">
                <a:solidFill>
                  <a:srgbClr val="000000"/>
                </a:solidFill>
                <a:latin typeface="Arial" panose="020B0604020202020204" pitchFamily="34" charset="0"/>
                <a:cs typeface="Arial" panose="020B0604020202020204" pitchFamily="34" charset="0"/>
              </a:rPr>
              <a:t>•Le</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dépistage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par</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ostéodensitométrie</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est</a:t>
            </a:r>
            <a:r>
              <a:rPr sz="1400" spc="34"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indiqué</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à</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partir</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de</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70</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ans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en</a:t>
            </a:r>
          </a:p>
          <a:p>
            <a:pPr marL="0" marR="0">
              <a:lnSpc>
                <a:spcPts val="1508"/>
              </a:lnSpc>
              <a:spcBef>
                <a:spcPts val="101"/>
              </a:spcBef>
              <a:spcAft>
                <a:spcPts val="0"/>
              </a:spcAft>
            </a:pPr>
            <a:r>
              <a:rPr sz="1400" dirty="0">
                <a:solidFill>
                  <a:srgbClr val="000000"/>
                </a:solidFill>
                <a:latin typeface="Arial" panose="020B0604020202020204" pitchFamily="34" charset="0"/>
                <a:cs typeface="Arial" panose="020B0604020202020204" pitchFamily="34" charset="0"/>
              </a:rPr>
              <a:t>l’absence</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de</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facteurs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de</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risque</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cliniques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additionnels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de</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l’outil</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FRAX,</a:t>
            </a:r>
            <a:r>
              <a:rPr sz="1400" spc="36" dirty="0">
                <a:solidFill>
                  <a:srgbClr val="000000"/>
                </a:solidFill>
                <a:latin typeface="Arial" panose="020B0604020202020204" pitchFamily="34" charset="0"/>
                <a:cs typeface="Arial" panose="020B0604020202020204" pitchFamily="34" charset="0"/>
              </a:rPr>
              <a:t> </a:t>
            </a:r>
            <a:r>
              <a:rPr sz="1400" dirty="0" err="1">
                <a:solidFill>
                  <a:srgbClr val="000000"/>
                </a:solidFill>
                <a:latin typeface="Arial" panose="020B0604020202020204" pitchFamily="34" charset="0"/>
                <a:cs typeface="Arial" panose="020B0604020202020204" pitchFamily="34" charset="0"/>
              </a:rPr>
              <a:t>ou</a:t>
            </a:r>
            <a:r>
              <a:rPr sz="1400" spc="36" dirty="0">
                <a:solidFill>
                  <a:srgbClr val="000000"/>
                </a:solidFill>
                <a:latin typeface="Arial" panose="020B0604020202020204" pitchFamily="34" charset="0"/>
                <a:cs typeface="Arial" panose="020B0604020202020204" pitchFamily="34" charset="0"/>
              </a:rPr>
              <a:t> </a:t>
            </a:r>
            <a:r>
              <a:rPr sz="1400" dirty="0" err="1">
                <a:solidFill>
                  <a:srgbClr val="000000"/>
                </a:solidFill>
                <a:latin typeface="Arial" panose="020B0604020202020204" pitchFamily="34" charset="0"/>
                <a:cs typeface="Arial" panose="020B0604020202020204" pitchFamily="34" charset="0"/>
              </a:rPr>
              <a:t>à</a:t>
            </a:r>
            <a:r>
              <a:rPr lang="fr-CA" sz="1400" dirty="0">
                <a:solidFill>
                  <a:srgbClr val="000000"/>
                </a:solidFill>
                <a:latin typeface="Arial" panose="020B0604020202020204" pitchFamily="34" charset="0"/>
                <a:cs typeface="Arial" panose="020B0604020202020204" pitchFamily="34" charset="0"/>
              </a:rPr>
              <a:t> </a:t>
            </a:r>
            <a:r>
              <a:rPr sz="1400" dirty="0" err="1">
                <a:solidFill>
                  <a:srgbClr val="000000"/>
                </a:solidFill>
                <a:latin typeface="Arial" panose="020B0604020202020204" pitchFamily="34" charset="0"/>
                <a:cs typeface="Arial" panose="020B0604020202020204" pitchFamily="34" charset="0"/>
              </a:rPr>
              <a:t>partir</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de</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65</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ans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en</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présence</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d’un</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ou</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plusieurs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facteurs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de</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risque</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cliniques.</a:t>
            </a:r>
          </a:p>
        </p:txBody>
      </p:sp>
      <p:sp>
        <p:nvSpPr>
          <p:cNvPr id="6" name="object 6"/>
          <p:cNvSpPr txBox="1"/>
          <p:nvPr/>
        </p:nvSpPr>
        <p:spPr>
          <a:xfrm>
            <a:off x="1000784" y="2263649"/>
            <a:ext cx="6965612" cy="256545"/>
          </a:xfrm>
          <a:prstGeom prst="rect">
            <a:avLst/>
          </a:prstGeom>
        </p:spPr>
        <p:txBody>
          <a:bodyPr vert="horz" wrap="square" lIns="0" tIns="0" rIns="0" bIns="0" rtlCol="0">
            <a:spAutoFit/>
          </a:bodyPr>
          <a:lstStyle/>
          <a:p>
            <a:pPr marL="0" marR="0">
              <a:lnSpc>
                <a:spcPts val="1005"/>
              </a:lnSpc>
              <a:spcBef>
                <a:spcPts val="0"/>
              </a:spcBef>
              <a:spcAft>
                <a:spcPts val="0"/>
              </a:spcAft>
            </a:pPr>
            <a:r>
              <a:rPr sz="1100" b="1" dirty="0">
                <a:solidFill>
                  <a:srgbClr val="000000"/>
                </a:solidFill>
                <a:latin typeface="Arial" panose="020B0604020202020204" pitchFamily="34" charset="0"/>
                <a:cs typeface="Arial" panose="020B0604020202020204" pitchFamily="34" charset="0"/>
              </a:rPr>
              <a:t>*</a:t>
            </a:r>
            <a:r>
              <a:rPr sz="1100" b="1" spc="25" dirty="0">
                <a:solidFill>
                  <a:srgbClr val="000000"/>
                </a:solidFill>
                <a:latin typeface="Arial" panose="020B0604020202020204" pitchFamily="34" charset="0"/>
                <a:cs typeface="Arial" panose="020B0604020202020204" pitchFamily="34" charset="0"/>
              </a:rPr>
              <a:t> </a:t>
            </a:r>
            <a:r>
              <a:rPr sz="1100" dirty="0">
                <a:solidFill>
                  <a:srgbClr val="000000"/>
                </a:solidFill>
                <a:latin typeface="Arial" panose="020B0604020202020204" pitchFamily="34" charset="0"/>
                <a:cs typeface="Arial" panose="020B0604020202020204" pitchFamily="34" charset="0"/>
              </a:rPr>
              <a:t>La</a:t>
            </a:r>
            <a:r>
              <a:rPr sz="1100" spc="23" dirty="0">
                <a:solidFill>
                  <a:srgbClr val="000000"/>
                </a:solidFill>
                <a:latin typeface="Arial" panose="020B0604020202020204" pitchFamily="34" charset="0"/>
                <a:cs typeface="Arial" panose="020B0604020202020204" pitchFamily="34" charset="0"/>
              </a:rPr>
              <a:t> </a:t>
            </a:r>
            <a:r>
              <a:rPr sz="1100" dirty="0">
                <a:solidFill>
                  <a:srgbClr val="000000"/>
                </a:solidFill>
                <a:latin typeface="Arial" panose="020B0604020202020204" pitchFamily="34" charset="0"/>
                <a:cs typeface="Arial" panose="020B0604020202020204" pitchFamily="34" charset="0"/>
              </a:rPr>
              <a:t>nouvelle</a:t>
            </a:r>
            <a:r>
              <a:rPr sz="1100" spc="23" dirty="0">
                <a:solidFill>
                  <a:srgbClr val="000000"/>
                </a:solidFill>
                <a:latin typeface="Arial" panose="020B0604020202020204" pitchFamily="34" charset="0"/>
                <a:cs typeface="Arial" panose="020B0604020202020204" pitchFamily="34" charset="0"/>
              </a:rPr>
              <a:t> </a:t>
            </a:r>
            <a:r>
              <a:rPr sz="1100" dirty="0">
                <a:solidFill>
                  <a:srgbClr val="000000"/>
                </a:solidFill>
                <a:latin typeface="Arial" panose="020B0604020202020204" pitchFamily="34" charset="0"/>
                <a:cs typeface="Arial" panose="020B0604020202020204" pitchFamily="34" charset="0"/>
              </a:rPr>
              <a:t>ligne</a:t>
            </a:r>
            <a:r>
              <a:rPr sz="1100" spc="23" dirty="0">
                <a:solidFill>
                  <a:srgbClr val="000000"/>
                </a:solidFill>
                <a:latin typeface="Arial" panose="020B0604020202020204" pitchFamily="34" charset="0"/>
                <a:cs typeface="Arial" panose="020B0604020202020204" pitchFamily="34" charset="0"/>
              </a:rPr>
              <a:t> </a:t>
            </a:r>
            <a:r>
              <a:rPr sz="1100" dirty="0">
                <a:solidFill>
                  <a:srgbClr val="000000"/>
                </a:solidFill>
                <a:latin typeface="Arial" panose="020B0604020202020204" pitchFamily="34" charset="0"/>
                <a:cs typeface="Arial" panose="020B0604020202020204" pitchFamily="34" charset="0"/>
              </a:rPr>
              <a:t>directrice</a:t>
            </a:r>
            <a:r>
              <a:rPr sz="1100" spc="25" dirty="0">
                <a:solidFill>
                  <a:srgbClr val="000000"/>
                </a:solidFill>
                <a:latin typeface="Arial" panose="020B0604020202020204" pitchFamily="34" charset="0"/>
                <a:cs typeface="Arial" panose="020B0604020202020204" pitchFamily="34" charset="0"/>
              </a:rPr>
              <a:t> </a:t>
            </a:r>
            <a:r>
              <a:rPr sz="1100" dirty="0">
                <a:solidFill>
                  <a:srgbClr val="000000"/>
                </a:solidFill>
                <a:latin typeface="Arial" panose="020B0604020202020204" pitchFamily="34" charset="0"/>
                <a:cs typeface="Arial" panose="020B0604020202020204" pitchFamily="34" charset="0"/>
              </a:rPr>
              <a:t>de</a:t>
            </a:r>
            <a:r>
              <a:rPr sz="1100" spc="23" dirty="0">
                <a:solidFill>
                  <a:srgbClr val="000000"/>
                </a:solidFill>
                <a:latin typeface="Arial" panose="020B0604020202020204" pitchFamily="34" charset="0"/>
                <a:cs typeface="Arial" panose="020B0604020202020204" pitchFamily="34" charset="0"/>
              </a:rPr>
              <a:t> </a:t>
            </a:r>
            <a:r>
              <a:rPr sz="1100" dirty="0">
                <a:solidFill>
                  <a:srgbClr val="000000"/>
                </a:solidFill>
                <a:latin typeface="Arial" panose="020B0604020202020204" pitchFamily="34" charset="0"/>
                <a:cs typeface="Arial" panose="020B0604020202020204" pitchFamily="34" charset="0"/>
              </a:rPr>
              <a:t>2023</a:t>
            </a:r>
            <a:r>
              <a:rPr sz="1100" spc="23" dirty="0">
                <a:solidFill>
                  <a:srgbClr val="000000"/>
                </a:solidFill>
                <a:latin typeface="Arial" panose="020B0604020202020204" pitchFamily="34" charset="0"/>
                <a:cs typeface="Arial" panose="020B0604020202020204" pitchFamily="34" charset="0"/>
              </a:rPr>
              <a:t> </a:t>
            </a:r>
            <a:r>
              <a:rPr sz="1100" dirty="0">
                <a:solidFill>
                  <a:srgbClr val="000000"/>
                </a:solidFill>
                <a:latin typeface="Arial" panose="020B0604020202020204" pitchFamily="34" charset="0"/>
                <a:cs typeface="Arial" panose="020B0604020202020204" pitchFamily="34" charset="0"/>
              </a:rPr>
              <a:t>d’Ostéoporose</a:t>
            </a:r>
            <a:r>
              <a:rPr sz="1100" spc="23" dirty="0">
                <a:solidFill>
                  <a:srgbClr val="000000"/>
                </a:solidFill>
                <a:latin typeface="Arial" panose="020B0604020202020204" pitchFamily="34" charset="0"/>
                <a:cs typeface="Arial" panose="020B0604020202020204" pitchFamily="34" charset="0"/>
              </a:rPr>
              <a:t> </a:t>
            </a:r>
            <a:r>
              <a:rPr sz="1100" dirty="0">
                <a:solidFill>
                  <a:srgbClr val="000000"/>
                </a:solidFill>
                <a:latin typeface="Arial" panose="020B0604020202020204" pitchFamily="34" charset="0"/>
                <a:cs typeface="Arial" panose="020B0604020202020204" pitchFamily="34" charset="0"/>
              </a:rPr>
              <a:t>Canada</a:t>
            </a:r>
            <a:r>
              <a:rPr sz="1100" spc="23" dirty="0">
                <a:solidFill>
                  <a:srgbClr val="000000"/>
                </a:solidFill>
                <a:latin typeface="Arial" panose="020B0604020202020204" pitchFamily="34" charset="0"/>
                <a:cs typeface="Arial" panose="020B0604020202020204" pitchFamily="34" charset="0"/>
              </a:rPr>
              <a:t> </a:t>
            </a:r>
            <a:r>
              <a:rPr sz="1100" dirty="0">
                <a:solidFill>
                  <a:srgbClr val="000000"/>
                </a:solidFill>
                <a:latin typeface="Arial" panose="020B0604020202020204" pitchFamily="34" charset="0"/>
                <a:cs typeface="Arial" panose="020B0604020202020204" pitchFamily="34" charset="0"/>
              </a:rPr>
              <a:t>n’était</a:t>
            </a:r>
            <a:r>
              <a:rPr sz="1100" spc="23" dirty="0">
                <a:solidFill>
                  <a:srgbClr val="000000"/>
                </a:solidFill>
                <a:latin typeface="Arial" panose="020B0604020202020204" pitchFamily="34" charset="0"/>
                <a:cs typeface="Arial" panose="020B0604020202020204" pitchFamily="34" charset="0"/>
              </a:rPr>
              <a:t> </a:t>
            </a:r>
            <a:r>
              <a:rPr sz="1100" dirty="0">
                <a:solidFill>
                  <a:srgbClr val="000000"/>
                </a:solidFill>
                <a:latin typeface="Arial" panose="020B0604020202020204" pitchFamily="34" charset="0"/>
                <a:cs typeface="Arial" panose="020B0604020202020204" pitchFamily="34" charset="0"/>
              </a:rPr>
              <a:t>pas</a:t>
            </a:r>
            <a:r>
              <a:rPr sz="1100" spc="23" dirty="0">
                <a:solidFill>
                  <a:srgbClr val="000000"/>
                </a:solidFill>
                <a:latin typeface="Arial" panose="020B0604020202020204" pitchFamily="34" charset="0"/>
                <a:cs typeface="Arial" panose="020B0604020202020204" pitchFamily="34" charset="0"/>
              </a:rPr>
              <a:t> </a:t>
            </a:r>
            <a:r>
              <a:rPr sz="1100" dirty="0">
                <a:solidFill>
                  <a:srgbClr val="000000"/>
                </a:solidFill>
                <a:latin typeface="Arial" panose="020B0604020202020204" pitchFamily="34" charset="0"/>
                <a:cs typeface="Arial" panose="020B0604020202020204" pitchFamily="34" charset="0"/>
              </a:rPr>
              <a:t>encore</a:t>
            </a:r>
            <a:r>
              <a:rPr sz="1100" spc="23" dirty="0">
                <a:solidFill>
                  <a:srgbClr val="000000"/>
                </a:solidFill>
                <a:latin typeface="Arial" panose="020B0604020202020204" pitchFamily="34" charset="0"/>
                <a:cs typeface="Arial" panose="020B0604020202020204" pitchFamily="34" charset="0"/>
              </a:rPr>
              <a:t> </a:t>
            </a:r>
            <a:r>
              <a:rPr sz="1100" dirty="0">
                <a:solidFill>
                  <a:srgbClr val="000000"/>
                </a:solidFill>
                <a:latin typeface="Arial" panose="020B0604020202020204" pitchFamily="34" charset="0"/>
                <a:cs typeface="Arial" panose="020B0604020202020204" pitchFamily="34" charset="0"/>
              </a:rPr>
              <a:t>disponible</a:t>
            </a:r>
            <a:r>
              <a:rPr sz="1100" spc="23" dirty="0">
                <a:solidFill>
                  <a:srgbClr val="000000"/>
                </a:solidFill>
                <a:latin typeface="Arial" panose="020B0604020202020204" pitchFamily="34" charset="0"/>
                <a:cs typeface="Arial" panose="020B0604020202020204" pitchFamily="34" charset="0"/>
              </a:rPr>
              <a:t> </a:t>
            </a:r>
            <a:r>
              <a:rPr sz="1100" dirty="0">
                <a:solidFill>
                  <a:srgbClr val="000000"/>
                </a:solidFill>
                <a:latin typeface="Arial" panose="020B0604020202020204" pitchFamily="34" charset="0"/>
                <a:cs typeface="Arial" panose="020B0604020202020204" pitchFamily="34" charset="0"/>
              </a:rPr>
              <a:t>pour</a:t>
            </a:r>
            <a:r>
              <a:rPr sz="1100" spc="23" dirty="0">
                <a:solidFill>
                  <a:srgbClr val="000000"/>
                </a:solidFill>
                <a:latin typeface="Arial" panose="020B0604020202020204" pitchFamily="34" charset="0"/>
                <a:cs typeface="Arial" panose="020B0604020202020204" pitchFamily="34" charset="0"/>
              </a:rPr>
              <a:t> </a:t>
            </a:r>
            <a:r>
              <a:rPr sz="1100" dirty="0">
                <a:solidFill>
                  <a:srgbClr val="000000"/>
                </a:solidFill>
                <a:latin typeface="Arial" panose="020B0604020202020204" pitchFamily="34" charset="0"/>
                <a:cs typeface="Arial" panose="020B0604020202020204" pitchFamily="34" charset="0"/>
              </a:rPr>
              <a:t>étude.</a:t>
            </a:r>
            <a:r>
              <a:rPr sz="1100" spc="23" dirty="0">
                <a:solidFill>
                  <a:srgbClr val="000000"/>
                </a:solidFill>
                <a:latin typeface="Arial" panose="020B0604020202020204" pitchFamily="34" charset="0"/>
                <a:cs typeface="Arial" panose="020B0604020202020204" pitchFamily="34" charset="0"/>
              </a:rPr>
              <a:t> </a:t>
            </a:r>
            <a:r>
              <a:rPr sz="1100" dirty="0">
                <a:solidFill>
                  <a:srgbClr val="000000"/>
                </a:solidFill>
                <a:latin typeface="Arial" panose="020B0604020202020204" pitchFamily="34" charset="0"/>
                <a:cs typeface="Arial" panose="020B0604020202020204" pitchFamily="34" charset="0"/>
              </a:rPr>
              <a:t>La</a:t>
            </a:r>
            <a:r>
              <a:rPr lang="fr-CA" sz="1100" dirty="0">
                <a:solidFill>
                  <a:srgbClr val="000000"/>
                </a:solidFill>
                <a:latin typeface="Arial" panose="020B0604020202020204" pitchFamily="34" charset="0"/>
                <a:cs typeface="Arial" panose="020B0604020202020204" pitchFamily="34" charset="0"/>
              </a:rPr>
              <a:t> </a:t>
            </a:r>
            <a:r>
              <a:rPr sz="1100" dirty="0" err="1">
                <a:solidFill>
                  <a:srgbClr val="000000"/>
                </a:solidFill>
                <a:latin typeface="Arial" panose="020B0604020202020204" pitchFamily="34" charset="0"/>
                <a:cs typeface="Arial" panose="020B0604020202020204" pitchFamily="34" charset="0"/>
              </a:rPr>
              <a:t>recommandation</a:t>
            </a:r>
            <a:r>
              <a:rPr sz="1100" spc="23" dirty="0">
                <a:solidFill>
                  <a:srgbClr val="000000"/>
                </a:solidFill>
                <a:latin typeface="Arial" panose="020B0604020202020204" pitchFamily="34" charset="0"/>
                <a:cs typeface="Arial" panose="020B0604020202020204" pitchFamily="34" charset="0"/>
              </a:rPr>
              <a:t> </a:t>
            </a:r>
            <a:r>
              <a:rPr sz="1100" dirty="0">
                <a:solidFill>
                  <a:srgbClr val="000000"/>
                </a:solidFill>
                <a:latin typeface="Arial" panose="020B0604020202020204" pitchFamily="34" charset="0"/>
                <a:cs typeface="Arial" panose="020B0604020202020204" pitchFamily="34" charset="0"/>
              </a:rPr>
              <a:t>ci-dessus</a:t>
            </a:r>
            <a:r>
              <a:rPr sz="1100" spc="23" dirty="0">
                <a:solidFill>
                  <a:srgbClr val="000000"/>
                </a:solidFill>
                <a:latin typeface="Arial" panose="020B0604020202020204" pitchFamily="34" charset="0"/>
                <a:cs typeface="Arial" panose="020B0604020202020204" pitchFamily="34" charset="0"/>
              </a:rPr>
              <a:t> </a:t>
            </a:r>
            <a:r>
              <a:rPr sz="1100" dirty="0">
                <a:solidFill>
                  <a:srgbClr val="000000"/>
                </a:solidFill>
                <a:latin typeface="Arial" panose="020B0604020202020204" pitchFamily="34" charset="0"/>
                <a:cs typeface="Arial" panose="020B0604020202020204" pitchFamily="34" charset="0"/>
              </a:rPr>
              <a:t>est</a:t>
            </a:r>
            <a:r>
              <a:rPr sz="1100" spc="23" dirty="0">
                <a:solidFill>
                  <a:srgbClr val="000000"/>
                </a:solidFill>
                <a:latin typeface="Arial" panose="020B0604020202020204" pitchFamily="34" charset="0"/>
                <a:cs typeface="Arial" panose="020B0604020202020204" pitchFamily="34" charset="0"/>
              </a:rPr>
              <a:t> </a:t>
            </a:r>
            <a:r>
              <a:rPr sz="1100" dirty="0">
                <a:solidFill>
                  <a:srgbClr val="000000"/>
                </a:solidFill>
                <a:latin typeface="Arial" panose="020B0604020202020204" pitchFamily="34" charset="0"/>
                <a:cs typeface="Arial" panose="020B0604020202020204" pitchFamily="34" charset="0"/>
              </a:rPr>
              <a:t>donc</a:t>
            </a:r>
            <a:r>
              <a:rPr sz="1100" spc="23" dirty="0">
                <a:solidFill>
                  <a:srgbClr val="000000"/>
                </a:solidFill>
                <a:latin typeface="Arial" panose="020B0604020202020204" pitchFamily="34" charset="0"/>
                <a:cs typeface="Arial" panose="020B0604020202020204" pitchFamily="34" charset="0"/>
              </a:rPr>
              <a:t> </a:t>
            </a:r>
            <a:r>
              <a:rPr sz="1100" dirty="0">
                <a:solidFill>
                  <a:srgbClr val="000000"/>
                </a:solidFill>
                <a:latin typeface="Arial" panose="020B0604020202020204" pitchFamily="34" charset="0"/>
                <a:cs typeface="Arial" panose="020B0604020202020204" pitchFamily="34" charset="0"/>
              </a:rPr>
              <a:t>plutôt</a:t>
            </a:r>
            <a:r>
              <a:rPr sz="1100" spc="23" dirty="0">
                <a:solidFill>
                  <a:srgbClr val="000000"/>
                </a:solidFill>
                <a:latin typeface="Arial" panose="020B0604020202020204" pitchFamily="34" charset="0"/>
                <a:cs typeface="Arial" panose="020B0604020202020204" pitchFamily="34" charset="0"/>
              </a:rPr>
              <a:t> </a:t>
            </a:r>
            <a:r>
              <a:rPr sz="1100" dirty="0">
                <a:solidFill>
                  <a:srgbClr val="000000"/>
                </a:solidFill>
                <a:latin typeface="Arial" panose="020B0604020202020204" pitchFamily="34" charset="0"/>
                <a:cs typeface="Arial" panose="020B0604020202020204" pitchFamily="34" charset="0"/>
              </a:rPr>
              <a:t>basée</a:t>
            </a:r>
            <a:r>
              <a:rPr sz="1100" spc="23" dirty="0">
                <a:solidFill>
                  <a:srgbClr val="000000"/>
                </a:solidFill>
                <a:latin typeface="Arial" panose="020B0604020202020204" pitchFamily="34" charset="0"/>
                <a:cs typeface="Arial" panose="020B0604020202020204" pitchFamily="34" charset="0"/>
              </a:rPr>
              <a:t> </a:t>
            </a:r>
            <a:r>
              <a:rPr sz="1100" dirty="0">
                <a:solidFill>
                  <a:srgbClr val="000000"/>
                </a:solidFill>
                <a:latin typeface="Arial" panose="020B0604020202020204" pitchFamily="34" charset="0"/>
                <a:cs typeface="Arial" panose="020B0604020202020204" pitchFamily="34" charset="0"/>
              </a:rPr>
              <a:t>sur</a:t>
            </a:r>
            <a:r>
              <a:rPr sz="1100" spc="23" dirty="0">
                <a:solidFill>
                  <a:srgbClr val="000000"/>
                </a:solidFill>
                <a:latin typeface="Arial" panose="020B0604020202020204" pitchFamily="34" charset="0"/>
                <a:cs typeface="Arial" panose="020B0604020202020204" pitchFamily="34" charset="0"/>
              </a:rPr>
              <a:t> </a:t>
            </a:r>
            <a:r>
              <a:rPr sz="1100" dirty="0">
                <a:solidFill>
                  <a:srgbClr val="000000"/>
                </a:solidFill>
                <a:latin typeface="Arial" panose="020B0604020202020204" pitchFamily="34" charset="0"/>
                <a:cs typeface="Arial" panose="020B0604020202020204" pitchFamily="34" charset="0"/>
              </a:rPr>
              <a:t>une</a:t>
            </a:r>
            <a:r>
              <a:rPr sz="1100" spc="23" dirty="0">
                <a:solidFill>
                  <a:srgbClr val="000000"/>
                </a:solidFill>
                <a:latin typeface="Arial" panose="020B0604020202020204" pitchFamily="34" charset="0"/>
                <a:cs typeface="Arial" panose="020B0604020202020204" pitchFamily="34" charset="0"/>
              </a:rPr>
              <a:t> </a:t>
            </a:r>
            <a:r>
              <a:rPr sz="1100" dirty="0">
                <a:solidFill>
                  <a:srgbClr val="000000"/>
                </a:solidFill>
                <a:latin typeface="Arial" panose="020B0604020202020204" pitchFamily="34" charset="0"/>
                <a:cs typeface="Arial" panose="020B0604020202020204" pitchFamily="34" charset="0"/>
              </a:rPr>
              <a:t>analyse</a:t>
            </a:r>
            <a:r>
              <a:rPr sz="1100" spc="23" dirty="0">
                <a:solidFill>
                  <a:srgbClr val="000000"/>
                </a:solidFill>
                <a:latin typeface="Arial" panose="020B0604020202020204" pitchFamily="34" charset="0"/>
                <a:cs typeface="Arial" panose="020B0604020202020204" pitchFamily="34" charset="0"/>
              </a:rPr>
              <a:t> </a:t>
            </a:r>
            <a:r>
              <a:rPr sz="1100" dirty="0">
                <a:solidFill>
                  <a:srgbClr val="000000"/>
                </a:solidFill>
                <a:latin typeface="Arial" panose="020B0604020202020204" pitchFamily="34" charset="0"/>
                <a:cs typeface="Arial" panose="020B0604020202020204" pitchFamily="34" charset="0"/>
              </a:rPr>
              <a:t>de</a:t>
            </a:r>
            <a:r>
              <a:rPr sz="1100" spc="23" dirty="0">
                <a:solidFill>
                  <a:srgbClr val="000000"/>
                </a:solidFill>
                <a:latin typeface="Arial" panose="020B0604020202020204" pitchFamily="34" charset="0"/>
                <a:cs typeface="Arial" panose="020B0604020202020204" pitchFamily="34" charset="0"/>
              </a:rPr>
              <a:t> </a:t>
            </a:r>
            <a:r>
              <a:rPr sz="1100" dirty="0">
                <a:solidFill>
                  <a:srgbClr val="000000"/>
                </a:solidFill>
                <a:latin typeface="Arial" panose="020B0604020202020204" pitchFamily="34" charset="0"/>
                <a:cs typeface="Arial" panose="020B0604020202020204" pitchFamily="34" charset="0"/>
              </a:rPr>
              <a:t>2020</a:t>
            </a:r>
            <a:r>
              <a:rPr sz="1100" spc="23" dirty="0">
                <a:solidFill>
                  <a:srgbClr val="000000"/>
                </a:solidFill>
                <a:latin typeface="Arial" panose="020B0604020202020204" pitchFamily="34" charset="0"/>
                <a:cs typeface="Arial" panose="020B0604020202020204" pitchFamily="34" charset="0"/>
              </a:rPr>
              <a:t> </a:t>
            </a:r>
            <a:r>
              <a:rPr sz="1100" dirty="0">
                <a:solidFill>
                  <a:srgbClr val="000000"/>
                </a:solidFill>
                <a:latin typeface="Arial" panose="020B0604020202020204" pitchFamily="34" charset="0"/>
                <a:cs typeface="Arial" panose="020B0604020202020204" pitchFamily="34" charset="0"/>
              </a:rPr>
              <a:t>appuyant</a:t>
            </a:r>
            <a:r>
              <a:rPr sz="1100" spc="23" dirty="0">
                <a:solidFill>
                  <a:srgbClr val="000000"/>
                </a:solidFill>
                <a:latin typeface="Arial" panose="020B0604020202020204" pitchFamily="34" charset="0"/>
                <a:cs typeface="Arial" panose="020B0604020202020204" pitchFamily="34" charset="0"/>
              </a:rPr>
              <a:t> </a:t>
            </a:r>
            <a:r>
              <a:rPr sz="1100" dirty="0">
                <a:solidFill>
                  <a:srgbClr val="000000"/>
                </a:solidFill>
                <a:latin typeface="Arial" panose="020B0604020202020204" pitchFamily="34" charset="0"/>
                <a:cs typeface="Arial" panose="020B0604020202020204" pitchFamily="34" charset="0"/>
              </a:rPr>
              <a:t>la</a:t>
            </a:r>
            <a:r>
              <a:rPr sz="1100" spc="21" dirty="0">
                <a:solidFill>
                  <a:srgbClr val="000000"/>
                </a:solidFill>
                <a:latin typeface="Arial" panose="020B0604020202020204" pitchFamily="34" charset="0"/>
                <a:cs typeface="Arial" panose="020B0604020202020204" pitchFamily="34" charset="0"/>
              </a:rPr>
              <a:t> </a:t>
            </a:r>
            <a:r>
              <a:rPr sz="1100" dirty="0">
                <a:solidFill>
                  <a:srgbClr val="000000"/>
                </a:solidFill>
                <a:latin typeface="Arial" panose="020B0604020202020204" pitchFamily="34" charset="0"/>
                <a:cs typeface="Arial" panose="020B0604020202020204" pitchFamily="34" charset="0"/>
              </a:rPr>
              <a:t>ligne</a:t>
            </a:r>
            <a:r>
              <a:rPr sz="1100" spc="23" dirty="0">
                <a:solidFill>
                  <a:srgbClr val="000000"/>
                </a:solidFill>
                <a:latin typeface="Arial" panose="020B0604020202020204" pitchFamily="34" charset="0"/>
                <a:cs typeface="Arial" panose="020B0604020202020204" pitchFamily="34" charset="0"/>
              </a:rPr>
              <a:t> </a:t>
            </a:r>
            <a:r>
              <a:rPr sz="1100" dirty="0">
                <a:solidFill>
                  <a:srgbClr val="000000"/>
                </a:solidFill>
                <a:latin typeface="Arial" panose="020B0604020202020204" pitchFamily="34" charset="0"/>
                <a:cs typeface="Arial" panose="020B0604020202020204" pitchFamily="34" charset="0"/>
              </a:rPr>
              <a:t>directrice</a:t>
            </a:r>
            <a:r>
              <a:rPr sz="1100" spc="25" dirty="0">
                <a:solidFill>
                  <a:srgbClr val="000000"/>
                </a:solidFill>
                <a:latin typeface="Arial" panose="020B0604020202020204" pitchFamily="34" charset="0"/>
                <a:cs typeface="Arial" panose="020B0604020202020204" pitchFamily="34" charset="0"/>
              </a:rPr>
              <a:t> </a:t>
            </a:r>
            <a:r>
              <a:rPr sz="1100" dirty="0">
                <a:solidFill>
                  <a:srgbClr val="000000"/>
                </a:solidFill>
                <a:latin typeface="Arial" panose="020B0604020202020204" pitchFamily="34" charset="0"/>
                <a:cs typeface="Arial" panose="020B0604020202020204" pitchFamily="34" charset="0"/>
              </a:rPr>
              <a:t>à</a:t>
            </a:r>
            <a:r>
              <a:rPr sz="1100" spc="23" dirty="0">
                <a:solidFill>
                  <a:srgbClr val="000000"/>
                </a:solidFill>
                <a:latin typeface="Arial" panose="020B0604020202020204" pitchFamily="34" charset="0"/>
                <a:cs typeface="Arial" panose="020B0604020202020204" pitchFamily="34" charset="0"/>
              </a:rPr>
              <a:t> </a:t>
            </a:r>
            <a:r>
              <a:rPr sz="1100" dirty="0">
                <a:solidFill>
                  <a:srgbClr val="000000"/>
                </a:solidFill>
                <a:latin typeface="Arial" panose="020B0604020202020204" pitchFamily="34" charset="0"/>
                <a:cs typeface="Arial" panose="020B0604020202020204" pitchFamily="34" charset="0"/>
              </a:rPr>
              <a:t>venir.</a:t>
            </a:r>
          </a:p>
        </p:txBody>
      </p:sp>
      <p:sp>
        <p:nvSpPr>
          <p:cNvPr id="7" name="object 7"/>
          <p:cNvSpPr txBox="1"/>
          <p:nvPr/>
        </p:nvSpPr>
        <p:spPr>
          <a:xfrm>
            <a:off x="503848" y="2831869"/>
            <a:ext cx="6310501" cy="1436291"/>
          </a:xfrm>
          <a:prstGeom prst="rect">
            <a:avLst/>
          </a:prstGeom>
        </p:spPr>
        <p:txBody>
          <a:bodyPr vert="horz" wrap="square" lIns="0" tIns="0" rIns="0" bIns="0" rtlCol="0">
            <a:spAutoFit/>
          </a:bodyPr>
          <a:lstStyle/>
          <a:p>
            <a:pPr marL="0" marR="0">
              <a:lnSpc>
                <a:spcPts val="1508"/>
              </a:lnSpc>
              <a:spcBef>
                <a:spcPts val="0"/>
              </a:spcBef>
              <a:spcAft>
                <a:spcPts val="0"/>
              </a:spcAft>
            </a:pPr>
            <a:r>
              <a:rPr sz="1400" b="1" dirty="0">
                <a:solidFill>
                  <a:srgbClr val="000000"/>
                </a:solidFill>
                <a:latin typeface="Arial" panose="020B0604020202020204" pitchFamily="34" charset="0"/>
                <a:cs typeface="Arial" panose="020B0604020202020204" pitchFamily="34" charset="0"/>
              </a:rPr>
              <a:t>Société</a:t>
            </a:r>
            <a:r>
              <a:rPr sz="1400" b="1" spc="37" dirty="0">
                <a:solidFill>
                  <a:srgbClr val="000000"/>
                </a:solidFill>
                <a:latin typeface="Arial" panose="020B0604020202020204" pitchFamily="34" charset="0"/>
                <a:cs typeface="Arial" panose="020B0604020202020204" pitchFamily="34" charset="0"/>
              </a:rPr>
              <a:t> </a:t>
            </a:r>
            <a:r>
              <a:rPr sz="1400" b="1" dirty="0">
                <a:solidFill>
                  <a:srgbClr val="000000"/>
                </a:solidFill>
                <a:latin typeface="Arial" panose="020B0604020202020204" pitchFamily="34" charset="0"/>
                <a:cs typeface="Arial" panose="020B0604020202020204" pitchFamily="34" charset="0"/>
              </a:rPr>
              <a:t>des</a:t>
            </a:r>
            <a:r>
              <a:rPr sz="1400" b="1" spc="40" dirty="0">
                <a:solidFill>
                  <a:srgbClr val="000000"/>
                </a:solidFill>
                <a:latin typeface="Arial" panose="020B0604020202020204" pitchFamily="34" charset="0"/>
                <a:cs typeface="Arial" panose="020B0604020202020204" pitchFamily="34" charset="0"/>
              </a:rPr>
              <a:t> </a:t>
            </a:r>
            <a:r>
              <a:rPr sz="1400" b="1" dirty="0">
                <a:solidFill>
                  <a:srgbClr val="000000"/>
                </a:solidFill>
                <a:latin typeface="Arial" panose="020B0604020202020204" pitchFamily="34" charset="0"/>
                <a:cs typeface="Arial" panose="020B0604020202020204" pitchFamily="34" charset="0"/>
              </a:rPr>
              <a:t>obstétriciens</a:t>
            </a:r>
            <a:r>
              <a:rPr sz="1400" b="1" spc="40" dirty="0">
                <a:solidFill>
                  <a:srgbClr val="000000"/>
                </a:solidFill>
                <a:latin typeface="Arial" panose="020B0604020202020204" pitchFamily="34" charset="0"/>
                <a:cs typeface="Arial" panose="020B0604020202020204" pitchFamily="34" charset="0"/>
              </a:rPr>
              <a:t> </a:t>
            </a:r>
            <a:r>
              <a:rPr sz="1400" b="1" dirty="0">
                <a:solidFill>
                  <a:srgbClr val="000000"/>
                </a:solidFill>
                <a:latin typeface="Arial" panose="020B0604020202020204" pitchFamily="34" charset="0"/>
                <a:cs typeface="Arial" panose="020B0604020202020204" pitchFamily="34" charset="0"/>
              </a:rPr>
              <a:t>et</a:t>
            </a:r>
            <a:r>
              <a:rPr sz="1400" b="1" spc="37" dirty="0">
                <a:solidFill>
                  <a:srgbClr val="000000"/>
                </a:solidFill>
                <a:latin typeface="Arial" panose="020B0604020202020204" pitchFamily="34" charset="0"/>
                <a:cs typeface="Arial" panose="020B0604020202020204" pitchFamily="34" charset="0"/>
              </a:rPr>
              <a:t> </a:t>
            </a:r>
            <a:r>
              <a:rPr sz="1400" b="1" dirty="0">
                <a:solidFill>
                  <a:srgbClr val="000000"/>
                </a:solidFill>
                <a:latin typeface="Arial" panose="020B0604020202020204" pitchFamily="34" charset="0"/>
                <a:cs typeface="Arial" panose="020B0604020202020204" pitchFamily="34" charset="0"/>
              </a:rPr>
              <a:t>gynécologues</a:t>
            </a:r>
            <a:r>
              <a:rPr sz="1400" b="1" spc="37" dirty="0">
                <a:solidFill>
                  <a:srgbClr val="000000"/>
                </a:solidFill>
                <a:latin typeface="Arial" panose="020B0604020202020204" pitchFamily="34" charset="0"/>
                <a:cs typeface="Arial" panose="020B0604020202020204" pitchFamily="34" charset="0"/>
              </a:rPr>
              <a:t> </a:t>
            </a:r>
            <a:r>
              <a:rPr sz="1400" b="1" dirty="0">
                <a:solidFill>
                  <a:srgbClr val="000000"/>
                </a:solidFill>
                <a:latin typeface="Arial" panose="020B0604020202020204" pitchFamily="34" charset="0"/>
                <a:cs typeface="Arial" panose="020B0604020202020204" pitchFamily="34" charset="0"/>
              </a:rPr>
              <a:t>du</a:t>
            </a:r>
            <a:r>
              <a:rPr sz="1400" b="1" spc="36" dirty="0">
                <a:solidFill>
                  <a:srgbClr val="000000"/>
                </a:solidFill>
                <a:latin typeface="Arial" panose="020B0604020202020204" pitchFamily="34" charset="0"/>
                <a:cs typeface="Arial" panose="020B0604020202020204" pitchFamily="34" charset="0"/>
              </a:rPr>
              <a:t> </a:t>
            </a:r>
            <a:r>
              <a:rPr sz="1400" b="1" dirty="0">
                <a:solidFill>
                  <a:srgbClr val="000000"/>
                </a:solidFill>
                <a:latin typeface="Arial" panose="020B0604020202020204" pitchFamily="34" charset="0"/>
                <a:cs typeface="Arial" panose="020B0604020202020204" pitchFamily="34" charset="0"/>
              </a:rPr>
              <a:t>Canada,</a:t>
            </a:r>
            <a:r>
              <a:rPr sz="1400" b="1" spc="36" dirty="0">
                <a:solidFill>
                  <a:srgbClr val="000000"/>
                </a:solidFill>
                <a:latin typeface="Arial" panose="020B0604020202020204" pitchFamily="34" charset="0"/>
                <a:cs typeface="Arial" panose="020B0604020202020204" pitchFamily="34" charset="0"/>
              </a:rPr>
              <a:t> </a:t>
            </a:r>
            <a:r>
              <a:rPr sz="1400" b="1" dirty="0">
                <a:solidFill>
                  <a:srgbClr val="000000"/>
                </a:solidFill>
                <a:latin typeface="Arial" panose="020B0604020202020204" pitchFamily="34" charset="0"/>
                <a:cs typeface="Arial" panose="020B0604020202020204" pitchFamily="34" charset="0"/>
              </a:rPr>
              <a:t>2022</a:t>
            </a:r>
          </a:p>
          <a:p>
            <a:pPr marL="342900" marR="0">
              <a:lnSpc>
                <a:spcPts val="1564"/>
              </a:lnSpc>
              <a:spcBef>
                <a:spcPts val="16"/>
              </a:spcBef>
              <a:spcAft>
                <a:spcPts val="0"/>
              </a:spcAft>
            </a:pPr>
            <a:r>
              <a:rPr sz="1400" dirty="0">
                <a:solidFill>
                  <a:srgbClr val="000000"/>
                </a:solidFill>
                <a:latin typeface="Arial" panose="020B0604020202020204" pitchFamily="34" charset="0"/>
                <a:cs typeface="Arial" panose="020B0604020202020204" pitchFamily="34" charset="0"/>
              </a:rPr>
              <a:t>•Tous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les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adultes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de</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65</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ans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et</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plus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devraient</a:t>
            </a:r>
            <a:r>
              <a:rPr sz="1400" spc="34"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faire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l’objet</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d’un</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dépistage</a:t>
            </a:r>
          </a:p>
          <a:p>
            <a:pPr marL="342900" marR="0">
              <a:lnSpc>
                <a:spcPts val="1508"/>
              </a:lnSpc>
              <a:spcBef>
                <a:spcPts val="101"/>
              </a:spcBef>
              <a:spcAft>
                <a:spcPts val="0"/>
              </a:spcAft>
            </a:pPr>
            <a:r>
              <a:rPr sz="1400" dirty="0">
                <a:solidFill>
                  <a:srgbClr val="000000"/>
                </a:solidFill>
                <a:latin typeface="Arial" panose="020B0604020202020204" pitchFamily="34" charset="0"/>
                <a:cs typeface="Arial" panose="020B0604020202020204" pitchFamily="34" charset="0"/>
              </a:rPr>
              <a:t>passant</a:t>
            </a:r>
            <a:r>
              <a:rPr sz="1400" spc="34"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par</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une</a:t>
            </a:r>
            <a:r>
              <a:rPr sz="1400" spc="36" dirty="0">
                <a:solidFill>
                  <a:srgbClr val="000000"/>
                </a:solidFill>
                <a:latin typeface="Arial" panose="020B0604020202020204" pitchFamily="34" charset="0"/>
                <a:cs typeface="Arial" panose="020B0604020202020204" pitchFamily="34" charset="0"/>
              </a:rPr>
              <a:t> </a:t>
            </a:r>
            <a:r>
              <a:rPr sz="1400" dirty="0" err="1">
                <a:solidFill>
                  <a:srgbClr val="000000"/>
                </a:solidFill>
                <a:latin typeface="Arial" panose="020B0604020202020204" pitchFamily="34" charset="0"/>
                <a:cs typeface="Arial" panose="020B0604020202020204" pitchFamily="34" charset="0"/>
              </a:rPr>
              <a:t>évaluation</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clinique</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et</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une</a:t>
            </a:r>
            <a:r>
              <a:rPr sz="1400" spc="34"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ostéodensitométrie.</a:t>
            </a:r>
          </a:p>
          <a:p>
            <a:pPr marL="342900" marR="0">
              <a:lnSpc>
                <a:spcPts val="1564"/>
              </a:lnSpc>
              <a:spcBef>
                <a:spcPts val="66"/>
              </a:spcBef>
              <a:spcAft>
                <a:spcPts val="0"/>
              </a:spcAft>
            </a:pPr>
            <a:r>
              <a:rPr sz="1400" dirty="0">
                <a:solidFill>
                  <a:srgbClr val="000000"/>
                </a:solidFill>
                <a:latin typeface="Arial" panose="020B0604020202020204" pitchFamily="34" charset="0"/>
                <a:cs typeface="Arial" panose="020B0604020202020204" pitchFamily="34" charset="0"/>
              </a:rPr>
              <a:t>•Les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femmes</a:t>
            </a:r>
            <a:r>
              <a:rPr sz="1400" spc="37" dirty="0">
                <a:solidFill>
                  <a:srgbClr val="000000"/>
                </a:solidFill>
                <a:latin typeface="Arial" panose="020B0604020202020204" pitchFamily="34" charset="0"/>
                <a:cs typeface="Arial" panose="020B0604020202020204" pitchFamily="34" charset="0"/>
              </a:rPr>
              <a:t> </a:t>
            </a:r>
            <a:r>
              <a:rPr sz="1400" dirty="0">
                <a:solidFill>
                  <a:srgbClr val="808080"/>
                </a:solidFill>
                <a:latin typeface="Arial" panose="020B0604020202020204" pitchFamily="34" charset="0"/>
                <a:cs typeface="Arial" panose="020B0604020202020204" pitchFamily="34" charset="0"/>
              </a:rPr>
              <a:t>postménopausées</a:t>
            </a:r>
            <a:r>
              <a:rPr sz="1400" spc="33" dirty="0">
                <a:solidFill>
                  <a:srgbClr val="80808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de</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moins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de</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65</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ans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devraient</a:t>
            </a:r>
            <a:r>
              <a:rPr sz="1400" spc="34" dirty="0">
                <a:solidFill>
                  <a:srgbClr val="000000"/>
                </a:solidFill>
                <a:latin typeface="Arial" panose="020B0604020202020204" pitchFamily="34" charset="0"/>
                <a:cs typeface="Arial" panose="020B0604020202020204" pitchFamily="34" charset="0"/>
              </a:rPr>
              <a:t> </a:t>
            </a:r>
            <a:r>
              <a:rPr sz="1400" dirty="0" err="1">
                <a:solidFill>
                  <a:srgbClr val="000000"/>
                </a:solidFill>
                <a:latin typeface="Arial" panose="020B0604020202020204" pitchFamily="34" charset="0"/>
                <a:cs typeface="Arial" panose="020B0604020202020204" pitchFamily="34" charset="0"/>
              </a:rPr>
              <a:t>être</a:t>
            </a:r>
            <a:r>
              <a:rPr sz="1400" spc="37" dirty="0">
                <a:solidFill>
                  <a:srgbClr val="000000"/>
                </a:solidFill>
                <a:latin typeface="Arial" panose="020B0604020202020204" pitchFamily="34" charset="0"/>
                <a:cs typeface="Arial" panose="020B0604020202020204" pitchFamily="34" charset="0"/>
              </a:rPr>
              <a:t> </a:t>
            </a:r>
            <a:r>
              <a:rPr sz="1400" dirty="0" err="1">
                <a:solidFill>
                  <a:srgbClr val="000000"/>
                </a:solidFill>
                <a:latin typeface="Arial" panose="020B0604020202020204" pitchFamily="34" charset="0"/>
                <a:cs typeface="Arial" panose="020B0604020202020204" pitchFamily="34" charset="0"/>
              </a:rPr>
              <a:t>évaluées</a:t>
            </a:r>
            <a:r>
              <a:rPr lang="fr-CA" sz="1400" dirty="0">
                <a:solidFill>
                  <a:srgbClr val="000000"/>
                </a:solidFill>
                <a:latin typeface="Arial" panose="020B0604020202020204" pitchFamily="34" charset="0"/>
                <a:cs typeface="Arial" panose="020B0604020202020204" pitchFamily="34" charset="0"/>
              </a:rPr>
              <a:t> </a:t>
            </a:r>
            <a:r>
              <a:rPr sz="1400" dirty="0" err="1">
                <a:solidFill>
                  <a:srgbClr val="000000"/>
                </a:solidFill>
                <a:latin typeface="Arial" panose="020B0604020202020204" pitchFamily="34" charset="0"/>
                <a:cs typeface="Arial" panose="020B0604020202020204" pitchFamily="34" charset="0"/>
              </a:rPr>
              <a:t>à</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l’aide</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de</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l’outil</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clinique</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FRAX</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(sans</a:t>
            </a:r>
            <a:r>
              <a:rPr sz="1400" spc="43"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ostéodensitométrie).</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Si</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le</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score</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de</a:t>
            </a:r>
            <a:r>
              <a:rPr lang="fr-CA" sz="1400"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FOM</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obtenu</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indique</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un</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risque</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supérieur</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à</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10</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a:t>
            </a:r>
            <a:r>
              <a:rPr sz="1400" spc="36" dirty="0">
                <a:solidFill>
                  <a:srgbClr val="000000"/>
                </a:solidFill>
                <a:latin typeface="Arial" panose="020B0604020202020204" pitchFamily="34" charset="0"/>
                <a:cs typeface="Arial" panose="020B0604020202020204" pitchFamily="34" charset="0"/>
              </a:rPr>
              <a:t> </a:t>
            </a:r>
            <a:r>
              <a:rPr sz="1400" dirty="0" err="1">
                <a:solidFill>
                  <a:srgbClr val="000000"/>
                </a:solidFill>
                <a:latin typeface="Arial" panose="020B0604020202020204" pitchFamily="34" charset="0"/>
                <a:cs typeface="Arial" panose="020B0604020202020204" pitchFamily="34" charset="0"/>
              </a:rPr>
              <a:t>une</a:t>
            </a:r>
            <a:r>
              <a:rPr sz="1400" spc="38" dirty="0">
                <a:solidFill>
                  <a:srgbClr val="000000"/>
                </a:solidFill>
                <a:latin typeface="Arial" panose="020B0604020202020204" pitchFamily="34" charset="0"/>
                <a:cs typeface="Arial" panose="020B0604020202020204" pitchFamily="34" charset="0"/>
              </a:rPr>
              <a:t> </a:t>
            </a:r>
            <a:r>
              <a:rPr sz="1400" dirty="0" err="1">
                <a:solidFill>
                  <a:srgbClr val="000000"/>
                </a:solidFill>
                <a:latin typeface="Arial" panose="020B0604020202020204" pitchFamily="34" charset="0"/>
                <a:cs typeface="Arial" panose="020B0604020202020204" pitchFamily="34" charset="0"/>
              </a:rPr>
              <a:t>ostéodensitométrie</a:t>
            </a:r>
            <a:r>
              <a:rPr lang="fr-CA" sz="1400" dirty="0">
                <a:solidFill>
                  <a:srgbClr val="000000"/>
                </a:solidFill>
                <a:latin typeface="Arial" panose="020B0604020202020204" pitchFamily="34" charset="0"/>
                <a:cs typeface="Arial" panose="020B0604020202020204" pitchFamily="34" charset="0"/>
              </a:rPr>
              <a:t> </a:t>
            </a:r>
            <a:r>
              <a:rPr sz="1400" dirty="0" err="1">
                <a:solidFill>
                  <a:srgbClr val="000000"/>
                </a:solidFill>
                <a:latin typeface="Arial" panose="020B0604020202020204" pitchFamily="34" charset="0"/>
                <a:cs typeface="Arial" panose="020B0604020202020204" pitchFamily="34" charset="0"/>
              </a:rPr>
              <a:t>devrait</a:t>
            </a:r>
            <a:r>
              <a:rPr sz="1400" spc="34"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aussi</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être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envisagée.</a:t>
            </a:r>
          </a:p>
        </p:txBody>
      </p:sp>
      <p:sp>
        <p:nvSpPr>
          <p:cNvPr id="8" name="object 8"/>
          <p:cNvSpPr txBox="1"/>
          <p:nvPr/>
        </p:nvSpPr>
        <p:spPr>
          <a:xfrm>
            <a:off x="815102" y="4335172"/>
            <a:ext cx="5910258" cy="410369"/>
          </a:xfrm>
          <a:prstGeom prst="rect">
            <a:avLst/>
          </a:prstGeom>
        </p:spPr>
        <p:txBody>
          <a:bodyPr vert="horz" wrap="square" lIns="0" tIns="0" rIns="0" bIns="0" rtlCol="0">
            <a:spAutoFit/>
          </a:bodyPr>
          <a:lstStyle/>
          <a:p>
            <a:pPr marL="0" marR="0">
              <a:lnSpc>
                <a:spcPts val="1564"/>
              </a:lnSpc>
              <a:spcBef>
                <a:spcPts val="0"/>
              </a:spcBef>
              <a:spcAft>
                <a:spcPts val="0"/>
              </a:spcAft>
            </a:pPr>
            <a:r>
              <a:rPr sz="1400" dirty="0">
                <a:solidFill>
                  <a:srgbClr val="000000"/>
                </a:solidFill>
                <a:latin typeface="Arial" panose="020B0604020202020204" pitchFamily="34" charset="0"/>
                <a:cs typeface="Arial" panose="020B0604020202020204" pitchFamily="34" charset="0"/>
              </a:rPr>
              <a:t>•L’ostéodensitométrie</a:t>
            </a:r>
            <a:r>
              <a:rPr sz="1400" spc="40"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devrait</a:t>
            </a:r>
            <a:r>
              <a:rPr sz="1400" spc="34"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également</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être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envisagée</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pour</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les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patients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de</a:t>
            </a:r>
            <a:r>
              <a:rPr lang="fr-CA" sz="1400"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65</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ans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et</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plus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qui</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présentent</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un</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risque</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élevé.</a:t>
            </a:r>
          </a:p>
        </p:txBody>
      </p:sp>
      <p:sp>
        <p:nvSpPr>
          <p:cNvPr id="9" name="object 9"/>
          <p:cNvSpPr txBox="1"/>
          <p:nvPr/>
        </p:nvSpPr>
        <p:spPr>
          <a:xfrm>
            <a:off x="503848" y="4916060"/>
            <a:ext cx="4190987" cy="192360"/>
          </a:xfrm>
          <a:prstGeom prst="rect">
            <a:avLst/>
          </a:prstGeom>
        </p:spPr>
        <p:txBody>
          <a:bodyPr vert="horz" wrap="square" lIns="0" tIns="0" rIns="0" bIns="0" rtlCol="0">
            <a:spAutoFit/>
          </a:bodyPr>
          <a:lstStyle/>
          <a:p>
            <a:pPr marL="0" marR="0">
              <a:lnSpc>
                <a:spcPts val="1508"/>
              </a:lnSpc>
              <a:spcBef>
                <a:spcPts val="0"/>
              </a:spcBef>
              <a:spcAft>
                <a:spcPts val="0"/>
              </a:spcAft>
            </a:pPr>
            <a:r>
              <a:rPr sz="1350" b="1" dirty="0">
                <a:solidFill>
                  <a:srgbClr val="000000"/>
                </a:solidFill>
                <a:latin typeface="Arial" panose="020B0604020202020204" pitchFamily="34" charset="0"/>
                <a:cs typeface="Arial" panose="020B0604020202020204" pitchFamily="34" charset="0"/>
              </a:rPr>
              <a:t>Na</a:t>
            </a:r>
            <a:r>
              <a:rPr lang="fr-CA" sz="1350" b="1" dirty="0">
                <a:solidFill>
                  <a:srgbClr val="000000"/>
                </a:solidFill>
                <a:latin typeface="Arial" panose="020B0604020202020204" pitchFamily="34" charset="0"/>
                <a:cs typeface="Arial" panose="020B0604020202020204" pitchFamily="34" charset="0"/>
              </a:rPr>
              <a:t>ti</a:t>
            </a:r>
            <a:r>
              <a:rPr sz="1350" b="1" dirty="0" err="1">
                <a:solidFill>
                  <a:srgbClr val="000000"/>
                </a:solidFill>
                <a:latin typeface="Arial" panose="020B0604020202020204" pitchFamily="34" charset="0"/>
                <a:cs typeface="Arial" panose="020B0604020202020204" pitchFamily="34" charset="0"/>
              </a:rPr>
              <a:t>onal</a:t>
            </a:r>
            <a:r>
              <a:rPr sz="1350" b="1" spc="41" dirty="0">
                <a:solidFill>
                  <a:srgbClr val="000000"/>
                </a:solidFill>
                <a:latin typeface="Arial" panose="020B0604020202020204" pitchFamily="34" charset="0"/>
                <a:cs typeface="Arial" panose="020B0604020202020204" pitchFamily="34" charset="0"/>
              </a:rPr>
              <a:t> </a:t>
            </a:r>
            <a:r>
              <a:rPr sz="1350" b="1" dirty="0">
                <a:solidFill>
                  <a:srgbClr val="000000"/>
                </a:solidFill>
                <a:latin typeface="Arial" panose="020B0604020202020204" pitchFamily="34" charset="0"/>
                <a:cs typeface="Arial" panose="020B0604020202020204" pitchFamily="34" charset="0"/>
              </a:rPr>
              <a:t>Osteoporosis</a:t>
            </a:r>
            <a:r>
              <a:rPr sz="1350" b="1" spc="37" dirty="0">
                <a:solidFill>
                  <a:srgbClr val="000000"/>
                </a:solidFill>
                <a:latin typeface="Arial" panose="020B0604020202020204" pitchFamily="34" charset="0"/>
                <a:cs typeface="Arial" panose="020B0604020202020204" pitchFamily="34" charset="0"/>
              </a:rPr>
              <a:t> </a:t>
            </a:r>
            <a:r>
              <a:rPr sz="1350" b="1" dirty="0">
                <a:solidFill>
                  <a:srgbClr val="000000"/>
                </a:solidFill>
                <a:latin typeface="Arial" panose="020B0604020202020204" pitchFamily="34" charset="0"/>
                <a:cs typeface="Arial" panose="020B0604020202020204" pitchFamily="34" charset="0"/>
              </a:rPr>
              <a:t>Guideline</a:t>
            </a:r>
            <a:r>
              <a:rPr sz="1350" b="1" spc="37" dirty="0">
                <a:solidFill>
                  <a:srgbClr val="000000"/>
                </a:solidFill>
                <a:latin typeface="Arial" panose="020B0604020202020204" pitchFamily="34" charset="0"/>
                <a:cs typeface="Arial" panose="020B0604020202020204" pitchFamily="34" charset="0"/>
              </a:rPr>
              <a:t> </a:t>
            </a:r>
            <a:r>
              <a:rPr sz="1350" b="1" dirty="0">
                <a:solidFill>
                  <a:srgbClr val="000000"/>
                </a:solidFill>
                <a:latin typeface="Arial" panose="020B0604020202020204" pitchFamily="34" charset="0"/>
                <a:cs typeface="Arial" panose="020B0604020202020204" pitchFamily="34" charset="0"/>
              </a:rPr>
              <a:t>Group,</a:t>
            </a:r>
            <a:r>
              <a:rPr sz="1350" b="1" spc="58" dirty="0">
                <a:solidFill>
                  <a:srgbClr val="000000"/>
                </a:solidFill>
                <a:latin typeface="Arial" panose="020B0604020202020204" pitchFamily="34" charset="0"/>
                <a:cs typeface="Arial" panose="020B0604020202020204" pitchFamily="34" charset="0"/>
              </a:rPr>
              <a:t> </a:t>
            </a:r>
            <a:r>
              <a:rPr sz="1350" b="1" dirty="0">
                <a:solidFill>
                  <a:srgbClr val="000000"/>
                </a:solidFill>
                <a:latin typeface="Arial" panose="020B0604020202020204" pitchFamily="34" charset="0"/>
                <a:cs typeface="Arial" panose="020B0604020202020204" pitchFamily="34" charset="0"/>
              </a:rPr>
              <a:t>UK,</a:t>
            </a:r>
            <a:r>
              <a:rPr sz="1350" b="1" spc="36" dirty="0">
                <a:solidFill>
                  <a:srgbClr val="000000"/>
                </a:solidFill>
                <a:latin typeface="Arial" panose="020B0604020202020204" pitchFamily="34" charset="0"/>
                <a:cs typeface="Arial" panose="020B0604020202020204" pitchFamily="34" charset="0"/>
              </a:rPr>
              <a:t> </a:t>
            </a:r>
            <a:r>
              <a:rPr sz="1350" b="1" dirty="0">
                <a:solidFill>
                  <a:srgbClr val="000000"/>
                </a:solidFill>
                <a:latin typeface="Arial" panose="020B0604020202020204" pitchFamily="34" charset="0"/>
                <a:cs typeface="Arial" panose="020B0604020202020204" pitchFamily="34" charset="0"/>
              </a:rPr>
              <a:t>2022</a:t>
            </a:r>
          </a:p>
        </p:txBody>
      </p:sp>
      <p:sp>
        <p:nvSpPr>
          <p:cNvPr id="10" name="object 10"/>
          <p:cNvSpPr txBox="1"/>
          <p:nvPr/>
        </p:nvSpPr>
        <p:spPr>
          <a:xfrm>
            <a:off x="503848" y="5093096"/>
            <a:ext cx="6323639" cy="1025922"/>
          </a:xfrm>
          <a:prstGeom prst="rect">
            <a:avLst/>
          </a:prstGeom>
        </p:spPr>
        <p:txBody>
          <a:bodyPr vert="horz" wrap="square" lIns="0" tIns="0" rIns="0" bIns="0" rtlCol="0">
            <a:spAutoFit/>
          </a:bodyPr>
          <a:lstStyle/>
          <a:p>
            <a:pPr marL="342900">
              <a:lnSpc>
                <a:spcPts val="1564"/>
              </a:lnSpc>
              <a:spcBef>
                <a:spcPts val="0"/>
              </a:spcBef>
            </a:pPr>
            <a:r>
              <a:rPr lang="en-CA" sz="1400" dirty="0">
                <a:solidFill>
                  <a:srgbClr val="000000"/>
                </a:solidFill>
                <a:latin typeface="EQWAJR+ArialMT"/>
                <a:cs typeface="EQWAJR+ArialMT"/>
              </a:rPr>
              <a:t>•</a:t>
            </a:r>
            <a:r>
              <a:rPr sz="1400" dirty="0">
                <a:solidFill>
                  <a:srgbClr val="000000"/>
                </a:solidFill>
                <a:latin typeface="Arial" panose="020B0604020202020204" pitchFamily="34" charset="0"/>
                <a:cs typeface="Arial" panose="020B0604020202020204" pitchFamily="34" charset="0"/>
              </a:rPr>
              <a:t>On devrait évaluer à l’aide de l’outil FRAX toute femme </a:t>
            </a:r>
            <a:r>
              <a:rPr sz="1400" dirty="0" err="1">
                <a:solidFill>
                  <a:srgbClr val="000000"/>
                </a:solidFill>
                <a:latin typeface="Arial" panose="020B0604020202020204" pitchFamily="34" charset="0"/>
                <a:cs typeface="Arial" panose="020B0604020202020204" pitchFamily="34" charset="0"/>
              </a:rPr>
              <a:t>postménopausée</a:t>
            </a:r>
            <a:r>
              <a:rPr sz="1400" dirty="0">
                <a:solidFill>
                  <a:srgbClr val="000000"/>
                </a:solidFill>
                <a:latin typeface="Arial" panose="020B0604020202020204" pitchFamily="34" charset="0"/>
                <a:cs typeface="Arial" panose="020B0604020202020204" pitchFamily="34" charset="0"/>
              </a:rPr>
              <a:t> </a:t>
            </a:r>
            <a:r>
              <a:rPr sz="1400" dirty="0" err="1">
                <a:solidFill>
                  <a:srgbClr val="000000"/>
                </a:solidFill>
                <a:latin typeface="Arial" panose="020B0604020202020204" pitchFamily="34" charset="0"/>
                <a:cs typeface="Arial" panose="020B0604020202020204" pitchFamily="34" charset="0"/>
              </a:rPr>
              <a:t>ou</a:t>
            </a:r>
            <a:r>
              <a:rPr lang="en-CA" sz="1400"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tout homme de 50 ans et plus présentant un facteur de risque </a:t>
            </a:r>
            <a:r>
              <a:rPr sz="1400" dirty="0" err="1">
                <a:solidFill>
                  <a:srgbClr val="000000"/>
                </a:solidFill>
                <a:latin typeface="Arial" panose="020B0604020202020204" pitchFamily="34" charset="0"/>
                <a:cs typeface="Arial" panose="020B0604020202020204" pitchFamily="34" charset="0"/>
              </a:rPr>
              <a:t>clinique</a:t>
            </a:r>
            <a:r>
              <a:rPr sz="1400" dirty="0">
                <a:solidFill>
                  <a:srgbClr val="000000"/>
                </a:solidFill>
                <a:latin typeface="Arial" panose="020B0604020202020204" pitchFamily="34" charset="0"/>
                <a:cs typeface="Arial" panose="020B0604020202020204" pitchFamily="34" charset="0"/>
              </a:rPr>
              <a:t> de</a:t>
            </a:r>
            <a:r>
              <a:rPr lang="fr-CA" sz="1400"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fractures de fragilisation pour guider la mesure de la DMO et </a:t>
            </a:r>
            <a:r>
              <a:rPr sz="1400" dirty="0" err="1">
                <a:solidFill>
                  <a:srgbClr val="000000"/>
                </a:solidFill>
                <a:latin typeface="Arial" panose="020B0604020202020204" pitchFamily="34" charset="0"/>
                <a:cs typeface="Arial" panose="020B0604020202020204" pitchFamily="34" charset="0"/>
              </a:rPr>
              <a:t>permettre</a:t>
            </a:r>
            <a:r>
              <a:rPr sz="1400" dirty="0">
                <a:solidFill>
                  <a:srgbClr val="000000"/>
                </a:solidFill>
                <a:latin typeface="Arial" panose="020B0604020202020204" pitchFamily="34" charset="0"/>
                <a:cs typeface="Arial" panose="020B0604020202020204" pitchFamily="34" charset="0"/>
              </a:rPr>
              <a:t> un</a:t>
            </a:r>
            <a:r>
              <a:rPr lang="fr-CA" sz="1400" dirty="0">
                <a:solidFill>
                  <a:srgbClr val="000000"/>
                </a:solidFill>
                <a:latin typeface="Arial" panose="020B0604020202020204" pitchFamily="34" charset="0"/>
                <a:cs typeface="Arial" panose="020B0604020202020204" pitchFamily="34" charset="0"/>
              </a:rPr>
              <a:t> </a:t>
            </a:r>
            <a:r>
              <a:rPr sz="1400" dirty="0" err="1">
                <a:solidFill>
                  <a:srgbClr val="000000"/>
                </a:solidFill>
                <a:latin typeface="Arial" panose="020B0604020202020204" pitchFamily="34" charset="0"/>
                <a:cs typeface="Arial" panose="020B0604020202020204" pitchFamily="34" charset="0"/>
              </a:rPr>
              <a:t>aiguillage</a:t>
            </a:r>
            <a:r>
              <a:rPr sz="1400" dirty="0">
                <a:solidFill>
                  <a:srgbClr val="000000"/>
                </a:solidFill>
                <a:latin typeface="Arial" panose="020B0604020202020204" pitchFamily="34" charset="0"/>
                <a:cs typeface="Arial" panose="020B0604020202020204" pitchFamily="34" charset="0"/>
              </a:rPr>
              <a:t> ou un accès au traitement médicamenteux nécessaire </a:t>
            </a:r>
            <a:r>
              <a:rPr sz="1400" dirty="0" err="1">
                <a:solidFill>
                  <a:srgbClr val="000000"/>
                </a:solidFill>
                <a:latin typeface="Arial" panose="020B0604020202020204" pitchFamily="34" charset="0"/>
                <a:cs typeface="Arial" panose="020B0604020202020204" pitchFamily="34" charset="0"/>
              </a:rPr>
              <a:t>rapides</a:t>
            </a:r>
            <a:r>
              <a:rPr sz="1400" dirty="0">
                <a:solidFill>
                  <a:srgbClr val="000000"/>
                </a:solidFill>
                <a:latin typeface="Arial" panose="020B0604020202020204" pitchFamily="34" charset="0"/>
                <a:cs typeface="Arial" panose="020B0604020202020204" pitchFamily="34" charset="0"/>
              </a:rPr>
              <a:t>,</a:t>
            </a:r>
            <a:r>
              <a:rPr lang="fr-CA" sz="1400" dirty="0">
                <a:solidFill>
                  <a:srgbClr val="000000"/>
                </a:solidFill>
                <a:latin typeface="Arial" panose="020B0604020202020204" pitchFamily="34" charset="0"/>
                <a:cs typeface="Arial" panose="020B0604020202020204" pitchFamily="34" charset="0"/>
              </a:rPr>
              <a:t> </a:t>
            </a:r>
            <a:r>
              <a:rPr sz="1400" dirty="0" err="1">
                <a:solidFill>
                  <a:srgbClr val="000000"/>
                </a:solidFill>
                <a:latin typeface="Arial" panose="020B0604020202020204" pitchFamily="34" charset="0"/>
                <a:cs typeface="Arial" panose="020B0604020202020204" pitchFamily="34" charset="0"/>
              </a:rPr>
              <a:t>lorsqu’indiqué</a:t>
            </a:r>
            <a:r>
              <a:rPr sz="1400" dirty="0">
                <a:solidFill>
                  <a:srgbClr val="000000"/>
                </a:solidFill>
                <a:latin typeface="Arial" panose="020B0604020202020204" pitchFamily="34" charset="0"/>
                <a:cs typeface="Arial" panose="020B0604020202020204" pitchFamily="34" charset="0"/>
              </a:rPr>
              <a:t>.</a:t>
            </a:r>
          </a:p>
        </p:txBody>
      </p:sp>
      <p:sp>
        <p:nvSpPr>
          <p:cNvPr id="11" name="object 11"/>
          <p:cNvSpPr txBox="1"/>
          <p:nvPr/>
        </p:nvSpPr>
        <p:spPr>
          <a:xfrm>
            <a:off x="8624419" y="6453336"/>
            <a:ext cx="321915" cy="166712"/>
          </a:xfrm>
          <a:prstGeom prst="rect">
            <a:avLst/>
          </a:prstGeom>
        </p:spPr>
        <p:txBody>
          <a:bodyPr vert="horz" wrap="square" lIns="0" tIns="0" rIns="0" bIns="0" rtlCol="0">
            <a:spAutoFit/>
          </a:bodyPr>
          <a:lstStyle/>
          <a:p>
            <a:pPr marL="0" marR="0">
              <a:lnSpc>
                <a:spcPts val="1340"/>
              </a:lnSpc>
              <a:spcBef>
                <a:spcPts val="0"/>
              </a:spcBef>
              <a:spcAft>
                <a:spcPts val="0"/>
              </a:spcAft>
            </a:pPr>
            <a:r>
              <a:rPr lang="fr-CA" sz="1200" b="1" dirty="0">
                <a:solidFill>
                  <a:srgbClr val="000000"/>
                </a:solidFill>
                <a:latin typeface="PVDENJ+Arial-BoldMT"/>
                <a:cs typeface="PVDENJ+Arial-BoldMT"/>
              </a:rPr>
              <a:t>78</a:t>
            </a:r>
            <a:endParaRPr sz="1200" b="1" dirty="0">
              <a:solidFill>
                <a:srgbClr val="000000"/>
              </a:solidFill>
              <a:latin typeface="PVDENJ+Arial-BoldMT"/>
              <a:cs typeface="PVDENJ+Arial-BoldMT"/>
            </a:endParaRPr>
          </a:p>
        </p:txBody>
      </p:sp>
      <p:pic>
        <p:nvPicPr>
          <p:cNvPr id="12" name="Image 11">
            <a:extLst>
              <a:ext uri="{FF2B5EF4-FFF2-40B4-BE49-F238E27FC236}">
                <a16:creationId xmlns:a16="http://schemas.microsoft.com/office/drawing/2014/main" id="{99004283-2890-AF26-DE5E-557EC1A1FD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5204" y="3180983"/>
            <a:ext cx="2251130" cy="942532"/>
          </a:xfrm>
          <a:prstGeom prst="rect">
            <a:avLst/>
          </a:prstGeom>
        </p:spPr>
      </p:pic>
      <p:pic>
        <p:nvPicPr>
          <p:cNvPr id="16" name="Image 15">
            <a:extLst>
              <a:ext uri="{FF2B5EF4-FFF2-40B4-BE49-F238E27FC236}">
                <a16:creationId xmlns:a16="http://schemas.microsoft.com/office/drawing/2014/main" id="{2B9E2EE2-E2FC-1FB3-2859-F579B3EA9A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1664" y="1712745"/>
            <a:ext cx="2582335" cy="378518"/>
          </a:xfrm>
          <a:prstGeom prst="rect">
            <a:avLst/>
          </a:prstGeom>
        </p:spPr>
      </p:pic>
      <p:pic>
        <p:nvPicPr>
          <p:cNvPr id="13" name="Picture 16">
            <a:extLst>
              <a:ext uri="{FF2B5EF4-FFF2-40B4-BE49-F238E27FC236}">
                <a16:creationId xmlns:a16="http://schemas.microsoft.com/office/drawing/2014/main" id="{962A3752-88DA-C595-10E7-3D5DD43F1939}"/>
              </a:ext>
            </a:extLst>
          </p:cNvPr>
          <p:cNvPicPr>
            <a:picLocks noChangeAspect="1"/>
          </p:cNvPicPr>
          <p:nvPr/>
        </p:nvPicPr>
        <p:blipFill>
          <a:blip r:embed="rId5"/>
          <a:stretch>
            <a:fillRect/>
          </a:stretch>
        </p:blipFill>
        <p:spPr>
          <a:xfrm>
            <a:off x="7263159" y="5334000"/>
            <a:ext cx="1406475" cy="478531"/>
          </a:xfrm>
          <a:prstGeom prst="rect">
            <a:avLst/>
          </a:prstGeom>
        </p:spPr>
      </p:pic>
      <p:cxnSp>
        <p:nvCxnSpPr>
          <p:cNvPr id="14" name="Straight Arrow Connector 13">
            <a:extLst>
              <a:ext uri="{FF2B5EF4-FFF2-40B4-BE49-F238E27FC236}">
                <a16:creationId xmlns:a16="http://schemas.microsoft.com/office/drawing/2014/main" id="{1A7B1F28-EE58-C228-56BB-FF8A5D1206C0}"/>
              </a:ext>
            </a:extLst>
          </p:cNvPr>
          <p:cNvCxnSpPr/>
          <p:nvPr/>
        </p:nvCxnSpPr>
        <p:spPr>
          <a:xfrm>
            <a:off x="503848" y="2658621"/>
            <a:ext cx="8018404" cy="0"/>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41205E3-2F8D-5A03-7C2A-C4EF3548FE0F}"/>
              </a:ext>
            </a:extLst>
          </p:cNvPr>
          <p:cNvCxnSpPr/>
          <p:nvPr/>
        </p:nvCxnSpPr>
        <p:spPr>
          <a:xfrm>
            <a:off x="503848" y="4800600"/>
            <a:ext cx="8018404" cy="0"/>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48640" y="718901"/>
            <a:ext cx="8285888" cy="384721"/>
          </a:xfrm>
          <a:prstGeom prst="rect">
            <a:avLst/>
          </a:prstGeom>
        </p:spPr>
        <p:txBody>
          <a:bodyPr vert="horz" wrap="square" lIns="0" tIns="0" rIns="0" bIns="0" rtlCol="0">
            <a:spAutoFit/>
          </a:bodyPr>
          <a:lstStyle/>
          <a:p>
            <a:pPr marL="0" marR="0">
              <a:lnSpc>
                <a:spcPts val="3016"/>
              </a:lnSpc>
              <a:spcBef>
                <a:spcPts val="0"/>
              </a:spcBef>
              <a:spcAft>
                <a:spcPts val="0"/>
              </a:spcAft>
            </a:pPr>
            <a:r>
              <a:rPr sz="2700" b="1" dirty="0">
                <a:solidFill>
                  <a:srgbClr val="000000"/>
                </a:solidFill>
                <a:latin typeface="Arial" panose="020B0604020202020204" pitchFamily="34" charset="0"/>
                <a:cs typeface="Arial" panose="020B0604020202020204" pitchFamily="34" charset="0"/>
              </a:rPr>
              <a:t>Autres</a:t>
            </a:r>
            <a:r>
              <a:rPr sz="2700" b="1" spc="73" dirty="0">
                <a:solidFill>
                  <a:srgbClr val="000000"/>
                </a:solidFill>
                <a:latin typeface="Arial" panose="020B0604020202020204" pitchFamily="34" charset="0"/>
                <a:cs typeface="Arial" panose="020B0604020202020204" pitchFamily="34" charset="0"/>
              </a:rPr>
              <a:t> </a:t>
            </a:r>
            <a:r>
              <a:rPr sz="2700" b="1" dirty="0">
                <a:solidFill>
                  <a:srgbClr val="000000"/>
                </a:solidFill>
                <a:latin typeface="Arial" panose="020B0604020202020204" pitchFamily="34" charset="0"/>
                <a:cs typeface="Arial" panose="020B0604020202020204" pitchFamily="34" charset="0"/>
              </a:rPr>
              <a:t>recommandations</a:t>
            </a:r>
            <a:r>
              <a:rPr sz="2700" b="1" spc="74" dirty="0">
                <a:solidFill>
                  <a:srgbClr val="000000"/>
                </a:solidFill>
                <a:latin typeface="Arial" panose="020B0604020202020204" pitchFamily="34" charset="0"/>
                <a:cs typeface="Arial" panose="020B0604020202020204" pitchFamily="34" charset="0"/>
              </a:rPr>
              <a:t> </a:t>
            </a:r>
            <a:r>
              <a:rPr sz="2700" b="1" dirty="0">
                <a:solidFill>
                  <a:srgbClr val="000000"/>
                </a:solidFill>
                <a:latin typeface="Arial" panose="020B0604020202020204" pitchFamily="34" charset="0"/>
                <a:cs typeface="Arial" panose="020B0604020202020204" pitchFamily="34" charset="0"/>
              </a:rPr>
              <a:t>en</a:t>
            </a:r>
            <a:r>
              <a:rPr sz="2700" b="1" spc="70" dirty="0">
                <a:solidFill>
                  <a:srgbClr val="000000"/>
                </a:solidFill>
                <a:latin typeface="Arial" panose="020B0604020202020204" pitchFamily="34" charset="0"/>
                <a:cs typeface="Arial" panose="020B0604020202020204" pitchFamily="34" charset="0"/>
              </a:rPr>
              <a:t> </a:t>
            </a:r>
            <a:r>
              <a:rPr sz="2700" b="1" dirty="0">
                <a:solidFill>
                  <a:srgbClr val="000000"/>
                </a:solidFill>
                <a:latin typeface="Arial" panose="020B0604020202020204" pitchFamily="34" charset="0"/>
                <a:cs typeface="Arial" panose="020B0604020202020204" pitchFamily="34" charset="0"/>
              </a:rPr>
              <a:t>matière</a:t>
            </a:r>
            <a:r>
              <a:rPr sz="2700" b="1" spc="73" dirty="0">
                <a:solidFill>
                  <a:srgbClr val="000000"/>
                </a:solidFill>
                <a:latin typeface="Arial" panose="020B0604020202020204" pitchFamily="34" charset="0"/>
                <a:cs typeface="Arial" panose="020B0604020202020204" pitchFamily="34" charset="0"/>
              </a:rPr>
              <a:t> </a:t>
            </a:r>
            <a:r>
              <a:rPr sz="2700" b="1" dirty="0">
                <a:solidFill>
                  <a:srgbClr val="000000"/>
                </a:solidFill>
                <a:latin typeface="Arial" panose="020B0604020202020204" pitchFamily="34" charset="0"/>
                <a:cs typeface="Arial" panose="020B0604020202020204" pitchFamily="34" charset="0"/>
              </a:rPr>
              <a:t>de</a:t>
            </a:r>
            <a:r>
              <a:rPr sz="2700" b="1" spc="100" dirty="0">
                <a:solidFill>
                  <a:srgbClr val="000000"/>
                </a:solidFill>
                <a:latin typeface="Arial" panose="020B0604020202020204" pitchFamily="34" charset="0"/>
                <a:cs typeface="Arial" panose="020B0604020202020204" pitchFamily="34" charset="0"/>
              </a:rPr>
              <a:t> </a:t>
            </a:r>
            <a:r>
              <a:rPr sz="2700" b="1" dirty="0">
                <a:solidFill>
                  <a:srgbClr val="000000"/>
                </a:solidFill>
                <a:latin typeface="Arial" panose="020B0604020202020204" pitchFamily="34" charset="0"/>
                <a:cs typeface="Arial" panose="020B0604020202020204" pitchFamily="34" charset="0"/>
              </a:rPr>
              <a:t>dépistage</a:t>
            </a:r>
          </a:p>
        </p:txBody>
      </p:sp>
      <p:sp>
        <p:nvSpPr>
          <p:cNvPr id="4" name="object 4"/>
          <p:cNvSpPr txBox="1"/>
          <p:nvPr/>
        </p:nvSpPr>
        <p:spPr>
          <a:xfrm>
            <a:off x="657803" y="1513323"/>
            <a:ext cx="6318274" cy="1303535"/>
          </a:xfrm>
          <a:prstGeom prst="rect">
            <a:avLst/>
          </a:prstGeom>
        </p:spPr>
        <p:txBody>
          <a:bodyPr vert="horz" wrap="square" lIns="0" tIns="0" rIns="0" bIns="0" rtlCol="0">
            <a:spAutoFit/>
          </a:bodyPr>
          <a:lstStyle/>
          <a:p>
            <a:pPr marL="0" marR="0">
              <a:lnSpc>
                <a:spcPts val="1564"/>
              </a:lnSpc>
              <a:spcBef>
                <a:spcPts val="0"/>
              </a:spcBef>
              <a:spcAft>
                <a:spcPts val="0"/>
              </a:spcAft>
            </a:pPr>
            <a:r>
              <a:rPr sz="1400" b="1" dirty="0">
                <a:solidFill>
                  <a:srgbClr val="000000"/>
                </a:solidFill>
                <a:latin typeface="Arial" panose="020B0604020202020204" pitchFamily="34" charset="0"/>
                <a:cs typeface="Arial" panose="020B0604020202020204" pitchFamily="34" charset="0"/>
              </a:rPr>
              <a:t>Bone</a:t>
            </a:r>
            <a:r>
              <a:rPr sz="1400" b="1" spc="37" dirty="0">
                <a:solidFill>
                  <a:srgbClr val="000000"/>
                </a:solidFill>
                <a:latin typeface="Arial" panose="020B0604020202020204" pitchFamily="34" charset="0"/>
                <a:cs typeface="Arial" panose="020B0604020202020204" pitchFamily="34" charset="0"/>
              </a:rPr>
              <a:t> </a:t>
            </a:r>
            <a:r>
              <a:rPr sz="1400" b="1" dirty="0">
                <a:solidFill>
                  <a:srgbClr val="000000"/>
                </a:solidFill>
                <a:latin typeface="Arial" panose="020B0604020202020204" pitchFamily="34" charset="0"/>
                <a:cs typeface="Arial" panose="020B0604020202020204" pitchFamily="34" charset="0"/>
              </a:rPr>
              <a:t>Health</a:t>
            </a:r>
            <a:r>
              <a:rPr sz="1400" b="1" spc="37" dirty="0">
                <a:solidFill>
                  <a:srgbClr val="000000"/>
                </a:solidFill>
                <a:latin typeface="Arial" panose="020B0604020202020204" pitchFamily="34" charset="0"/>
                <a:cs typeface="Arial" panose="020B0604020202020204" pitchFamily="34" charset="0"/>
              </a:rPr>
              <a:t> </a:t>
            </a:r>
            <a:r>
              <a:rPr sz="1400" b="1" dirty="0">
                <a:solidFill>
                  <a:srgbClr val="000000"/>
                </a:solidFill>
                <a:latin typeface="Arial" panose="020B0604020202020204" pitchFamily="34" charset="0"/>
                <a:cs typeface="Arial" panose="020B0604020202020204" pitchFamily="34" charset="0"/>
              </a:rPr>
              <a:t>and Osteoporosis</a:t>
            </a:r>
            <a:r>
              <a:rPr sz="1400" b="1" spc="10" dirty="0">
                <a:solidFill>
                  <a:srgbClr val="000000"/>
                </a:solidFill>
                <a:latin typeface="Arial" panose="020B0604020202020204" pitchFamily="34" charset="0"/>
                <a:cs typeface="Arial" panose="020B0604020202020204" pitchFamily="34" charset="0"/>
              </a:rPr>
              <a:t> </a:t>
            </a:r>
            <a:r>
              <a:rPr sz="1400" b="1" dirty="0">
                <a:solidFill>
                  <a:srgbClr val="000000"/>
                </a:solidFill>
                <a:latin typeface="Arial" panose="020B0604020202020204" pitchFamily="34" charset="0"/>
                <a:cs typeface="Arial" panose="020B0604020202020204" pitchFamily="34" charset="0"/>
              </a:rPr>
              <a:t>Foundation</a:t>
            </a:r>
            <a:r>
              <a:rPr sz="1400" b="1" spc="37" dirty="0">
                <a:solidFill>
                  <a:srgbClr val="000000"/>
                </a:solidFill>
                <a:latin typeface="Arial" panose="020B0604020202020204" pitchFamily="34" charset="0"/>
                <a:cs typeface="Arial" panose="020B0604020202020204" pitchFamily="34" charset="0"/>
              </a:rPr>
              <a:t> </a:t>
            </a:r>
            <a:r>
              <a:rPr sz="1400" b="1" dirty="0">
                <a:solidFill>
                  <a:srgbClr val="000000"/>
                </a:solidFill>
                <a:latin typeface="Arial" panose="020B0604020202020204" pitchFamily="34" charset="0"/>
                <a:cs typeface="Arial" panose="020B0604020202020204" pitchFamily="34" charset="0"/>
              </a:rPr>
              <a:t>(auparavant</a:t>
            </a:r>
            <a:r>
              <a:rPr sz="1400" b="1" spc="37" dirty="0">
                <a:solidFill>
                  <a:srgbClr val="000000"/>
                </a:solidFill>
                <a:latin typeface="Arial" panose="020B0604020202020204" pitchFamily="34" charset="0"/>
                <a:cs typeface="Arial" panose="020B0604020202020204" pitchFamily="34" charset="0"/>
              </a:rPr>
              <a:t> </a:t>
            </a:r>
            <a:r>
              <a:rPr sz="1400" b="1" dirty="0">
                <a:solidFill>
                  <a:srgbClr val="000000"/>
                </a:solidFill>
                <a:latin typeface="Arial" panose="020B0604020202020204" pitchFamily="34" charset="0"/>
                <a:cs typeface="Arial" panose="020B0604020202020204" pitchFamily="34" charset="0"/>
              </a:rPr>
              <a:t>la</a:t>
            </a:r>
            <a:r>
              <a:rPr sz="1400" b="1" spc="38" dirty="0">
                <a:solidFill>
                  <a:srgbClr val="000000"/>
                </a:solidFill>
                <a:latin typeface="Arial" panose="020B0604020202020204" pitchFamily="34" charset="0"/>
                <a:cs typeface="Arial" panose="020B0604020202020204" pitchFamily="34" charset="0"/>
              </a:rPr>
              <a:t> </a:t>
            </a:r>
            <a:r>
              <a:rPr sz="1400" b="1" dirty="0">
                <a:solidFill>
                  <a:srgbClr val="000000"/>
                </a:solidFill>
                <a:latin typeface="Arial" panose="020B0604020202020204" pitchFamily="34" charset="0"/>
                <a:cs typeface="Arial" panose="020B0604020202020204" pitchFamily="34" charset="0"/>
              </a:rPr>
              <a:t>National</a:t>
            </a:r>
          </a:p>
          <a:p>
            <a:pPr marL="0" marR="0">
              <a:lnSpc>
                <a:spcPts val="1564"/>
              </a:lnSpc>
              <a:spcBef>
                <a:spcPts val="65"/>
              </a:spcBef>
              <a:spcAft>
                <a:spcPts val="0"/>
              </a:spcAft>
            </a:pPr>
            <a:r>
              <a:rPr sz="1400" b="1" dirty="0">
                <a:solidFill>
                  <a:srgbClr val="000000"/>
                </a:solidFill>
                <a:latin typeface="Arial" panose="020B0604020202020204" pitchFamily="34" charset="0"/>
                <a:cs typeface="Arial" panose="020B0604020202020204" pitchFamily="34" charset="0"/>
              </a:rPr>
              <a:t>Osteoporosis</a:t>
            </a:r>
            <a:r>
              <a:rPr sz="1400" b="1" spc="10" dirty="0">
                <a:solidFill>
                  <a:srgbClr val="000000"/>
                </a:solidFill>
                <a:latin typeface="Arial" panose="020B0604020202020204" pitchFamily="34" charset="0"/>
                <a:cs typeface="Arial" panose="020B0604020202020204" pitchFamily="34" charset="0"/>
              </a:rPr>
              <a:t> </a:t>
            </a:r>
            <a:r>
              <a:rPr sz="1400" b="1" dirty="0">
                <a:solidFill>
                  <a:srgbClr val="000000"/>
                </a:solidFill>
                <a:latin typeface="Arial" panose="020B0604020202020204" pitchFamily="34" charset="0"/>
                <a:cs typeface="Arial" panose="020B0604020202020204" pitchFamily="34" charset="0"/>
              </a:rPr>
              <a:t>Foundation)</a:t>
            </a:r>
            <a:r>
              <a:rPr sz="1400" b="1" spc="38" dirty="0">
                <a:solidFill>
                  <a:srgbClr val="000000"/>
                </a:solidFill>
                <a:latin typeface="Arial" panose="020B0604020202020204" pitchFamily="34" charset="0"/>
                <a:cs typeface="Arial" panose="020B0604020202020204" pitchFamily="34" charset="0"/>
              </a:rPr>
              <a:t> </a:t>
            </a:r>
            <a:r>
              <a:rPr sz="1400" b="1" dirty="0">
                <a:solidFill>
                  <a:srgbClr val="000000"/>
                </a:solidFill>
                <a:latin typeface="Arial" panose="020B0604020202020204" pitchFamily="34" charset="0"/>
                <a:cs typeface="Arial" panose="020B0604020202020204" pitchFamily="34" charset="0"/>
              </a:rPr>
              <a:t>(États-Unis),</a:t>
            </a:r>
            <a:r>
              <a:rPr sz="1400" b="1" spc="37" dirty="0">
                <a:solidFill>
                  <a:srgbClr val="000000"/>
                </a:solidFill>
                <a:latin typeface="Arial" panose="020B0604020202020204" pitchFamily="34" charset="0"/>
                <a:cs typeface="Arial" panose="020B0604020202020204" pitchFamily="34" charset="0"/>
              </a:rPr>
              <a:t> </a:t>
            </a:r>
            <a:r>
              <a:rPr sz="1400" b="1" dirty="0">
                <a:solidFill>
                  <a:srgbClr val="000000"/>
                </a:solidFill>
                <a:latin typeface="Arial" panose="020B0604020202020204" pitchFamily="34" charset="0"/>
                <a:cs typeface="Arial" panose="020B0604020202020204" pitchFamily="34" charset="0"/>
              </a:rPr>
              <a:t>2022</a:t>
            </a:r>
          </a:p>
          <a:p>
            <a:pPr marL="0" marR="0">
              <a:lnSpc>
                <a:spcPts val="1619"/>
              </a:lnSpc>
              <a:spcBef>
                <a:spcPts val="70"/>
              </a:spcBef>
              <a:spcAft>
                <a:spcPts val="0"/>
              </a:spcAft>
            </a:pPr>
            <a:r>
              <a:rPr sz="1450" dirty="0">
                <a:solidFill>
                  <a:srgbClr val="000000"/>
                </a:solidFill>
                <a:latin typeface="Arial" panose="020B0604020202020204" pitchFamily="34" charset="0"/>
                <a:cs typeface="Arial" panose="020B0604020202020204" pitchFamily="34" charset="0"/>
              </a:rPr>
              <a:t>•</a:t>
            </a:r>
            <a:r>
              <a:rPr sz="1450" spc="1380"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Les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personnes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suivantes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devraient</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subir</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une</a:t>
            </a:r>
            <a:r>
              <a:rPr sz="1400" spc="-44"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ostéodensitométrie :</a:t>
            </a:r>
          </a:p>
          <a:p>
            <a:pPr marL="457200" marR="0">
              <a:lnSpc>
                <a:spcPts val="1619"/>
              </a:lnSpc>
              <a:spcBef>
                <a:spcPts val="60"/>
              </a:spcBef>
              <a:spcAft>
                <a:spcPts val="0"/>
              </a:spcAft>
            </a:pPr>
            <a:r>
              <a:rPr sz="1450" dirty="0">
                <a:solidFill>
                  <a:srgbClr val="000000"/>
                </a:solidFill>
                <a:latin typeface="Arial" panose="020B0604020202020204" pitchFamily="34" charset="0"/>
                <a:cs typeface="Arial" panose="020B0604020202020204" pitchFamily="34" charset="0"/>
              </a:rPr>
              <a:t>–</a:t>
            </a:r>
            <a:r>
              <a:rPr sz="1450" spc="1081"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Les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femmes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65</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ans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et</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plus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et</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les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hommes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70</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ans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et</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plus.</a:t>
            </a:r>
          </a:p>
          <a:p>
            <a:pPr marL="457200" marR="0">
              <a:lnSpc>
                <a:spcPts val="1619"/>
              </a:lnSpc>
              <a:spcBef>
                <a:spcPts val="60"/>
              </a:spcBef>
              <a:spcAft>
                <a:spcPts val="0"/>
              </a:spcAft>
            </a:pPr>
            <a:r>
              <a:rPr sz="1450" dirty="0">
                <a:solidFill>
                  <a:srgbClr val="000000"/>
                </a:solidFill>
                <a:latin typeface="Arial" panose="020B0604020202020204" pitchFamily="34" charset="0"/>
                <a:cs typeface="Arial" panose="020B0604020202020204" pitchFamily="34" charset="0"/>
              </a:rPr>
              <a:t>–</a:t>
            </a:r>
            <a:r>
              <a:rPr sz="1450" spc="1081"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Les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femmes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postménopausées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et</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les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hommes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50</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à</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69</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ans,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selon</a:t>
            </a:r>
          </a:p>
          <a:p>
            <a:pPr marL="742950" marR="0">
              <a:lnSpc>
                <a:spcPts val="1564"/>
              </a:lnSpc>
              <a:spcBef>
                <a:spcPts val="105"/>
              </a:spcBef>
              <a:spcAft>
                <a:spcPts val="0"/>
              </a:spcAft>
            </a:pPr>
            <a:r>
              <a:rPr sz="1400" dirty="0">
                <a:solidFill>
                  <a:srgbClr val="000000"/>
                </a:solidFill>
                <a:latin typeface="Arial" panose="020B0604020202020204" pitchFamily="34" charset="0"/>
                <a:cs typeface="Arial" panose="020B0604020202020204" pitchFamily="34" charset="0"/>
              </a:rPr>
              <a:t>leur</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profil</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risque.</a:t>
            </a:r>
          </a:p>
        </p:txBody>
      </p:sp>
      <p:sp>
        <p:nvSpPr>
          <p:cNvPr id="5" name="object 5"/>
          <p:cNvSpPr txBox="1"/>
          <p:nvPr/>
        </p:nvSpPr>
        <p:spPr>
          <a:xfrm>
            <a:off x="1115003" y="2787735"/>
            <a:ext cx="5515226" cy="423193"/>
          </a:xfrm>
          <a:prstGeom prst="rect">
            <a:avLst/>
          </a:prstGeom>
        </p:spPr>
        <p:txBody>
          <a:bodyPr vert="horz" wrap="square" lIns="0" tIns="0" rIns="0" bIns="0" rtlCol="0">
            <a:spAutoFit/>
          </a:bodyPr>
          <a:lstStyle/>
          <a:p>
            <a:pPr marL="0" marR="0">
              <a:lnSpc>
                <a:spcPts val="1619"/>
              </a:lnSpc>
              <a:spcBef>
                <a:spcPts val="0"/>
              </a:spcBef>
              <a:spcAft>
                <a:spcPts val="0"/>
              </a:spcAft>
            </a:pPr>
            <a:r>
              <a:rPr sz="1450" dirty="0">
                <a:solidFill>
                  <a:srgbClr val="000000"/>
                </a:solidFill>
                <a:latin typeface="Arial" panose="020B0604020202020204" pitchFamily="34" charset="0"/>
                <a:cs typeface="Arial" panose="020B0604020202020204" pitchFamily="34" charset="0"/>
              </a:rPr>
              <a:t>–</a:t>
            </a:r>
            <a:r>
              <a:rPr sz="1450" spc="1081"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Les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femmes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postménopausées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et</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les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hommes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50</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ans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et</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plus</a:t>
            </a:r>
          </a:p>
          <a:p>
            <a:pPr marL="285750" marR="0">
              <a:lnSpc>
                <a:spcPts val="1564"/>
              </a:lnSpc>
              <a:spcBef>
                <a:spcPts val="105"/>
              </a:spcBef>
              <a:spcAft>
                <a:spcPts val="0"/>
              </a:spcAft>
            </a:pPr>
            <a:r>
              <a:rPr sz="1400" dirty="0">
                <a:solidFill>
                  <a:srgbClr val="000000"/>
                </a:solidFill>
                <a:latin typeface="Arial" panose="020B0604020202020204" pitchFamily="34" charset="0"/>
                <a:cs typeface="Arial" panose="020B0604020202020204" pitchFamily="34" charset="0"/>
              </a:rPr>
              <a:t>ayant</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des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antécédents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fractures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à</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l’âge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adulte.</a:t>
            </a:r>
          </a:p>
        </p:txBody>
      </p:sp>
      <p:sp>
        <p:nvSpPr>
          <p:cNvPr id="6" name="object 6"/>
          <p:cNvSpPr txBox="1"/>
          <p:nvPr/>
        </p:nvSpPr>
        <p:spPr>
          <a:xfrm>
            <a:off x="657803" y="3509763"/>
            <a:ext cx="6293751" cy="663455"/>
          </a:xfrm>
          <a:prstGeom prst="rect">
            <a:avLst/>
          </a:prstGeom>
        </p:spPr>
        <p:txBody>
          <a:bodyPr vert="horz" wrap="square" lIns="0" tIns="0" rIns="0" bIns="0" rtlCol="0">
            <a:spAutoFit/>
          </a:bodyPr>
          <a:lstStyle/>
          <a:p>
            <a:pPr>
              <a:lnSpc>
                <a:spcPts val="1564"/>
              </a:lnSpc>
            </a:pPr>
            <a:r>
              <a:rPr lang="fr-CA" sz="1400" b="1" dirty="0">
                <a:solidFill>
                  <a:srgbClr val="000000"/>
                </a:solidFill>
                <a:latin typeface="Arial" panose="020B0604020202020204" pitchFamily="34" charset="0"/>
                <a:cs typeface="Arial" panose="020B0604020202020204" pitchFamily="34" charset="0"/>
              </a:rPr>
              <a:t>Le Collège américain des obstétriciens et gynécologues</a:t>
            </a:r>
            <a:r>
              <a:rPr sz="1400" b="1" dirty="0">
                <a:solidFill>
                  <a:srgbClr val="000000"/>
                </a:solidFill>
                <a:latin typeface="Arial" panose="020B0604020202020204" pitchFamily="34" charset="0"/>
                <a:cs typeface="Arial" panose="020B0604020202020204" pitchFamily="34" charset="0"/>
              </a:rPr>
              <a:t>,</a:t>
            </a:r>
            <a:r>
              <a:rPr sz="1400" b="1" spc="44" dirty="0">
                <a:solidFill>
                  <a:srgbClr val="000000"/>
                </a:solidFill>
                <a:latin typeface="Arial" panose="020B0604020202020204" pitchFamily="34" charset="0"/>
                <a:cs typeface="Arial" panose="020B0604020202020204" pitchFamily="34" charset="0"/>
              </a:rPr>
              <a:t> </a:t>
            </a:r>
            <a:r>
              <a:rPr sz="1400" b="1" dirty="0">
                <a:solidFill>
                  <a:srgbClr val="000000"/>
                </a:solidFill>
                <a:latin typeface="Arial" panose="020B0604020202020204" pitchFamily="34" charset="0"/>
                <a:cs typeface="Arial" panose="020B0604020202020204" pitchFamily="34" charset="0"/>
              </a:rPr>
              <a:t>2021</a:t>
            </a:r>
            <a:endParaRPr lang="fr-FR" sz="1400" b="1" dirty="0">
              <a:solidFill>
                <a:srgbClr val="000000"/>
              </a:solidFill>
              <a:latin typeface="Arial" panose="020B0604020202020204" pitchFamily="34" charset="0"/>
              <a:cs typeface="Arial" panose="020B0604020202020204" pitchFamily="34" charset="0"/>
            </a:endParaRPr>
          </a:p>
          <a:p>
            <a:pPr marL="342900" marR="0">
              <a:lnSpc>
                <a:spcPts val="1619"/>
              </a:lnSpc>
              <a:spcBef>
                <a:spcPts val="70"/>
              </a:spcBef>
              <a:spcAft>
                <a:spcPts val="0"/>
              </a:spcAft>
            </a:pPr>
            <a:r>
              <a:rPr lang="fr-FR" sz="1450" dirty="0">
                <a:solidFill>
                  <a:srgbClr val="000000"/>
                </a:solidFill>
                <a:latin typeface="Arial" panose="020B0604020202020204" pitchFamily="34" charset="0"/>
                <a:cs typeface="Arial" panose="020B0604020202020204" pitchFamily="34" charset="0"/>
              </a:rPr>
              <a:t>•</a:t>
            </a:r>
            <a:r>
              <a:rPr lang="fr-FR" sz="1400" dirty="0">
                <a:solidFill>
                  <a:srgbClr val="000000"/>
                </a:solidFill>
                <a:latin typeface="Arial" panose="020B0604020202020204" pitchFamily="34" charset="0"/>
                <a:cs typeface="Arial" panose="020B0604020202020204" pitchFamily="34" charset="0"/>
              </a:rPr>
              <a:t>Recommande</a:t>
            </a:r>
            <a:r>
              <a:rPr lang="fr-FR" sz="1400" spc="37" dirty="0">
                <a:solidFill>
                  <a:srgbClr val="000000"/>
                </a:solidFill>
                <a:latin typeface="Arial" panose="020B0604020202020204" pitchFamily="34" charset="0"/>
                <a:cs typeface="Arial" panose="020B0604020202020204" pitchFamily="34" charset="0"/>
              </a:rPr>
              <a:t> </a:t>
            </a:r>
            <a:r>
              <a:rPr lang="fr-FR" sz="1400" dirty="0">
                <a:solidFill>
                  <a:srgbClr val="000000"/>
                </a:solidFill>
                <a:latin typeface="Arial" panose="020B0604020202020204" pitchFamily="34" charset="0"/>
                <a:cs typeface="Arial" panose="020B0604020202020204" pitchFamily="34" charset="0"/>
              </a:rPr>
              <a:t>le dépistage</a:t>
            </a:r>
            <a:r>
              <a:rPr lang="fr-FR" sz="1400" spc="18" dirty="0">
                <a:solidFill>
                  <a:srgbClr val="000000"/>
                </a:solidFill>
                <a:latin typeface="Arial" panose="020B0604020202020204" pitchFamily="34" charset="0"/>
                <a:cs typeface="Arial" panose="020B0604020202020204" pitchFamily="34" charset="0"/>
              </a:rPr>
              <a:t> </a:t>
            </a:r>
            <a:r>
              <a:rPr lang="fr-FR" sz="1400" dirty="0">
                <a:solidFill>
                  <a:srgbClr val="000000"/>
                </a:solidFill>
                <a:latin typeface="Arial" panose="020B0604020202020204" pitchFamily="34" charset="0"/>
                <a:cs typeface="Arial" panose="020B0604020202020204" pitchFamily="34" charset="0"/>
              </a:rPr>
              <a:t>de</a:t>
            </a:r>
            <a:r>
              <a:rPr lang="fr-FR" sz="1400" spc="37" dirty="0">
                <a:solidFill>
                  <a:srgbClr val="000000"/>
                </a:solidFill>
                <a:latin typeface="Arial" panose="020B0604020202020204" pitchFamily="34" charset="0"/>
                <a:cs typeface="Arial" panose="020B0604020202020204" pitchFamily="34" charset="0"/>
              </a:rPr>
              <a:t> </a:t>
            </a:r>
            <a:r>
              <a:rPr lang="fr-FR" sz="1400" dirty="0">
                <a:solidFill>
                  <a:srgbClr val="000000"/>
                </a:solidFill>
                <a:latin typeface="Arial" panose="020B0604020202020204" pitchFamily="34" charset="0"/>
                <a:cs typeface="Arial" panose="020B0604020202020204" pitchFamily="34" charset="0"/>
              </a:rPr>
              <a:t>l’ostéoporose</a:t>
            </a:r>
            <a:r>
              <a:rPr lang="fr-FR" sz="1400" spc="10" dirty="0">
                <a:solidFill>
                  <a:srgbClr val="000000"/>
                </a:solidFill>
                <a:latin typeface="Arial" panose="020B0604020202020204" pitchFamily="34" charset="0"/>
                <a:cs typeface="Arial" panose="020B0604020202020204" pitchFamily="34" charset="0"/>
              </a:rPr>
              <a:t> </a:t>
            </a:r>
            <a:r>
              <a:rPr lang="fr-FR" sz="1400" dirty="0">
                <a:solidFill>
                  <a:srgbClr val="000000"/>
                </a:solidFill>
                <a:latin typeface="Arial" panose="020B0604020202020204" pitchFamily="34" charset="0"/>
                <a:cs typeface="Arial" panose="020B0604020202020204" pitchFamily="34" charset="0"/>
              </a:rPr>
              <a:t>par</a:t>
            </a:r>
            <a:r>
              <a:rPr lang="fr-FR" sz="1400" spc="27" dirty="0">
                <a:solidFill>
                  <a:srgbClr val="000000"/>
                </a:solidFill>
                <a:latin typeface="Arial" panose="020B0604020202020204" pitchFamily="34" charset="0"/>
                <a:cs typeface="Arial" panose="020B0604020202020204" pitchFamily="34" charset="0"/>
              </a:rPr>
              <a:t> DMO </a:t>
            </a:r>
            <a:r>
              <a:rPr lang="fr-FR" sz="1400" dirty="0">
                <a:solidFill>
                  <a:srgbClr val="000000"/>
                </a:solidFill>
                <a:latin typeface="Arial" panose="020B0604020202020204" pitchFamily="34" charset="0"/>
                <a:cs typeface="Arial" panose="020B0604020202020204" pitchFamily="34" charset="0"/>
              </a:rPr>
              <a:t>chez</a:t>
            </a:r>
          </a:p>
          <a:p>
            <a:pPr marL="342900" marR="0">
              <a:lnSpc>
                <a:spcPts val="1564"/>
              </a:lnSpc>
              <a:spcBef>
                <a:spcPts val="55"/>
              </a:spcBef>
              <a:spcAft>
                <a:spcPts val="0"/>
              </a:spcAft>
            </a:pPr>
            <a:r>
              <a:rPr sz="1400" dirty="0">
                <a:solidFill>
                  <a:srgbClr val="000000"/>
                </a:solidFill>
                <a:latin typeface="Arial" panose="020B0604020202020204" pitchFamily="34" charset="0"/>
                <a:cs typeface="Arial" panose="020B0604020202020204" pitchFamily="34" charset="0"/>
              </a:rPr>
              <a:t>les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patientes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postménopausées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65</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ans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et</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plus.</a:t>
            </a:r>
          </a:p>
        </p:txBody>
      </p:sp>
      <p:sp>
        <p:nvSpPr>
          <p:cNvPr id="7" name="object 7"/>
          <p:cNvSpPr txBox="1"/>
          <p:nvPr/>
        </p:nvSpPr>
        <p:spPr>
          <a:xfrm>
            <a:off x="1000703" y="4144094"/>
            <a:ext cx="5648362" cy="641201"/>
          </a:xfrm>
          <a:prstGeom prst="rect">
            <a:avLst/>
          </a:prstGeom>
        </p:spPr>
        <p:txBody>
          <a:bodyPr vert="horz" wrap="square" lIns="0" tIns="0" rIns="0" bIns="0" rtlCol="0">
            <a:spAutoFit/>
          </a:bodyPr>
          <a:lstStyle/>
          <a:p>
            <a:pPr marL="0" marR="0">
              <a:lnSpc>
                <a:spcPts val="1619"/>
              </a:lnSpc>
              <a:spcBef>
                <a:spcPts val="0"/>
              </a:spcBef>
              <a:spcAft>
                <a:spcPts val="0"/>
              </a:spcAft>
            </a:pPr>
            <a:r>
              <a:rPr sz="1450" dirty="0">
                <a:solidFill>
                  <a:srgbClr val="000000"/>
                </a:solidFill>
                <a:latin typeface="Arial" panose="020B0604020202020204" pitchFamily="34" charset="0"/>
                <a:cs typeface="Arial" panose="020B0604020202020204" pitchFamily="34" charset="0"/>
              </a:rPr>
              <a:t>•</a:t>
            </a:r>
            <a:r>
              <a:rPr sz="1400" dirty="0">
                <a:solidFill>
                  <a:srgbClr val="000000"/>
                </a:solidFill>
                <a:latin typeface="Arial" panose="020B0604020202020204" pitchFamily="34" charset="0"/>
                <a:cs typeface="Arial" panose="020B0604020202020204" pitchFamily="34" charset="0"/>
              </a:rPr>
              <a:t>Recommande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le dépistage</a:t>
            </a:r>
            <a:r>
              <a:rPr sz="1400" spc="18"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par</a:t>
            </a:r>
            <a:r>
              <a:rPr sz="1400" spc="27" dirty="0">
                <a:solidFill>
                  <a:srgbClr val="000000"/>
                </a:solidFill>
                <a:latin typeface="Arial" panose="020B0604020202020204" pitchFamily="34" charset="0"/>
                <a:cs typeface="Arial" panose="020B0604020202020204" pitchFamily="34" charset="0"/>
              </a:rPr>
              <a:t> </a:t>
            </a:r>
            <a:r>
              <a:rPr lang="fr-CA" sz="1400" spc="27" dirty="0">
                <a:solidFill>
                  <a:srgbClr val="000000"/>
                </a:solidFill>
                <a:latin typeface="Arial" panose="020B0604020202020204" pitchFamily="34" charset="0"/>
                <a:cs typeface="Arial" panose="020B0604020202020204" pitchFamily="34" charset="0"/>
              </a:rPr>
              <a:t>DMO </a:t>
            </a:r>
            <a:r>
              <a:rPr sz="1400" dirty="0">
                <a:solidFill>
                  <a:srgbClr val="000000"/>
                </a:solidFill>
                <a:latin typeface="Arial" panose="020B0604020202020204" pitchFamily="34" charset="0"/>
                <a:cs typeface="Arial" panose="020B0604020202020204" pitchFamily="34" charset="0"/>
              </a:rPr>
              <a:t>chez</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les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patientes</a:t>
            </a:r>
          </a:p>
          <a:p>
            <a:pPr marL="0" marR="0">
              <a:lnSpc>
                <a:spcPts val="1564"/>
              </a:lnSpc>
              <a:spcBef>
                <a:spcPts val="105"/>
              </a:spcBef>
              <a:spcAft>
                <a:spcPts val="0"/>
              </a:spcAft>
            </a:pPr>
            <a:r>
              <a:rPr sz="1400" dirty="0">
                <a:solidFill>
                  <a:srgbClr val="000000"/>
                </a:solidFill>
                <a:latin typeface="Arial" panose="020B0604020202020204" pitchFamily="34" charset="0"/>
                <a:cs typeface="Arial" panose="020B0604020202020204" pitchFamily="34" charset="0"/>
              </a:rPr>
              <a:t>postménopausées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moins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65</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ans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présentant</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un</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risque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accru</a:t>
            </a:r>
          </a:p>
          <a:p>
            <a:pPr marL="0" marR="0">
              <a:lnSpc>
                <a:spcPts val="1564"/>
              </a:lnSpc>
              <a:spcBef>
                <a:spcPts val="115"/>
              </a:spcBef>
              <a:spcAft>
                <a:spcPts val="0"/>
              </a:spcAft>
            </a:pPr>
            <a:r>
              <a:rPr sz="1400" dirty="0">
                <a:solidFill>
                  <a:srgbClr val="000000"/>
                </a:solidFill>
                <a:latin typeface="Arial" panose="020B0604020202020204" pitchFamily="34" charset="0"/>
                <a:cs typeface="Arial" panose="020B0604020202020204" pitchFamily="34" charset="0"/>
              </a:rPr>
              <a:t>confirmé</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par</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un</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outil</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clinique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validé.</a:t>
            </a:r>
          </a:p>
        </p:txBody>
      </p:sp>
      <p:sp>
        <p:nvSpPr>
          <p:cNvPr id="8" name="object 8"/>
          <p:cNvSpPr txBox="1"/>
          <p:nvPr/>
        </p:nvSpPr>
        <p:spPr>
          <a:xfrm>
            <a:off x="657803" y="5003282"/>
            <a:ext cx="4307968" cy="205184"/>
          </a:xfrm>
          <a:prstGeom prst="rect">
            <a:avLst/>
          </a:prstGeom>
        </p:spPr>
        <p:txBody>
          <a:bodyPr vert="horz" wrap="square" lIns="0" tIns="0" rIns="0" bIns="0" rtlCol="0">
            <a:spAutoFit/>
          </a:bodyPr>
          <a:lstStyle/>
          <a:p>
            <a:pPr marL="0" marR="0">
              <a:lnSpc>
                <a:spcPts val="1564"/>
              </a:lnSpc>
              <a:spcBef>
                <a:spcPts val="0"/>
              </a:spcBef>
              <a:spcAft>
                <a:spcPts val="0"/>
              </a:spcAft>
            </a:pPr>
            <a:r>
              <a:rPr sz="1400" b="1" dirty="0">
                <a:solidFill>
                  <a:srgbClr val="000000"/>
                </a:solidFill>
                <a:latin typeface="Arial" panose="020B0604020202020204" pitchFamily="34" charset="0"/>
                <a:cs typeface="Arial" panose="020B0604020202020204" pitchFamily="34" charset="0"/>
              </a:rPr>
              <a:t>Scottish</a:t>
            </a:r>
            <a:r>
              <a:rPr sz="1400" b="1" spc="37" dirty="0">
                <a:solidFill>
                  <a:srgbClr val="000000"/>
                </a:solidFill>
                <a:latin typeface="Arial" panose="020B0604020202020204" pitchFamily="34" charset="0"/>
                <a:cs typeface="Arial" panose="020B0604020202020204" pitchFamily="34" charset="0"/>
              </a:rPr>
              <a:t> </a:t>
            </a:r>
            <a:r>
              <a:rPr sz="1400" b="1" dirty="0">
                <a:solidFill>
                  <a:srgbClr val="000000"/>
                </a:solidFill>
                <a:latin typeface="Arial" panose="020B0604020202020204" pitchFamily="34" charset="0"/>
                <a:cs typeface="Arial" panose="020B0604020202020204" pitchFamily="34" charset="0"/>
              </a:rPr>
              <a:t>Intercollegiate</a:t>
            </a:r>
            <a:r>
              <a:rPr sz="1400" b="1" spc="37" dirty="0">
                <a:solidFill>
                  <a:srgbClr val="000000"/>
                </a:solidFill>
                <a:latin typeface="Arial" panose="020B0604020202020204" pitchFamily="34" charset="0"/>
                <a:cs typeface="Arial" panose="020B0604020202020204" pitchFamily="34" charset="0"/>
              </a:rPr>
              <a:t> </a:t>
            </a:r>
            <a:r>
              <a:rPr sz="1400" b="1" dirty="0">
                <a:solidFill>
                  <a:srgbClr val="000000"/>
                </a:solidFill>
                <a:latin typeface="Arial" panose="020B0604020202020204" pitchFamily="34" charset="0"/>
                <a:cs typeface="Arial" panose="020B0604020202020204" pitchFamily="34" charset="0"/>
              </a:rPr>
              <a:t>Guidelines</a:t>
            </a:r>
            <a:r>
              <a:rPr sz="1400" b="1" spc="38" dirty="0">
                <a:solidFill>
                  <a:srgbClr val="000000"/>
                </a:solidFill>
                <a:latin typeface="Arial" panose="020B0604020202020204" pitchFamily="34" charset="0"/>
                <a:cs typeface="Arial" panose="020B0604020202020204" pitchFamily="34" charset="0"/>
              </a:rPr>
              <a:t> </a:t>
            </a:r>
            <a:r>
              <a:rPr sz="1400" b="1" dirty="0">
                <a:solidFill>
                  <a:srgbClr val="000000"/>
                </a:solidFill>
                <a:latin typeface="Arial" panose="020B0604020202020204" pitchFamily="34" charset="0"/>
                <a:cs typeface="Arial" panose="020B0604020202020204" pitchFamily="34" charset="0"/>
              </a:rPr>
              <a:t>Network,</a:t>
            </a:r>
            <a:r>
              <a:rPr sz="1400" b="1" spc="37" dirty="0">
                <a:solidFill>
                  <a:srgbClr val="000000"/>
                </a:solidFill>
                <a:latin typeface="Arial" panose="020B0604020202020204" pitchFamily="34" charset="0"/>
                <a:cs typeface="Arial" panose="020B0604020202020204" pitchFamily="34" charset="0"/>
              </a:rPr>
              <a:t> </a:t>
            </a:r>
            <a:r>
              <a:rPr sz="1400" b="1" dirty="0">
                <a:solidFill>
                  <a:srgbClr val="000000"/>
                </a:solidFill>
                <a:latin typeface="Arial" panose="020B0604020202020204" pitchFamily="34" charset="0"/>
                <a:cs typeface="Arial" panose="020B0604020202020204" pitchFamily="34" charset="0"/>
              </a:rPr>
              <a:t>2021</a:t>
            </a:r>
          </a:p>
        </p:txBody>
      </p:sp>
      <p:sp>
        <p:nvSpPr>
          <p:cNvPr id="9" name="object 9"/>
          <p:cNvSpPr txBox="1"/>
          <p:nvPr/>
        </p:nvSpPr>
        <p:spPr>
          <a:xfrm>
            <a:off x="657803" y="5210893"/>
            <a:ext cx="216870" cy="243830"/>
          </a:xfrm>
          <a:prstGeom prst="rect">
            <a:avLst/>
          </a:prstGeom>
        </p:spPr>
        <p:txBody>
          <a:bodyPr vert="horz" wrap="square" lIns="0" tIns="0" rIns="0" bIns="0" rtlCol="0">
            <a:spAutoFit/>
          </a:bodyPr>
          <a:lstStyle/>
          <a:p>
            <a:pPr marL="0" marR="0">
              <a:lnSpc>
                <a:spcPts val="1619"/>
              </a:lnSpc>
              <a:spcBef>
                <a:spcPts val="0"/>
              </a:spcBef>
              <a:spcAft>
                <a:spcPts val="0"/>
              </a:spcAft>
            </a:pPr>
            <a:r>
              <a:rPr sz="1450" dirty="0">
                <a:solidFill>
                  <a:srgbClr val="000000"/>
                </a:solidFill>
                <a:latin typeface="EQWAJR+ArialMT"/>
                <a:cs typeface="EQWAJR+ArialMT"/>
              </a:rPr>
              <a:t>•</a:t>
            </a:r>
          </a:p>
        </p:txBody>
      </p:sp>
      <p:sp>
        <p:nvSpPr>
          <p:cNvPr id="10" name="object 10"/>
          <p:cNvSpPr txBox="1"/>
          <p:nvPr/>
        </p:nvSpPr>
        <p:spPr>
          <a:xfrm>
            <a:off x="1000703" y="5216642"/>
            <a:ext cx="5969151" cy="1090175"/>
          </a:xfrm>
          <a:prstGeom prst="rect">
            <a:avLst/>
          </a:prstGeom>
        </p:spPr>
        <p:txBody>
          <a:bodyPr vert="horz" wrap="square" lIns="0" tIns="0" rIns="0" bIns="0" rtlCol="0">
            <a:spAutoFit/>
          </a:bodyPr>
          <a:lstStyle/>
          <a:p>
            <a:pPr marL="0" marR="0">
              <a:lnSpc>
                <a:spcPts val="1564"/>
              </a:lnSpc>
              <a:spcBef>
                <a:spcPts val="0"/>
              </a:spcBef>
              <a:spcAft>
                <a:spcPts val="0"/>
              </a:spcAft>
            </a:pPr>
            <a:r>
              <a:rPr sz="1400" dirty="0">
                <a:solidFill>
                  <a:srgbClr val="000000"/>
                </a:solidFill>
                <a:latin typeface="Arial" panose="020B0604020202020204" pitchFamily="34" charset="0"/>
                <a:cs typeface="Arial" panose="020B0604020202020204" pitchFamily="34" charset="0"/>
              </a:rPr>
              <a:t>On</a:t>
            </a:r>
            <a:r>
              <a:rPr sz="1400" spc="38"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devrait</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évaluer</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à</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l’aide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l’outil</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FRAX</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toute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femme</a:t>
            </a:r>
            <a:r>
              <a:rPr sz="1400" spc="37" dirty="0">
                <a:solidFill>
                  <a:srgbClr val="000000"/>
                </a:solidFill>
                <a:latin typeface="Arial" panose="020B0604020202020204" pitchFamily="34" charset="0"/>
                <a:cs typeface="Arial" panose="020B0604020202020204" pitchFamily="34" charset="0"/>
              </a:rPr>
              <a:t> </a:t>
            </a:r>
            <a:r>
              <a:rPr sz="1400" dirty="0" err="1">
                <a:solidFill>
                  <a:srgbClr val="000000"/>
                </a:solidFill>
                <a:latin typeface="Arial" panose="020B0604020202020204" pitchFamily="34" charset="0"/>
                <a:cs typeface="Arial" panose="020B0604020202020204" pitchFamily="34" charset="0"/>
              </a:rPr>
              <a:t>postménopausée</a:t>
            </a:r>
            <a:endParaRPr lang="fr-FR" sz="1400" dirty="0">
              <a:solidFill>
                <a:srgbClr val="000000"/>
              </a:solidFill>
              <a:latin typeface="Arial" panose="020B0604020202020204" pitchFamily="34" charset="0"/>
              <a:cs typeface="Arial" panose="020B0604020202020204" pitchFamily="34" charset="0"/>
            </a:endParaRPr>
          </a:p>
          <a:p>
            <a:pPr marL="0" marR="0">
              <a:lnSpc>
                <a:spcPts val="1564"/>
              </a:lnSpc>
              <a:spcBef>
                <a:spcPts val="65"/>
              </a:spcBef>
              <a:spcAft>
                <a:spcPts val="0"/>
              </a:spcAft>
            </a:pPr>
            <a:r>
              <a:rPr lang="fr-FR" sz="1400" dirty="0">
                <a:solidFill>
                  <a:srgbClr val="000000"/>
                </a:solidFill>
                <a:latin typeface="Arial" panose="020B0604020202020204" pitchFamily="34" charset="0"/>
                <a:cs typeface="Arial" panose="020B0604020202020204" pitchFamily="34" charset="0"/>
              </a:rPr>
              <a:t>ou</a:t>
            </a:r>
            <a:r>
              <a:rPr lang="fr-FR" sz="1400" spc="37" dirty="0">
                <a:solidFill>
                  <a:srgbClr val="000000"/>
                </a:solidFill>
                <a:latin typeface="Arial" panose="020B0604020202020204" pitchFamily="34" charset="0"/>
                <a:cs typeface="Arial" panose="020B0604020202020204" pitchFamily="34" charset="0"/>
              </a:rPr>
              <a:t> </a:t>
            </a:r>
            <a:r>
              <a:rPr lang="fr-FR" sz="1400" dirty="0">
                <a:solidFill>
                  <a:srgbClr val="000000"/>
                </a:solidFill>
                <a:latin typeface="Arial" panose="020B0604020202020204" pitchFamily="34" charset="0"/>
                <a:cs typeface="Arial" panose="020B0604020202020204" pitchFamily="34" charset="0"/>
              </a:rPr>
              <a:t>tout</a:t>
            </a:r>
            <a:r>
              <a:rPr lang="fr-FR" sz="1400" spc="37" dirty="0">
                <a:solidFill>
                  <a:srgbClr val="000000"/>
                </a:solidFill>
                <a:latin typeface="Arial" panose="020B0604020202020204" pitchFamily="34" charset="0"/>
                <a:cs typeface="Arial" panose="020B0604020202020204" pitchFamily="34" charset="0"/>
              </a:rPr>
              <a:t> </a:t>
            </a:r>
            <a:r>
              <a:rPr lang="fr-FR" sz="1400" dirty="0">
                <a:solidFill>
                  <a:srgbClr val="000000"/>
                </a:solidFill>
                <a:latin typeface="Arial" panose="020B0604020202020204" pitchFamily="34" charset="0"/>
                <a:cs typeface="Arial" panose="020B0604020202020204" pitchFamily="34" charset="0"/>
              </a:rPr>
              <a:t>homme</a:t>
            </a:r>
            <a:r>
              <a:rPr lang="fr-FR" sz="1400" spc="37" dirty="0">
                <a:solidFill>
                  <a:srgbClr val="000000"/>
                </a:solidFill>
                <a:latin typeface="Arial" panose="020B0604020202020204" pitchFamily="34" charset="0"/>
                <a:cs typeface="Arial" panose="020B0604020202020204" pitchFamily="34" charset="0"/>
              </a:rPr>
              <a:t> </a:t>
            </a:r>
            <a:r>
              <a:rPr lang="fr-FR" sz="1400" dirty="0">
                <a:solidFill>
                  <a:srgbClr val="000000"/>
                </a:solidFill>
                <a:latin typeface="Arial" panose="020B0604020202020204" pitchFamily="34" charset="0"/>
                <a:cs typeface="Arial" panose="020B0604020202020204" pitchFamily="34" charset="0"/>
              </a:rPr>
              <a:t>de</a:t>
            </a:r>
            <a:r>
              <a:rPr lang="fr-FR" sz="1400" spc="37" dirty="0">
                <a:solidFill>
                  <a:srgbClr val="000000"/>
                </a:solidFill>
                <a:latin typeface="Arial" panose="020B0604020202020204" pitchFamily="34" charset="0"/>
                <a:cs typeface="Arial" panose="020B0604020202020204" pitchFamily="34" charset="0"/>
              </a:rPr>
              <a:t> </a:t>
            </a:r>
            <a:r>
              <a:rPr lang="fr-FR" sz="1400" dirty="0">
                <a:solidFill>
                  <a:srgbClr val="000000"/>
                </a:solidFill>
                <a:latin typeface="Arial" panose="020B0604020202020204" pitchFamily="34" charset="0"/>
                <a:cs typeface="Arial" panose="020B0604020202020204" pitchFamily="34" charset="0"/>
              </a:rPr>
              <a:t>50</a:t>
            </a:r>
            <a:r>
              <a:rPr lang="fr-FR" sz="1400" spc="37" dirty="0">
                <a:solidFill>
                  <a:srgbClr val="000000"/>
                </a:solidFill>
                <a:latin typeface="Arial" panose="020B0604020202020204" pitchFamily="34" charset="0"/>
                <a:cs typeface="Arial" panose="020B0604020202020204" pitchFamily="34" charset="0"/>
              </a:rPr>
              <a:t> </a:t>
            </a:r>
            <a:r>
              <a:rPr lang="fr-FR" sz="1400" dirty="0">
                <a:solidFill>
                  <a:srgbClr val="000000"/>
                </a:solidFill>
                <a:latin typeface="Arial" panose="020B0604020202020204" pitchFamily="34" charset="0"/>
                <a:cs typeface="Arial" panose="020B0604020202020204" pitchFamily="34" charset="0"/>
              </a:rPr>
              <a:t>ans</a:t>
            </a:r>
            <a:r>
              <a:rPr lang="fr-FR" sz="1400" spc="37" dirty="0">
                <a:solidFill>
                  <a:srgbClr val="000000"/>
                </a:solidFill>
                <a:latin typeface="Arial" panose="020B0604020202020204" pitchFamily="34" charset="0"/>
                <a:cs typeface="Arial" panose="020B0604020202020204" pitchFamily="34" charset="0"/>
              </a:rPr>
              <a:t> </a:t>
            </a:r>
            <a:r>
              <a:rPr lang="fr-FR" sz="1400" dirty="0">
                <a:solidFill>
                  <a:srgbClr val="000000"/>
                </a:solidFill>
                <a:latin typeface="Arial" panose="020B0604020202020204" pitchFamily="34" charset="0"/>
                <a:cs typeface="Arial" panose="020B0604020202020204" pitchFamily="34" charset="0"/>
              </a:rPr>
              <a:t>et</a:t>
            </a:r>
            <a:r>
              <a:rPr lang="fr-FR" sz="1400" spc="37" dirty="0">
                <a:solidFill>
                  <a:srgbClr val="000000"/>
                </a:solidFill>
                <a:latin typeface="Arial" panose="020B0604020202020204" pitchFamily="34" charset="0"/>
                <a:cs typeface="Arial" panose="020B0604020202020204" pitchFamily="34" charset="0"/>
              </a:rPr>
              <a:t> </a:t>
            </a:r>
            <a:r>
              <a:rPr lang="fr-FR" sz="1400" dirty="0">
                <a:solidFill>
                  <a:srgbClr val="000000"/>
                </a:solidFill>
                <a:latin typeface="Arial" panose="020B0604020202020204" pitchFamily="34" charset="0"/>
                <a:cs typeface="Arial" panose="020B0604020202020204" pitchFamily="34" charset="0"/>
              </a:rPr>
              <a:t>plus</a:t>
            </a:r>
            <a:r>
              <a:rPr lang="fr-FR" sz="1400" spc="37" dirty="0">
                <a:solidFill>
                  <a:srgbClr val="000000"/>
                </a:solidFill>
                <a:latin typeface="Arial" panose="020B0604020202020204" pitchFamily="34" charset="0"/>
                <a:cs typeface="Arial" panose="020B0604020202020204" pitchFamily="34" charset="0"/>
              </a:rPr>
              <a:t> </a:t>
            </a:r>
            <a:r>
              <a:rPr lang="fr-FR" sz="1400" dirty="0">
                <a:solidFill>
                  <a:srgbClr val="000000"/>
                </a:solidFill>
                <a:latin typeface="Arial" panose="020B0604020202020204" pitchFamily="34" charset="0"/>
                <a:cs typeface="Arial" panose="020B0604020202020204" pitchFamily="34" charset="0"/>
              </a:rPr>
              <a:t>présentant</a:t>
            </a:r>
            <a:r>
              <a:rPr lang="fr-FR" sz="1400" spc="37" dirty="0">
                <a:solidFill>
                  <a:srgbClr val="000000"/>
                </a:solidFill>
                <a:latin typeface="Arial" panose="020B0604020202020204" pitchFamily="34" charset="0"/>
                <a:cs typeface="Arial" panose="020B0604020202020204" pitchFamily="34" charset="0"/>
              </a:rPr>
              <a:t> </a:t>
            </a:r>
            <a:r>
              <a:rPr lang="fr-FR" sz="1400" dirty="0">
                <a:solidFill>
                  <a:srgbClr val="000000"/>
                </a:solidFill>
                <a:latin typeface="Arial" panose="020B0604020202020204" pitchFamily="34" charset="0"/>
                <a:cs typeface="Arial" panose="020B0604020202020204" pitchFamily="34" charset="0"/>
              </a:rPr>
              <a:t>un</a:t>
            </a:r>
            <a:r>
              <a:rPr lang="fr-FR" sz="1400" spc="37" dirty="0">
                <a:solidFill>
                  <a:srgbClr val="000000"/>
                </a:solidFill>
                <a:latin typeface="Arial" panose="020B0604020202020204" pitchFamily="34" charset="0"/>
                <a:cs typeface="Arial" panose="020B0604020202020204" pitchFamily="34" charset="0"/>
              </a:rPr>
              <a:t> </a:t>
            </a:r>
            <a:r>
              <a:rPr lang="fr-FR" sz="1400" dirty="0">
                <a:solidFill>
                  <a:srgbClr val="000000"/>
                </a:solidFill>
                <a:latin typeface="Arial" panose="020B0604020202020204" pitchFamily="34" charset="0"/>
                <a:cs typeface="Arial" panose="020B0604020202020204" pitchFamily="34" charset="0"/>
              </a:rPr>
              <a:t>facteur</a:t>
            </a:r>
            <a:r>
              <a:rPr lang="fr-FR" sz="1400" spc="37" dirty="0">
                <a:solidFill>
                  <a:srgbClr val="000000"/>
                </a:solidFill>
                <a:latin typeface="Arial" panose="020B0604020202020204" pitchFamily="34" charset="0"/>
                <a:cs typeface="Arial" panose="020B0604020202020204" pitchFamily="34" charset="0"/>
              </a:rPr>
              <a:t> </a:t>
            </a:r>
            <a:r>
              <a:rPr lang="fr-FR" sz="1400" dirty="0">
                <a:solidFill>
                  <a:srgbClr val="000000"/>
                </a:solidFill>
                <a:latin typeface="Arial" panose="020B0604020202020204" pitchFamily="34" charset="0"/>
                <a:cs typeface="Arial" panose="020B0604020202020204" pitchFamily="34" charset="0"/>
              </a:rPr>
              <a:t>de</a:t>
            </a:r>
            <a:r>
              <a:rPr lang="fr-FR" sz="1400" spc="37" dirty="0">
                <a:solidFill>
                  <a:srgbClr val="000000"/>
                </a:solidFill>
                <a:latin typeface="Arial" panose="020B0604020202020204" pitchFamily="34" charset="0"/>
                <a:cs typeface="Arial" panose="020B0604020202020204" pitchFamily="34" charset="0"/>
              </a:rPr>
              <a:t> </a:t>
            </a:r>
            <a:r>
              <a:rPr lang="fr-FR" sz="1400" dirty="0">
                <a:solidFill>
                  <a:srgbClr val="000000"/>
                </a:solidFill>
                <a:latin typeface="Arial" panose="020B0604020202020204" pitchFamily="34" charset="0"/>
                <a:cs typeface="Arial" panose="020B0604020202020204" pitchFamily="34" charset="0"/>
              </a:rPr>
              <a:t>risque</a:t>
            </a:r>
            <a:r>
              <a:rPr lang="fr-FR" sz="1400" spc="37" dirty="0">
                <a:solidFill>
                  <a:srgbClr val="000000"/>
                </a:solidFill>
                <a:latin typeface="Arial" panose="020B0604020202020204" pitchFamily="34" charset="0"/>
                <a:cs typeface="Arial" panose="020B0604020202020204" pitchFamily="34" charset="0"/>
              </a:rPr>
              <a:t> </a:t>
            </a:r>
            <a:r>
              <a:rPr lang="fr-FR" sz="1400" dirty="0">
                <a:solidFill>
                  <a:srgbClr val="000000"/>
                </a:solidFill>
                <a:latin typeface="Arial" panose="020B0604020202020204" pitchFamily="34" charset="0"/>
                <a:cs typeface="Arial" panose="020B0604020202020204" pitchFamily="34" charset="0"/>
              </a:rPr>
              <a:t>clinique</a:t>
            </a:r>
          </a:p>
          <a:p>
            <a:pPr marL="0" marR="0">
              <a:lnSpc>
                <a:spcPts val="1564"/>
              </a:lnSpc>
              <a:spcBef>
                <a:spcPts val="115"/>
              </a:spcBef>
              <a:spcAft>
                <a:spcPts val="0"/>
              </a:spcAft>
            </a:pPr>
            <a:r>
              <a:rPr lang="fr-FR" sz="1400" dirty="0">
                <a:solidFill>
                  <a:srgbClr val="000000"/>
                </a:solidFill>
                <a:latin typeface="Arial" panose="020B0604020202020204" pitchFamily="34" charset="0"/>
                <a:cs typeface="Arial" panose="020B0604020202020204" pitchFamily="34" charset="0"/>
              </a:rPr>
              <a:t>de</a:t>
            </a:r>
            <a:r>
              <a:rPr lang="fr-FR" sz="1400" spc="37" dirty="0">
                <a:solidFill>
                  <a:srgbClr val="000000"/>
                </a:solidFill>
                <a:latin typeface="Arial" panose="020B0604020202020204" pitchFamily="34" charset="0"/>
                <a:cs typeface="Arial" panose="020B0604020202020204" pitchFamily="34" charset="0"/>
              </a:rPr>
              <a:t> </a:t>
            </a:r>
            <a:r>
              <a:rPr lang="fr-FR" sz="1400" dirty="0">
                <a:solidFill>
                  <a:srgbClr val="000000"/>
                </a:solidFill>
                <a:latin typeface="Arial" panose="020B0604020202020204" pitchFamily="34" charset="0"/>
                <a:cs typeface="Arial" panose="020B0604020202020204" pitchFamily="34" charset="0"/>
              </a:rPr>
              <a:t>fractures</a:t>
            </a:r>
            <a:r>
              <a:rPr lang="fr-FR" sz="1400" spc="37" dirty="0">
                <a:solidFill>
                  <a:srgbClr val="000000"/>
                </a:solidFill>
                <a:latin typeface="Arial" panose="020B0604020202020204" pitchFamily="34" charset="0"/>
                <a:cs typeface="Arial" panose="020B0604020202020204" pitchFamily="34" charset="0"/>
              </a:rPr>
              <a:t> </a:t>
            </a:r>
            <a:r>
              <a:rPr lang="fr-FR" sz="1400" dirty="0">
                <a:solidFill>
                  <a:srgbClr val="000000"/>
                </a:solidFill>
                <a:latin typeface="Arial" panose="020B0604020202020204" pitchFamily="34" charset="0"/>
                <a:cs typeface="Arial" panose="020B0604020202020204" pitchFamily="34" charset="0"/>
              </a:rPr>
              <a:t>de</a:t>
            </a:r>
            <a:r>
              <a:rPr lang="fr-FR" sz="1400" spc="37" dirty="0">
                <a:solidFill>
                  <a:srgbClr val="000000"/>
                </a:solidFill>
                <a:latin typeface="Arial" panose="020B0604020202020204" pitchFamily="34" charset="0"/>
                <a:cs typeface="Arial" panose="020B0604020202020204" pitchFamily="34" charset="0"/>
              </a:rPr>
              <a:t> </a:t>
            </a:r>
            <a:r>
              <a:rPr lang="fr-FR" sz="1400" dirty="0">
                <a:solidFill>
                  <a:srgbClr val="000000"/>
                </a:solidFill>
                <a:latin typeface="Arial" panose="020B0604020202020204" pitchFamily="34" charset="0"/>
                <a:cs typeface="Arial" panose="020B0604020202020204" pitchFamily="34" charset="0"/>
              </a:rPr>
              <a:t>fragilisation</a:t>
            </a:r>
            <a:r>
              <a:rPr lang="fr-FR" sz="1400" spc="37" dirty="0">
                <a:solidFill>
                  <a:srgbClr val="000000"/>
                </a:solidFill>
                <a:latin typeface="Arial" panose="020B0604020202020204" pitchFamily="34" charset="0"/>
                <a:cs typeface="Arial" panose="020B0604020202020204" pitchFamily="34" charset="0"/>
              </a:rPr>
              <a:t> </a:t>
            </a:r>
            <a:r>
              <a:rPr lang="fr-FR" sz="1400" dirty="0">
                <a:solidFill>
                  <a:srgbClr val="000000"/>
                </a:solidFill>
                <a:latin typeface="Arial" panose="020B0604020202020204" pitchFamily="34" charset="0"/>
                <a:cs typeface="Arial" panose="020B0604020202020204" pitchFamily="34" charset="0"/>
              </a:rPr>
              <a:t>pour</a:t>
            </a:r>
            <a:r>
              <a:rPr lang="fr-FR" sz="1400" spc="37" dirty="0">
                <a:solidFill>
                  <a:srgbClr val="000000"/>
                </a:solidFill>
                <a:latin typeface="Arial" panose="020B0604020202020204" pitchFamily="34" charset="0"/>
                <a:cs typeface="Arial" panose="020B0604020202020204" pitchFamily="34" charset="0"/>
              </a:rPr>
              <a:t> </a:t>
            </a:r>
            <a:r>
              <a:rPr lang="fr-FR" sz="1400" dirty="0">
                <a:solidFill>
                  <a:srgbClr val="000000"/>
                </a:solidFill>
                <a:latin typeface="Arial" panose="020B0604020202020204" pitchFamily="34" charset="0"/>
                <a:cs typeface="Arial" panose="020B0604020202020204" pitchFamily="34" charset="0"/>
              </a:rPr>
              <a:t>guider</a:t>
            </a:r>
            <a:r>
              <a:rPr lang="fr-FR" sz="1400" spc="37" dirty="0">
                <a:solidFill>
                  <a:srgbClr val="000000"/>
                </a:solidFill>
                <a:latin typeface="Arial" panose="020B0604020202020204" pitchFamily="34" charset="0"/>
                <a:cs typeface="Arial" panose="020B0604020202020204" pitchFamily="34" charset="0"/>
              </a:rPr>
              <a:t> </a:t>
            </a:r>
            <a:r>
              <a:rPr lang="fr-FR" sz="1400" dirty="0">
                <a:solidFill>
                  <a:srgbClr val="000000"/>
                </a:solidFill>
                <a:latin typeface="Arial" panose="020B0604020202020204" pitchFamily="34" charset="0"/>
                <a:cs typeface="Arial" panose="020B0604020202020204" pitchFamily="34" charset="0"/>
              </a:rPr>
              <a:t>la</a:t>
            </a:r>
            <a:r>
              <a:rPr lang="fr-FR" sz="1400" spc="37" dirty="0">
                <a:solidFill>
                  <a:srgbClr val="000000"/>
                </a:solidFill>
                <a:latin typeface="Arial" panose="020B0604020202020204" pitchFamily="34" charset="0"/>
                <a:cs typeface="Arial" panose="020B0604020202020204" pitchFamily="34" charset="0"/>
              </a:rPr>
              <a:t> </a:t>
            </a:r>
            <a:r>
              <a:rPr lang="fr-FR" sz="1400" dirty="0">
                <a:solidFill>
                  <a:srgbClr val="000000"/>
                </a:solidFill>
                <a:latin typeface="Arial" panose="020B0604020202020204" pitchFamily="34" charset="0"/>
                <a:cs typeface="Arial" panose="020B0604020202020204" pitchFamily="34" charset="0"/>
              </a:rPr>
              <a:t>mesure</a:t>
            </a:r>
            <a:r>
              <a:rPr lang="fr-FR" sz="1400" spc="37" dirty="0">
                <a:solidFill>
                  <a:srgbClr val="000000"/>
                </a:solidFill>
                <a:latin typeface="Arial" panose="020B0604020202020204" pitchFamily="34" charset="0"/>
                <a:cs typeface="Arial" panose="020B0604020202020204" pitchFamily="34" charset="0"/>
              </a:rPr>
              <a:t> </a:t>
            </a:r>
            <a:r>
              <a:rPr lang="fr-FR" sz="1400" dirty="0">
                <a:solidFill>
                  <a:srgbClr val="000000"/>
                </a:solidFill>
                <a:latin typeface="Arial" panose="020B0604020202020204" pitchFamily="34" charset="0"/>
                <a:cs typeface="Arial" panose="020B0604020202020204" pitchFamily="34" charset="0"/>
              </a:rPr>
              <a:t>de</a:t>
            </a:r>
            <a:r>
              <a:rPr lang="fr-FR" sz="1400" spc="37" dirty="0">
                <a:solidFill>
                  <a:srgbClr val="000000"/>
                </a:solidFill>
                <a:latin typeface="Arial" panose="020B0604020202020204" pitchFamily="34" charset="0"/>
                <a:cs typeface="Arial" panose="020B0604020202020204" pitchFamily="34" charset="0"/>
              </a:rPr>
              <a:t> </a:t>
            </a:r>
            <a:r>
              <a:rPr lang="fr-FR" sz="1400" dirty="0">
                <a:solidFill>
                  <a:srgbClr val="000000"/>
                </a:solidFill>
                <a:latin typeface="Arial" panose="020B0604020202020204" pitchFamily="34" charset="0"/>
                <a:cs typeface="Arial" panose="020B0604020202020204" pitchFamily="34" charset="0"/>
              </a:rPr>
              <a:t>la</a:t>
            </a:r>
            <a:r>
              <a:rPr lang="fr-FR" sz="1400" spc="37" dirty="0">
                <a:solidFill>
                  <a:srgbClr val="000000"/>
                </a:solidFill>
                <a:latin typeface="Arial" panose="020B0604020202020204" pitchFamily="34" charset="0"/>
                <a:cs typeface="Arial" panose="020B0604020202020204" pitchFamily="34" charset="0"/>
              </a:rPr>
              <a:t> </a:t>
            </a:r>
            <a:r>
              <a:rPr lang="fr-FR" sz="1400" dirty="0">
                <a:solidFill>
                  <a:srgbClr val="000000"/>
                </a:solidFill>
                <a:latin typeface="Arial" panose="020B0604020202020204" pitchFamily="34" charset="0"/>
                <a:cs typeface="Arial" panose="020B0604020202020204" pitchFamily="34" charset="0"/>
              </a:rPr>
              <a:t>DMO</a:t>
            </a:r>
            <a:r>
              <a:rPr lang="fr-FR" sz="1400" spc="37" dirty="0">
                <a:solidFill>
                  <a:srgbClr val="000000"/>
                </a:solidFill>
                <a:latin typeface="Arial" panose="020B0604020202020204" pitchFamily="34" charset="0"/>
                <a:cs typeface="Arial" panose="020B0604020202020204" pitchFamily="34" charset="0"/>
              </a:rPr>
              <a:t> </a:t>
            </a:r>
            <a:r>
              <a:rPr lang="fr-FR" sz="1400" dirty="0">
                <a:solidFill>
                  <a:srgbClr val="000000"/>
                </a:solidFill>
                <a:latin typeface="Arial" panose="020B0604020202020204" pitchFamily="34" charset="0"/>
                <a:cs typeface="Arial" panose="020B0604020202020204" pitchFamily="34" charset="0"/>
              </a:rPr>
              <a:t>et</a:t>
            </a:r>
            <a:r>
              <a:rPr lang="fr-FR" sz="1400" spc="37" dirty="0">
                <a:solidFill>
                  <a:srgbClr val="000000"/>
                </a:solidFill>
                <a:latin typeface="Arial" panose="020B0604020202020204" pitchFamily="34" charset="0"/>
                <a:cs typeface="Arial" panose="020B0604020202020204" pitchFamily="34" charset="0"/>
              </a:rPr>
              <a:t> </a:t>
            </a:r>
            <a:r>
              <a:rPr lang="fr-FR" sz="1400" dirty="0">
                <a:solidFill>
                  <a:srgbClr val="000000"/>
                </a:solidFill>
                <a:latin typeface="Arial" panose="020B0604020202020204" pitchFamily="34" charset="0"/>
                <a:cs typeface="Arial" panose="020B0604020202020204" pitchFamily="34" charset="0"/>
              </a:rPr>
              <a:t>permettre</a:t>
            </a:r>
          </a:p>
          <a:p>
            <a:pPr marL="0" marR="0">
              <a:lnSpc>
                <a:spcPts val="1564"/>
              </a:lnSpc>
              <a:spcBef>
                <a:spcPts val="115"/>
              </a:spcBef>
              <a:spcAft>
                <a:spcPts val="0"/>
              </a:spcAft>
            </a:pPr>
            <a:r>
              <a:rPr lang="fr-FR" sz="1400" dirty="0">
                <a:solidFill>
                  <a:srgbClr val="000000"/>
                </a:solidFill>
                <a:latin typeface="Arial" panose="020B0604020202020204" pitchFamily="34" charset="0"/>
                <a:cs typeface="Arial" panose="020B0604020202020204" pitchFamily="34" charset="0"/>
              </a:rPr>
              <a:t>un</a:t>
            </a:r>
            <a:r>
              <a:rPr lang="fr-FR" sz="1400" spc="37" dirty="0">
                <a:solidFill>
                  <a:srgbClr val="000000"/>
                </a:solidFill>
                <a:latin typeface="Arial" panose="020B0604020202020204" pitchFamily="34" charset="0"/>
                <a:cs typeface="Arial" panose="020B0604020202020204" pitchFamily="34" charset="0"/>
              </a:rPr>
              <a:t> </a:t>
            </a:r>
            <a:r>
              <a:rPr lang="fr-FR" sz="1400" dirty="0">
                <a:solidFill>
                  <a:srgbClr val="000000"/>
                </a:solidFill>
                <a:latin typeface="Arial" panose="020B0604020202020204" pitchFamily="34" charset="0"/>
                <a:cs typeface="Arial" panose="020B0604020202020204" pitchFamily="34" charset="0"/>
              </a:rPr>
              <a:t>aiguillage</a:t>
            </a:r>
            <a:r>
              <a:rPr lang="fr-FR" sz="1400" spc="37" dirty="0">
                <a:solidFill>
                  <a:srgbClr val="000000"/>
                </a:solidFill>
                <a:latin typeface="Arial" panose="020B0604020202020204" pitchFamily="34" charset="0"/>
                <a:cs typeface="Arial" panose="020B0604020202020204" pitchFamily="34" charset="0"/>
              </a:rPr>
              <a:t> </a:t>
            </a:r>
            <a:r>
              <a:rPr lang="fr-FR" sz="1400" dirty="0">
                <a:solidFill>
                  <a:srgbClr val="000000"/>
                </a:solidFill>
                <a:latin typeface="Arial" panose="020B0604020202020204" pitchFamily="34" charset="0"/>
                <a:cs typeface="Arial" panose="020B0604020202020204" pitchFamily="34" charset="0"/>
              </a:rPr>
              <a:t>ou</a:t>
            </a:r>
            <a:r>
              <a:rPr lang="fr-FR" sz="1400" spc="37" dirty="0">
                <a:solidFill>
                  <a:srgbClr val="000000"/>
                </a:solidFill>
                <a:latin typeface="Arial" panose="020B0604020202020204" pitchFamily="34" charset="0"/>
                <a:cs typeface="Arial" panose="020B0604020202020204" pitchFamily="34" charset="0"/>
              </a:rPr>
              <a:t> </a:t>
            </a:r>
            <a:r>
              <a:rPr lang="fr-FR" sz="1400" dirty="0">
                <a:solidFill>
                  <a:srgbClr val="000000"/>
                </a:solidFill>
                <a:latin typeface="Arial" panose="020B0604020202020204" pitchFamily="34" charset="0"/>
                <a:cs typeface="Arial" panose="020B0604020202020204" pitchFamily="34" charset="0"/>
              </a:rPr>
              <a:t>un</a:t>
            </a:r>
            <a:r>
              <a:rPr lang="fr-FR" sz="1400" spc="37" dirty="0">
                <a:solidFill>
                  <a:srgbClr val="000000"/>
                </a:solidFill>
                <a:latin typeface="Arial" panose="020B0604020202020204" pitchFamily="34" charset="0"/>
                <a:cs typeface="Arial" panose="020B0604020202020204" pitchFamily="34" charset="0"/>
              </a:rPr>
              <a:t> </a:t>
            </a:r>
            <a:r>
              <a:rPr lang="fr-FR" sz="1400" dirty="0">
                <a:solidFill>
                  <a:srgbClr val="000000"/>
                </a:solidFill>
                <a:latin typeface="Arial" panose="020B0604020202020204" pitchFamily="34" charset="0"/>
                <a:cs typeface="Arial" panose="020B0604020202020204" pitchFamily="34" charset="0"/>
              </a:rPr>
              <a:t>accès</a:t>
            </a:r>
            <a:r>
              <a:rPr lang="fr-FR" sz="1400" spc="37" dirty="0">
                <a:solidFill>
                  <a:srgbClr val="000000"/>
                </a:solidFill>
                <a:latin typeface="Arial" panose="020B0604020202020204" pitchFamily="34" charset="0"/>
                <a:cs typeface="Arial" panose="020B0604020202020204" pitchFamily="34" charset="0"/>
              </a:rPr>
              <a:t> </a:t>
            </a:r>
            <a:r>
              <a:rPr lang="fr-FR" sz="1400" dirty="0">
                <a:solidFill>
                  <a:srgbClr val="000000"/>
                </a:solidFill>
                <a:latin typeface="Arial" panose="020B0604020202020204" pitchFamily="34" charset="0"/>
                <a:cs typeface="Arial" panose="020B0604020202020204" pitchFamily="34" charset="0"/>
              </a:rPr>
              <a:t>au</a:t>
            </a:r>
            <a:r>
              <a:rPr lang="fr-FR" sz="1400" spc="37" dirty="0">
                <a:solidFill>
                  <a:srgbClr val="000000"/>
                </a:solidFill>
                <a:latin typeface="Arial" panose="020B0604020202020204" pitchFamily="34" charset="0"/>
                <a:cs typeface="Arial" panose="020B0604020202020204" pitchFamily="34" charset="0"/>
              </a:rPr>
              <a:t> </a:t>
            </a:r>
            <a:r>
              <a:rPr lang="fr-FR" sz="1400" dirty="0">
                <a:solidFill>
                  <a:srgbClr val="000000"/>
                </a:solidFill>
                <a:latin typeface="Arial" panose="020B0604020202020204" pitchFamily="34" charset="0"/>
                <a:cs typeface="Arial" panose="020B0604020202020204" pitchFamily="34" charset="0"/>
              </a:rPr>
              <a:t>traitement</a:t>
            </a:r>
            <a:r>
              <a:rPr lang="fr-FR" sz="1400" spc="37" dirty="0">
                <a:solidFill>
                  <a:srgbClr val="000000"/>
                </a:solidFill>
                <a:latin typeface="Arial" panose="020B0604020202020204" pitchFamily="34" charset="0"/>
                <a:cs typeface="Arial" panose="020B0604020202020204" pitchFamily="34" charset="0"/>
              </a:rPr>
              <a:t> </a:t>
            </a:r>
            <a:r>
              <a:rPr lang="fr-FR" sz="1400" dirty="0">
                <a:solidFill>
                  <a:srgbClr val="000000"/>
                </a:solidFill>
                <a:latin typeface="Arial" panose="020B0604020202020204" pitchFamily="34" charset="0"/>
                <a:cs typeface="Arial" panose="020B0604020202020204" pitchFamily="34" charset="0"/>
              </a:rPr>
              <a:t>médicamenteux</a:t>
            </a:r>
            <a:r>
              <a:rPr lang="fr-FR" sz="1400" spc="37" dirty="0">
                <a:solidFill>
                  <a:srgbClr val="000000"/>
                </a:solidFill>
                <a:latin typeface="Arial" panose="020B0604020202020204" pitchFamily="34" charset="0"/>
                <a:cs typeface="Arial" panose="020B0604020202020204" pitchFamily="34" charset="0"/>
              </a:rPr>
              <a:t> </a:t>
            </a:r>
            <a:r>
              <a:rPr lang="fr-FR" sz="1400" dirty="0">
                <a:solidFill>
                  <a:srgbClr val="000000"/>
                </a:solidFill>
                <a:latin typeface="Arial" panose="020B0604020202020204" pitchFamily="34" charset="0"/>
                <a:cs typeface="Arial" panose="020B0604020202020204" pitchFamily="34" charset="0"/>
              </a:rPr>
              <a:t>nécessaire</a:t>
            </a:r>
          </a:p>
          <a:p>
            <a:pPr marL="0" marR="0">
              <a:lnSpc>
                <a:spcPts val="1564"/>
              </a:lnSpc>
              <a:spcBef>
                <a:spcPts val="115"/>
              </a:spcBef>
              <a:spcAft>
                <a:spcPts val="0"/>
              </a:spcAft>
            </a:pPr>
            <a:r>
              <a:rPr lang="en-CA" sz="1400" dirty="0" err="1">
                <a:solidFill>
                  <a:srgbClr val="000000"/>
                </a:solidFill>
                <a:latin typeface="Arial" panose="020B0604020202020204" pitchFamily="34" charset="0"/>
                <a:cs typeface="Arial" panose="020B0604020202020204" pitchFamily="34" charset="0"/>
              </a:rPr>
              <a:t>rapides</a:t>
            </a:r>
            <a:r>
              <a:rPr lang="en-CA" sz="1400" dirty="0">
                <a:solidFill>
                  <a:srgbClr val="000000"/>
                </a:solidFill>
                <a:latin typeface="Arial" panose="020B0604020202020204" pitchFamily="34" charset="0"/>
                <a:cs typeface="Arial" panose="020B0604020202020204" pitchFamily="34" charset="0"/>
              </a:rPr>
              <a:t>,</a:t>
            </a:r>
            <a:r>
              <a:rPr lang="en-CA" sz="1400" spc="37" dirty="0">
                <a:solidFill>
                  <a:srgbClr val="000000"/>
                </a:solidFill>
                <a:latin typeface="Arial" panose="020B0604020202020204" pitchFamily="34" charset="0"/>
                <a:cs typeface="Arial" panose="020B0604020202020204" pitchFamily="34" charset="0"/>
              </a:rPr>
              <a:t> </a:t>
            </a:r>
            <a:r>
              <a:rPr lang="en-CA" sz="1400" dirty="0" err="1">
                <a:solidFill>
                  <a:srgbClr val="000000"/>
                </a:solidFill>
                <a:latin typeface="Arial" panose="020B0604020202020204" pitchFamily="34" charset="0"/>
                <a:cs typeface="Arial" panose="020B0604020202020204" pitchFamily="34" charset="0"/>
              </a:rPr>
              <a:t>lorsqu’indiqué</a:t>
            </a:r>
            <a:r>
              <a:rPr lang="en-CA" sz="1400" dirty="0">
                <a:solidFill>
                  <a:srgbClr val="000000"/>
                </a:solidFill>
                <a:latin typeface="Arial" panose="020B0604020202020204" pitchFamily="34" charset="0"/>
                <a:cs typeface="Arial" panose="020B0604020202020204" pitchFamily="34" charset="0"/>
              </a:rPr>
              <a:t>.</a:t>
            </a:r>
          </a:p>
        </p:txBody>
      </p:sp>
      <p:sp>
        <p:nvSpPr>
          <p:cNvPr id="11" name="object 11"/>
          <p:cNvSpPr txBox="1"/>
          <p:nvPr/>
        </p:nvSpPr>
        <p:spPr>
          <a:xfrm>
            <a:off x="8884285" y="6415051"/>
            <a:ext cx="321915" cy="166712"/>
          </a:xfrm>
          <a:prstGeom prst="rect">
            <a:avLst/>
          </a:prstGeom>
        </p:spPr>
        <p:txBody>
          <a:bodyPr vert="horz" wrap="square" lIns="0" tIns="0" rIns="0" bIns="0" rtlCol="0">
            <a:spAutoFit/>
          </a:bodyPr>
          <a:lstStyle/>
          <a:p>
            <a:pPr marL="0" marR="0">
              <a:lnSpc>
                <a:spcPts val="1340"/>
              </a:lnSpc>
              <a:spcBef>
                <a:spcPts val="0"/>
              </a:spcBef>
              <a:spcAft>
                <a:spcPts val="0"/>
              </a:spcAft>
            </a:pPr>
            <a:r>
              <a:rPr lang="fr-CA" sz="1200" b="1" dirty="0">
                <a:solidFill>
                  <a:srgbClr val="000000"/>
                </a:solidFill>
                <a:latin typeface="PVDENJ+Arial-BoldMT"/>
                <a:cs typeface="PVDENJ+Arial-BoldMT"/>
              </a:rPr>
              <a:t>79</a:t>
            </a:r>
            <a:endParaRPr sz="1200" b="1" dirty="0">
              <a:solidFill>
                <a:srgbClr val="000000"/>
              </a:solidFill>
              <a:latin typeface="PVDENJ+Arial-BoldMT"/>
              <a:cs typeface="PVDENJ+Arial-BoldMT"/>
            </a:endParaRPr>
          </a:p>
        </p:txBody>
      </p:sp>
      <p:cxnSp>
        <p:nvCxnSpPr>
          <p:cNvPr id="12" name="Straight Arrow Connector 11">
            <a:extLst>
              <a:ext uri="{FF2B5EF4-FFF2-40B4-BE49-F238E27FC236}">
                <a16:creationId xmlns:a16="http://schemas.microsoft.com/office/drawing/2014/main" id="{A8A7AD06-6AB8-ED3B-4FA4-83CFD2A5FCD8}"/>
              </a:ext>
            </a:extLst>
          </p:cNvPr>
          <p:cNvCxnSpPr/>
          <p:nvPr/>
        </p:nvCxnSpPr>
        <p:spPr>
          <a:xfrm>
            <a:off x="548640" y="3352800"/>
            <a:ext cx="8018404" cy="0"/>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20FB33E-15D4-8D9E-54FC-B5F57DDB6D20}"/>
              </a:ext>
            </a:extLst>
          </p:cNvPr>
          <p:cNvCxnSpPr/>
          <p:nvPr/>
        </p:nvCxnSpPr>
        <p:spPr>
          <a:xfrm>
            <a:off x="548640" y="4876800"/>
            <a:ext cx="8018404" cy="0"/>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4" name="Picture 17" descr="Logo, company name&#10;&#10;Description automatically generated">
            <a:extLst>
              <a:ext uri="{FF2B5EF4-FFF2-40B4-BE49-F238E27FC236}">
                <a16:creationId xmlns:a16="http://schemas.microsoft.com/office/drawing/2014/main" id="{D3730290-AEAD-B1F7-A505-C7C8B4AAAF48}"/>
              </a:ext>
            </a:extLst>
          </p:cNvPr>
          <p:cNvPicPr>
            <a:picLocks noChangeAspect="1"/>
          </p:cNvPicPr>
          <p:nvPr/>
        </p:nvPicPr>
        <p:blipFill>
          <a:blip r:embed="rId3"/>
          <a:stretch>
            <a:fillRect/>
          </a:stretch>
        </p:blipFill>
        <p:spPr>
          <a:xfrm>
            <a:off x="7226563" y="1754467"/>
            <a:ext cx="1547180" cy="878806"/>
          </a:xfrm>
          <a:prstGeom prst="rect">
            <a:avLst/>
          </a:prstGeom>
        </p:spPr>
      </p:pic>
      <p:pic>
        <p:nvPicPr>
          <p:cNvPr id="15" name="Picture 7">
            <a:extLst>
              <a:ext uri="{FF2B5EF4-FFF2-40B4-BE49-F238E27FC236}">
                <a16:creationId xmlns:a16="http://schemas.microsoft.com/office/drawing/2014/main" id="{2B559940-1467-D5AF-8F4E-9241BD00BDCE}"/>
              </a:ext>
            </a:extLst>
          </p:cNvPr>
          <p:cNvPicPr>
            <a:picLocks noChangeAspect="1"/>
          </p:cNvPicPr>
          <p:nvPr/>
        </p:nvPicPr>
        <p:blipFill>
          <a:blip r:embed="rId4"/>
          <a:stretch>
            <a:fillRect/>
          </a:stretch>
        </p:blipFill>
        <p:spPr>
          <a:xfrm>
            <a:off x="7168833" y="3717443"/>
            <a:ext cx="1662641" cy="550333"/>
          </a:xfrm>
          <a:prstGeom prst="rect">
            <a:avLst/>
          </a:prstGeom>
        </p:spPr>
      </p:pic>
      <p:pic>
        <p:nvPicPr>
          <p:cNvPr id="16" name="Picture 6">
            <a:extLst>
              <a:ext uri="{FF2B5EF4-FFF2-40B4-BE49-F238E27FC236}">
                <a16:creationId xmlns:a16="http://schemas.microsoft.com/office/drawing/2014/main" id="{0A388169-F07C-DDF8-AD5E-F41372CD3A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72904" y="5454723"/>
            <a:ext cx="2072338" cy="320191"/>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48638" y="718901"/>
            <a:ext cx="8285888" cy="384721"/>
          </a:xfrm>
          <a:prstGeom prst="rect">
            <a:avLst/>
          </a:prstGeom>
        </p:spPr>
        <p:txBody>
          <a:bodyPr vert="horz" wrap="square" lIns="0" tIns="0" rIns="0" bIns="0" rtlCol="0">
            <a:spAutoFit/>
          </a:bodyPr>
          <a:lstStyle/>
          <a:p>
            <a:pPr marL="0" marR="0">
              <a:lnSpc>
                <a:spcPts val="3016"/>
              </a:lnSpc>
              <a:spcBef>
                <a:spcPts val="0"/>
              </a:spcBef>
              <a:spcAft>
                <a:spcPts val="0"/>
              </a:spcAft>
            </a:pPr>
            <a:r>
              <a:rPr sz="2700" b="1" dirty="0">
                <a:solidFill>
                  <a:srgbClr val="000000"/>
                </a:solidFill>
                <a:latin typeface="Arial" panose="020B0604020202020204" pitchFamily="34" charset="0"/>
                <a:cs typeface="Arial" panose="020B0604020202020204" pitchFamily="34" charset="0"/>
              </a:rPr>
              <a:t>Autres</a:t>
            </a:r>
            <a:r>
              <a:rPr sz="2700" b="1" spc="73" dirty="0">
                <a:solidFill>
                  <a:srgbClr val="000000"/>
                </a:solidFill>
                <a:latin typeface="Arial" panose="020B0604020202020204" pitchFamily="34" charset="0"/>
                <a:cs typeface="Arial" panose="020B0604020202020204" pitchFamily="34" charset="0"/>
              </a:rPr>
              <a:t> </a:t>
            </a:r>
            <a:r>
              <a:rPr sz="2700" b="1" dirty="0">
                <a:solidFill>
                  <a:srgbClr val="000000"/>
                </a:solidFill>
                <a:latin typeface="Arial" panose="020B0604020202020204" pitchFamily="34" charset="0"/>
                <a:cs typeface="Arial" panose="020B0604020202020204" pitchFamily="34" charset="0"/>
              </a:rPr>
              <a:t>recommandations</a:t>
            </a:r>
            <a:r>
              <a:rPr sz="2700" b="1" spc="74" dirty="0">
                <a:solidFill>
                  <a:srgbClr val="000000"/>
                </a:solidFill>
                <a:latin typeface="Arial" panose="020B0604020202020204" pitchFamily="34" charset="0"/>
                <a:cs typeface="Arial" panose="020B0604020202020204" pitchFamily="34" charset="0"/>
              </a:rPr>
              <a:t> </a:t>
            </a:r>
            <a:r>
              <a:rPr sz="2700" b="1" dirty="0">
                <a:solidFill>
                  <a:srgbClr val="000000"/>
                </a:solidFill>
                <a:latin typeface="Arial" panose="020B0604020202020204" pitchFamily="34" charset="0"/>
                <a:cs typeface="Arial" panose="020B0604020202020204" pitchFamily="34" charset="0"/>
              </a:rPr>
              <a:t>en</a:t>
            </a:r>
            <a:r>
              <a:rPr sz="2700" b="1" spc="70" dirty="0">
                <a:solidFill>
                  <a:srgbClr val="000000"/>
                </a:solidFill>
                <a:latin typeface="Arial" panose="020B0604020202020204" pitchFamily="34" charset="0"/>
                <a:cs typeface="Arial" panose="020B0604020202020204" pitchFamily="34" charset="0"/>
              </a:rPr>
              <a:t> </a:t>
            </a:r>
            <a:r>
              <a:rPr sz="2700" b="1" dirty="0">
                <a:solidFill>
                  <a:srgbClr val="000000"/>
                </a:solidFill>
                <a:latin typeface="Arial" panose="020B0604020202020204" pitchFamily="34" charset="0"/>
                <a:cs typeface="Arial" panose="020B0604020202020204" pitchFamily="34" charset="0"/>
              </a:rPr>
              <a:t>matière</a:t>
            </a:r>
            <a:r>
              <a:rPr sz="2700" b="1" spc="73" dirty="0">
                <a:solidFill>
                  <a:srgbClr val="000000"/>
                </a:solidFill>
                <a:latin typeface="Arial" panose="020B0604020202020204" pitchFamily="34" charset="0"/>
                <a:cs typeface="Arial" panose="020B0604020202020204" pitchFamily="34" charset="0"/>
              </a:rPr>
              <a:t> </a:t>
            </a:r>
            <a:r>
              <a:rPr sz="2700" b="1" dirty="0">
                <a:solidFill>
                  <a:srgbClr val="000000"/>
                </a:solidFill>
                <a:latin typeface="Arial" panose="020B0604020202020204" pitchFamily="34" charset="0"/>
                <a:cs typeface="Arial" panose="020B0604020202020204" pitchFamily="34" charset="0"/>
              </a:rPr>
              <a:t>de</a:t>
            </a:r>
            <a:r>
              <a:rPr sz="2700" b="1" spc="100" dirty="0">
                <a:solidFill>
                  <a:srgbClr val="000000"/>
                </a:solidFill>
                <a:latin typeface="Arial" panose="020B0604020202020204" pitchFamily="34" charset="0"/>
                <a:cs typeface="Arial" panose="020B0604020202020204" pitchFamily="34" charset="0"/>
              </a:rPr>
              <a:t> </a:t>
            </a:r>
            <a:r>
              <a:rPr sz="2700" b="1" dirty="0">
                <a:solidFill>
                  <a:srgbClr val="000000"/>
                </a:solidFill>
                <a:latin typeface="Arial" panose="020B0604020202020204" pitchFamily="34" charset="0"/>
                <a:cs typeface="Arial" panose="020B0604020202020204" pitchFamily="34" charset="0"/>
              </a:rPr>
              <a:t>dépistage</a:t>
            </a:r>
          </a:p>
        </p:txBody>
      </p:sp>
      <p:sp>
        <p:nvSpPr>
          <p:cNvPr id="4" name="object 4"/>
          <p:cNvSpPr txBox="1"/>
          <p:nvPr/>
        </p:nvSpPr>
        <p:spPr>
          <a:xfrm>
            <a:off x="677856" y="1212072"/>
            <a:ext cx="5967128" cy="192360"/>
          </a:xfrm>
          <a:prstGeom prst="rect">
            <a:avLst/>
          </a:prstGeom>
        </p:spPr>
        <p:txBody>
          <a:bodyPr vert="horz" wrap="square" lIns="0" tIns="0" rIns="0" bIns="0" rtlCol="0">
            <a:spAutoFit/>
          </a:bodyPr>
          <a:lstStyle/>
          <a:p>
            <a:pPr marL="0" marR="0">
              <a:lnSpc>
                <a:spcPts val="1508"/>
              </a:lnSpc>
              <a:spcBef>
                <a:spcPts val="0"/>
              </a:spcBef>
              <a:spcAft>
                <a:spcPts val="0"/>
              </a:spcAft>
            </a:pPr>
            <a:r>
              <a:rPr lang="fr-CA" sz="1350" b="1" dirty="0">
                <a:solidFill>
                  <a:srgbClr val="000000"/>
                </a:solidFill>
                <a:latin typeface="Arial" panose="020B0604020202020204" pitchFamily="34" charset="0"/>
                <a:cs typeface="Arial" panose="020B0604020202020204" pitchFamily="34" charset="0"/>
              </a:rPr>
              <a:t>Association américaine des endocrinologues cliniques et Collège,</a:t>
            </a:r>
            <a:r>
              <a:rPr sz="1350" b="1" spc="36" dirty="0">
                <a:solidFill>
                  <a:srgbClr val="000000"/>
                </a:solidFill>
                <a:latin typeface="Arial" panose="020B0604020202020204" pitchFamily="34" charset="0"/>
                <a:cs typeface="Arial" panose="020B0604020202020204" pitchFamily="34" charset="0"/>
              </a:rPr>
              <a:t> </a:t>
            </a:r>
            <a:r>
              <a:rPr sz="1350" b="1" dirty="0">
                <a:solidFill>
                  <a:srgbClr val="000000"/>
                </a:solidFill>
                <a:latin typeface="Arial" panose="020B0604020202020204" pitchFamily="34" charset="0"/>
                <a:cs typeface="Arial" panose="020B0604020202020204" pitchFamily="34" charset="0"/>
              </a:rPr>
              <a:t>2020</a:t>
            </a:r>
          </a:p>
        </p:txBody>
      </p:sp>
      <p:sp>
        <p:nvSpPr>
          <p:cNvPr id="5" name="object 5"/>
          <p:cNvSpPr txBox="1"/>
          <p:nvPr/>
        </p:nvSpPr>
        <p:spPr>
          <a:xfrm>
            <a:off x="677856" y="1617803"/>
            <a:ext cx="214647" cy="236735"/>
          </a:xfrm>
          <a:prstGeom prst="rect">
            <a:avLst/>
          </a:prstGeom>
        </p:spPr>
        <p:txBody>
          <a:bodyPr vert="horz" wrap="square" lIns="0" tIns="0" rIns="0" bIns="0" rtlCol="0">
            <a:spAutoFit/>
          </a:bodyPr>
          <a:lstStyle/>
          <a:p>
            <a:pPr marL="0" marR="0">
              <a:lnSpc>
                <a:spcPts val="1564"/>
              </a:lnSpc>
              <a:spcBef>
                <a:spcPts val="0"/>
              </a:spcBef>
              <a:spcAft>
                <a:spcPts val="0"/>
              </a:spcAft>
            </a:pPr>
            <a:r>
              <a:rPr sz="1400" dirty="0">
                <a:solidFill>
                  <a:srgbClr val="000000"/>
                </a:solidFill>
                <a:latin typeface="EQWAJR+ArialMT"/>
                <a:cs typeface="EQWAJR+ArialMT"/>
              </a:rPr>
              <a:t>•</a:t>
            </a:r>
          </a:p>
        </p:txBody>
      </p:sp>
      <p:sp>
        <p:nvSpPr>
          <p:cNvPr id="6" name="object 6"/>
          <p:cNvSpPr txBox="1"/>
          <p:nvPr/>
        </p:nvSpPr>
        <p:spPr>
          <a:xfrm>
            <a:off x="1020756" y="1623552"/>
            <a:ext cx="6257458" cy="1258341"/>
          </a:xfrm>
          <a:prstGeom prst="rect">
            <a:avLst/>
          </a:prstGeom>
        </p:spPr>
        <p:txBody>
          <a:bodyPr vert="horz" wrap="square" lIns="0" tIns="0" rIns="0" bIns="0" rtlCol="0">
            <a:spAutoFit/>
          </a:bodyPr>
          <a:lstStyle/>
          <a:p>
            <a:pPr marL="0" marR="0">
              <a:lnSpc>
                <a:spcPts val="1508"/>
              </a:lnSpc>
              <a:spcBef>
                <a:spcPts val="0"/>
              </a:spcBef>
              <a:spcAft>
                <a:spcPts val="0"/>
              </a:spcAft>
            </a:pPr>
            <a:r>
              <a:rPr sz="1350" dirty="0">
                <a:solidFill>
                  <a:srgbClr val="000000"/>
                </a:solidFill>
                <a:latin typeface="Arial" panose="020B0604020202020204" pitchFamily="34" charset="0"/>
                <a:cs typeface="Arial" panose="020B0604020202020204" pitchFamily="34" charset="0"/>
              </a:rPr>
              <a:t>Femmes</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postménopausées</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de</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50</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ans</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et</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plus</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a:t>
            </a:r>
            <a:r>
              <a:rPr sz="1350" spc="34"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On</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recommande</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une</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anamnèse</a:t>
            </a:r>
          </a:p>
          <a:p>
            <a:pPr marL="0" marR="0">
              <a:lnSpc>
                <a:spcPts val="1508"/>
              </a:lnSpc>
              <a:spcBef>
                <a:spcPts val="111"/>
              </a:spcBef>
              <a:spcAft>
                <a:spcPts val="0"/>
              </a:spcAft>
            </a:pPr>
            <a:r>
              <a:rPr sz="1350" dirty="0">
                <a:solidFill>
                  <a:srgbClr val="000000"/>
                </a:solidFill>
                <a:latin typeface="Arial" panose="020B0604020202020204" pitchFamily="34" charset="0"/>
                <a:cs typeface="Arial" panose="020B0604020202020204" pitchFamily="34" charset="0"/>
              </a:rPr>
              <a:t>détaillée,</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un</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examen</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physique</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et</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une</a:t>
            </a:r>
            <a:r>
              <a:rPr sz="1350" spc="36" dirty="0">
                <a:solidFill>
                  <a:srgbClr val="000000"/>
                </a:solidFill>
                <a:latin typeface="Arial" panose="020B0604020202020204" pitchFamily="34" charset="0"/>
                <a:cs typeface="Arial" panose="020B0604020202020204" pitchFamily="34" charset="0"/>
              </a:rPr>
              <a:t> </a:t>
            </a:r>
            <a:r>
              <a:rPr sz="1350" dirty="0" err="1">
                <a:solidFill>
                  <a:srgbClr val="000000"/>
                </a:solidFill>
                <a:latin typeface="Arial" panose="020B0604020202020204" pitchFamily="34" charset="0"/>
                <a:cs typeface="Arial" panose="020B0604020202020204" pitchFamily="34" charset="0"/>
              </a:rPr>
              <a:t>évaluation</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clinique</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du</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risque</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de</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fracture</a:t>
            </a:r>
          </a:p>
          <a:p>
            <a:pPr marL="0" marR="0">
              <a:lnSpc>
                <a:spcPts val="1508"/>
              </a:lnSpc>
              <a:spcBef>
                <a:spcPts val="111"/>
              </a:spcBef>
              <a:spcAft>
                <a:spcPts val="0"/>
              </a:spcAft>
            </a:pPr>
            <a:r>
              <a:rPr sz="1350" dirty="0">
                <a:solidFill>
                  <a:srgbClr val="000000"/>
                </a:solidFill>
                <a:latin typeface="Arial" panose="020B0604020202020204" pitchFamily="34" charset="0"/>
                <a:cs typeface="Arial" panose="020B0604020202020204" pitchFamily="34" charset="0"/>
              </a:rPr>
              <a:t>avec</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l’outil</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FRAX®</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ou</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un</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autre</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outil</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d’évaluation</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du</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risque</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de</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fracture.</a:t>
            </a:r>
          </a:p>
          <a:p>
            <a:pPr marL="0" marR="0">
              <a:lnSpc>
                <a:spcPts val="1508"/>
              </a:lnSpc>
              <a:spcBef>
                <a:spcPts val="161"/>
              </a:spcBef>
              <a:spcAft>
                <a:spcPts val="0"/>
              </a:spcAft>
            </a:pPr>
            <a:r>
              <a:rPr sz="1350" dirty="0">
                <a:solidFill>
                  <a:srgbClr val="000000"/>
                </a:solidFill>
                <a:latin typeface="Arial" panose="020B0604020202020204" pitchFamily="34" charset="0"/>
                <a:cs typeface="Arial" panose="020B0604020202020204" pitchFamily="34" charset="0"/>
              </a:rPr>
              <a:t>Une</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ostéodensitométrie</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est</a:t>
            </a:r>
            <a:r>
              <a:rPr sz="1350" spc="34"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recommandée</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chez</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les</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femmes</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de</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65</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ans</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et</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plus</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et</a:t>
            </a:r>
          </a:p>
          <a:p>
            <a:pPr marL="0" marR="0">
              <a:lnSpc>
                <a:spcPts val="1508"/>
              </a:lnSpc>
              <a:spcBef>
                <a:spcPts val="111"/>
              </a:spcBef>
              <a:spcAft>
                <a:spcPts val="0"/>
              </a:spcAft>
            </a:pPr>
            <a:r>
              <a:rPr sz="1350" dirty="0">
                <a:solidFill>
                  <a:srgbClr val="000000"/>
                </a:solidFill>
                <a:latin typeface="Arial" panose="020B0604020202020204" pitchFamily="34" charset="0"/>
                <a:cs typeface="Arial" panose="020B0604020202020204" pitchFamily="34" charset="0"/>
              </a:rPr>
              <a:t>les</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femmes</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postménopausées</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plus</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jeunes</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présentant</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un</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risque</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accru</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de</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perte</a:t>
            </a:r>
          </a:p>
          <a:p>
            <a:pPr marL="0" marR="0">
              <a:lnSpc>
                <a:spcPts val="1508"/>
              </a:lnSpc>
              <a:spcBef>
                <a:spcPts val="111"/>
              </a:spcBef>
              <a:spcAft>
                <a:spcPts val="0"/>
              </a:spcAft>
            </a:pPr>
            <a:r>
              <a:rPr sz="1350" dirty="0">
                <a:solidFill>
                  <a:srgbClr val="000000"/>
                </a:solidFill>
                <a:latin typeface="Arial" panose="020B0604020202020204" pitchFamily="34" charset="0"/>
                <a:cs typeface="Arial" panose="020B0604020202020204" pitchFamily="34" charset="0"/>
              </a:rPr>
              <a:t>osseuse</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et</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de</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fracture,</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selon</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l’analyse</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du</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risque</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de</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fracture.</a:t>
            </a:r>
          </a:p>
        </p:txBody>
      </p:sp>
      <p:sp>
        <p:nvSpPr>
          <p:cNvPr id="7" name="object 7"/>
          <p:cNvSpPr txBox="1"/>
          <p:nvPr/>
        </p:nvSpPr>
        <p:spPr>
          <a:xfrm>
            <a:off x="677856" y="2235023"/>
            <a:ext cx="214647" cy="236735"/>
          </a:xfrm>
          <a:prstGeom prst="rect">
            <a:avLst/>
          </a:prstGeom>
        </p:spPr>
        <p:txBody>
          <a:bodyPr vert="horz" wrap="square" lIns="0" tIns="0" rIns="0" bIns="0" rtlCol="0">
            <a:spAutoFit/>
          </a:bodyPr>
          <a:lstStyle/>
          <a:p>
            <a:pPr marL="0" marR="0">
              <a:lnSpc>
                <a:spcPts val="1564"/>
              </a:lnSpc>
              <a:spcBef>
                <a:spcPts val="0"/>
              </a:spcBef>
              <a:spcAft>
                <a:spcPts val="0"/>
              </a:spcAft>
            </a:pPr>
            <a:r>
              <a:rPr sz="1400" dirty="0">
                <a:solidFill>
                  <a:srgbClr val="000000"/>
                </a:solidFill>
                <a:latin typeface="EQWAJR+ArialMT"/>
                <a:cs typeface="EQWAJR+ArialMT"/>
              </a:rPr>
              <a:t>•</a:t>
            </a:r>
          </a:p>
        </p:txBody>
      </p:sp>
      <p:sp>
        <p:nvSpPr>
          <p:cNvPr id="8" name="object 8"/>
          <p:cNvSpPr txBox="1"/>
          <p:nvPr/>
        </p:nvSpPr>
        <p:spPr>
          <a:xfrm>
            <a:off x="677856" y="3146028"/>
            <a:ext cx="5757557" cy="602729"/>
          </a:xfrm>
          <a:prstGeom prst="rect">
            <a:avLst/>
          </a:prstGeom>
        </p:spPr>
        <p:txBody>
          <a:bodyPr vert="horz" wrap="square" lIns="0" tIns="0" rIns="0" bIns="0" rtlCol="0">
            <a:spAutoFit/>
          </a:bodyPr>
          <a:lstStyle/>
          <a:p>
            <a:pPr>
              <a:lnSpc>
                <a:spcPts val="1508"/>
              </a:lnSpc>
            </a:pPr>
            <a:r>
              <a:rPr lang="fr-CA" sz="1350" b="1" dirty="0">
                <a:solidFill>
                  <a:srgbClr val="000000"/>
                </a:solidFill>
                <a:latin typeface="Arial" panose="020B0604020202020204" pitchFamily="34" charset="0"/>
                <a:cs typeface="Arial" panose="020B0604020202020204" pitchFamily="34" charset="0"/>
              </a:rPr>
              <a:t>Comité national de dépistage du Royaume-Uni</a:t>
            </a:r>
            <a:r>
              <a:rPr sz="1350" b="1" dirty="0">
                <a:solidFill>
                  <a:srgbClr val="000000"/>
                </a:solidFill>
                <a:latin typeface="Arial" panose="020B0604020202020204" pitchFamily="34" charset="0"/>
                <a:cs typeface="Arial" panose="020B0604020202020204" pitchFamily="34" charset="0"/>
              </a:rPr>
              <a:t>,</a:t>
            </a:r>
            <a:r>
              <a:rPr sz="1350" b="1" spc="36" dirty="0">
                <a:solidFill>
                  <a:srgbClr val="000000"/>
                </a:solidFill>
                <a:latin typeface="Arial" panose="020B0604020202020204" pitchFamily="34" charset="0"/>
                <a:cs typeface="Arial" panose="020B0604020202020204" pitchFamily="34" charset="0"/>
              </a:rPr>
              <a:t> </a:t>
            </a:r>
            <a:r>
              <a:rPr sz="1350" b="1" dirty="0">
                <a:solidFill>
                  <a:srgbClr val="000000"/>
                </a:solidFill>
                <a:latin typeface="Arial" panose="020B0604020202020204" pitchFamily="34" charset="0"/>
                <a:cs typeface="Arial" panose="020B0604020202020204" pitchFamily="34" charset="0"/>
              </a:rPr>
              <a:t>2019</a:t>
            </a:r>
          </a:p>
          <a:p>
            <a:pPr marL="342900" marR="0">
              <a:lnSpc>
                <a:spcPts val="1564"/>
              </a:lnSpc>
              <a:spcBef>
                <a:spcPts val="16"/>
              </a:spcBef>
              <a:spcAft>
                <a:spcPts val="0"/>
              </a:spcAft>
            </a:pPr>
            <a:r>
              <a:rPr sz="1400" dirty="0">
                <a:solidFill>
                  <a:srgbClr val="000000"/>
                </a:solidFill>
                <a:latin typeface="EQWAJR+ArialMT"/>
                <a:cs typeface="EQWAJR+ArialMT"/>
              </a:rPr>
              <a:t>•</a:t>
            </a:r>
            <a:r>
              <a:rPr sz="1350" dirty="0">
                <a:solidFill>
                  <a:srgbClr val="000000"/>
                </a:solidFill>
                <a:latin typeface="Arial" panose="020B0604020202020204" pitchFamily="34" charset="0"/>
                <a:cs typeface="Arial" panose="020B0604020202020204" pitchFamily="34" charset="0"/>
              </a:rPr>
              <a:t>Ne</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recommande</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pas</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le</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dépistage</a:t>
            </a:r>
            <a:r>
              <a:rPr sz="1350" spc="34"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de</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l’ostéoporose</a:t>
            </a:r>
            <a:r>
              <a:rPr sz="1350" spc="34"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chez</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les</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femmes</a:t>
            </a:r>
          </a:p>
          <a:p>
            <a:pPr marL="342900" marR="0">
              <a:lnSpc>
                <a:spcPts val="1508"/>
              </a:lnSpc>
              <a:spcBef>
                <a:spcPts val="101"/>
              </a:spcBef>
              <a:spcAft>
                <a:spcPts val="0"/>
              </a:spcAft>
            </a:pPr>
            <a:r>
              <a:rPr sz="1350" dirty="0">
                <a:solidFill>
                  <a:srgbClr val="000000"/>
                </a:solidFill>
                <a:latin typeface="Arial" panose="020B0604020202020204" pitchFamily="34" charset="0"/>
                <a:cs typeface="Arial" panose="020B0604020202020204" pitchFamily="34" charset="0"/>
              </a:rPr>
              <a:t>postménopausées.</a:t>
            </a:r>
          </a:p>
        </p:txBody>
      </p:sp>
      <p:sp>
        <p:nvSpPr>
          <p:cNvPr id="9" name="object 9"/>
          <p:cNvSpPr txBox="1"/>
          <p:nvPr/>
        </p:nvSpPr>
        <p:spPr>
          <a:xfrm>
            <a:off x="677856" y="3968988"/>
            <a:ext cx="6552828" cy="1464082"/>
          </a:xfrm>
          <a:prstGeom prst="rect">
            <a:avLst/>
          </a:prstGeom>
        </p:spPr>
        <p:txBody>
          <a:bodyPr vert="horz" wrap="square" lIns="0" tIns="0" rIns="0" bIns="0" rtlCol="0">
            <a:spAutoFit/>
          </a:bodyPr>
          <a:lstStyle/>
          <a:p>
            <a:pPr marL="0" marR="0">
              <a:lnSpc>
                <a:spcPts val="1508"/>
              </a:lnSpc>
              <a:spcBef>
                <a:spcPts val="0"/>
              </a:spcBef>
              <a:spcAft>
                <a:spcPts val="0"/>
              </a:spcAft>
            </a:pPr>
            <a:r>
              <a:rPr sz="1350" b="1" dirty="0">
                <a:solidFill>
                  <a:srgbClr val="000000"/>
                </a:solidFill>
                <a:latin typeface="Arial" panose="020B0604020202020204" pitchFamily="34" charset="0"/>
                <a:cs typeface="Arial" panose="020B0604020202020204" pitchFamily="34" charset="0"/>
              </a:rPr>
              <a:t>Groupe</a:t>
            </a:r>
            <a:r>
              <a:rPr sz="1350" b="1" spc="37" dirty="0">
                <a:solidFill>
                  <a:srgbClr val="000000"/>
                </a:solidFill>
                <a:latin typeface="Arial" panose="020B0604020202020204" pitchFamily="34" charset="0"/>
                <a:cs typeface="Arial" panose="020B0604020202020204" pitchFamily="34" charset="0"/>
              </a:rPr>
              <a:t> </a:t>
            </a:r>
            <a:r>
              <a:rPr sz="1350" b="1" dirty="0">
                <a:solidFill>
                  <a:srgbClr val="000000"/>
                </a:solidFill>
                <a:latin typeface="Arial" panose="020B0604020202020204" pitchFamily="34" charset="0"/>
                <a:cs typeface="Arial" panose="020B0604020202020204" pitchFamily="34" charset="0"/>
              </a:rPr>
              <a:t>de</a:t>
            </a:r>
            <a:r>
              <a:rPr sz="1350" b="1" spc="37" dirty="0">
                <a:solidFill>
                  <a:srgbClr val="000000"/>
                </a:solidFill>
                <a:latin typeface="Arial" panose="020B0604020202020204" pitchFamily="34" charset="0"/>
                <a:cs typeface="Arial" panose="020B0604020202020204" pitchFamily="34" charset="0"/>
              </a:rPr>
              <a:t> </a:t>
            </a:r>
            <a:r>
              <a:rPr sz="1350" b="1" dirty="0">
                <a:solidFill>
                  <a:srgbClr val="000000"/>
                </a:solidFill>
                <a:latin typeface="Arial" panose="020B0604020202020204" pitchFamily="34" charset="0"/>
                <a:cs typeface="Arial" panose="020B0604020202020204" pitchFamily="34" charset="0"/>
              </a:rPr>
              <a:t>travail</a:t>
            </a:r>
            <a:r>
              <a:rPr sz="1350" b="1" spc="36" dirty="0">
                <a:solidFill>
                  <a:srgbClr val="000000"/>
                </a:solidFill>
                <a:latin typeface="Arial" panose="020B0604020202020204" pitchFamily="34" charset="0"/>
                <a:cs typeface="Arial" panose="020B0604020202020204" pitchFamily="34" charset="0"/>
              </a:rPr>
              <a:t> </a:t>
            </a:r>
            <a:r>
              <a:rPr sz="1350" b="1" dirty="0">
                <a:solidFill>
                  <a:srgbClr val="000000"/>
                </a:solidFill>
                <a:latin typeface="Arial" panose="020B0604020202020204" pitchFamily="34" charset="0"/>
                <a:cs typeface="Arial" panose="020B0604020202020204" pitchFamily="34" charset="0"/>
              </a:rPr>
              <a:t>des</a:t>
            </a:r>
            <a:r>
              <a:rPr sz="1350" b="1" spc="37" dirty="0">
                <a:solidFill>
                  <a:srgbClr val="000000"/>
                </a:solidFill>
                <a:latin typeface="Arial" panose="020B0604020202020204" pitchFamily="34" charset="0"/>
                <a:cs typeface="Arial" panose="020B0604020202020204" pitchFamily="34" charset="0"/>
              </a:rPr>
              <a:t> </a:t>
            </a:r>
            <a:r>
              <a:rPr sz="1350" b="1" dirty="0">
                <a:solidFill>
                  <a:srgbClr val="000000"/>
                </a:solidFill>
                <a:latin typeface="Arial" panose="020B0604020202020204" pitchFamily="34" charset="0"/>
                <a:cs typeface="Arial" panose="020B0604020202020204" pitchFamily="34" charset="0"/>
              </a:rPr>
              <a:t>services</a:t>
            </a:r>
            <a:r>
              <a:rPr sz="1350" b="1" spc="37" dirty="0">
                <a:solidFill>
                  <a:srgbClr val="000000"/>
                </a:solidFill>
                <a:latin typeface="Arial" panose="020B0604020202020204" pitchFamily="34" charset="0"/>
                <a:cs typeface="Arial" panose="020B0604020202020204" pitchFamily="34" charset="0"/>
              </a:rPr>
              <a:t> </a:t>
            </a:r>
            <a:r>
              <a:rPr sz="1350" b="1" dirty="0">
                <a:solidFill>
                  <a:srgbClr val="000000"/>
                </a:solidFill>
                <a:latin typeface="Arial" panose="020B0604020202020204" pitchFamily="34" charset="0"/>
                <a:cs typeface="Arial" panose="020B0604020202020204" pitchFamily="34" charset="0"/>
              </a:rPr>
              <a:t>préventifs</a:t>
            </a:r>
            <a:r>
              <a:rPr sz="1350" b="1" spc="37" dirty="0">
                <a:solidFill>
                  <a:srgbClr val="000000"/>
                </a:solidFill>
                <a:latin typeface="Arial" panose="020B0604020202020204" pitchFamily="34" charset="0"/>
                <a:cs typeface="Arial" panose="020B0604020202020204" pitchFamily="34" charset="0"/>
              </a:rPr>
              <a:t> </a:t>
            </a:r>
            <a:r>
              <a:rPr sz="1350" b="1" dirty="0">
                <a:solidFill>
                  <a:srgbClr val="000000"/>
                </a:solidFill>
                <a:latin typeface="Arial" panose="020B0604020202020204" pitchFamily="34" charset="0"/>
                <a:cs typeface="Arial" panose="020B0604020202020204" pitchFamily="34" charset="0"/>
              </a:rPr>
              <a:t>des</a:t>
            </a:r>
            <a:r>
              <a:rPr sz="1350" b="1" spc="37" dirty="0">
                <a:solidFill>
                  <a:srgbClr val="000000"/>
                </a:solidFill>
                <a:latin typeface="Arial" panose="020B0604020202020204" pitchFamily="34" charset="0"/>
                <a:cs typeface="Arial" panose="020B0604020202020204" pitchFamily="34" charset="0"/>
              </a:rPr>
              <a:t> </a:t>
            </a:r>
            <a:r>
              <a:rPr sz="1350" b="1" dirty="0">
                <a:solidFill>
                  <a:srgbClr val="000000"/>
                </a:solidFill>
                <a:latin typeface="Arial" panose="020B0604020202020204" pitchFamily="34" charset="0"/>
                <a:cs typeface="Arial" panose="020B0604020202020204" pitchFamily="34" charset="0"/>
              </a:rPr>
              <a:t>États-Unis</a:t>
            </a:r>
            <a:r>
              <a:rPr sz="1350" b="1" spc="54" dirty="0">
                <a:solidFill>
                  <a:srgbClr val="000000"/>
                </a:solidFill>
                <a:latin typeface="Arial" panose="020B0604020202020204" pitchFamily="34" charset="0"/>
                <a:cs typeface="Arial" panose="020B0604020202020204" pitchFamily="34" charset="0"/>
              </a:rPr>
              <a:t> </a:t>
            </a:r>
            <a:r>
              <a:rPr sz="1350" b="1" dirty="0">
                <a:solidFill>
                  <a:srgbClr val="000000"/>
                </a:solidFill>
                <a:latin typeface="Arial" panose="020B0604020202020204" pitchFamily="34" charset="0"/>
                <a:cs typeface="Arial" panose="020B0604020202020204" pitchFamily="34" charset="0"/>
              </a:rPr>
              <a:t>(USPSTF),</a:t>
            </a:r>
            <a:r>
              <a:rPr sz="1350" b="1" spc="34" dirty="0">
                <a:solidFill>
                  <a:srgbClr val="000000"/>
                </a:solidFill>
                <a:latin typeface="Arial" panose="020B0604020202020204" pitchFamily="34" charset="0"/>
                <a:cs typeface="Arial" panose="020B0604020202020204" pitchFamily="34" charset="0"/>
              </a:rPr>
              <a:t> </a:t>
            </a:r>
            <a:r>
              <a:rPr sz="1350" b="1" dirty="0">
                <a:solidFill>
                  <a:srgbClr val="000000"/>
                </a:solidFill>
                <a:latin typeface="Arial" panose="020B0604020202020204" pitchFamily="34" charset="0"/>
                <a:cs typeface="Arial" panose="020B0604020202020204" pitchFamily="34" charset="0"/>
              </a:rPr>
              <a:t>2018</a:t>
            </a:r>
          </a:p>
          <a:p>
            <a:pPr marL="342900" marR="0">
              <a:lnSpc>
                <a:spcPts val="1564"/>
              </a:lnSpc>
              <a:spcBef>
                <a:spcPts val="16"/>
              </a:spcBef>
              <a:spcAft>
                <a:spcPts val="0"/>
              </a:spcAft>
            </a:pPr>
            <a:r>
              <a:rPr sz="1400" dirty="0">
                <a:solidFill>
                  <a:srgbClr val="000000"/>
                </a:solidFill>
                <a:latin typeface="Arial" panose="020B0604020202020204" pitchFamily="34" charset="0"/>
                <a:cs typeface="Arial" panose="020B0604020202020204" pitchFamily="34" charset="0"/>
              </a:rPr>
              <a:t>•</a:t>
            </a:r>
            <a:r>
              <a:rPr sz="1350" dirty="0">
                <a:solidFill>
                  <a:srgbClr val="000000"/>
                </a:solidFill>
                <a:latin typeface="Arial" panose="020B0604020202020204" pitchFamily="34" charset="0"/>
                <a:cs typeface="Arial" panose="020B0604020202020204" pitchFamily="34" charset="0"/>
              </a:rPr>
              <a:t>Recommande</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le</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dépistage</a:t>
            </a:r>
            <a:r>
              <a:rPr sz="1350" spc="34"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de</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l’ostéoporose</a:t>
            </a:r>
            <a:r>
              <a:rPr sz="1350" spc="34"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par</a:t>
            </a:r>
            <a:r>
              <a:rPr sz="1350" spc="37" dirty="0">
                <a:solidFill>
                  <a:srgbClr val="000000"/>
                </a:solidFill>
                <a:latin typeface="Arial" panose="020B0604020202020204" pitchFamily="34" charset="0"/>
                <a:cs typeface="Arial" panose="020B0604020202020204" pitchFamily="34" charset="0"/>
              </a:rPr>
              <a:t> </a:t>
            </a:r>
            <a:r>
              <a:rPr lang="fr-CA" sz="1350" spc="37" dirty="0">
                <a:solidFill>
                  <a:srgbClr val="000000"/>
                </a:solidFill>
                <a:latin typeface="Arial" panose="020B0604020202020204" pitchFamily="34" charset="0"/>
                <a:cs typeface="Arial" panose="020B0604020202020204" pitchFamily="34" charset="0"/>
              </a:rPr>
              <a:t>test DMO</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pour</a:t>
            </a:r>
          </a:p>
          <a:p>
            <a:pPr marL="342900" marR="0">
              <a:lnSpc>
                <a:spcPts val="1508"/>
              </a:lnSpc>
              <a:spcBef>
                <a:spcPts val="101"/>
              </a:spcBef>
              <a:spcAft>
                <a:spcPts val="0"/>
              </a:spcAft>
            </a:pPr>
            <a:r>
              <a:rPr sz="1350" dirty="0">
                <a:solidFill>
                  <a:srgbClr val="000000"/>
                </a:solidFill>
                <a:latin typeface="Arial" panose="020B0604020202020204" pitchFamily="34" charset="0"/>
                <a:cs typeface="Arial" panose="020B0604020202020204" pitchFamily="34" charset="0"/>
              </a:rPr>
              <a:t>prévenir</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les</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fractures</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ostéoporotiques</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chez</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les</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femmes</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de</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65</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ans</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et</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plus.</a:t>
            </a:r>
          </a:p>
          <a:p>
            <a:pPr marL="342900" marR="0">
              <a:lnSpc>
                <a:spcPts val="1564"/>
              </a:lnSpc>
              <a:spcBef>
                <a:spcPts val="66"/>
              </a:spcBef>
              <a:spcAft>
                <a:spcPts val="0"/>
              </a:spcAft>
            </a:pPr>
            <a:r>
              <a:rPr sz="1400" dirty="0">
                <a:solidFill>
                  <a:srgbClr val="000000"/>
                </a:solidFill>
                <a:latin typeface="Arial" panose="020B0604020202020204" pitchFamily="34" charset="0"/>
                <a:cs typeface="Arial" panose="020B0604020202020204" pitchFamily="34" charset="0"/>
              </a:rPr>
              <a:t>•</a:t>
            </a:r>
            <a:r>
              <a:rPr sz="1350" dirty="0">
                <a:solidFill>
                  <a:srgbClr val="000000"/>
                </a:solidFill>
                <a:latin typeface="Arial" panose="020B0604020202020204" pitchFamily="34" charset="0"/>
                <a:cs typeface="Arial" panose="020B0604020202020204" pitchFamily="34" charset="0"/>
              </a:rPr>
              <a:t>Recommande</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le</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dépistage</a:t>
            </a:r>
            <a:r>
              <a:rPr sz="1350" spc="34"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de</a:t>
            </a:r>
            <a:r>
              <a:rPr sz="1350" spc="36" dirty="0">
                <a:solidFill>
                  <a:srgbClr val="000000"/>
                </a:solidFill>
                <a:latin typeface="Arial" panose="020B0604020202020204" pitchFamily="34" charset="0"/>
                <a:cs typeface="Arial" panose="020B0604020202020204" pitchFamily="34" charset="0"/>
              </a:rPr>
              <a:t> </a:t>
            </a:r>
            <a:r>
              <a:rPr sz="1350" dirty="0" err="1">
                <a:solidFill>
                  <a:srgbClr val="000000"/>
                </a:solidFill>
                <a:latin typeface="Arial" panose="020B0604020202020204" pitchFamily="34" charset="0"/>
                <a:cs typeface="Arial" panose="020B0604020202020204" pitchFamily="34" charset="0"/>
              </a:rPr>
              <a:t>l’ostéoporose</a:t>
            </a:r>
            <a:r>
              <a:rPr sz="1350" spc="34" dirty="0">
                <a:solidFill>
                  <a:srgbClr val="000000"/>
                </a:solidFill>
                <a:latin typeface="Arial" panose="020B0604020202020204" pitchFamily="34" charset="0"/>
                <a:cs typeface="Arial" panose="020B0604020202020204" pitchFamily="34" charset="0"/>
              </a:rPr>
              <a:t> </a:t>
            </a:r>
            <a:r>
              <a:rPr lang="fr-CA" sz="1350" spc="34" dirty="0">
                <a:solidFill>
                  <a:srgbClr val="000000"/>
                </a:solidFill>
                <a:latin typeface="Arial" panose="020B0604020202020204" pitchFamily="34" charset="0"/>
                <a:cs typeface="Arial" panose="020B0604020202020204" pitchFamily="34" charset="0"/>
              </a:rPr>
              <a:t>DMO</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pour</a:t>
            </a:r>
          </a:p>
          <a:p>
            <a:pPr marL="342900" marR="0">
              <a:lnSpc>
                <a:spcPts val="1508"/>
              </a:lnSpc>
              <a:spcBef>
                <a:spcPts val="101"/>
              </a:spcBef>
              <a:spcAft>
                <a:spcPts val="0"/>
              </a:spcAft>
            </a:pPr>
            <a:r>
              <a:rPr sz="1350" dirty="0">
                <a:solidFill>
                  <a:srgbClr val="000000"/>
                </a:solidFill>
                <a:latin typeface="Arial" panose="020B0604020202020204" pitchFamily="34" charset="0"/>
                <a:cs typeface="Arial" panose="020B0604020202020204" pitchFamily="34" charset="0"/>
              </a:rPr>
              <a:t>prévenir</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les</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fractures</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ostéoporotiques</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chez</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les</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femmes</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postménopausées</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de</a:t>
            </a:r>
          </a:p>
          <a:p>
            <a:pPr marL="342900" marR="0">
              <a:lnSpc>
                <a:spcPts val="1508"/>
              </a:lnSpc>
              <a:spcBef>
                <a:spcPts val="111"/>
              </a:spcBef>
              <a:spcAft>
                <a:spcPts val="0"/>
              </a:spcAft>
            </a:pPr>
            <a:r>
              <a:rPr sz="1350" dirty="0">
                <a:solidFill>
                  <a:srgbClr val="000000"/>
                </a:solidFill>
                <a:latin typeface="Arial" panose="020B0604020202020204" pitchFamily="34" charset="0"/>
                <a:cs typeface="Arial" panose="020B0604020202020204" pitchFamily="34" charset="0"/>
              </a:rPr>
              <a:t>moins</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de</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65</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ans</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présentant</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un</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risque</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accru</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d’ostéoporose</a:t>
            </a:r>
            <a:r>
              <a:rPr sz="1350" spc="34"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confirmé</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par</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un</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outil</a:t>
            </a:r>
          </a:p>
          <a:p>
            <a:pPr marL="342900" marR="0">
              <a:lnSpc>
                <a:spcPts val="1508"/>
              </a:lnSpc>
              <a:spcBef>
                <a:spcPts val="111"/>
              </a:spcBef>
              <a:spcAft>
                <a:spcPts val="0"/>
              </a:spcAft>
            </a:pPr>
            <a:r>
              <a:rPr sz="1350" dirty="0">
                <a:solidFill>
                  <a:srgbClr val="000000"/>
                </a:solidFill>
                <a:latin typeface="Arial" panose="020B0604020202020204" pitchFamily="34" charset="0"/>
                <a:cs typeface="Arial" panose="020B0604020202020204" pitchFamily="34" charset="0"/>
              </a:rPr>
              <a:t>clinique</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validé.</a:t>
            </a:r>
          </a:p>
        </p:txBody>
      </p:sp>
      <p:sp>
        <p:nvSpPr>
          <p:cNvPr id="10" name="object 10"/>
          <p:cNvSpPr txBox="1"/>
          <p:nvPr/>
        </p:nvSpPr>
        <p:spPr>
          <a:xfrm>
            <a:off x="1020756" y="5403420"/>
            <a:ext cx="6076142" cy="852610"/>
          </a:xfrm>
          <a:prstGeom prst="rect">
            <a:avLst/>
          </a:prstGeom>
        </p:spPr>
        <p:txBody>
          <a:bodyPr vert="horz" wrap="square" lIns="0" tIns="0" rIns="0" bIns="0" rtlCol="0">
            <a:spAutoFit/>
          </a:bodyPr>
          <a:lstStyle/>
          <a:p>
            <a:pPr marL="0" marR="0">
              <a:lnSpc>
                <a:spcPts val="1564"/>
              </a:lnSpc>
              <a:spcBef>
                <a:spcPts val="0"/>
              </a:spcBef>
              <a:spcAft>
                <a:spcPts val="0"/>
              </a:spcAft>
            </a:pPr>
            <a:r>
              <a:rPr sz="1400" dirty="0">
                <a:solidFill>
                  <a:srgbClr val="000000"/>
                </a:solidFill>
                <a:latin typeface="Arial" panose="020B0604020202020204" pitchFamily="34" charset="0"/>
                <a:cs typeface="Arial" panose="020B0604020202020204" pitchFamily="34" charset="0"/>
              </a:rPr>
              <a:t>•</a:t>
            </a:r>
            <a:r>
              <a:rPr sz="1350" spc="-11" dirty="0">
                <a:solidFill>
                  <a:srgbClr val="000000"/>
                </a:solidFill>
                <a:latin typeface="Arial" panose="020B0604020202020204" pitchFamily="34" charset="0"/>
                <a:cs typeface="Arial" panose="020B0604020202020204" pitchFamily="34" charset="0"/>
              </a:rPr>
              <a:t>L’USPSTF</a:t>
            </a:r>
            <a:r>
              <a:rPr sz="1350" spc="52"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conclut</a:t>
            </a:r>
            <a:r>
              <a:rPr sz="1350" spc="34"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que</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les</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données</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actuelles</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sont</a:t>
            </a:r>
            <a:r>
              <a:rPr sz="1350" spc="34"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insuffisantes</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pour</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évaluer</a:t>
            </a:r>
          </a:p>
          <a:p>
            <a:pPr marL="0" marR="0">
              <a:lnSpc>
                <a:spcPts val="1508"/>
              </a:lnSpc>
              <a:spcBef>
                <a:spcPts val="101"/>
              </a:spcBef>
              <a:spcAft>
                <a:spcPts val="0"/>
              </a:spcAft>
            </a:pPr>
            <a:r>
              <a:rPr sz="1350" dirty="0">
                <a:solidFill>
                  <a:srgbClr val="000000"/>
                </a:solidFill>
                <a:latin typeface="Arial" panose="020B0604020202020204" pitchFamily="34" charset="0"/>
                <a:cs typeface="Arial" panose="020B0604020202020204" pitchFamily="34" charset="0"/>
              </a:rPr>
              <a:t>l’équilibre</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entre</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les</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bénéfices</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et</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les</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préjudices</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du</a:t>
            </a:r>
            <a:r>
              <a:rPr sz="1350" spc="38"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dépistage</a:t>
            </a:r>
            <a:r>
              <a:rPr sz="1350" spc="34"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de</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l’ostéoporose</a:t>
            </a:r>
          </a:p>
          <a:p>
            <a:pPr marL="0" marR="0">
              <a:lnSpc>
                <a:spcPts val="1508"/>
              </a:lnSpc>
              <a:spcBef>
                <a:spcPts val="111"/>
              </a:spcBef>
              <a:spcAft>
                <a:spcPts val="0"/>
              </a:spcAft>
            </a:pPr>
            <a:r>
              <a:rPr sz="1350" dirty="0">
                <a:solidFill>
                  <a:srgbClr val="000000"/>
                </a:solidFill>
                <a:latin typeface="Arial" panose="020B0604020202020204" pitchFamily="34" charset="0"/>
                <a:cs typeface="Arial" panose="020B0604020202020204" pitchFamily="34" charset="0"/>
              </a:rPr>
              <a:t>pour</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prévenir</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les</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fractures</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ostéoporotiques</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chez</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les</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hommes</a:t>
            </a:r>
            <a:r>
              <a:rPr sz="1350" spc="37"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I</a:t>
            </a:r>
            <a:r>
              <a:rPr sz="1350" spc="34"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statement</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a:t>
            </a:r>
          </a:p>
          <a:p>
            <a:pPr marL="0" marR="0">
              <a:lnSpc>
                <a:spcPts val="1508"/>
              </a:lnSpc>
              <a:spcBef>
                <a:spcPts val="111"/>
              </a:spcBef>
              <a:spcAft>
                <a:spcPts val="0"/>
              </a:spcAft>
            </a:pPr>
            <a:r>
              <a:rPr sz="1350" dirty="0">
                <a:solidFill>
                  <a:srgbClr val="000000"/>
                </a:solidFill>
                <a:latin typeface="Arial" panose="020B0604020202020204" pitchFamily="34" charset="0"/>
                <a:cs typeface="Arial" panose="020B0604020202020204" pitchFamily="34" charset="0"/>
              </a:rPr>
              <a:t>niveau</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de</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preuve</a:t>
            </a:r>
            <a:r>
              <a:rPr sz="1350" spc="36" dirty="0">
                <a:solidFill>
                  <a:srgbClr val="000000"/>
                </a:solidFill>
                <a:latin typeface="Arial" panose="020B0604020202020204" pitchFamily="34" charset="0"/>
                <a:cs typeface="Arial" panose="020B0604020202020204" pitchFamily="34" charset="0"/>
              </a:rPr>
              <a:t> </a:t>
            </a:r>
            <a:r>
              <a:rPr sz="1350" dirty="0">
                <a:solidFill>
                  <a:srgbClr val="000000"/>
                </a:solidFill>
                <a:latin typeface="Arial" panose="020B0604020202020204" pitchFamily="34" charset="0"/>
                <a:cs typeface="Arial" panose="020B0604020202020204" pitchFamily="34" charset="0"/>
              </a:rPr>
              <a:t>insuffisant).</a:t>
            </a:r>
          </a:p>
        </p:txBody>
      </p:sp>
      <p:sp>
        <p:nvSpPr>
          <p:cNvPr id="11" name="object 11"/>
          <p:cNvSpPr txBox="1"/>
          <p:nvPr/>
        </p:nvSpPr>
        <p:spPr>
          <a:xfrm>
            <a:off x="8884285" y="6415051"/>
            <a:ext cx="321915" cy="166712"/>
          </a:xfrm>
          <a:prstGeom prst="rect">
            <a:avLst/>
          </a:prstGeom>
        </p:spPr>
        <p:txBody>
          <a:bodyPr vert="horz" wrap="square" lIns="0" tIns="0" rIns="0" bIns="0" rtlCol="0">
            <a:spAutoFit/>
          </a:bodyPr>
          <a:lstStyle/>
          <a:p>
            <a:pPr marL="0" marR="0">
              <a:lnSpc>
                <a:spcPts val="1340"/>
              </a:lnSpc>
              <a:spcBef>
                <a:spcPts val="0"/>
              </a:spcBef>
              <a:spcAft>
                <a:spcPts val="0"/>
              </a:spcAft>
            </a:pPr>
            <a:r>
              <a:rPr lang="fr-CA" sz="1200" b="1" dirty="0">
                <a:solidFill>
                  <a:srgbClr val="000000"/>
                </a:solidFill>
                <a:latin typeface="PVDENJ+Arial-BoldMT"/>
                <a:cs typeface="PVDENJ+Arial-BoldMT"/>
              </a:rPr>
              <a:t>79</a:t>
            </a:r>
            <a:endParaRPr sz="1200" b="1" dirty="0">
              <a:solidFill>
                <a:srgbClr val="000000"/>
              </a:solidFill>
              <a:latin typeface="PVDENJ+Arial-BoldMT"/>
              <a:cs typeface="PVDENJ+Arial-BoldMT"/>
            </a:endParaRPr>
          </a:p>
        </p:txBody>
      </p:sp>
      <p:pic>
        <p:nvPicPr>
          <p:cNvPr id="12" name="Picture 15" descr="A picture containing text, clipart, vector graphics&#10;&#10;Description automatically generated">
            <a:extLst>
              <a:ext uri="{FF2B5EF4-FFF2-40B4-BE49-F238E27FC236}">
                <a16:creationId xmlns:a16="http://schemas.microsoft.com/office/drawing/2014/main" id="{EA8565C3-DA20-C6A6-69EB-D48136213EE0}"/>
              </a:ext>
            </a:extLst>
          </p:cNvPr>
          <p:cNvPicPr>
            <a:picLocks noChangeAspect="1"/>
          </p:cNvPicPr>
          <p:nvPr/>
        </p:nvPicPr>
        <p:blipFill>
          <a:blip r:embed="rId3"/>
          <a:stretch>
            <a:fillRect/>
          </a:stretch>
        </p:blipFill>
        <p:spPr>
          <a:xfrm>
            <a:off x="7526329" y="1595394"/>
            <a:ext cx="1399444" cy="738031"/>
          </a:xfrm>
          <a:prstGeom prst="rect">
            <a:avLst/>
          </a:prstGeom>
        </p:spPr>
      </p:pic>
      <p:pic>
        <p:nvPicPr>
          <p:cNvPr id="13" name="Picture 8" descr="Icon&#10;&#10;Description automatically generated">
            <a:extLst>
              <a:ext uri="{FF2B5EF4-FFF2-40B4-BE49-F238E27FC236}">
                <a16:creationId xmlns:a16="http://schemas.microsoft.com/office/drawing/2014/main" id="{ABC410DA-2052-78C6-B1BB-77D9C5FA9A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43062" y="3191517"/>
            <a:ext cx="1391716" cy="733760"/>
          </a:xfrm>
          <a:prstGeom prst="rect">
            <a:avLst/>
          </a:prstGeom>
        </p:spPr>
      </p:pic>
      <p:pic>
        <p:nvPicPr>
          <p:cNvPr id="14" name="Picture 9" descr="Graphical user interface, text&#10;&#10;Description automatically generated">
            <a:extLst>
              <a:ext uri="{FF2B5EF4-FFF2-40B4-BE49-F238E27FC236}">
                <a16:creationId xmlns:a16="http://schemas.microsoft.com/office/drawing/2014/main" id="{1981CCDE-ABDB-DDD2-FE5F-A291C6BDB8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74232" y="4785541"/>
            <a:ext cx="1873176" cy="567681"/>
          </a:xfrm>
          <a:prstGeom prst="rect">
            <a:avLst/>
          </a:prstGeom>
        </p:spPr>
      </p:pic>
      <p:cxnSp>
        <p:nvCxnSpPr>
          <p:cNvPr id="15" name="Straight Arrow Connector 14">
            <a:extLst>
              <a:ext uri="{FF2B5EF4-FFF2-40B4-BE49-F238E27FC236}">
                <a16:creationId xmlns:a16="http://schemas.microsoft.com/office/drawing/2014/main" id="{F50A0E63-F844-BB7E-1F52-4A41665E07B0}"/>
              </a:ext>
            </a:extLst>
          </p:cNvPr>
          <p:cNvCxnSpPr>
            <a:cxnSpLocks/>
          </p:cNvCxnSpPr>
          <p:nvPr/>
        </p:nvCxnSpPr>
        <p:spPr>
          <a:xfrm>
            <a:off x="677856" y="2971800"/>
            <a:ext cx="8018404" cy="0"/>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DE410BF-A697-4D23-17D2-97B248335593}"/>
              </a:ext>
            </a:extLst>
          </p:cNvPr>
          <p:cNvCxnSpPr>
            <a:cxnSpLocks/>
          </p:cNvCxnSpPr>
          <p:nvPr/>
        </p:nvCxnSpPr>
        <p:spPr>
          <a:xfrm>
            <a:off x="716374" y="3886200"/>
            <a:ext cx="8018404" cy="0"/>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8"/>
          <p:cNvSpPr txBox="1">
            <a:spLocks noGrp="1"/>
          </p:cNvSpPr>
          <p:nvPr>
            <p:ph type="sldNum" idx="4294967295"/>
          </p:nvPr>
        </p:nvSpPr>
        <p:spPr>
          <a:xfrm>
            <a:off x="7010400" y="6477000"/>
            <a:ext cx="1905000" cy="3048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1400"/>
              <a:buFont typeface="Arial"/>
              <a:buNone/>
            </a:pPr>
            <a:fld id="{00000000-1234-1234-1234-123412341234}" type="slidenum">
              <a:rPr lang="en-US" sz="1400" b="1">
                <a:solidFill>
                  <a:schemeClr val="dk1"/>
                </a:solidFill>
                <a:latin typeface="Arial"/>
                <a:ea typeface="Arial"/>
                <a:cs typeface="Arial"/>
                <a:sym typeface="Arial"/>
              </a:rPr>
              <a:t>8</a:t>
            </a:fld>
            <a:endParaRPr sz="1400" b="1">
              <a:solidFill>
                <a:schemeClr val="dk1"/>
              </a:solidFill>
              <a:latin typeface="Arial"/>
              <a:ea typeface="Arial"/>
              <a:cs typeface="Arial"/>
              <a:sym typeface="Arial"/>
            </a:endParaRPr>
          </a:p>
        </p:txBody>
      </p:sp>
      <p:pic>
        <p:nvPicPr>
          <p:cNvPr id="3" name="Picture 2">
            <a:extLst>
              <a:ext uri="{FF2B5EF4-FFF2-40B4-BE49-F238E27FC236}">
                <a16:creationId xmlns:a16="http://schemas.microsoft.com/office/drawing/2014/main" id="{E0DE13F3-BEBC-0928-C0C1-D5D4E779C90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5301684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48638" y="718901"/>
            <a:ext cx="8285888" cy="384721"/>
          </a:xfrm>
          <a:prstGeom prst="rect">
            <a:avLst/>
          </a:prstGeom>
        </p:spPr>
        <p:txBody>
          <a:bodyPr vert="horz" wrap="square" lIns="0" tIns="0" rIns="0" bIns="0" rtlCol="0">
            <a:spAutoFit/>
          </a:bodyPr>
          <a:lstStyle/>
          <a:p>
            <a:pPr marL="0" marR="0">
              <a:lnSpc>
                <a:spcPts val="3016"/>
              </a:lnSpc>
              <a:spcBef>
                <a:spcPts val="0"/>
              </a:spcBef>
              <a:spcAft>
                <a:spcPts val="0"/>
              </a:spcAft>
            </a:pPr>
            <a:r>
              <a:rPr sz="2700" b="1" dirty="0">
                <a:solidFill>
                  <a:srgbClr val="000000"/>
                </a:solidFill>
                <a:latin typeface="Arial" panose="020B0604020202020204" pitchFamily="34" charset="0"/>
                <a:cs typeface="Arial" panose="020B0604020202020204" pitchFamily="34" charset="0"/>
              </a:rPr>
              <a:t>Autres</a:t>
            </a:r>
            <a:r>
              <a:rPr sz="2700" b="1" spc="73" dirty="0">
                <a:solidFill>
                  <a:srgbClr val="000000"/>
                </a:solidFill>
                <a:latin typeface="Arial" panose="020B0604020202020204" pitchFamily="34" charset="0"/>
                <a:cs typeface="Arial" panose="020B0604020202020204" pitchFamily="34" charset="0"/>
              </a:rPr>
              <a:t> </a:t>
            </a:r>
            <a:r>
              <a:rPr sz="2700" b="1" dirty="0">
                <a:solidFill>
                  <a:srgbClr val="000000"/>
                </a:solidFill>
                <a:latin typeface="Arial" panose="020B0604020202020204" pitchFamily="34" charset="0"/>
                <a:cs typeface="Arial" panose="020B0604020202020204" pitchFamily="34" charset="0"/>
              </a:rPr>
              <a:t>recommandations</a:t>
            </a:r>
            <a:r>
              <a:rPr sz="2700" b="1" spc="74" dirty="0">
                <a:solidFill>
                  <a:srgbClr val="000000"/>
                </a:solidFill>
                <a:latin typeface="Arial" panose="020B0604020202020204" pitchFamily="34" charset="0"/>
                <a:cs typeface="Arial" panose="020B0604020202020204" pitchFamily="34" charset="0"/>
              </a:rPr>
              <a:t> </a:t>
            </a:r>
            <a:r>
              <a:rPr sz="2700" b="1" dirty="0">
                <a:solidFill>
                  <a:srgbClr val="000000"/>
                </a:solidFill>
                <a:latin typeface="Arial" panose="020B0604020202020204" pitchFamily="34" charset="0"/>
                <a:cs typeface="Arial" panose="020B0604020202020204" pitchFamily="34" charset="0"/>
              </a:rPr>
              <a:t>en</a:t>
            </a:r>
            <a:r>
              <a:rPr sz="2700" b="1" spc="70" dirty="0">
                <a:solidFill>
                  <a:srgbClr val="000000"/>
                </a:solidFill>
                <a:latin typeface="Arial" panose="020B0604020202020204" pitchFamily="34" charset="0"/>
                <a:cs typeface="Arial" panose="020B0604020202020204" pitchFamily="34" charset="0"/>
              </a:rPr>
              <a:t> </a:t>
            </a:r>
            <a:r>
              <a:rPr sz="2700" b="1" dirty="0">
                <a:solidFill>
                  <a:srgbClr val="000000"/>
                </a:solidFill>
                <a:latin typeface="Arial" panose="020B0604020202020204" pitchFamily="34" charset="0"/>
                <a:cs typeface="Arial" panose="020B0604020202020204" pitchFamily="34" charset="0"/>
              </a:rPr>
              <a:t>matière</a:t>
            </a:r>
            <a:r>
              <a:rPr sz="2700" b="1" spc="73" dirty="0">
                <a:solidFill>
                  <a:srgbClr val="000000"/>
                </a:solidFill>
                <a:latin typeface="Arial" panose="020B0604020202020204" pitchFamily="34" charset="0"/>
                <a:cs typeface="Arial" panose="020B0604020202020204" pitchFamily="34" charset="0"/>
              </a:rPr>
              <a:t> </a:t>
            </a:r>
            <a:r>
              <a:rPr sz="2700" b="1" dirty="0">
                <a:solidFill>
                  <a:srgbClr val="000000"/>
                </a:solidFill>
                <a:latin typeface="Arial" panose="020B0604020202020204" pitchFamily="34" charset="0"/>
                <a:cs typeface="Arial" panose="020B0604020202020204" pitchFamily="34" charset="0"/>
              </a:rPr>
              <a:t>de</a:t>
            </a:r>
            <a:r>
              <a:rPr sz="2700" b="1" spc="100" dirty="0">
                <a:solidFill>
                  <a:srgbClr val="000000"/>
                </a:solidFill>
                <a:latin typeface="Arial" panose="020B0604020202020204" pitchFamily="34" charset="0"/>
                <a:cs typeface="Arial" panose="020B0604020202020204" pitchFamily="34" charset="0"/>
              </a:rPr>
              <a:t> </a:t>
            </a:r>
            <a:r>
              <a:rPr sz="2700" b="1" dirty="0">
                <a:solidFill>
                  <a:srgbClr val="000000"/>
                </a:solidFill>
                <a:latin typeface="Arial" panose="020B0604020202020204" pitchFamily="34" charset="0"/>
                <a:cs typeface="Arial" panose="020B0604020202020204" pitchFamily="34" charset="0"/>
              </a:rPr>
              <a:t>dépistage</a:t>
            </a:r>
          </a:p>
        </p:txBody>
      </p:sp>
      <p:sp>
        <p:nvSpPr>
          <p:cNvPr id="4" name="object 4"/>
          <p:cNvSpPr txBox="1"/>
          <p:nvPr/>
        </p:nvSpPr>
        <p:spPr>
          <a:xfrm>
            <a:off x="677856" y="1562453"/>
            <a:ext cx="5785563" cy="205184"/>
          </a:xfrm>
          <a:prstGeom prst="rect">
            <a:avLst/>
          </a:prstGeom>
        </p:spPr>
        <p:txBody>
          <a:bodyPr vert="horz" wrap="square" lIns="0" tIns="0" rIns="0" bIns="0" rtlCol="0">
            <a:spAutoFit/>
          </a:bodyPr>
          <a:lstStyle/>
          <a:p>
            <a:pPr marL="0" marR="0">
              <a:lnSpc>
                <a:spcPts val="1564"/>
              </a:lnSpc>
              <a:spcBef>
                <a:spcPts val="0"/>
              </a:spcBef>
              <a:spcAft>
                <a:spcPts val="0"/>
              </a:spcAft>
            </a:pPr>
            <a:r>
              <a:rPr sz="1400" b="1" dirty="0">
                <a:solidFill>
                  <a:srgbClr val="000000"/>
                </a:solidFill>
                <a:latin typeface="Arial" panose="020B0604020202020204" pitchFamily="34" charset="0"/>
                <a:cs typeface="Arial" panose="020B0604020202020204" pitchFamily="34" charset="0"/>
              </a:rPr>
              <a:t>National</a:t>
            </a:r>
            <a:r>
              <a:rPr sz="1400" b="1" spc="37" dirty="0">
                <a:solidFill>
                  <a:srgbClr val="000000"/>
                </a:solidFill>
                <a:latin typeface="Arial" panose="020B0604020202020204" pitchFamily="34" charset="0"/>
                <a:cs typeface="Arial" panose="020B0604020202020204" pitchFamily="34" charset="0"/>
              </a:rPr>
              <a:t> </a:t>
            </a:r>
            <a:r>
              <a:rPr sz="1400" b="1" dirty="0">
                <a:solidFill>
                  <a:srgbClr val="000000"/>
                </a:solidFill>
                <a:latin typeface="Arial" panose="020B0604020202020204" pitchFamily="34" charset="0"/>
                <a:cs typeface="Arial" panose="020B0604020202020204" pitchFamily="34" charset="0"/>
              </a:rPr>
              <a:t>Institute</a:t>
            </a:r>
            <a:r>
              <a:rPr sz="1400" b="1" spc="37" dirty="0">
                <a:solidFill>
                  <a:srgbClr val="000000"/>
                </a:solidFill>
                <a:latin typeface="Arial" panose="020B0604020202020204" pitchFamily="34" charset="0"/>
                <a:cs typeface="Arial" panose="020B0604020202020204" pitchFamily="34" charset="0"/>
              </a:rPr>
              <a:t> </a:t>
            </a:r>
            <a:r>
              <a:rPr sz="1400" b="1" dirty="0">
                <a:solidFill>
                  <a:srgbClr val="000000"/>
                </a:solidFill>
                <a:latin typeface="Arial" panose="020B0604020202020204" pitchFamily="34" charset="0"/>
                <a:cs typeface="Arial" panose="020B0604020202020204" pitchFamily="34" charset="0"/>
              </a:rPr>
              <a:t>for</a:t>
            </a:r>
            <a:r>
              <a:rPr sz="1400" b="1" spc="37" dirty="0">
                <a:solidFill>
                  <a:srgbClr val="000000"/>
                </a:solidFill>
                <a:latin typeface="Arial" panose="020B0604020202020204" pitchFamily="34" charset="0"/>
                <a:cs typeface="Arial" panose="020B0604020202020204" pitchFamily="34" charset="0"/>
              </a:rPr>
              <a:t> </a:t>
            </a:r>
            <a:r>
              <a:rPr sz="1400" b="1" dirty="0">
                <a:solidFill>
                  <a:srgbClr val="000000"/>
                </a:solidFill>
                <a:latin typeface="Arial" panose="020B0604020202020204" pitchFamily="34" charset="0"/>
                <a:cs typeface="Arial" panose="020B0604020202020204" pitchFamily="34" charset="0"/>
              </a:rPr>
              <a:t>Health</a:t>
            </a:r>
            <a:r>
              <a:rPr sz="1400" b="1" spc="37" dirty="0">
                <a:solidFill>
                  <a:srgbClr val="000000"/>
                </a:solidFill>
                <a:latin typeface="Arial" panose="020B0604020202020204" pitchFamily="34" charset="0"/>
                <a:cs typeface="Arial" panose="020B0604020202020204" pitchFamily="34" charset="0"/>
              </a:rPr>
              <a:t> </a:t>
            </a:r>
            <a:r>
              <a:rPr sz="1400" b="1" dirty="0">
                <a:solidFill>
                  <a:srgbClr val="000000"/>
                </a:solidFill>
                <a:latin typeface="Arial" panose="020B0604020202020204" pitchFamily="34" charset="0"/>
                <a:cs typeface="Arial" panose="020B0604020202020204" pitchFamily="34" charset="0"/>
              </a:rPr>
              <a:t>and</a:t>
            </a:r>
            <a:r>
              <a:rPr sz="1400" b="1" spc="37" dirty="0">
                <a:solidFill>
                  <a:srgbClr val="000000"/>
                </a:solidFill>
                <a:latin typeface="Arial" panose="020B0604020202020204" pitchFamily="34" charset="0"/>
                <a:cs typeface="Arial" panose="020B0604020202020204" pitchFamily="34" charset="0"/>
              </a:rPr>
              <a:t> </a:t>
            </a:r>
            <a:r>
              <a:rPr sz="1400" b="1" dirty="0">
                <a:solidFill>
                  <a:srgbClr val="000000"/>
                </a:solidFill>
                <a:latin typeface="Arial" panose="020B0604020202020204" pitchFamily="34" charset="0"/>
                <a:cs typeface="Arial" panose="020B0604020202020204" pitchFamily="34" charset="0"/>
              </a:rPr>
              <a:t>Care</a:t>
            </a:r>
            <a:r>
              <a:rPr sz="1400" b="1" spc="37" dirty="0">
                <a:solidFill>
                  <a:srgbClr val="000000"/>
                </a:solidFill>
                <a:latin typeface="Arial" panose="020B0604020202020204" pitchFamily="34" charset="0"/>
                <a:cs typeface="Arial" panose="020B0604020202020204" pitchFamily="34" charset="0"/>
              </a:rPr>
              <a:t> </a:t>
            </a:r>
            <a:r>
              <a:rPr sz="1400" b="1" dirty="0">
                <a:solidFill>
                  <a:srgbClr val="000000"/>
                </a:solidFill>
                <a:latin typeface="Arial" panose="020B0604020202020204" pitchFamily="34" charset="0"/>
                <a:cs typeface="Arial" panose="020B0604020202020204" pitchFamily="34" charset="0"/>
              </a:rPr>
              <a:t>Excellence</a:t>
            </a:r>
            <a:r>
              <a:rPr sz="1400" b="1" spc="-54" dirty="0">
                <a:solidFill>
                  <a:srgbClr val="000000"/>
                </a:solidFill>
                <a:latin typeface="Arial" panose="020B0604020202020204" pitchFamily="34" charset="0"/>
                <a:cs typeface="Arial" panose="020B0604020202020204" pitchFamily="34" charset="0"/>
              </a:rPr>
              <a:t> </a:t>
            </a:r>
            <a:r>
              <a:rPr sz="1400" b="1" dirty="0">
                <a:solidFill>
                  <a:srgbClr val="000000"/>
                </a:solidFill>
                <a:latin typeface="Arial" panose="020B0604020202020204" pitchFamily="34" charset="0"/>
                <a:cs typeface="Arial" panose="020B0604020202020204" pitchFamily="34" charset="0"/>
              </a:rPr>
              <a:t>(Angleterre),</a:t>
            </a:r>
            <a:r>
              <a:rPr sz="1400" b="1" spc="37" dirty="0">
                <a:solidFill>
                  <a:srgbClr val="000000"/>
                </a:solidFill>
                <a:latin typeface="Arial" panose="020B0604020202020204" pitchFamily="34" charset="0"/>
                <a:cs typeface="Arial" panose="020B0604020202020204" pitchFamily="34" charset="0"/>
              </a:rPr>
              <a:t> </a:t>
            </a:r>
            <a:r>
              <a:rPr sz="1400" b="1" dirty="0">
                <a:solidFill>
                  <a:srgbClr val="000000"/>
                </a:solidFill>
                <a:latin typeface="Arial" panose="020B0604020202020204" pitchFamily="34" charset="0"/>
                <a:cs typeface="Arial" panose="020B0604020202020204" pitchFamily="34" charset="0"/>
              </a:rPr>
              <a:t>2017</a:t>
            </a:r>
          </a:p>
        </p:txBody>
      </p:sp>
      <p:sp>
        <p:nvSpPr>
          <p:cNvPr id="5" name="object 5"/>
          <p:cNvSpPr txBox="1"/>
          <p:nvPr/>
        </p:nvSpPr>
        <p:spPr>
          <a:xfrm>
            <a:off x="677856" y="1770064"/>
            <a:ext cx="216870" cy="243830"/>
          </a:xfrm>
          <a:prstGeom prst="rect">
            <a:avLst/>
          </a:prstGeom>
        </p:spPr>
        <p:txBody>
          <a:bodyPr vert="horz" wrap="square" lIns="0" tIns="0" rIns="0" bIns="0" rtlCol="0">
            <a:spAutoFit/>
          </a:bodyPr>
          <a:lstStyle/>
          <a:p>
            <a:pPr marL="0" marR="0">
              <a:lnSpc>
                <a:spcPts val="1619"/>
              </a:lnSpc>
              <a:spcBef>
                <a:spcPts val="0"/>
              </a:spcBef>
              <a:spcAft>
                <a:spcPts val="0"/>
              </a:spcAft>
            </a:pPr>
            <a:r>
              <a:rPr sz="1450" dirty="0">
                <a:solidFill>
                  <a:srgbClr val="000000"/>
                </a:solidFill>
                <a:latin typeface="EQWAJR+ArialMT"/>
                <a:cs typeface="EQWAJR+ArialMT"/>
              </a:rPr>
              <a:t>•</a:t>
            </a:r>
          </a:p>
        </p:txBody>
      </p:sp>
      <p:sp>
        <p:nvSpPr>
          <p:cNvPr id="6" name="object 6"/>
          <p:cNvSpPr txBox="1"/>
          <p:nvPr/>
        </p:nvSpPr>
        <p:spPr>
          <a:xfrm>
            <a:off x="1020756" y="1775813"/>
            <a:ext cx="6138061" cy="663455"/>
          </a:xfrm>
          <a:prstGeom prst="rect">
            <a:avLst/>
          </a:prstGeom>
        </p:spPr>
        <p:txBody>
          <a:bodyPr vert="horz" wrap="square" lIns="0" tIns="0" rIns="0" bIns="0" rtlCol="0">
            <a:spAutoFit/>
          </a:bodyPr>
          <a:lstStyle/>
          <a:p>
            <a:pPr marL="0" marR="0">
              <a:lnSpc>
                <a:spcPts val="1564"/>
              </a:lnSpc>
              <a:spcBef>
                <a:spcPts val="0"/>
              </a:spcBef>
              <a:spcAft>
                <a:spcPts val="0"/>
              </a:spcAft>
            </a:pPr>
            <a:r>
              <a:rPr sz="1400" dirty="0">
                <a:solidFill>
                  <a:srgbClr val="000000"/>
                </a:solidFill>
                <a:latin typeface="Arial" panose="020B0604020202020204" pitchFamily="34" charset="0"/>
                <a:cs typeface="Arial" panose="020B0604020202020204" pitchFamily="34" charset="0"/>
              </a:rPr>
              <a:t>Femmes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65</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ans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et</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plus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et</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hommes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75</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ans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et</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plus,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et</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femmes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de</a:t>
            </a:r>
          </a:p>
          <a:p>
            <a:pPr marL="0" marR="0">
              <a:lnSpc>
                <a:spcPts val="1564"/>
              </a:lnSpc>
              <a:spcBef>
                <a:spcPts val="65"/>
              </a:spcBef>
              <a:spcAft>
                <a:spcPts val="0"/>
              </a:spcAft>
            </a:pPr>
            <a:r>
              <a:rPr sz="1400" dirty="0">
                <a:solidFill>
                  <a:srgbClr val="000000"/>
                </a:solidFill>
                <a:latin typeface="Arial" panose="020B0604020202020204" pitchFamily="34" charset="0"/>
                <a:cs typeface="Arial" panose="020B0604020202020204" pitchFamily="34" charset="0"/>
              </a:rPr>
              <a:t>moins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65</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ans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et</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hommes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moins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75</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ans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présentant</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des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facteurs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de</a:t>
            </a:r>
          </a:p>
          <a:p>
            <a:pPr marL="0" marR="0">
              <a:lnSpc>
                <a:spcPts val="1564"/>
              </a:lnSpc>
              <a:spcBef>
                <a:spcPts val="115"/>
              </a:spcBef>
              <a:spcAft>
                <a:spcPts val="0"/>
              </a:spcAft>
            </a:pPr>
            <a:r>
              <a:rPr sz="1400" dirty="0">
                <a:solidFill>
                  <a:srgbClr val="000000"/>
                </a:solidFill>
                <a:latin typeface="Arial" panose="020B0604020202020204" pitchFamily="34" charset="0"/>
                <a:cs typeface="Arial" panose="020B0604020202020204" pitchFamily="34" charset="0"/>
              </a:rPr>
              <a:t>risque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a:t>
            </a:r>
          </a:p>
        </p:txBody>
      </p:sp>
      <p:sp>
        <p:nvSpPr>
          <p:cNvPr id="7" name="object 7"/>
          <p:cNvSpPr txBox="1"/>
          <p:nvPr/>
        </p:nvSpPr>
        <p:spPr>
          <a:xfrm>
            <a:off x="1135056" y="2410144"/>
            <a:ext cx="6047740" cy="1736003"/>
          </a:xfrm>
          <a:prstGeom prst="rect">
            <a:avLst/>
          </a:prstGeom>
        </p:spPr>
        <p:txBody>
          <a:bodyPr vert="horz" wrap="square" lIns="0" tIns="0" rIns="0" bIns="0" rtlCol="0">
            <a:spAutoFit/>
          </a:bodyPr>
          <a:lstStyle/>
          <a:p>
            <a:pPr marL="0" marR="0">
              <a:lnSpc>
                <a:spcPts val="1619"/>
              </a:lnSpc>
              <a:spcBef>
                <a:spcPts val="0"/>
              </a:spcBef>
              <a:spcAft>
                <a:spcPts val="0"/>
              </a:spcAft>
            </a:pPr>
            <a:r>
              <a:rPr sz="1450" dirty="0">
                <a:solidFill>
                  <a:srgbClr val="000000"/>
                </a:solidFill>
                <a:latin typeface="Arial" panose="020B0604020202020204" pitchFamily="34" charset="0"/>
                <a:cs typeface="Arial" panose="020B0604020202020204" pitchFamily="34" charset="0"/>
              </a:rPr>
              <a:t>–</a:t>
            </a:r>
            <a:r>
              <a:rPr sz="1450" spc="1081"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Utiliser</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l’outil</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FRAX</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(sans</a:t>
            </a:r>
            <a:r>
              <a:rPr sz="1400" spc="33"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ostéodensitométrie)</a:t>
            </a:r>
            <a:r>
              <a:rPr sz="1400" spc="40"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ou</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l’outil</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QFracture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pour</a:t>
            </a:r>
          </a:p>
          <a:p>
            <a:pPr marL="285750" marR="0">
              <a:lnSpc>
                <a:spcPts val="1564"/>
              </a:lnSpc>
              <a:spcBef>
                <a:spcPts val="105"/>
              </a:spcBef>
              <a:spcAft>
                <a:spcPts val="0"/>
              </a:spcAft>
            </a:pPr>
            <a:r>
              <a:rPr sz="1400" dirty="0">
                <a:solidFill>
                  <a:srgbClr val="000000"/>
                </a:solidFill>
                <a:latin typeface="Arial" panose="020B0604020202020204" pitchFamily="34" charset="0"/>
                <a:cs typeface="Arial" panose="020B0604020202020204" pitchFamily="34" charset="0"/>
              </a:rPr>
              <a:t>calculer</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le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risque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fracture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absolu</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prévu</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sur</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10</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ans.</a:t>
            </a:r>
          </a:p>
          <a:p>
            <a:pPr marL="0" marR="0">
              <a:lnSpc>
                <a:spcPts val="1619"/>
              </a:lnSpc>
              <a:spcBef>
                <a:spcPts val="70"/>
              </a:spcBef>
              <a:spcAft>
                <a:spcPts val="0"/>
              </a:spcAft>
            </a:pPr>
            <a:r>
              <a:rPr sz="1450" dirty="0">
                <a:solidFill>
                  <a:srgbClr val="000000"/>
                </a:solidFill>
                <a:latin typeface="Arial" panose="020B0604020202020204" pitchFamily="34" charset="0"/>
                <a:cs typeface="Arial" panose="020B0604020202020204" pitchFamily="34" charset="0"/>
              </a:rPr>
              <a:t>–</a:t>
            </a:r>
            <a:r>
              <a:rPr sz="1450" spc="1081"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À</a:t>
            </a:r>
            <a:r>
              <a:rPr sz="1400" spc="36"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la</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suite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d’une</a:t>
            </a:r>
            <a:r>
              <a:rPr sz="1400" spc="37" dirty="0">
                <a:solidFill>
                  <a:srgbClr val="000000"/>
                </a:solidFill>
                <a:latin typeface="Arial" panose="020B0604020202020204" pitchFamily="34" charset="0"/>
                <a:cs typeface="Arial" panose="020B0604020202020204" pitchFamily="34" charset="0"/>
              </a:rPr>
              <a:t> </a:t>
            </a:r>
            <a:r>
              <a:rPr sz="1400" dirty="0" err="1">
                <a:solidFill>
                  <a:srgbClr val="000000"/>
                </a:solidFill>
                <a:latin typeface="Arial" panose="020B0604020202020204" pitchFamily="34" charset="0"/>
                <a:cs typeface="Arial" panose="020B0604020202020204" pitchFamily="34" charset="0"/>
              </a:rPr>
              <a:t>évaluation</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du</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risque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avec</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l’outil</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FRAX</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(sans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valeur</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de</a:t>
            </a:r>
          </a:p>
          <a:p>
            <a:pPr marL="285750" marR="0">
              <a:lnSpc>
                <a:spcPts val="1564"/>
              </a:lnSpc>
              <a:spcBef>
                <a:spcPts val="55"/>
              </a:spcBef>
              <a:spcAft>
                <a:spcPts val="0"/>
              </a:spcAft>
            </a:pPr>
            <a:r>
              <a:rPr sz="1400" dirty="0">
                <a:solidFill>
                  <a:srgbClr val="000000"/>
                </a:solidFill>
                <a:latin typeface="Arial" panose="020B0604020202020204" pitchFamily="34" charset="0"/>
                <a:cs typeface="Arial" panose="020B0604020202020204" pitchFamily="34" charset="0"/>
              </a:rPr>
              <a:t>la</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DMO)</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ou</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l’outil</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QFracture,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envisager</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la</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mesure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la</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densité</a:t>
            </a:r>
          </a:p>
          <a:p>
            <a:pPr marL="285750" marR="0">
              <a:lnSpc>
                <a:spcPts val="1564"/>
              </a:lnSpc>
              <a:spcBef>
                <a:spcPts val="115"/>
              </a:spcBef>
              <a:spcAft>
                <a:spcPts val="0"/>
              </a:spcAft>
            </a:pPr>
            <a:r>
              <a:rPr sz="1400" dirty="0">
                <a:solidFill>
                  <a:srgbClr val="000000"/>
                </a:solidFill>
                <a:latin typeface="Arial" panose="020B0604020202020204" pitchFamily="34" charset="0"/>
                <a:cs typeface="Arial" panose="020B0604020202020204" pitchFamily="34" charset="0"/>
              </a:rPr>
              <a:t>minérale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osseuse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chez</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les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personnes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dont</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le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risque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fracture</a:t>
            </a:r>
          </a:p>
          <a:p>
            <a:pPr marL="285750" marR="0">
              <a:lnSpc>
                <a:spcPts val="1564"/>
              </a:lnSpc>
              <a:spcBef>
                <a:spcPts val="115"/>
              </a:spcBef>
              <a:spcAft>
                <a:spcPts val="0"/>
              </a:spcAft>
            </a:pPr>
            <a:r>
              <a:rPr sz="1400" dirty="0">
                <a:solidFill>
                  <a:srgbClr val="000000"/>
                </a:solidFill>
                <a:latin typeface="Arial" panose="020B0604020202020204" pitchFamily="34" charset="0"/>
                <a:cs typeface="Arial" panose="020B0604020202020204" pitchFamily="34" charset="0"/>
              </a:rPr>
              <a:t>correspond</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au</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seuil</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d’intervention</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pour</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un</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traitement</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proposé,</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et</a:t>
            </a:r>
          </a:p>
          <a:p>
            <a:pPr marL="285750" marR="0">
              <a:lnSpc>
                <a:spcPts val="1564"/>
              </a:lnSpc>
              <a:spcBef>
                <a:spcPts val="115"/>
              </a:spcBef>
              <a:spcAft>
                <a:spcPts val="0"/>
              </a:spcAft>
            </a:pPr>
            <a:r>
              <a:rPr sz="1400" dirty="0">
                <a:solidFill>
                  <a:srgbClr val="000000"/>
                </a:solidFill>
                <a:latin typeface="Arial" panose="020B0604020202020204" pitchFamily="34" charset="0"/>
                <a:cs typeface="Arial" panose="020B0604020202020204" pitchFamily="34" charset="0"/>
              </a:rPr>
              <a:t>recalculer</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le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risque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absolu</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à</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l’aide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l’outil</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FRAX</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en</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intégrant</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la</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valeur</a:t>
            </a:r>
          </a:p>
          <a:p>
            <a:pPr marL="285750" marR="0">
              <a:lnSpc>
                <a:spcPts val="1564"/>
              </a:lnSpc>
              <a:spcBef>
                <a:spcPts val="115"/>
              </a:spcBef>
              <a:spcAft>
                <a:spcPts val="0"/>
              </a:spcAft>
            </a:pPr>
            <a:r>
              <a:rPr sz="1400" dirty="0">
                <a:solidFill>
                  <a:srgbClr val="000000"/>
                </a:solidFill>
                <a:latin typeface="Arial" panose="020B0604020202020204" pitchFamily="34" charset="0"/>
                <a:cs typeface="Arial" panose="020B0604020202020204" pitchFamily="34" charset="0"/>
              </a:rPr>
              <a:t>de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la</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DMO.</a:t>
            </a:r>
          </a:p>
        </p:txBody>
      </p:sp>
      <p:sp>
        <p:nvSpPr>
          <p:cNvPr id="8" name="object 8"/>
          <p:cNvSpPr txBox="1"/>
          <p:nvPr/>
        </p:nvSpPr>
        <p:spPr>
          <a:xfrm>
            <a:off x="677856" y="4421476"/>
            <a:ext cx="6394636" cy="423193"/>
          </a:xfrm>
          <a:prstGeom prst="rect">
            <a:avLst/>
          </a:prstGeom>
        </p:spPr>
        <p:txBody>
          <a:bodyPr vert="horz" wrap="square" lIns="0" tIns="0" rIns="0" bIns="0" rtlCol="0">
            <a:spAutoFit/>
          </a:bodyPr>
          <a:lstStyle/>
          <a:p>
            <a:pPr marL="0" marR="0">
              <a:lnSpc>
                <a:spcPts val="1564"/>
              </a:lnSpc>
              <a:spcBef>
                <a:spcPts val="0"/>
              </a:spcBef>
              <a:spcAft>
                <a:spcPts val="0"/>
              </a:spcAft>
            </a:pPr>
            <a:r>
              <a:rPr sz="1400" b="1" dirty="0">
                <a:solidFill>
                  <a:srgbClr val="000000"/>
                </a:solidFill>
                <a:latin typeface="Arial" panose="020B0604020202020204" pitchFamily="34" charset="0"/>
                <a:cs typeface="Arial" panose="020B0604020202020204" pitchFamily="34" charset="0"/>
              </a:rPr>
              <a:t>American</a:t>
            </a:r>
            <a:r>
              <a:rPr sz="1400" b="1" spc="37" dirty="0">
                <a:solidFill>
                  <a:srgbClr val="000000"/>
                </a:solidFill>
                <a:latin typeface="Arial" panose="020B0604020202020204" pitchFamily="34" charset="0"/>
                <a:cs typeface="Arial" panose="020B0604020202020204" pitchFamily="34" charset="0"/>
              </a:rPr>
              <a:t> </a:t>
            </a:r>
            <a:r>
              <a:rPr sz="1400" b="1" dirty="0">
                <a:solidFill>
                  <a:srgbClr val="000000"/>
                </a:solidFill>
                <a:latin typeface="Arial" panose="020B0604020202020204" pitchFamily="34" charset="0"/>
                <a:cs typeface="Arial" panose="020B0604020202020204" pitchFamily="34" charset="0"/>
              </a:rPr>
              <a:t>College</a:t>
            </a:r>
            <a:r>
              <a:rPr sz="1400" b="1" spc="37" dirty="0">
                <a:solidFill>
                  <a:srgbClr val="000000"/>
                </a:solidFill>
                <a:latin typeface="Arial" panose="020B0604020202020204" pitchFamily="34" charset="0"/>
                <a:cs typeface="Arial" panose="020B0604020202020204" pitchFamily="34" charset="0"/>
              </a:rPr>
              <a:t> </a:t>
            </a:r>
            <a:r>
              <a:rPr sz="1400" b="1" dirty="0">
                <a:solidFill>
                  <a:srgbClr val="000000"/>
                </a:solidFill>
                <a:latin typeface="Arial" panose="020B0604020202020204" pitchFamily="34" charset="0"/>
                <a:cs typeface="Arial" panose="020B0604020202020204" pitchFamily="34" charset="0"/>
              </a:rPr>
              <a:t>of</a:t>
            </a:r>
            <a:r>
              <a:rPr sz="1400" b="1" spc="38" dirty="0">
                <a:solidFill>
                  <a:srgbClr val="000000"/>
                </a:solidFill>
                <a:latin typeface="Arial" panose="020B0604020202020204" pitchFamily="34" charset="0"/>
                <a:cs typeface="Arial" panose="020B0604020202020204" pitchFamily="34" charset="0"/>
              </a:rPr>
              <a:t> </a:t>
            </a:r>
            <a:r>
              <a:rPr sz="1400" b="1" dirty="0">
                <a:solidFill>
                  <a:srgbClr val="000000"/>
                </a:solidFill>
                <a:latin typeface="Arial" panose="020B0604020202020204" pitchFamily="34" charset="0"/>
                <a:cs typeface="Arial" panose="020B0604020202020204" pitchFamily="34" charset="0"/>
              </a:rPr>
              <a:t>Radiology,</a:t>
            </a:r>
            <a:r>
              <a:rPr sz="1400" b="1" spc="37" dirty="0">
                <a:solidFill>
                  <a:srgbClr val="000000"/>
                </a:solidFill>
                <a:latin typeface="Arial" panose="020B0604020202020204" pitchFamily="34" charset="0"/>
                <a:cs typeface="Arial" panose="020B0604020202020204" pitchFamily="34" charset="0"/>
              </a:rPr>
              <a:t> </a:t>
            </a:r>
            <a:r>
              <a:rPr sz="1400" b="1" dirty="0">
                <a:solidFill>
                  <a:srgbClr val="000000"/>
                </a:solidFill>
                <a:latin typeface="Arial" panose="020B0604020202020204" pitchFamily="34" charset="0"/>
                <a:cs typeface="Arial" panose="020B0604020202020204" pitchFamily="34" charset="0"/>
              </a:rPr>
              <a:t>2016</a:t>
            </a:r>
          </a:p>
          <a:p>
            <a:pPr marL="342900" marR="0">
              <a:lnSpc>
                <a:spcPts val="1564"/>
              </a:lnSpc>
              <a:spcBef>
                <a:spcPts val="65"/>
              </a:spcBef>
              <a:spcAft>
                <a:spcPts val="0"/>
              </a:spcAft>
            </a:pPr>
            <a:r>
              <a:rPr sz="1400" dirty="0">
                <a:solidFill>
                  <a:srgbClr val="000000"/>
                </a:solidFill>
                <a:latin typeface="Arial" panose="020B0604020202020204" pitchFamily="34" charset="0"/>
                <a:cs typeface="Arial" panose="020B0604020202020204" pitchFamily="34" charset="0"/>
              </a:rPr>
              <a:t>Les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groupes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suivants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devraient</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subir</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un</a:t>
            </a:r>
            <a:r>
              <a:rPr sz="1400" spc="-34"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dépistage</a:t>
            </a:r>
            <a:r>
              <a:rPr sz="1400" spc="18"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par</a:t>
            </a:r>
            <a:r>
              <a:rPr sz="1400" spc="2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ostéodensitométrie :</a:t>
            </a:r>
          </a:p>
        </p:txBody>
      </p:sp>
      <p:sp>
        <p:nvSpPr>
          <p:cNvPr id="9" name="object 9"/>
          <p:cNvSpPr txBox="1"/>
          <p:nvPr/>
        </p:nvSpPr>
        <p:spPr>
          <a:xfrm>
            <a:off x="677856" y="4629087"/>
            <a:ext cx="216870" cy="243830"/>
          </a:xfrm>
          <a:prstGeom prst="rect">
            <a:avLst/>
          </a:prstGeom>
        </p:spPr>
        <p:txBody>
          <a:bodyPr vert="horz" wrap="square" lIns="0" tIns="0" rIns="0" bIns="0" rtlCol="0">
            <a:spAutoFit/>
          </a:bodyPr>
          <a:lstStyle/>
          <a:p>
            <a:pPr marL="0" marR="0">
              <a:lnSpc>
                <a:spcPts val="1619"/>
              </a:lnSpc>
              <a:spcBef>
                <a:spcPts val="0"/>
              </a:spcBef>
              <a:spcAft>
                <a:spcPts val="0"/>
              </a:spcAft>
            </a:pPr>
            <a:r>
              <a:rPr sz="1450" dirty="0">
                <a:solidFill>
                  <a:srgbClr val="000000"/>
                </a:solidFill>
                <a:latin typeface="EQWAJR+ArialMT"/>
                <a:cs typeface="EQWAJR+ArialMT"/>
              </a:rPr>
              <a:t>•</a:t>
            </a:r>
          </a:p>
        </p:txBody>
      </p:sp>
      <p:sp>
        <p:nvSpPr>
          <p:cNvPr id="10" name="object 10"/>
          <p:cNvSpPr txBox="1"/>
          <p:nvPr/>
        </p:nvSpPr>
        <p:spPr>
          <a:xfrm>
            <a:off x="1135056" y="4842447"/>
            <a:ext cx="254815" cy="457189"/>
          </a:xfrm>
          <a:prstGeom prst="rect">
            <a:avLst/>
          </a:prstGeom>
        </p:spPr>
        <p:txBody>
          <a:bodyPr vert="horz" wrap="square" lIns="0" tIns="0" rIns="0" bIns="0" rtlCol="0">
            <a:spAutoFit/>
          </a:bodyPr>
          <a:lstStyle/>
          <a:p>
            <a:pPr marL="0" marR="0">
              <a:lnSpc>
                <a:spcPts val="1619"/>
              </a:lnSpc>
              <a:spcBef>
                <a:spcPts val="0"/>
              </a:spcBef>
              <a:spcAft>
                <a:spcPts val="0"/>
              </a:spcAft>
            </a:pPr>
            <a:r>
              <a:rPr sz="1450" dirty="0">
                <a:solidFill>
                  <a:srgbClr val="000000"/>
                </a:solidFill>
                <a:latin typeface="EQWAJR+ArialMT"/>
                <a:cs typeface="EQWAJR+ArialMT"/>
              </a:rPr>
              <a:t>–</a:t>
            </a:r>
          </a:p>
          <a:p>
            <a:pPr marL="0" marR="0">
              <a:lnSpc>
                <a:spcPts val="1619"/>
              </a:lnSpc>
              <a:spcBef>
                <a:spcPts val="60"/>
              </a:spcBef>
              <a:spcAft>
                <a:spcPts val="0"/>
              </a:spcAft>
            </a:pPr>
            <a:r>
              <a:rPr sz="1450" dirty="0">
                <a:solidFill>
                  <a:srgbClr val="000000"/>
                </a:solidFill>
                <a:latin typeface="EQWAJR+ArialMT"/>
                <a:cs typeface="EQWAJR+ArialMT"/>
              </a:rPr>
              <a:t>–</a:t>
            </a:r>
          </a:p>
        </p:txBody>
      </p:sp>
      <p:sp>
        <p:nvSpPr>
          <p:cNvPr id="11" name="object 11"/>
          <p:cNvSpPr txBox="1"/>
          <p:nvPr/>
        </p:nvSpPr>
        <p:spPr>
          <a:xfrm>
            <a:off x="1420806" y="4848196"/>
            <a:ext cx="5761780" cy="663455"/>
          </a:xfrm>
          <a:prstGeom prst="rect">
            <a:avLst/>
          </a:prstGeom>
        </p:spPr>
        <p:txBody>
          <a:bodyPr vert="horz" wrap="square" lIns="0" tIns="0" rIns="0" bIns="0" rtlCol="0">
            <a:spAutoFit/>
          </a:bodyPr>
          <a:lstStyle/>
          <a:p>
            <a:pPr marL="49250" marR="0">
              <a:lnSpc>
                <a:spcPts val="1564"/>
              </a:lnSpc>
              <a:spcBef>
                <a:spcPts val="0"/>
              </a:spcBef>
              <a:spcAft>
                <a:spcPts val="0"/>
              </a:spcAft>
            </a:pPr>
            <a:r>
              <a:rPr sz="1400" dirty="0">
                <a:solidFill>
                  <a:srgbClr val="000000"/>
                </a:solidFill>
                <a:latin typeface="Arial" panose="020B0604020202020204" pitchFamily="34" charset="0"/>
                <a:cs typeface="Arial" panose="020B0604020202020204" pitchFamily="34" charset="0"/>
              </a:rPr>
              <a:t>Toutes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les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femmes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65</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ans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et</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plus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et</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les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hommes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70</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ans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et</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plus.</a:t>
            </a:r>
          </a:p>
          <a:p>
            <a:pPr marL="49250" marR="0">
              <a:lnSpc>
                <a:spcPts val="1564"/>
              </a:lnSpc>
              <a:spcBef>
                <a:spcPts val="65"/>
              </a:spcBef>
              <a:spcAft>
                <a:spcPts val="0"/>
              </a:spcAft>
            </a:pPr>
            <a:r>
              <a:rPr sz="1400" dirty="0">
                <a:solidFill>
                  <a:srgbClr val="000000"/>
                </a:solidFill>
                <a:latin typeface="Arial" panose="020B0604020202020204" pitchFamily="34" charset="0"/>
                <a:cs typeface="Arial" panose="020B0604020202020204" pitchFamily="34" charset="0"/>
              </a:rPr>
              <a:t>Toutes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les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femmes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moins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65</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ans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ou</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les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hommes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moins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de</a:t>
            </a:r>
          </a:p>
          <a:p>
            <a:pPr marL="0" marR="0">
              <a:lnSpc>
                <a:spcPts val="1564"/>
              </a:lnSpc>
              <a:spcBef>
                <a:spcPts val="115"/>
              </a:spcBef>
              <a:spcAft>
                <a:spcPts val="0"/>
              </a:spcAft>
            </a:pPr>
            <a:r>
              <a:rPr sz="1400" dirty="0">
                <a:solidFill>
                  <a:srgbClr val="000000"/>
                </a:solidFill>
                <a:latin typeface="Arial" panose="020B0604020202020204" pitchFamily="34" charset="0"/>
                <a:cs typeface="Arial" panose="020B0604020202020204" pitchFamily="34" charset="0"/>
              </a:rPr>
              <a:t>70</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ans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présentant</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des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facteurs</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de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risque</a:t>
            </a:r>
            <a:r>
              <a:rPr sz="1400" spc="37" dirty="0">
                <a:solidFill>
                  <a:srgbClr val="000000"/>
                </a:solidFill>
                <a:latin typeface="Arial" panose="020B0604020202020204" pitchFamily="34" charset="0"/>
                <a:cs typeface="Arial" panose="020B0604020202020204" pitchFamily="34" charset="0"/>
              </a:rPr>
              <a:t> </a:t>
            </a:r>
            <a:r>
              <a:rPr sz="1400" dirty="0">
                <a:solidFill>
                  <a:srgbClr val="000000"/>
                </a:solidFill>
                <a:latin typeface="Arial" panose="020B0604020202020204" pitchFamily="34" charset="0"/>
                <a:cs typeface="Arial" panose="020B0604020202020204" pitchFamily="34" charset="0"/>
              </a:rPr>
              <a:t>additionnels.</a:t>
            </a:r>
          </a:p>
        </p:txBody>
      </p:sp>
      <p:sp>
        <p:nvSpPr>
          <p:cNvPr id="12" name="object 12"/>
          <p:cNvSpPr txBox="1"/>
          <p:nvPr/>
        </p:nvSpPr>
        <p:spPr>
          <a:xfrm>
            <a:off x="8884285" y="6415051"/>
            <a:ext cx="321915" cy="208359"/>
          </a:xfrm>
          <a:prstGeom prst="rect">
            <a:avLst/>
          </a:prstGeom>
        </p:spPr>
        <p:txBody>
          <a:bodyPr vert="horz" wrap="square" lIns="0" tIns="0" rIns="0" bIns="0" rtlCol="0">
            <a:spAutoFit/>
          </a:bodyPr>
          <a:lstStyle/>
          <a:p>
            <a:pPr marL="0" marR="0">
              <a:lnSpc>
                <a:spcPts val="1340"/>
              </a:lnSpc>
              <a:spcBef>
                <a:spcPts val="0"/>
              </a:spcBef>
              <a:spcAft>
                <a:spcPts val="0"/>
              </a:spcAft>
            </a:pPr>
            <a:r>
              <a:rPr sz="1200" b="1" dirty="0">
                <a:solidFill>
                  <a:srgbClr val="000000"/>
                </a:solidFill>
                <a:latin typeface="PVDENJ+Arial-BoldMT"/>
                <a:cs typeface="PVDENJ+Arial-BoldMT"/>
              </a:rPr>
              <a:t>86</a:t>
            </a:r>
          </a:p>
        </p:txBody>
      </p:sp>
      <p:pic>
        <p:nvPicPr>
          <p:cNvPr id="13" name="Picture 7" descr="Logo&#10;&#10;Description automatically generated">
            <a:extLst>
              <a:ext uri="{FF2B5EF4-FFF2-40B4-BE49-F238E27FC236}">
                <a16:creationId xmlns:a16="http://schemas.microsoft.com/office/drawing/2014/main" id="{E3A7949A-B080-ED72-D1DD-2F42E225B9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64672" y="2028927"/>
            <a:ext cx="1908567" cy="921189"/>
          </a:xfrm>
          <a:prstGeom prst="rect">
            <a:avLst/>
          </a:prstGeom>
        </p:spPr>
      </p:pic>
      <p:pic>
        <p:nvPicPr>
          <p:cNvPr id="14" name="Picture 14" descr="Logo, company name&#10;&#10;Description automatically generated">
            <a:extLst>
              <a:ext uri="{FF2B5EF4-FFF2-40B4-BE49-F238E27FC236}">
                <a16:creationId xmlns:a16="http://schemas.microsoft.com/office/drawing/2014/main" id="{41BA8C1C-D1A6-8442-B9EB-7AA241287C9C}"/>
              </a:ext>
            </a:extLst>
          </p:cNvPr>
          <p:cNvPicPr>
            <a:picLocks noChangeAspect="1"/>
          </p:cNvPicPr>
          <p:nvPr/>
        </p:nvPicPr>
        <p:blipFill>
          <a:blip r:embed="rId4"/>
          <a:stretch>
            <a:fillRect/>
          </a:stretch>
        </p:blipFill>
        <p:spPr>
          <a:xfrm>
            <a:off x="7255432" y="4586876"/>
            <a:ext cx="1618343" cy="852127"/>
          </a:xfrm>
          <a:prstGeom prst="rect">
            <a:avLst/>
          </a:prstGeom>
        </p:spPr>
      </p:pic>
      <p:cxnSp>
        <p:nvCxnSpPr>
          <p:cNvPr id="15" name="Straight Arrow Connector 14">
            <a:extLst>
              <a:ext uri="{FF2B5EF4-FFF2-40B4-BE49-F238E27FC236}">
                <a16:creationId xmlns:a16="http://schemas.microsoft.com/office/drawing/2014/main" id="{740114DA-578B-7F68-4111-D063EC35962F}"/>
              </a:ext>
            </a:extLst>
          </p:cNvPr>
          <p:cNvCxnSpPr/>
          <p:nvPr/>
        </p:nvCxnSpPr>
        <p:spPr>
          <a:xfrm>
            <a:off x="562798" y="4267200"/>
            <a:ext cx="8018404" cy="0"/>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9"/>
          <p:cNvSpPr txBox="1">
            <a:spLocks noGrp="1"/>
          </p:cNvSpPr>
          <p:nvPr>
            <p:ph type="body" idx="1"/>
          </p:nvPr>
        </p:nvSpPr>
        <p:spPr>
          <a:xfrm>
            <a:off x="488497" y="1581101"/>
            <a:ext cx="5577451" cy="4562121"/>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400"/>
              <a:buChar char="•"/>
            </a:pPr>
            <a:r>
              <a:rPr lang="en-US" dirty="0">
                <a:latin typeface="Arial"/>
                <a:ea typeface="Arial"/>
                <a:cs typeface="Arial"/>
                <a:sym typeface="Arial"/>
              </a:rPr>
              <a:t>Service </a:t>
            </a:r>
            <a:r>
              <a:rPr lang="en-US" dirty="0" err="1">
                <a:latin typeface="Arial"/>
                <a:ea typeface="Arial"/>
                <a:cs typeface="Arial"/>
                <a:sym typeface="Arial"/>
              </a:rPr>
              <a:t>indépendent</a:t>
            </a:r>
            <a:r>
              <a:rPr lang="en-US" dirty="0">
                <a:latin typeface="Arial"/>
                <a:ea typeface="Arial"/>
                <a:cs typeface="Arial"/>
                <a:sym typeface="Arial"/>
              </a:rPr>
              <a:t> chargé de la revue systématique de la littérature base sur le cadre analytique du groupe de travail</a:t>
            </a:r>
            <a:endParaRPr dirty="0"/>
          </a:p>
          <a:p>
            <a:pPr marL="342900" lvl="0" indent="-342900" algn="l" rtl="0">
              <a:spcBef>
                <a:spcPts val="780"/>
              </a:spcBef>
              <a:spcAft>
                <a:spcPts val="0"/>
              </a:spcAft>
              <a:buClr>
                <a:schemeClr val="dk1"/>
              </a:buClr>
              <a:buSzPts val="2400"/>
              <a:buChar char="•"/>
            </a:pPr>
            <a:r>
              <a:rPr lang="en-US" dirty="0">
                <a:latin typeface="Arial"/>
                <a:ea typeface="Arial"/>
                <a:cs typeface="Arial"/>
                <a:sym typeface="Arial"/>
              </a:rPr>
              <a:t>Présente les données probantes sous forme de tableaux (selon la méthodologie GRADE) pour appuyer la redaction des lignes directrices  </a:t>
            </a:r>
            <a:endParaRPr dirty="0"/>
          </a:p>
          <a:p>
            <a:pPr marL="342900" lvl="0" indent="-342900" algn="l" rtl="0">
              <a:spcBef>
                <a:spcPts val="480"/>
              </a:spcBef>
              <a:spcAft>
                <a:spcPts val="0"/>
              </a:spcAft>
              <a:buClr>
                <a:schemeClr val="dk1"/>
              </a:buClr>
              <a:buSzPts val="2400"/>
              <a:buChar char="•"/>
            </a:pPr>
            <a:r>
              <a:rPr lang="en-US" dirty="0">
                <a:latin typeface="Arial"/>
                <a:ea typeface="Arial"/>
                <a:cs typeface="Arial"/>
                <a:sym typeface="Arial"/>
              </a:rPr>
              <a:t>Participe aux </a:t>
            </a:r>
            <a:r>
              <a:rPr lang="en-US" dirty="0" err="1">
                <a:latin typeface="Arial"/>
                <a:ea typeface="Arial"/>
                <a:cs typeface="Arial"/>
                <a:sym typeface="Arial"/>
              </a:rPr>
              <a:t>réunions</a:t>
            </a:r>
            <a:r>
              <a:rPr lang="en-US" dirty="0">
                <a:latin typeface="Arial"/>
                <a:ea typeface="Arial"/>
                <a:cs typeface="Arial"/>
                <a:sym typeface="Arial"/>
              </a:rPr>
              <a:t> du GECSSP et du groupe de travail (membre non-votant)</a:t>
            </a:r>
            <a:endParaRPr dirty="0"/>
          </a:p>
        </p:txBody>
      </p:sp>
      <p:sp>
        <p:nvSpPr>
          <p:cNvPr id="155" name="Google Shape;155;p9"/>
          <p:cNvSpPr txBox="1">
            <a:spLocks noGrp="1"/>
          </p:cNvSpPr>
          <p:nvPr>
            <p:ph type="sldNum" idx="4294967295"/>
          </p:nvPr>
        </p:nvSpPr>
        <p:spPr>
          <a:xfrm>
            <a:off x="7010400" y="6477000"/>
            <a:ext cx="1905000" cy="3048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1400"/>
              <a:buFont typeface="Arial"/>
              <a:buNone/>
            </a:pPr>
            <a:fld id="{00000000-1234-1234-1234-123412341234}" type="slidenum">
              <a:rPr lang="en-US" sz="1400" b="1">
                <a:solidFill>
                  <a:schemeClr val="dk1"/>
                </a:solidFill>
                <a:latin typeface="Arial"/>
                <a:ea typeface="Arial"/>
                <a:cs typeface="Arial"/>
                <a:sym typeface="Arial"/>
              </a:rPr>
              <a:t>9</a:t>
            </a:fld>
            <a:endParaRPr sz="1400" b="1">
              <a:solidFill>
                <a:schemeClr val="dk1"/>
              </a:solidFill>
              <a:latin typeface="Arial"/>
              <a:ea typeface="Arial"/>
              <a:cs typeface="Arial"/>
              <a:sym typeface="Arial"/>
            </a:endParaRPr>
          </a:p>
        </p:txBody>
      </p:sp>
      <p:sp>
        <p:nvSpPr>
          <p:cNvPr id="156" name="Google Shape;156;p9"/>
          <p:cNvSpPr txBox="1"/>
          <p:nvPr/>
        </p:nvSpPr>
        <p:spPr>
          <a:xfrm>
            <a:off x="488498" y="581515"/>
            <a:ext cx="8155127" cy="762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Arial"/>
              <a:buNone/>
            </a:pPr>
            <a:r>
              <a:rPr lang="en-US" sz="3200" b="1">
                <a:solidFill>
                  <a:schemeClr val="dk1"/>
                </a:solidFill>
                <a:latin typeface="Arial"/>
                <a:ea typeface="Arial"/>
                <a:cs typeface="Arial"/>
                <a:sym typeface="Arial"/>
              </a:rPr>
              <a:t>Centres d’analyse et de synthèse des données probantes</a:t>
            </a:r>
            <a:endParaRPr sz="3200" b="0">
              <a:solidFill>
                <a:schemeClr val="dk1"/>
              </a:solidFill>
              <a:latin typeface="Arial"/>
              <a:ea typeface="Arial"/>
              <a:cs typeface="Arial"/>
              <a:sym typeface="Arial"/>
            </a:endParaRPr>
          </a:p>
        </p:txBody>
      </p:sp>
      <p:pic>
        <p:nvPicPr>
          <p:cNvPr id="157" name="Google Shape;157;p9"/>
          <p:cNvPicPr preferRelativeResize="0"/>
          <p:nvPr/>
        </p:nvPicPr>
        <p:blipFill rotWithShape="1">
          <a:blip r:embed="rId3">
            <a:alphaModFix/>
          </a:blip>
          <a:srcRect/>
          <a:stretch/>
        </p:blipFill>
        <p:spPr>
          <a:xfrm>
            <a:off x="6105887" y="1764405"/>
            <a:ext cx="2736533" cy="2614734"/>
          </a:xfrm>
          <a:prstGeom prst="rect">
            <a:avLst/>
          </a:prstGeom>
          <a:noFill/>
          <a:ln>
            <a:noFill/>
          </a:ln>
        </p:spPr>
      </p:pic>
    </p:spTree>
    <p:extLst>
      <p:ext uri="{BB962C8B-B14F-4D97-AF65-F5344CB8AC3E}">
        <p14:creationId xmlns:p14="http://schemas.microsoft.com/office/powerpoint/2010/main" val="31151122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0"/>
</p:tagLst>
</file>

<file path=ppt/tags/tag11.xml><?xml version="1.0" encoding="utf-8"?>
<p:tagLst xmlns:a="http://schemas.openxmlformats.org/drawingml/2006/main" xmlns:r="http://schemas.openxmlformats.org/officeDocument/2006/relationships" xmlns:p="http://schemas.openxmlformats.org/presentationml/2006/main">
  <p:tag name="NUM" val="14"/>
</p:tagLst>
</file>

<file path=ppt/tags/tag12.xml><?xml version="1.0" encoding="utf-8"?>
<p:tagLst xmlns:a="http://schemas.openxmlformats.org/drawingml/2006/main" xmlns:r="http://schemas.openxmlformats.org/officeDocument/2006/relationships" xmlns:p="http://schemas.openxmlformats.org/presentationml/2006/main">
  <p:tag name="NUM" val="15"/>
</p:tagLst>
</file>

<file path=ppt/tags/tag13.xml><?xml version="1.0" encoding="utf-8"?>
<p:tagLst xmlns:a="http://schemas.openxmlformats.org/drawingml/2006/main" xmlns:r="http://schemas.openxmlformats.org/officeDocument/2006/relationships" xmlns:p="http://schemas.openxmlformats.org/presentationml/2006/main">
  <p:tag name="NUM" val="17"/>
</p:tagLst>
</file>

<file path=ppt/tags/tag14.xml><?xml version="1.0" encoding="utf-8"?>
<p:tagLst xmlns:a="http://schemas.openxmlformats.org/drawingml/2006/main" xmlns:r="http://schemas.openxmlformats.org/officeDocument/2006/relationships" xmlns:p="http://schemas.openxmlformats.org/presentationml/2006/main">
  <p:tag name="NUM" val="18"/>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8.xml><?xml version="1.0" encoding="utf-8"?>
<p:tagLst xmlns:a="http://schemas.openxmlformats.org/drawingml/2006/main" xmlns:r="http://schemas.openxmlformats.org/officeDocument/2006/relationships" xmlns:p="http://schemas.openxmlformats.org/presentationml/2006/main">
  <p:tag name="NUM" val="8"/>
</p:tagLst>
</file>

<file path=ppt/tags/tag9.xml><?xml version="1.0" encoding="utf-8"?>
<p:tagLst xmlns:a="http://schemas.openxmlformats.org/drawingml/2006/main" xmlns:r="http://schemas.openxmlformats.org/officeDocument/2006/relationships" xmlns:p="http://schemas.openxmlformats.org/presentationml/2006/main">
  <p:tag name="NUM" val="9"/>
</p:tagLst>
</file>

<file path=ppt/theme/theme1.xml><?xml version="1.0" encoding="utf-8"?>
<a:theme xmlns:a="http://schemas.openxmlformats.org/drawingml/2006/main" name="Office Theme">
  <a:themeElements>
    <a:clrScheme name="CTFPHC">
      <a:dk1>
        <a:srgbClr val="000000"/>
      </a:dk1>
      <a:lt1>
        <a:srgbClr val="FFFFFF"/>
      </a:lt1>
      <a:dk2>
        <a:srgbClr val="000000"/>
      </a:dk2>
      <a:lt2>
        <a:srgbClr val="FFFFFF"/>
      </a:lt2>
      <a:accent1>
        <a:srgbClr val="C60651"/>
      </a:accent1>
      <a:accent2>
        <a:srgbClr val="007BC3"/>
      </a:accent2>
      <a:accent3>
        <a:srgbClr val="14B24B"/>
      </a:accent3>
      <a:accent4>
        <a:srgbClr val="560F27"/>
      </a:accent4>
      <a:accent5>
        <a:srgbClr val="0A5077"/>
      </a:accent5>
      <a:accent6>
        <a:srgbClr val="FDB83E"/>
      </a:accent6>
      <a:hlink>
        <a:srgbClr val="007BC3"/>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C39EEFE942694E92F265D4CB5314DC" ma:contentTypeVersion="20" ma:contentTypeDescription="Create a new document." ma:contentTypeScope="" ma:versionID="768152868154c0b929bd866cf8a04a34">
  <xsd:schema xmlns:xsd="http://www.w3.org/2001/XMLSchema" xmlns:xs="http://www.w3.org/2001/XMLSchema" xmlns:p="http://schemas.microsoft.com/office/2006/metadata/properties" xmlns:ns2="51be2a02-3120-405d-b439-bd2529b99451" xmlns:ns3="e26e4b61-8e50-4e51-b802-5813ed79f73c" targetNamespace="http://schemas.microsoft.com/office/2006/metadata/properties" ma:root="true" ma:fieldsID="037fde0c5a277e6a59da10213f1b6668" ns2:_="" ns3:_="">
    <xsd:import namespace="51be2a02-3120-405d-b439-bd2529b99451"/>
    <xsd:import namespace="e26e4b61-8e50-4e51-b802-5813ed79f73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be2a02-3120-405d-b439-bd2529b994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1f50cfa-873c-4f5d-a2f9-66d631e7b38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26e4b61-8e50-4e51-b802-5813ed79f73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c999648f-a5ce-4bda-9a82-86f65fe8c47e}" ma:internalName="TaxCatchAll" ma:showField="CatchAllData" ma:web="e26e4b61-8e50-4e51-b802-5813ed79f73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1be2a02-3120-405d-b439-bd2529b99451">
      <Terms xmlns="http://schemas.microsoft.com/office/infopath/2007/PartnerControls"/>
    </lcf76f155ced4ddcb4097134ff3c332f>
    <TaxCatchAll xmlns="e26e4b61-8e50-4e51-b802-5813ed79f73c" xsi:nil="true"/>
  </documentManagement>
</p:properties>
</file>

<file path=customXml/itemProps1.xml><?xml version="1.0" encoding="utf-8"?>
<ds:datastoreItem xmlns:ds="http://schemas.openxmlformats.org/officeDocument/2006/customXml" ds:itemID="{83C46DF6-258F-4C96-93E9-684BE17F32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be2a02-3120-405d-b439-bd2529b99451"/>
    <ds:schemaRef ds:uri="e26e4b61-8e50-4e51-b802-5813ed79f7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2C628B8-3DC5-4A02-9CF1-A56CA3C04065}">
  <ds:schemaRefs>
    <ds:schemaRef ds:uri="http://schemas.microsoft.com/sharepoint/v3/contenttype/forms"/>
  </ds:schemaRefs>
</ds:datastoreItem>
</file>

<file path=customXml/itemProps3.xml><?xml version="1.0" encoding="utf-8"?>
<ds:datastoreItem xmlns:ds="http://schemas.openxmlformats.org/officeDocument/2006/customXml" ds:itemID="{497F9106-78FD-4803-BAF1-BD6ED4A702CF}">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e26e4b61-8e50-4e51-b802-5813ed79f73c"/>
    <ds:schemaRef ds:uri="51be2a02-3120-405d-b439-bd2529b9945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709</TotalTime>
  <Words>11572</Words>
  <Application>Microsoft Macintosh PowerPoint</Application>
  <PresentationFormat>On-screen Show (4:3)</PresentationFormat>
  <Paragraphs>1180</Paragraphs>
  <Slides>80</Slides>
  <Notes>80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80</vt:i4>
      </vt:variant>
    </vt:vector>
  </HeadingPairs>
  <TitlesOfParts>
    <vt:vector size="92" baseType="lpstr">
      <vt:lpstr>Arial</vt:lpstr>
      <vt:lpstr>Arial,Sans-Serif</vt:lpstr>
      <vt:lpstr>Calibri</vt:lpstr>
      <vt:lpstr>CLUDUE+Arial-ItalicMT</vt:lpstr>
      <vt:lpstr>Courier New</vt:lpstr>
      <vt:lpstr>EQWAJR+ArialMT</vt:lpstr>
      <vt:lpstr>Noto Sans Symbols</vt:lpstr>
      <vt:lpstr>PVDENJ+Arial-BoldMT</vt:lpstr>
      <vt:lpstr>Symbol</vt:lpstr>
      <vt:lpstr>Times New Roman</vt:lpstr>
      <vt:lpstr>Wingdings</vt:lpstr>
      <vt:lpstr>Office Theme</vt:lpstr>
      <vt:lpstr>Recommandations sur le dépistage en prevention primaire des fractures de fragilisation </vt:lpstr>
      <vt:lpstr>Utilisation de cette présentation</vt:lpstr>
      <vt:lpstr>Groupe de travail </vt:lpstr>
      <vt:lpstr>PowerPoint Presentation</vt:lpstr>
      <vt:lpstr>Faits saillants</vt:lpstr>
      <vt:lpstr>PowerPoint Presentation</vt:lpstr>
      <vt:lpstr>PowerPoint Presentation</vt:lpstr>
      <vt:lpstr>PowerPoint Presentation</vt:lpstr>
      <vt:lpstr>PowerPoint Presentation</vt:lpstr>
      <vt:lpstr>PowerPoint Presentation</vt:lpstr>
      <vt:lpstr>Recommandation forte – données de faible certitude</vt:lpstr>
      <vt:lpstr>PowerPoint Presentation</vt:lpstr>
      <vt:lpstr>PowerPoint Presentation</vt:lpstr>
      <vt:lpstr>Engagement des patients</vt:lpstr>
      <vt:lpstr>PowerPoint Presentation</vt:lpstr>
      <vt:lpstr>PowerPoint Presentation</vt:lpstr>
      <vt:lpstr>PowerPoint Presentation</vt:lpstr>
      <vt:lpstr>PowerPoint Presentation</vt:lpstr>
      <vt:lpstr>PowerPoint Presentation</vt:lpstr>
      <vt:lpstr>Qu’est-ce que le dépistage? </vt:lpstr>
      <vt:lpstr>PowerPoint Presentation</vt:lpstr>
      <vt:lpstr>Traitement</vt:lpstr>
      <vt:lpstr>À qui s’adresse la ligne directrice?</vt:lpstr>
      <vt:lpstr>Bénéfices et préjudices du dépistage </vt:lpstr>
      <vt:lpstr>Portée de la ligne directrice</vt:lpstr>
      <vt:lpstr>Lignes directrices actuelles au Canada</vt:lpstr>
      <vt:lpstr>Recommandations actuelles au Canada</vt:lpstr>
      <vt:lpstr>Lignes directrices actuelles au Canada</vt:lpstr>
      <vt:lpstr>Quelles sont les options de dépistage potentielles pour prévenir les fractures de fragilisation? </vt:lpstr>
      <vt:lpstr>PowerPoint Presentation</vt:lpstr>
      <vt:lpstr>Données probantes disponibles</vt:lpstr>
      <vt:lpstr>Applicabilité des données probantes disponibles</vt:lpstr>
      <vt:lpstr>Bénéfices du dépistage (fractures de hanche)</vt:lpstr>
      <vt:lpstr>Bénéfices du dépistage (fractures de hanche)</vt:lpstr>
      <vt:lpstr>PowerPoint Presentation</vt:lpstr>
      <vt:lpstr>Préjudices du dépistage (Surdiagnostic)</vt:lpstr>
      <vt:lpstr>Justesse des outils d’évaluation du risque</vt:lpstr>
      <vt:lpstr>Valeurs et préférences des patients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Qu’est-ce que cela signifie pour les cliniciens?   </vt:lpstr>
      <vt:lpstr>Mise en oeuvre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 Michael's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Fatiah De Matas</dc:creator>
  <cp:lastModifiedBy>Fatiah De Matas</cp:lastModifiedBy>
  <cp:revision>98</cp:revision>
  <dcterms:created xsi:type="dcterms:W3CDTF">2018-02-09T18:15:55Z</dcterms:created>
  <dcterms:modified xsi:type="dcterms:W3CDTF">2023-05-08T14:25:50Z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656700</vt:r8>
  </property>
  <property fmtid="{D5CDD505-2E9C-101B-9397-08002B2CF9AE}" pid="3" name="ContentTypeId">
    <vt:lpwstr>0x01010008C39EEFE942694E92F265D4CB5314DC</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ies>
</file>