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ddy.lang@albertahealthservices.ca" initials="e"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ACACF"/>
          </a:solidFill>
        </a:fill>
      </a:tcStyle>
    </a:wholeTbl>
    <a:band2H>
      <a:tcTxStyle/>
      <a:tcStyle>
        <a:tcBdr/>
        <a:fill>
          <a:solidFill>
            <a:srgbClr val="F5E6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E4CE"/>
          </a:solidFill>
        </a:fill>
      </a:tcStyle>
    </a:wholeTbl>
    <a:band2H>
      <a:tcTxStyle/>
      <a:tcStyle>
        <a:tcBdr/>
        <a:fill>
          <a:solidFill>
            <a:srgbClr val="E7F2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EE6CD"/>
          </a:solidFill>
        </a:fill>
      </a:tcStyle>
    </a:wholeTbl>
    <a:band2H>
      <a:tcTxStyle/>
      <a:tcStyle>
        <a:tcBdr/>
        <a:fill>
          <a:solidFill>
            <a:srgbClr val="FFF3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28"/>
  </p:normalViewPr>
  <p:slideViewPr>
    <p:cSldViewPr snapToGrid="0">
      <p:cViewPr varScale="1">
        <p:scale>
          <a:sx n="115" d="100"/>
          <a:sy n="115" d="100"/>
        </p:scale>
        <p:origin x="264"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7" name="Shape 197"/>
          <p:cNvSpPr>
            <a:spLocks noGrp="1" noRot="1" noChangeAspect="1"/>
          </p:cNvSpPr>
          <p:nvPr>
            <p:ph type="sldImg"/>
          </p:nvPr>
        </p:nvSpPr>
        <p:spPr>
          <a:xfrm>
            <a:off x="1143000" y="685800"/>
            <a:ext cx="4572000" cy="3429000"/>
          </a:xfrm>
          <a:prstGeom prst="rect">
            <a:avLst/>
          </a:prstGeom>
        </p:spPr>
        <p:txBody>
          <a:bodyPr/>
          <a:lstStyle/>
          <a:p>
            <a:endParaRPr/>
          </a:p>
        </p:txBody>
      </p:sp>
      <p:sp>
        <p:nvSpPr>
          <p:cNvPr id="198" name="Shape 198"/>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canadiantaskforce.ca/"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Shape 206"/>
          <p:cNvSpPr>
            <a:spLocks noGrp="1" noRot="1" noChangeAspect="1"/>
          </p:cNvSpPr>
          <p:nvPr>
            <p:ph type="sldImg"/>
          </p:nvPr>
        </p:nvSpPr>
        <p:spPr>
          <a:prstGeom prst="rect">
            <a:avLst/>
          </a:prstGeom>
        </p:spPr>
        <p:txBody>
          <a:bodyPr/>
          <a:lstStyle/>
          <a:p>
            <a:endParaRPr/>
          </a:p>
        </p:txBody>
      </p:sp>
      <p:sp>
        <p:nvSpPr>
          <p:cNvPr id="207" name="Shape 207"/>
          <p:cNvSpPr>
            <a:spLocks noGrp="1"/>
          </p:cNvSpPr>
          <p:nvPr>
            <p:ph type="body" sz="quarter" idx="1"/>
          </p:nvPr>
        </p:nvSpPr>
        <p:spPr>
          <a:prstGeom prst="rect">
            <a:avLst/>
          </a:prstGeom>
        </p:spPr>
        <p:txBody>
          <a:bodyPr/>
          <a:lstStyle/>
          <a:p>
            <a:r>
              <a:t>Just a reminder about confidentiality. By staying on this call, you agree to keep all information from the presentation and question and answer period </a:t>
            </a:r>
            <a:r>
              <a:rPr>
                <a:solidFill>
                  <a:srgbClr val="C00000"/>
                </a:solidFill>
              </a:rPr>
              <a:t>confidential</a:t>
            </a:r>
            <a:r>
              <a:t> until the recommendations are publicly released on October 20, 2025</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 name="Shape 305"/>
          <p:cNvSpPr>
            <a:spLocks noGrp="1" noRot="1" noChangeAspect="1"/>
          </p:cNvSpPr>
          <p:nvPr>
            <p:ph type="sldImg"/>
          </p:nvPr>
        </p:nvSpPr>
        <p:spPr>
          <a:prstGeom prst="rect">
            <a:avLst/>
          </a:prstGeom>
        </p:spPr>
        <p:txBody>
          <a:bodyPr/>
          <a:lstStyle/>
          <a:p>
            <a:endParaRPr/>
          </a:p>
        </p:txBody>
      </p:sp>
      <p:sp>
        <p:nvSpPr>
          <p:cNvPr id="306" name="Shape 306"/>
          <p:cNvSpPr>
            <a:spLocks noGrp="1"/>
          </p:cNvSpPr>
          <p:nvPr>
            <p:ph type="body" sz="quarter" idx="1"/>
          </p:nvPr>
        </p:nvSpPr>
        <p:spPr>
          <a:prstGeom prst="rect">
            <a:avLst/>
          </a:prstGeom>
        </p:spPr>
        <p:txBody>
          <a:bodyPr/>
          <a:lstStyle>
            <a:lvl1pPr marL="171450" indent="-171450">
              <a:buSzPct val="100000"/>
              <a:buFont typeface="Arial"/>
              <a:buChar char="•"/>
            </a:lvl1pPr>
          </a:lstStyle>
          <a:p>
            <a:r>
              <a:t>These recommendations provide guidance to primary care professionals, including physicians, nurses, and others who serve as a first point of contact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 name="Shape 313"/>
          <p:cNvSpPr>
            <a:spLocks noGrp="1" noRot="1" noChangeAspect="1"/>
          </p:cNvSpPr>
          <p:nvPr>
            <p:ph type="sldImg"/>
          </p:nvPr>
        </p:nvSpPr>
        <p:spPr>
          <a:prstGeom prst="rect">
            <a:avLst/>
          </a:prstGeom>
        </p:spPr>
        <p:txBody>
          <a:bodyPr/>
          <a:lstStyle/>
          <a:p>
            <a:endParaRPr/>
          </a:p>
        </p:txBody>
      </p:sp>
      <p:sp>
        <p:nvSpPr>
          <p:cNvPr id="314" name="Shape 314"/>
          <p:cNvSpPr>
            <a:spLocks noGrp="1"/>
          </p:cNvSpPr>
          <p:nvPr>
            <p:ph type="body" sz="quarter" idx="1"/>
          </p:nvPr>
        </p:nvSpPr>
        <p:spPr>
          <a:prstGeom prst="rect">
            <a:avLst/>
          </a:prstGeom>
        </p:spPr>
        <p:txBody>
          <a:bodyPr/>
          <a:lstStyle/>
          <a:p>
            <a:r>
              <a:t>We examined data on patient-important outcomes (benefits and harms) related</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 name="Shape 334"/>
          <p:cNvSpPr>
            <a:spLocks noGrp="1" noRot="1" noChangeAspect="1"/>
          </p:cNvSpPr>
          <p:nvPr>
            <p:ph type="sldImg"/>
          </p:nvPr>
        </p:nvSpPr>
        <p:spPr>
          <a:prstGeom prst="rect">
            <a:avLst/>
          </a:prstGeom>
        </p:spPr>
        <p:txBody>
          <a:bodyPr/>
          <a:lstStyle/>
          <a:p>
            <a:endParaRPr/>
          </a:p>
        </p:txBody>
      </p:sp>
      <p:sp>
        <p:nvSpPr>
          <p:cNvPr id="335" name="Shape 335"/>
          <p:cNvSpPr>
            <a:spLocks noGrp="1"/>
          </p:cNvSpPr>
          <p:nvPr>
            <p:ph type="body" sz="quarter" idx="1"/>
          </p:nvPr>
        </p:nvSpPr>
        <p:spPr>
          <a:prstGeom prst="rect">
            <a:avLst/>
          </a:prstGeom>
        </p:spPr>
        <p:txBody>
          <a:bodyPr/>
          <a:lstStyle>
            <a:lvl1pPr>
              <a:defRPr>
                <a:solidFill>
                  <a:srgbClr val="212121"/>
                </a:solidFill>
              </a:defRPr>
            </a:lvl1pPr>
          </a:lstStyle>
          <a:p>
            <a:r>
              <a:t>GRADE (Grading of Recommendations Assessment, Development and Evaluation) provides a standard methodology for assessing the certainty of the evidence and making recommendations. It is used extensively around the world and helps minimize bias during each step of guideline development.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3" name="Shape 383"/>
          <p:cNvSpPr>
            <a:spLocks noGrp="1" noRot="1" noChangeAspect="1"/>
          </p:cNvSpPr>
          <p:nvPr>
            <p:ph type="sldImg"/>
          </p:nvPr>
        </p:nvSpPr>
        <p:spPr>
          <a:prstGeom prst="rect">
            <a:avLst/>
          </a:prstGeom>
        </p:spPr>
        <p:txBody>
          <a:bodyPr/>
          <a:lstStyle/>
          <a:p>
            <a:endParaRPr/>
          </a:p>
        </p:txBody>
      </p:sp>
      <p:sp>
        <p:nvSpPr>
          <p:cNvPr id="384" name="Shape 384"/>
          <p:cNvSpPr>
            <a:spLocks noGrp="1"/>
          </p:cNvSpPr>
          <p:nvPr>
            <p:ph type="body" sz="quarter" idx="1"/>
          </p:nvPr>
        </p:nvSpPr>
        <p:spPr>
          <a:prstGeom prst="rect">
            <a:avLst/>
          </a:prstGeom>
        </p:spPr>
        <p:txBody>
          <a:bodyPr/>
          <a:lstStyle/>
          <a:p>
            <a:pPr marL="285750" indent="-285750">
              <a:buSzPct val="100000"/>
              <a:buFont typeface="Arial"/>
              <a:buChar char="•"/>
            </a:pPr>
            <a:r>
              <a:t>The task force recommends strongly in favour of primary care practitioner advice, individual or group counselling in person or by telephone from a trained cessation counsellor, mobile phone text messaging interventions, and self-help materials </a:t>
            </a:r>
          </a:p>
          <a:p>
            <a:pPr marL="285750" indent="-285750">
              <a:buSzPct val="100000"/>
              <a:buFont typeface="Arial"/>
              <a:buChar char="•"/>
            </a:pPr>
            <a:r>
              <a:t>These all provide at least a small benefit for smoking cessation with few to no harms identified (more information to come on balance of benefits and harms)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 name="Shape 411"/>
          <p:cNvSpPr>
            <a:spLocks noGrp="1" noRot="1" noChangeAspect="1"/>
          </p:cNvSpPr>
          <p:nvPr>
            <p:ph type="sldImg"/>
          </p:nvPr>
        </p:nvSpPr>
        <p:spPr>
          <a:prstGeom prst="rect">
            <a:avLst/>
          </a:prstGeom>
        </p:spPr>
        <p:txBody>
          <a:bodyPr/>
          <a:lstStyle/>
          <a:p>
            <a:endParaRPr/>
          </a:p>
        </p:txBody>
      </p:sp>
      <p:sp>
        <p:nvSpPr>
          <p:cNvPr id="412" name="Shape 412"/>
          <p:cNvSpPr>
            <a:spLocks noGrp="1"/>
          </p:cNvSpPr>
          <p:nvPr>
            <p:ph type="body" sz="quarter" idx="1"/>
          </p:nvPr>
        </p:nvSpPr>
        <p:spPr>
          <a:prstGeom prst="rect">
            <a:avLst/>
          </a:prstGeom>
        </p:spPr>
        <p:txBody>
          <a:bodyPr/>
          <a:lstStyle/>
          <a:p>
            <a:r>
              <a:t>- Results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 name="Shape 454"/>
          <p:cNvSpPr>
            <a:spLocks noGrp="1" noRot="1" noChangeAspect="1"/>
          </p:cNvSpPr>
          <p:nvPr>
            <p:ph type="sldImg"/>
          </p:nvPr>
        </p:nvSpPr>
        <p:spPr>
          <a:prstGeom prst="rect">
            <a:avLst/>
          </a:prstGeom>
        </p:spPr>
        <p:txBody>
          <a:bodyPr/>
          <a:lstStyle/>
          <a:p>
            <a:endParaRPr/>
          </a:p>
        </p:txBody>
      </p:sp>
      <p:sp>
        <p:nvSpPr>
          <p:cNvPr id="455" name="Shape 455"/>
          <p:cNvSpPr>
            <a:spLocks noGrp="1"/>
          </p:cNvSpPr>
          <p:nvPr>
            <p:ph type="body" sz="quarter" idx="1"/>
          </p:nvPr>
        </p:nvSpPr>
        <p:spPr>
          <a:prstGeom prst="rect">
            <a:avLst/>
          </a:prstGeom>
        </p:spPr>
        <p:txBody>
          <a:bodyPr/>
          <a:lstStyle/>
          <a:p>
            <a:r>
              <a:t>Rationale for recommendations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 name="Shape 515"/>
          <p:cNvSpPr>
            <a:spLocks noGrp="1" noRot="1" noChangeAspect="1"/>
          </p:cNvSpPr>
          <p:nvPr>
            <p:ph type="sldImg"/>
          </p:nvPr>
        </p:nvSpPr>
        <p:spPr>
          <a:prstGeom prst="rect">
            <a:avLst/>
          </a:prstGeom>
        </p:spPr>
        <p:txBody>
          <a:bodyPr/>
          <a:lstStyle/>
          <a:p>
            <a:endParaRPr/>
          </a:p>
        </p:txBody>
      </p:sp>
      <p:sp>
        <p:nvSpPr>
          <p:cNvPr id="516" name="Shape 516"/>
          <p:cNvSpPr>
            <a:spLocks noGrp="1"/>
          </p:cNvSpPr>
          <p:nvPr>
            <p:ph type="body" sz="quarter" idx="1"/>
          </p:nvPr>
        </p:nvSpPr>
        <p:spPr>
          <a:prstGeom prst="rect">
            <a:avLst/>
          </a:prstGeom>
        </p:spPr>
        <p:txBody>
          <a:bodyPr/>
          <a:lstStyle>
            <a:lvl1pPr marL="171450" indent="-171450">
              <a:buSzPct val="100000"/>
              <a:buFont typeface="Arial"/>
              <a:buChar char="•"/>
            </a:lvl1pPr>
          </a:lstStyle>
          <a:p>
            <a:r>
              <a:t>In making this recommendation, the Task Force considered</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 name="Shape 526"/>
          <p:cNvSpPr>
            <a:spLocks noGrp="1" noRot="1" noChangeAspect="1"/>
          </p:cNvSpPr>
          <p:nvPr>
            <p:ph type="sldImg"/>
          </p:nvPr>
        </p:nvSpPr>
        <p:spPr>
          <a:prstGeom prst="rect">
            <a:avLst/>
          </a:prstGeom>
        </p:spPr>
        <p:txBody>
          <a:bodyPr/>
          <a:lstStyle/>
          <a:p>
            <a:endParaRPr/>
          </a:p>
        </p:txBody>
      </p:sp>
      <p:sp>
        <p:nvSpPr>
          <p:cNvPr id="527" name="Shape 527"/>
          <p:cNvSpPr>
            <a:spLocks noGrp="1"/>
          </p:cNvSpPr>
          <p:nvPr>
            <p:ph type="body" sz="quarter" idx="1"/>
          </p:nvPr>
        </p:nvSpPr>
        <p:spPr>
          <a:prstGeom prst="rect">
            <a:avLst/>
          </a:prstGeom>
        </p:spPr>
        <p:txBody>
          <a:bodyPr/>
          <a:lstStyle/>
          <a:p>
            <a:pPr marL="342900" indent="-342900">
              <a:spcBef>
                <a:spcPts val="500"/>
              </a:spcBef>
              <a:buSzPct val="100000"/>
              <a:buChar char="-"/>
              <a:defRPr sz="2100"/>
            </a:pPr>
            <a:r>
              <a:t>A number of tools have been developed to help share the messages in this guideline</a:t>
            </a:r>
          </a:p>
          <a:p>
            <a:pPr marL="342900" indent="-342900">
              <a:spcBef>
                <a:spcPts val="500"/>
              </a:spcBef>
              <a:buSzPct val="100000"/>
              <a:buChar char="-"/>
              <a:defRPr sz="2100"/>
            </a:pPr>
            <a:r>
              <a:t>The infographic shown on the slide here was developed to help practitioners with the takeaway messages for practice</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 name="Shape 535"/>
          <p:cNvSpPr>
            <a:spLocks noGrp="1" noRot="1" noChangeAspect="1"/>
          </p:cNvSpPr>
          <p:nvPr>
            <p:ph type="sldImg"/>
          </p:nvPr>
        </p:nvSpPr>
        <p:spPr>
          <a:prstGeom prst="rect">
            <a:avLst/>
          </a:prstGeom>
        </p:spPr>
        <p:txBody>
          <a:bodyPr/>
          <a:lstStyle/>
          <a:p>
            <a:endParaRPr/>
          </a:p>
        </p:txBody>
      </p:sp>
      <p:sp>
        <p:nvSpPr>
          <p:cNvPr id="536" name="Shape 536"/>
          <p:cNvSpPr>
            <a:spLocks noGrp="1"/>
          </p:cNvSpPr>
          <p:nvPr>
            <p:ph type="body" sz="quarter" idx="1"/>
          </p:nvPr>
        </p:nvSpPr>
        <p:spPr>
          <a:prstGeom prst="rect">
            <a:avLst/>
          </a:prstGeom>
        </p:spPr>
        <p:txBody>
          <a:bodyPr/>
          <a:lstStyle>
            <a:lvl1pPr marL="342900" indent="-342900">
              <a:spcBef>
                <a:spcPts val="200"/>
              </a:spcBef>
              <a:buSzPct val="100000"/>
              <a:buFont typeface="Arial"/>
              <a:buChar char="•"/>
            </a:lvl1pPr>
          </a:lstStyle>
          <a:p>
            <a:r>
              <a:t>The public page will also be available with accessible, relevant resources for patients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 name="Shape 540"/>
          <p:cNvSpPr>
            <a:spLocks noGrp="1" noRot="1" noChangeAspect="1"/>
          </p:cNvSpPr>
          <p:nvPr>
            <p:ph type="sldImg"/>
          </p:nvPr>
        </p:nvSpPr>
        <p:spPr>
          <a:prstGeom prst="rect">
            <a:avLst/>
          </a:prstGeom>
        </p:spPr>
        <p:txBody>
          <a:bodyPr/>
          <a:lstStyle/>
          <a:p>
            <a:endParaRPr/>
          </a:p>
        </p:txBody>
      </p:sp>
      <p:sp>
        <p:nvSpPr>
          <p:cNvPr id="541" name="Shape 541"/>
          <p:cNvSpPr>
            <a:spLocks noGrp="1"/>
          </p:cNvSpPr>
          <p:nvPr>
            <p:ph type="body" sz="quarter" idx="1"/>
          </p:nvPr>
        </p:nvSpPr>
        <p:spPr>
          <a:prstGeom prst="rect">
            <a:avLst/>
          </a:prstGeom>
        </p:spPr>
        <p:txBody>
          <a:bodyPr/>
          <a:lstStyle/>
          <a:p>
            <a:r>
              <a:t>Conclusions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Shape 214"/>
          <p:cNvSpPr>
            <a:spLocks noGrp="1" noRot="1" noChangeAspect="1"/>
          </p:cNvSpPr>
          <p:nvPr>
            <p:ph type="sldImg"/>
          </p:nvPr>
        </p:nvSpPr>
        <p:spPr>
          <a:prstGeom prst="rect">
            <a:avLst/>
          </a:prstGeom>
        </p:spPr>
        <p:txBody>
          <a:bodyPr/>
          <a:lstStyle/>
          <a:p>
            <a:endParaRPr/>
          </a:p>
        </p:txBody>
      </p:sp>
      <p:sp>
        <p:nvSpPr>
          <p:cNvPr id="215" name="Shape 215"/>
          <p:cNvSpPr>
            <a:spLocks noGrp="1"/>
          </p:cNvSpPr>
          <p:nvPr>
            <p:ph type="body" sz="quarter" idx="1"/>
          </p:nvPr>
        </p:nvSpPr>
        <p:spPr>
          <a:prstGeom prst="rect">
            <a:avLst/>
          </a:prstGeom>
        </p:spPr>
        <p:txBody>
          <a:bodyPr/>
          <a:lstStyle/>
          <a:p>
            <a:r>
              <a:t>- These slides are made available publicly following the guideline’s release as an educational support to assist with the dissemination, uptake and implementation of the guidelines into primary care practice. </a:t>
            </a:r>
          </a:p>
          <a:p>
            <a:r>
              <a:t>- Some or all of the slides in this slide deck may be used in educational contexts.   </a:t>
            </a:r>
          </a:p>
          <a:p>
            <a:r>
              <a:t>- The views do not necessarily represent the views of the Public Health Agency of Canada</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 name="Shape 563"/>
          <p:cNvSpPr>
            <a:spLocks noGrp="1" noRot="1" noChangeAspect="1"/>
          </p:cNvSpPr>
          <p:nvPr>
            <p:ph type="sldImg"/>
          </p:nvPr>
        </p:nvSpPr>
        <p:spPr>
          <a:prstGeom prst="rect">
            <a:avLst/>
          </a:prstGeom>
        </p:spPr>
        <p:txBody>
          <a:bodyPr/>
          <a:lstStyle/>
          <a:p>
            <a:endParaRPr/>
          </a:p>
        </p:txBody>
      </p:sp>
      <p:sp>
        <p:nvSpPr>
          <p:cNvPr id="564" name="Shape 564"/>
          <p:cNvSpPr>
            <a:spLocks noGrp="1"/>
          </p:cNvSpPr>
          <p:nvPr>
            <p:ph type="body" sz="quarter" idx="1"/>
          </p:nvPr>
        </p:nvSpPr>
        <p:spPr>
          <a:prstGeom prst="rect">
            <a:avLst/>
          </a:prstGeom>
        </p:spPr>
        <p:txBody>
          <a:bodyPr/>
          <a:lstStyle/>
          <a:p>
            <a:pPr marL="628650" lvl="1" indent="-171450">
              <a:spcBef>
                <a:spcPts val="1400"/>
              </a:spcBef>
              <a:buSzPct val="100000"/>
              <a:buFont typeface="Arial"/>
              <a:buChar char="•"/>
            </a:pPr>
            <a:r>
              <a:t>To implement this guideline, primary care providers should be</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 name="Shape 577"/>
          <p:cNvSpPr>
            <a:spLocks noGrp="1" noRot="1" noChangeAspect="1"/>
          </p:cNvSpPr>
          <p:nvPr>
            <p:ph type="sldImg"/>
          </p:nvPr>
        </p:nvSpPr>
        <p:spPr>
          <a:prstGeom prst="rect">
            <a:avLst/>
          </a:prstGeom>
        </p:spPr>
        <p:txBody>
          <a:bodyPr/>
          <a:lstStyle/>
          <a:p>
            <a:endParaRPr/>
          </a:p>
        </p:txBody>
      </p:sp>
      <p:sp>
        <p:nvSpPr>
          <p:cNvPr id="578" name="Shape 578"/>
          <p:cNvSpPr>
            <a:spLocks noGrp="1"/>
          </p:cNvSpPr>
          <p:nvPr>
            <p:ph type="body" sz="quarter" idx="1"/>
          </p:nvPr>
        </p:nvSpPr>
        <p:spPr>
          <a:prstGeom prst="rect">
            <a:avLst/>
          </a:prstGeom>
        </p:spPr>
        <p:txBody>
          <a:bodyPr/>
          <a:lstStyle/>
          <a:p>
            <a:r>
              <a:t>For more information on the details of this guideline please see:</a:t>
            </a:r>
          </a:p>
          <a:p>
            <a:endParaRPr/>
          </a:p>
          <a:p>
            <a:r>
              <a:t>Canadian Task Force for Preventive Health Care website: </a:t>
            </a:r>
            <a:r>
              <a:rPr u="sng">
                <a:solidFill>
                  <a:schemeClr val="accent2"/>
                </a:solidFill>
                <a:uFill>
                  <a:solidFill>
                    <a:schemeClr val="accent2"/>
                  </a:solidFill>
                </a:uFill>
                <a:hlinkClick r:id="rId3"/>
              </a:rPr>
              <a:t>http://canadiantaskforce.ca</a:t>
            </a:r>
            <a:r>
              <a:t>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Shape 221"/>
          <p:cNvSpPr>
            <a:spLocks noGrp="1" noRot="1" noChangeAspect="1"/>
          </p:cNvSpPr>
          <p:nvPr>
            <p:ph type="sldImg"/>
          </p:nvPr>
        </p:nvSpPr>
        <p:spPr>
          <a:prstGeom prst="rect">
            <a:avLst/>
          </a:prstGeom>
        </p:spPr>
        <p:txBody>
          <a:bodyPr/>
          <a:lstStyle/>
          <a:p>
            <a:endParaRPr/>
          </a:p>
        </p:txBody>
      </p:sp>
      <p:sp>
        <p:nvSpPr>
          <p:cNvPr id="222" name="Shape 222"/>
          <p:cNvSpPr>
            <a:spLocks noGrp="1"/>
          </p:cNvSpPr>
          <p:nvPr>
            <p:ph type="body" sz="quarter" idx="1"/>
          </p:nvPr>
        </p:nvSpPr>
        <p:spPr>
          <a:prstGeom prst="rect">
            <a:avLst/>
          </a:prstGeom>
        </p:spPr>
        <p:txBody>
          <a:bodyPr/>
          <a:lstStyle/>
          <a:p>
            <a:r>
              <a:t>- Overview of the Webinar</a:t>
            </a:r>
          </a:p>
          <a:p>
            <a:pPr>
              <a:defRPr sz="2600"/>
            </a:pPr>
            <a:r>
              <a:t>- Presentation</a:t>
            </a:r>
          </a:p>
          <a:p>
            <a:pPr marL="457200" lvl="1" indent="0">
              <a:buSzPct val="100000"/>
              <a:buFont typeface="Arial"/>
              <a:buChar char="•"/>
              <a:defRPr sz="2300"/>
            </a:pPr>
            <a:r>
              <a:t>Methods </a:t>
            </a:r>
          </a:p>
          <a:p>
            <a:pPr marL="457200" lvl="1" indent="0">
              <a:buSzPct val="100000"/>
              <a:buFont typeface="Arial"/>
              <a:buChar char="•"/>
              <a:defRPr sz="2300"/>
            </a:pPr>
            <a:r>
              <a:t>Background on depression</a:t>
            </a:r>
          </a:p>
          <a:p>
            <a:pPr marL="457200" lvl="1" indent="0">
              <a:buSzPct val="100000"/>
              <a:buFont typeface="Arial"/>
              <a:buChar char="•"/>
              <a:defRPr sz="2300"/>
            </a:pPr>
            <a:r>
              <a:t>Recommendation</a:t>
            </a:r>
          </a:p>
          <a:p>
            <a:pPr marL="457200" lvl="1" indent="0">
              <a:buSzPct val="100000"/>
              <a:buFont typeface="Arial"/>
              <a:buChar char="•"/>
              <a:defRPr sz="2300"/>
            </a:pPr>
            <a:r>
              <a:t>Evidence</a:t>
            </a:r>
          </a:p>
          <a:p>
            <a:pPr marL="457200" lvl="1" indent="0">
              <a:buSzPct val="100000"/>
              <a:buFont typeface="Arial"/>
              <a:buChar char="•"/>
              <a:defRPr sz="2300"/>
            </a:pPr>
            <a:r>
              <a:t>Rationale for recommendation</a:t>
            </a:r>
          </a:p>
          <a:p>
            <a:pPr marL="457200" lvl="1" indent="0">
              <a:buSzPct val="100000"/>
              <a:buFont typeface="Arial"/>
              <a:buChar char="•"/>
              <a:defRPr sz="2300"/>
            </a:pPr>
            <a:r>
              <a:t>Tools</a:t>
            </a:r>
          </a:p>
          <a:p>
            <a:pPr marL="457200" lvl="1" indent="0">
              <a:buSzPct val="100000"/>
              <a:buFont typeface="Arial"/>
              <a:buChar char="•"/>
              <a:defRPr sz="2300"/>
            </a:pPr>
            <a:r>
              <a:t>Conclusion</a:t>
            </a:r>
          </a:p>
          <a:p>
            <a:pPr>
              <a:defRPr sz="2600"/>
            </a:pPr>
            <a:r>
              <a:t>- Questions and Answers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Shape 227"/>
          <p:cNvSpPr>
            <a:spLocks noGrp="1" noRot="1" noChangeAspect="1"/>
          </p:cNvSpPr>
          <p:nvPr>
            <p:ph type="sldImg"/>
          </p:nvPr>
        </p:nvSpPr>
        <p:spPr>
          <a:prstGeom prst="rect">
            <a:avLst/>
          </a:prstGeom>
        </p:spPr>
        <p:txBody>
          <a:bodyPr/>
          <a:lstStyle/>
          <a:p>
            <a:endParaRPr/>
          </a:p>
        </p:txBody>
      </p:sp>
      <p:sp>
        <p:nvSpPr>
          <p:cNvPr id="228" name="Shape 228"/>
          <p:cNvSpPr>
            <a:spLocks noGrp="1"/>
          </p:cNvSpPr>
          <p:nvPr>
            <p:ph type="body" sz="quarter" idx="1"/>
          </p:nvPr>
        </p:nvSpPr>
        <p:spPr>
          <a:prstGeom prst="rect">
            <a:avLst/>
          </a:prstGeom>
        </p:spPr>
        <p:txBody>
          <a:bodyPr/>
          <a:lstStyle/>
          <a:p>
            <a:r>
              <a:t>- Methods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Shape 238"/>
          <p:cNvSpPr>
            <a:spLocks noGrp="1" noRot="1" noChangeAspect="1"/>
          </p:cNvSpPr>
          <p:nvPr>
            <p:ph type="sldImg"/>
          </p:nvPr>
        </p:nvSpPr>
        <p:spPr>
          <a:prstGeom prst="rect">
            <a:avLst/>
          </a:prstGeom>
        </p:spPr>
        <p:txBody>
          <a:bodyPr/>
          <a:lstStyle/>
          <a:p>
            <a:endParaRPr/>
          </a:p>
        </p:txBody>
      </p:sp>
      <p:sp>
        <p:nvSpPr>
          <p:cNvPr id="239" name="Shape 239"/>
          <p:cNvSpPr>
            <a:spLocks noGrp="1"/>
          </p:cNvSpPr>
          <p:nvPr>
            <p:ph type="body" sz="quarter" idx="1"/>
          </p:nvPr>
        </p:nvSpPr>
        <p:spPr>
          <a:prstGeom prst="rect">
            <a:avLst/>
          </a:prstGeom>
        </p:spPr>
        <p:txBody>
          <a:bodyPr/>
          <a:lstStyle/>
          <a:p>
            <a:pPr marL="285750" indent="-285750">
              <a:buSzPct val="100000"/>
              <a:buFont typeface="Arial"/>
              <a:buChar char="•"/>
            </a:pPr>
            <a:r>
              <a:t>The Task Force is an independent panel of up to 15 volunteers that develops evidence-based clinical practice guidelines for primary care.</a:t>
            </a:r>
          </a:p>
          <a:p>
            <a:pPr marL="285750" indent="-285750">
              <a:buSzPct val="100000"/>
              <a:buFont typeface="Arial"/>
              <a:buChar char="•"/>
            </a:pPr>
            <a:r>
              <a:t>Our mandate is to develop evidence-based clinical practice guidelines to support primary care providers in delivering preventive healthcare</a:t>
            </a:r>
          </a:p>
          <a:p>
            <a:pPr marL="285750" indent="-285750">
              <a:buSzPct val="100000"/>
              <a:buFont typeface="Arial"/>
              <a:buChar char="•"/>
            </a:pPr>
            <a:r>
              <a:t>The Task Force's goal is to improve the health of Canadians with evidence-based clinical practice guidelines for primary care</a:t>
            </a:r>
          </a:p>
          <a:p>
            <a:pPr marL="285750" indent="-285750">
              <a:buSzPct val="100000"/>
              <a:buFont typeface="Arial"/>
              <a:buChar char="•"/>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Shape 256"/>
          <p:cNvSpPr>
            <a:spLocks noGrp="1" noRot="1" noChangeAspect="1"/>
          </p:cNvSpPr>
          <p:nvPr>
            <p:ph type="sldImg"/>
          </p:nvPr>
        </p:nvSpPr>
        <p:spPr>
          <a:prstGeom prst="rect">
            <a:avLst/>
          </a:prstGeom>
        </p:spPr>
        <p:txBody>
          <a:bodyPr/>
          <a:lstStyle/>
          <a:p>
            <a:endParaRPr/>
          </a:p>
        </p:txBody>
      </p:sp>
      <p:sp>
        <p:nvSpPr>
          <p:cNvPr id="257" name="Shape 257"/>
          <p:cNvSpPr>
            <a:spLocks noGrp="1"/>
          </p:cNvSpPr>
          <p:nvPr>
            <p:ph type="body" sz="quarter" idx="1"/>
          </p:nvPr>
        </p:nvSpPr>
        <p:spPr>
          <a:prstGeom prst="rect">
            <a:avLst/>
          </a:prstGeom>
        </p:spPr>
        <p:txBody>
          <a:bodyPr/>
          <a:lstStyle/>
          <a:p>
            <a:r>
              <a:t>The Task Force Working Group on these recommendations is shown including two non-voting people who provided scientific expertise and support from the Public Health Agency of Canada.</a:t>
            </a:r>
          </a:p>
          <a:p>
            <a:r>
              <a:t>The next slides list the many others involved in this guideline.</a:t>
            </a:r>
          </a:p>
          <a:p>
            <a:endParaRPr/>
          </a:p>
          <a:p>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Shape 274"/>
          <p:cNvSpPr>
            <a:spLocks noGrp="1" noRot="1" noChangeAspect="1"/>
          </p:cNvSpPr>
          <p:nvPr>
            <p:ph type="sldImg"/>
          </p:nvPr>
        </p:nvSpPr>
        <p:spPr>
          <a:prstGeom prst="rect">
            <a:avLst/>
          </a:prstGeom>
        </p:spPr>
        <p:txBody>
          <a:bodyPr/>
          <a:lstStyle/>
          <a:p>
            <a:endParaRPr/>
          </a:p>
        </p:txBody>
      </p:sp>
      <p:sp>
        <p:nvSpPr>
          <p:cNvPr id="275" name="Shape 275"/>
          <p:cNvSpPr>
            <a:spLocks noGrp="1"/>
          </p:cNvSpPr>
          <p:nvPr>
            <p:ph type="body" sz="quarter" idx="1"/>
          </p:nvPr>
        </p:nvSpPr>
        <p:spPr>
          <a:prstGeom prst="rect">
            <a:avLst/>
          </a:prstGeom>
        </p:spPr>
        <p:txBody>
          <a:bodyPr/>
          <a:lstStyle/>
          <a:p>
            <a:pPr marL="171450" indent="-171450">
              <a:buSzPct val="100000"/>
              <a:buFont typeface="Arial"/>
              <a:buChar char="•"/>
            </a:pPr>
            <a:r>
              <a:t>For phase 1, 16 adults (3 identifying as male, 13 identifying as female; aged 22–63 yr) rated the importance of key harms and benefits of screening for depression and indicated their preference for being screened for depression in an online survey. Next, the knowledge translation group held 2 focus groups (n = 14; 10 and 4 participants per group) and 2 interviews by teleconference to gather qualitative data regarding the survey question topics. </a:t>
            </a:r>
          </a:p>
          <a:p>
            <a:pPr marL="171450" indent="-171450">
              <a:buSzPct val="100000"/>
              <a:buFont typeface="Arial"/>
              <a:buChar char="•"/>
            </a:pPr>
            <a:r>
              <a:t>Phase 2 activities were much the same as phase 1 activities, except that participants in phase 2 received information from the systematic review about the relative likelihood of each outcome. Eighteen adults (5 identifying as male, 13 identifying as female; 5 had been diagnosed with or were receiving treatment for depression; aged 22–56 yr; 4 with a high school education, 14 with a postsecondary education) completed the online survey. Thereafter, 4 focus group sessions (n = 18; 2–7 participants per group) were held via teleconference to gather qualitative data on participants’ perceptions of the screening outcomes, and their overall values and preferences for screening. </a:t>
            </a:r>
            <a:br/>
            <a:b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Shape 281"/>
          <p:cNvSpPr>
            <a:spLocks noGrp="1" noRot="1" noChangeAspect="1"/>
          </p:cNvSpPr>
          <p:nvPr>
            <p:ph type="sldImg"/>
          </p:nvPr>
        </p:nvSpPr>
        <p:spPr>
          <a:prstGeom prst="rect">
            <a:avLst/>
          </a:prstGeom>
        </p:spPr>
        <p:txBody>
          <a:bodyPr/>
          <a:lstStyle/>
          <a:p>
            <a:endParaRPr/>
          </a:p>
        </p:txBody>
      </p:sp>
      <p:sp>
        <p:nvSpPr>
          <p:cNvPr id="282" name="Shape 282"/>
          <p:cNvSpPr>
            <a:spLocks noGrp="1"/>
          </p:cNvSpPr>
          <p:nvPr>
            <p:ph type="body" sz="quarter" idx="1"/>
          </p:nvPr>
        </p:nvSpPr>
        <p:spPr>
          <a:prstGeom prst="rect">
            <a:avLst/>
          </a:prstGeom>
        </p:spPr>
        <p:txBody>
          <a:bodyPr/>
          <a:lstStyle/>
          <a:p>
            <a:r>
              <a:t>150 Interest holders were invited to provided, with 29 interest holders providing feedback. All comments and responses will be available on our website</a:t>
            </a:r>
          </a:p>
          <a:p>
            <a:r>
              <a:t>We also had extensive input with CMAJ and its peer reviewers.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Shape 287"/>
          <p:cNvSpPr>
            <a:spLocks noGrp="1" noRot="1" noChangeAspect="1"/>
          </p:cNvSpPr>
          <p:nvPr>
            <p:ph type="sldImg"/>
          </p:nvPr>
        </p:nvSpPr>
        <p:spPr>
          <a:prstGeom prst="rect">
            <a:avLst/>
          </a:prstGeom>
        </p:spPr>
        <p:txBody>
          <a:bodyPr/>
          <a:lstStyle/>
          <a:p>
            <a:endParaRPr/>
          </a:p>
        </p:txBody>
      </p:sp>
      <p:sp>
        <p:nvSpPr>
          <p:cNvPr id="288" name="Shape 288"/>
          <p:cNvSpPr>
            <a:spLocks noGrp="1"/>
          </p:cNvSpPr>
          <p:nvPr>
            <p:ph type="body" sz="quarter" idx="1"/>
          </p:nvPr>
        </p:nvSpPr>
        <p:spPr>
          <a:prstGeom prst="rect">
            <a:avLst/>
          </a:prstGeom>
        </p:spPr>
        <p:txBody>
          <a:bodyPr/>
          <a:lstStyle/>
          <a:p>
            <a:r>
              <a:t>Conflicts of interest were managed according to the Task Force's COI policy which outlines different requirements for Task Force members and non-voting experts. We did not judge any disclosures to represent competing interests that precluded participation of task force members or clinical experts. Content experts do not provide input into or vote on direction or strength of recommendations.</a:t>
            </a: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13" name="Rectangle 6"/>
          <p:cNvSpPr/>
          <p:nvPr/>
        </p:nvSpPr>
        <p:spPr>
          <a:xfrm>
            <a:off x="-13138" y="990600"/>
            <a:ext cx="9157138" cy="5867400"/>
          </a:xfrm>
          <a:prstGeom prst="rect">
            <a:avLst/>
          </a:prstGeom>
          <a:solidFill>
            <a:schemeClr val="accent2"/>
          </a:solidFill>
          <a:ln w="12700">
            <a:miter lim="400000"/>
          </a:ln>
        </p:spPr>
        <p:txBody>
          <a:bodyPr lIns="45719" rIns="45719" anchor="ctr"/>
          <a:lstStyle/>
          <a:p>
            <a:pPr algn="ctr"/>
            <a:endParaRPr/>
          </a:p>
        </p:txBody>
      </p:sp>
      <p:sp>
        <p:nvSpPr>
          <p:cNvPr id="14" name="Title Text"/>
          <p:cNvSpPr txBox="1">
            <a:spLocks noGrp="1"/>
          </p:cNvSpPr>
          <p:nvPr>
            <p:ph type="title"/>
          </p:nvPr>
        </p:nvSpPr>
        <p:spPr>
          <a:xfrm>
            <a:off x="685800" y="2130425"/>
            <a:ext cx="7772400" cy="1470025"/>
          </a:xfrm>
          <a:prstGeom prst="rect">
            <a:avLst/>
          </a:prstGeom>
        </p:spPr>
        <p:txBody>
          <a:bodyPr/>
          <a:lstStyle>
            <a:lvl1pPr>
              <a:defRPr sz="3600">
                <a:solidFill>
                  <a:srgbClr val="FFFFFF"/>
                </a:solidFill>
              </a:defRPr>
            </a:lvl1pPr>
          </a:lstStyle>
          <a:p>
            <a:r>
              <a:t>Title Text</a:t>
            </a:r>
          </a:p>
        </p:txBody>
      </p:sp>
      <p:sp>
        <p:nvSpPr>
          <p:cNvPr id="15" name="Body Level One…"/>
          <p:cNvSpPr txBox="1">
            <a:spLocks noGrp="1"/>
          </p:cNvSpPr>
          <p:nvPr>
            <p:ph type="body" sz="quarter" idx="1"/>
          </p:nvPr>
        </p:nvSpPr>
        <p:spPr>
          <a:xfrm>
            <a:off x="685800" y="3733800"/>
            <a:ext cx="6400800" cy="609600"/>
          </a:xfrm>
          <a:prstGeom prst="rect">
            <a:avLst/>
          </a:prstGeom>
        </p:spPr>
        <p:txBody>
          <a:bodyPr/>
          <a:lstStyle>
            <a:lvl1pPr marL="0" indent="0">
              <a:buSzTx/>
              <a:buFontTx/>
              <a:buNone/>
              <a:defRPr>
                <a:solidFill>
                  <a:srgbClr val="FFFFFF"/>
                </a:solidFill>
              </a:defRPr>
            </a:lvl1pPr>
            <a:lvl2pPr marL="0" indent="457200">
              <a:buSzTx/>
              <a:buFontTx/>
              <a:buNone/>
              <a:defRPr>
                <a:solidFill>
                  <a:srgbClr val="FFFFFF"/>
                </a:solidFill>
              </a:defRPr>
            </a:lvl2pPr>
            <a:lvl3pPr marL="0" indent="914400">
              <a:buSzTx/>
              <a:buFontTx/>
              <a:buNone/>
              <a:defRPr>
                <a:solidFill>
                  <a:srgbClr val="FFFFFF"/>
                </a:solidFill>
              </a:defRPr>
            </a:lvl3pPr>
            <a:lvl4pPr marL="0" indent="1371600">
              <a:buSzTx/>
              <a:buFontTx/>
              <a:buNone/>
              <a:defRPr>
                <a:solidFill>
                  <a:srgbClr val="FFFFFF"/>
                </a:solidFill>
              </a:defRPr>
            </a:lvl4pPr>
            <a:lvl5pPr marL="0" indent="1828800">
              <a:buSzTx/>
              <a:buFontTx/>
              <a:buNone/>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pic>
        <p:nvPicPr>
          <p:cNvPr id="16" name="Picture 7" descr="Picture 7"/>
          <p:cNvPicPr>
            <a:picLocks noChangeAspect="1"/>
          </p:cNvPicPr>
          <p:nvPr/>
        </p:nvPicPr>
        <p:blipFill>
          <a:blip r:embed="rId2"/>
          <a:stretch>
            <a:fillRect/>
          </a:stretch>
        </p:blipFill>
        <p:spPr>
          <a:xfrm>
            <a:off x="457200" y="281736"/>
            <a:ext cx="2819400" cy="518771"/>
          </a:xfrm>
          <a:prstGeom prst="rect">
            <a:avLst/>
          </a:prstGeom>
          <a:ln w="12700">
            <a:miter lim="400000"/>
          </a:ln>
        </p:spPr>
      </p:pic>
      <p:sp>
        <p:nvSpPr>
          <p:cNvPr id="17" name="TextBox 4"/>
          <p:cNvSpPr txBox="1"/>
          <p:nvPr/>
        </p:nvSpPr>
        <p:spPr>
          <a:xfrm>
            <a:off x="807719" y="5943600"/>
            <a:ext cx="4556762" cy="3506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i="1">
                <a:solidFill>
                  <a:srgbClr val="FFFFFF"/>
                </a:solidFill>
                <a:latin typeface="Arial"/>
                <a:ea typeface="Arial"/>
                <a:cs typeface="Arial"/>
                <a:sym typeface="Arial"/>
              </a:defRPr>
            </a:lvl1pPr>
          </a:lstStyle>
          <a:p>
            <a:r>
              <a:t>Putting Prevention into Practice</a:t>
            </a:r>
          </a:p>
        </p:txBody>
      </p:sp>
      <p:pic>
        <p:nvPicPr>
          <p:cNvPr id="18" name="Picture 8" descr="Picture 8"/>
          <p:cNvPicPr>
            <a:picLocks noChangeAspect="1"/>
          </p:cNvPicPr>
          <p:nvPr/>
        </p:nvPicPr>
        <p:blipFill>
          <a:blip r:embed="rId3"/>
          <a:stretch>
            <a:fillRect/>
          </a:stretch>
        </p:blipFill>
        <p:spPr>
          <a:xfrm>
            <a:off x="3713503" y="2133600"/>
            <a:ext cx="5430497" cy="4724400"/>
          </a:xfrm>
          <a:prstGeom prst="rect">
            <a:avLst/>
          </a:prstGeom>
          <a:ln w="12700">
            <a:miter lim="400000"/>
          </a:ln>
          <a:effectLst>
            <a:outerShdw blurRad="50800" dist="50800" dir="5400000" rotWithShape="0">
              <a:srgbClr val="000000">
                <a:alpha val="0"/>
              </a:srgbClr>
            </a:outerShdw>
          </a:effectLst>
        </p:spPr>
      </p:pic>
      <p:sp>
        <p:nvSpPr>
          <p:cNvPr id="19" name="Slide Number"/>
          <p:cNvSpPr txBox="1">
            <a:spLocks noGrp="1"/>
          </p:cNvSpPr>
          <p:nvPr>
            <p:ph type="sldNum" sz="quarter" idx="2"/>
          </p:nvPr>
        </p:nvSpPr>
        <p:spPr>
          <a:xfrm>
            <a:off x="4419600" y="6172200"/>
            <a:ext cx="21336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100" name="Title Text"/>
          <p:cNvSpPr txBox="1">
            <a:spLocks noGrp="1"/>
          </p:cNvSpPr>
          <p:nvPr>
            <p:ph type="title"/>
          </p:nvPr>
        </p:nvSpPr>
        <p:spPr>
          <a:xfrm>
            <a:off x="1792288" y="4800600"/>
            <a:ext cx="5486401" cy="566738"/>
          </a:xfrm>
          <a:prstGeom prst="rect">
            <a:avLst/>
          </a:prstGeom>
        </p:spPr>
        <p:txBody>
          <a:bodyPr anchor="b"/>
          <a:lstStyle>
            <a:lvl1pPr>
              <a:defRPr sz="2000"/>
            </a:lvl1pPr>
          </a:lstStyle>
          <a:p>
            <a:r>
              <a:t>Title Text</a:t>
            </a:r>
          </a:p>
        </p:txBody>
      </p:sp>
      <p:sp>
        <p:nvSpPr>
          <p:cNvPr id="101" name="Picture Placeholder 2"/>
          <p:cNvSpPr>
            <a:spLocks noGrp="1"/>
          </p:cNvSpPr>
          <p:nvPr>
            <p:ph type="pic" sz="half" idx="21"/>
          </p:nvPr>
        </p:nvSpPr>
        <p:spPr>
          <a:xfrm>
            <a:off x="1792288" y="612775"/>
            <a:ext cx="5486401" cy="4114800"/>
          </a:xfrm>
          <a:prstGeom prst="rect">
            <a:avLst/>
          </a:prstGeom>
        </p:spPr>
        <p:txBody>
          <a:bodyPr lIns="91439" rIns="91439">
            <a:noAutofit/>
          </a:bodyPr>
          <a:lstStyle/>
          <a:p>
            <a:endParaRPr/>
          </a:p>
        </p:txBody>
      </p:sp>
      <p:sp>
        <p:nvSpPr>
          <p:cNvPr id="102" name="Body Level One…"/>
          <p:cNvSpPr txBox="1">
            <a:spLocks noGrp="1"/>
          </p:cNvSpPr>
          <p:nvPr>
            <p:ph type="body" sz="quarter" idx="1"/>
          </p:nvPr>
        </p:nvSpPr>
        <p:spPr>
          <a:xfrm>
            <a:off x="1792288" y="5367337"/>
            <a:ext cx="5486401" cy="804863"/>
          </a:xfrm>
          <a:prstGeom prst="rect">
            <a:avLst/>
          </a:prstGeom>
        </p:spPr>
        <p:txBody>
          <a:bodyPr/>
          <a:lstStyle>
            <a:lvl1pPr marL="0" indent="0">
              <a:spcBef>
                <a:spcPts val="300"/>
              </a:spcBef>
              <a:buSzTx/>
              <a:buFontTx/>
              <a:buNone/>
              <a:defRPr sz="1400"/>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sp>
        <p:nvSpPr>
          <p:cNvPr id="110" name="Rectangle 6"/>
          <p:cNvSpPr/>
          <p:nvPr/>
        </p:nvSpPr>
        <p:spPr>
          <a:xfrm>
            <a:off x="-13138" y="990600"/>
            <a:ext cx="9157138" cy="5867400"/>
          </a:xfrm>
          <a:prstGeom prst="rect">
            <a:avLst/>
          </a:prstGeom>
          <a:solidFill>
            <a:schemeClr val="accent2"/>
          </a:solidFill>
          <a:ln w="12700">
            <a:miter lim="400000"/>
          </a:ln>
        </p:spPr>
        <p:txBody>
          <a:bodyPr lIns="45719" rIns="45719" anchor="ctr"/>
          <a:lstStyle/>
          <a:p>
            <a:pPr algn="ctr"/>
            <a:endParaRPr/>
          </a:p>
        </p:txBody>
      </p:sp>
      <p:sp>
        <p:nvSpPr>
          <p:cNvPr id="111" name="Title Text"/>
          <p:cNvSpPr txBox="1">
            <a:spLocks noGrp="1"/>
          </p:cNvSpPr>
          <p:nvPr>
            <p:ph type="title"/>
          </p:nvPr>
        </p:nvSpPr>
        <p:spPr>
          <a:xfrm>
            <a:off x="685800" y="2130425"/>
            <a:ext cx="7772400" cy="1470025"/>
          </a:xfrm>
          <a:prstGeom prst="rect">
            <a:avLst/>
          </a:prstGeom>
        </p:spPr>
        <p:txBody>
          <a:bodyPr/>
          <a:lstStyle>
            <a:lvl1pPr>
              <a:defRPr sz="3600">
                <a:solidFill>
                  <a:srgbClr val="FFFFFF"/>
                </a:solidFill>
              </a:defRPr>
            </a:lvl1pPr>
          </a:lstStyle>
          <a:p>
            <a:r>
              <a:t>Title Text</a:t>
            </a:r>
          </a:p>
        </p:txBody>
      </p:sp>
      <p:sp>
        <p:nvSpPr>
          <p:cNvPr id="112" name="Body Level One…"/>
          <p:cNvSpPr txBox="1">
            <a:spLocks noGrp="1"/>
          </p:cNvSpPr>
          <p:nvPr>
            <p:ph type="body" sz="quarter" idx="1"/>
          </p:nvPr>
        </p:nvSpPr>
        <p:spPr>
          <a:xfrm>
            <a:off x="685800" y="3733800"/>
            <a:ext cx="6400800" cy="609600"/>
          </a:xfrm>
          <a:prstGeom prst="rect">
            <a:avLst/>
          </a:prstGeom>
        </p:spPr>
        <p:txBody>
          <a:bodyPr/>
          <a:lstStyle>
            <a:lvl1pPr marL="0" indent="0">
              <a:buSzTx/>
              <a:buFontTx/>
              <a:buNone/>
              <a:defRPr>
                <a:solidFill>
                  <a:srgbClr val="FFFFFF"/>
                </a:solidFill>
              </a:defRPr>
            </a:lvl1pPr>
            <a:lvl2pPr marL="0" indent="457200">
              <a:buSzTx/>
              <a:buFontTx/>
              <a:buNone/>
              <a:defRPr>
                <a:solidFill>
                  <a:srgbClr val="FFFFFF"/>
                </a:solidFill>
              </a:defRPr>
            </a:lvl2pPr>
            <a:lvl3pPr marL="0" indent="914400">
              <a:buSzTx/>
              <a:buFontTx/>
              <a:buNone/>
              <a:defRPr>
                <a:solidFill>
                  <a:srgbClr val="FFFFFF"/>
                </a:solidFill>
              </a:defRPr>
            </a:lvl3pPr>
            <a:lvl4pPr marL="0" indent="1371600">
              <a:buSzTx/>
              <a:buFontTx/>
              <a:buNone/>
              <a:defRPr>
                <a:solidFill>
                  <a:srgbClr val="FFFFFF"/>
                </a:solidFill>
              </a:defRPr>
            </a:lvl4pPr>
            <a:lvl5pPr marL="0" indent="1828800">
              <a:buSzTx/>
              <a:buFontTx/>
              <a:buNone/>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pic>
        <p:nvPicPr>
          <p:cNvPr id="113" name="Picture 7" descr="Picture 7"/>
          <p:cNvPicPr>
            <a:picLocks noChangeAspect="1"/>
          </p:cNvPicPr>
          <p:nvPr/>
        </p:nvPicPr>
        <p:blipFill>
          <a:blip r:embed="rId2"/>
          <a:stretch>
            <a:fillRect/>
          </a:stretch>
        </p:blipFill>
        <p:spPr>
          <a:xfrm>
            <a:off x="457200" y="281736"/>
            <a:ext cx="2819400" cy="518771"/>
          </a:xfrm>
          <a:prstGeom prst="rect">
            <a:avLst/>
          </a:prstGeom>
          <a:ln w="12700">
            <a:miter lim="400000"/>
          </a:ln>
        </p:spPr>
      </p:pic>
      <p:sp>
        <p:nvSpPr>
          <p:cNvPr id="114" name="TextBox 4"/>
          <p:cNvSpPr txBox="1"/>
          <p:nvPr/>
        </p:nvSpPr>
        <p:spPr>
          <a:xfrm>
            <a:off x="807719" y="5943600"/>
            <a:ext cx="4556762" cy="3506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i="1">
                <a:solidFill>
                  <a:srgbClr val="FFFFFF"/>
                </a:solidFill>
                <a:latin typeface="Arial"/>
                <a:ea typeface="Arial"/>
                <a:cs typeface="Arial"/>
                <a:sym typeface="Arial"/>
              </a:defRPr>
            </a:lvl1pPr>
          </a:lstStyle>
          <a:p>
            <a:r>
              <a:t>Putting Prevention into Practice</a:t>
            </a:r>
          </a:p>
        </p:txBody>
      </p:sp>
      <p:pic>
        <p:nvPicPr>
          <p:cNvPr id="115" name="Picture 8" descr="Picture 8"/>
          <p:cNvPicPr>
            <a:picLocks noChangeAspect="1"/>
          </p:cNvPicPr>
          <p:nvPr/>
        </p:nvPicPr>
        <p:blipFill>
          <a:blip r:embed="rId3"/>
          <a:stretch>
            <a:fillRect/>
          </a:stretch>
        </p:blipFill>
        <p:spPr>
          <a:xfrm>
            <a:off x="3713503" y="2133600"/>
            <a:ext cx="5430497" cy="4724400"/>
          </a:xfrm>
          <a:prstGeom prst="rect">
            <a:avLst/>
          </a:prstGeom>
          <a:ln w="12700">
            <a:miter lim="400000"/>
          </a:ln>
          <a:effectLst>
            <a:outerShdw blurRad="50800" dist="50800" dir="5400000" rotWithShape="0">
              <a:srgbClr val="000000">
                <a:alpha val="0"/>
              </a:srgbClr>
            </a:outerShdw>
          </a:effectLst>
        </p:spPr>
      </p:pic>
      <p:sp>
        <p:nvSpPr>
          <p:cNvPr id="116" name="Slide Number"/>
          <p:cNvSpPr txBox="1">
            <a:spLocks noGrp="1"/>
          </p:cNvSpPr>
          <p:nvPr>
            <p:ph type="sldNum" sz="quarter" idx="2"/>
          </p:nvPr>
        </p:nvSpPr>
        <p:spPr>
          <a:xfrm>
            <a:off x="4419600" y="6172200"/>
            <a:ext cx="21336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23" name="Title Text"/>
          <p:cNvSpPr txBox="1">
            <a:spLocks noGrp="1"/>
          </p:cNvSpPr>
          <p:nvPr>
            <p:ph type="title"/>
          </p:nvPr>
        </p:nvSpPr>
        <p:spPr>
          <a:prstGeom prst="rect">
            <a:avLst/>
          </a:prstGeom>
        </p:spPr>
        <p:txBody>
          <a:bodyPr/>
          <a:lstStyle/>
          <a:p>
            <a:r>
              <a:t>Title Text</a:t>
            </a:r>
          </a:p>
        </p:txBody>
      </p:sp>
      <p:sp>
        <p:nvSpPr>
          <p:cNvPr id="124"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25" name="Slide Number"/>
          <p:cNvSpPr txBox="1">
            <a:spLocks noGrp="1"/>
          </p:cNvSpPr>
          <p:nvPr>
            <p:ph type="sldNum" sz="quarter" idx="2"/>
          </p:nvPr>
        </p:nvSpPr>
        <p:spPr>
          <a:xfrm>
            <a:off x="8413144" y="6314710"/>
            <a:ext cx="273657" cy="26425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sp>
        <p:nvSpPr>
          <p:cNvPr id="132" name="Rectangle 4"/>
          <p:cNvSpPr/>
          <p:nvPr/>
        </p:nvSpPr>
        <p:spPr>
          <a:xfrm>
            <a:off x="-13138" y="990600"/>
            <a:ext cx="9157138" cy="5867400"/>
          </a:xfrm>
          <a:prstGeom prst="rect">
            <a:avLst/>
          </a:prstGeom>
          <a:solidFill>
            <a:schemeClr val="accent5"/>
          </a:solidFill>
          <a:ln w="12700">
            <a:miter lim="400000"/>
          </a:ln>
        </p:spPr>
        <p:txBody>
          <a:bodyPr lIns="45719" rIns="45719" anchor="ctr"/>
          <a:lstStyle/>
          <a:p>
            <a:pPr algn="ctr"/>
            <a:endParaRPr/>
          </a:p>
        </p:txBody>
      </p:sp>
      <p:pic>
        <p:nvPicPr>
          <p:cNvPr id="133" name="Picture 6" descr="Picture 6"/>
          <p:cNvPicPr>
            <a:picLocks noChangeAspect="1"/>
          </p:cNvPicPr>
          <p:nvPr/>
        </p:nvPicPr>
        <p:blipFill>
          <a:blip r:embed="rId2"/>
          <a:stretch>
            <a:fillRect/>
          </a:stretch>
        </p:blipFill>
        <p:spPr>
          <a:xfrm>
            <a:off x="457200" y="281736"/>
            <a:ext cx="2819400" cy="518771"/>
          </a:xfrm>
          <a:prstGeom prst="rect">
            <a:avLst/>
          </a:prstGeom>
          <a:ln w="12700">
            <a:miter lim="400000"/>
          </a:ln>
        </p:spPr>
      </p:pic>
      <p:sp>
        <p:nvSpPr>
          <p:cNvPr id="134" name="Title Text"/>
          <p:cNvSpPr txBox="1">
            <a:spLocks noGrp="1"/>
          </p:cNvSpPr>
          <p:nvPr>
            <p:ph type="title"/>
          </p:nvPr>
        </p:nvSpPr>
        <p:spPr>
          <a:xfrm>
            <a:off x="685800" y="3733800"/>
            <a:ext cx="6400800" cy="612649"/>
          </a:xfrm>
          <a:prstGeom prst="rect">
            <a:avLst/>
          </a:prstGeom>
        </p:spPr>
        <p:txBody>
          <a:bodyPr anchor="t"/>
          <a:lstStyle>
            <a:lvl1pPr>
              <a:defRPr b="0">
                <a:solidFill>
                  <a:srgbClr val="FFFFFF"/>
                </a:solidFill>
              </a:defRPr>
            </a:lvl1pPr>
          </a:lstStyle>
          <a:p>
            <a:r>
              <a:t>Title Text</a:t>
            </a:r>
          </a:p>
        </p:txBody>
      </p:sp>
      <p:sp>
        <p:nvSpPr>
          <p:cNvPr id="135" name="Body Level One…"/>
          <p:cNvSpPr txBox="1">
            <a:spLocks noGrp="1"/>
          </p:cNvSpPr>
          <p:nvPr>
            <p:ph type="body" sz="quarter" idx="1"/>
          </p:nvPr>
        </p:nvSpPr>
        <p:spPr>
          <a:xfrm>
            <a:off x="685800" y="2130551"/>
            <a:ext cx="7772400" cy="1472185"/>
          </a:xfrm>
          <a:prstGeom prst="rect">
            <a:avLst/>
          </a:prstGeom>
        </p:spPr>
        <p:txBody>
          <a:bodyPr anchor="ctr"/>
          <a:lstStyle>
            <a:lvl1pPr marL="0" indent="0">
              <a:spcBef>
                <a:spcPts val="800"/>
              </a:spcBef>
              <a:buSzTx/>
              <a:buFontTx/>
              <a:buNone/>
              <a:defRPr sz="3600" b="1">
                <a:solidFill>
                  <a:srgbClr val="FFFFFF"/>
                </a:solidFill>
              </a:defRPr>
            </a:lvl1pPr>
            <a:lvl2pPr marL="0" indent="457200">
              <a:spcBef>
                <a:spcPts val="800"/>
              </a:spcBef>
              <a:buSzTx/>
              <a:buFontTx/>
              <a:buNone/>
              <a:defRPr sz="3600" b="1">
                <a:solidFill>
                  <a:srgbClr val="FFFFFF"/>
                </a:solidFill>
              </a:defRPr>
            </a:lvl2pPr>
            <a:lvl3pPr marL="0" indent="914400">
              <a:spcBef>
                <a:spcPts val="800"/>
              </a:spcBef>
              <a:buSzTx/>
              <a:buFontTx/>
              <a:buNone/>
              <a:defRPr sz="3600" b="1">
                <a:solidFill>
                  <a:srgbClr val="FFFFFF"/>
                </a:solidFill>
              </a:defRPr>
            </a:lvl3pPr>
            <a:lvl4pPr marL="0" indent="1371600">
              <a:spcBef>
                <a:spcPts val="800"/>
              </a:spcBef>
              <a:buSzTx/>
              <a:buFontTx/>
              <a:buNone/>
              <a:defRPr sz="3600" b="1">
                <a:solidFill>
                  <a:srgbClr val="FFFFFF"/>
                </a:solidFill>
              </a:defRPr>
            </a:lvl4pPr>
            <a:lvl5pPr marL="0" indent="1828800">
              <a:spcBef>
                <a:spcPts val="800"/>
              </a:spcBef>
              <a:buSzTx/>
              <a:buFontTx/>
              <a:buNone/>
              <a:defRPr sz="3600" b="1">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36" name="Slide Number"/>
          <p:cNvSpPr txBox="1">
            <a:spLocks noGrp="1"/>
          </p:cNvSpPr>
          <p:nvPr>
            <p:ph type="sldNum" sz="quarter" idx="2"/>
          </p:nvPr>
        </p:nvSpPr>
        <p:spPr>
          <a:xfrm>
            <a:off x="8413144" y="6314710"/>
            <a:ext cx="273657" cy="264255"/>
          </a:xfrm>
          <a:prstGeom prst="rect">
            <a:avLst/>
          </a:prstGeom>
        </p:spPr>
        <p:txBody>
          <a:bodyPr/>
          <a:lstStyle>
            <a:lvl1pPr>
              <a:defRPr>
                <a:solidFill>
                  <a:srgbClr val="FFFFFF"/>
                </a:solidFill>
              </a:defRPr>
            </a:lvl1pPr>
          </a:lstStyle>
          <a:p>
            <a:fld id="{86CB4B4D-7CA3-9044-876B-883B54F8677D}" type="slidenum">
              <a:t>‹#›</a:t>
            </a:fld>
            <a:endParaRPr/>
          </a:p>
        </p:txBody>
      </p:sp>
      <p:pic>
        <p:nvPicPr>
          <p:cNvPr id="137" name="Picture 7" descr="Picture 7"/>
          <p:cNvPicPr>
            <a:picLocks noChangeAspect="1"/>
          </p:cNvPicPr>
          <p:nvPr/>
        </p:nvPicPr>
        <p:blipFill>
          <a:blip r:embed="rId3"/>
          <a:stretch>
            <a:fillRect/>
          </a:stretch>
        </p:blipFill>
        <p:spPr>
          <a:xfrm>
            <a:off x="3723075" y="2133599"/>
            <a:ext cx="5420925" cy="4724402"/>
          </a:xfrm>
          <a:prstGeom prst="rect">
            <a:avLst/>
          </a:prstGeom>
          <a:ln w="12700">
            <a:miter lim="400000"/>
          </a:ln>
          <a:effectLst>
            <a:outerShdw blurRad="50800" dist="50800" dir="5400000" rotWithShape="0">
              <a:srgbClr val="000000">
                <a:alpha val="0"/>
              </a:srgbClr>
            </a:outerShdw>
          </a:effectLst>
        </p:spPr>
      </p:pic>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144" name="Title Text"/>
          <p:cNvSpPr txBox="1">
            <a:spLocks noGrp="1"/>
          </p:cNvSpPr>
          <p:nvPr>
            <p:ph type="title"/>
          </p:nvPr>
        </p:nvSpPr>
        <p:spPr>
          <a:prstGeom prst="rect">
            <a:avLst/>
          </a:prstGeom>
        </p:spPr>
        <p:txBody>
          <a:bodyPr/>
          <a:lstStyle/>
          <a:p>
            <a:r>
              <a:t>Title Text</a:t>
            </a:r>
          </a:p>
        </p:txBody>
      </p:sp>
      <p:sp>
        <p:nvSpPr>
          <p:cNvPr id="145" name="Body Level One…"/>
          <p:cNvSpPr txBox="1">
            <a:spLocks noGrp="1"/>
          </p:cNvSpPr>
          <p:nvPr>
            <p:ph type="body" sz="half" idx="1"/>
          </p:nvPr>
        </p:nvSpPr>
        <p:spPr>
          <a:xfrm>
            <a:off x="457200" y="1600200"/>
            <a:ext cx="4038600" cy="452596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46" name="Slide Number"/>
          <p:cNvSpPr txBox="1">
            <a:spLocks noGrp="1"/>
          </p:cNvSpPr>
          <p:nvPr>
            <p:ph type="sldNum" sz="quarter" idx="2"/>
          </p:nvPr>
        </p:nvSpPr>
        <p:spPr>
          <a:xfrm>
            <a:off x="8413144" y="6314710"/>
            <a:ext cx="273657" cy="26425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153" name="Title Text"/>
          <p:cNvSpPr txBox="1">
            <a:spLocks noGrp="1"/>
          </p:cNvSpPr>
          <p:nvPr>
            <p:ph type="title"/>
          </p:nvPr>
        </p:nvSpPr>
        <p:spPr>
          <a:prstGeom prst="rect">
            <a:avLst/>
          </a:prstGeom>
        </p:spPr>
        <p:txBody>
          <a:bodyPr/>
          <a:lstStyle/>
          <a:p>
            <a:r>
              <a:t>Title Text</a:t>
            </a:r>
          </a:p>
        </p:txBody>
      </p:sp>
      <p:sp>
        <p:nvSpPr>
          <p:cNvPr id="154" name="Body Level One…"/>
          <p:cNvSpPr txBox="1">
            <a:spLocks noGrp="1"/>
          </p:cNvSpPr>
          <p:nvPr>
            <p:ph type="body" sz="quarter" idx="1"/>
          </p:nvPr>
        </p:nvSpPr>
        <p:spPr>
          <a:xfrm>
            <a:off x="457200" y="1535112"/>
            <a:ext cx="4040188" cy="639763"/>
          </a:xfrm>
          <a:prstGeom prst="rect">
            <a:avLst/>
          </a:prstGeom>
        </p:spPr>
        <p:txBody>
          <a:bodyPr anchor="b"/>
          <a:lstStyle>
            <a:lvl1pPr marL="0" indent="0">
              <a:spcBef>
                <a:spcPts val="400"/>
              </a:spcBef>
              <a:buSzTx/>
              <a:buFontTx/>
              <a:buNone/>
              <a:defRPr sz="2000" b="1"/>
            </a:lvl1pPr>
            <a:lvl2pPr marL="0" indent="457200">
              <a:spcBef>
                <a:spcPts val="400"/>
              </a:spcBef>
              <a:buSzTx/>
              <a:buFontTx/>
              <a:buNone/>
              <a:defRPr sz="2000" b="1"/>
            </a:lvl2pPr>
            <a:lvl3pPr marL="0" indent="914400">
              <a:spcBef>
                <a:spcPts val="400"/>
              </a:spcBef>
              <a:buSzTx/>
              <a:buFontTx/>
              <a:buNone/>
              <a:defRPr sz="2000" b="1"/>
            </a:lvl3pPr>
            <a:lvl4pPr marL="0" indent="1371600">
              <a:spcBef>
                <a:spcPts val="400"/>
              </a:spcBef>
              <a:buSzTx/>
              <a:buFontTx/>
              <a:buNone/>
              <a:defRPr sz="2000" b="1"/>
            </a:lvl4pPr>
            <a:lvl5pPr marL="0" indent="1828800">
              <a:spcBef>
                <a:spcPts val="400"/>
              </a:spcBef>
              <a:buSzTx/>
              <a:buFontTx/>
              <a:buNone/>
              <a:defRPr sz="2000" b="1"/>
            </a:lvl5pPr>
          </a:lstStyle>
          <a:p>
            <a:r>
              <a:t>Body Level One</a:t>
            </a:r>
          </a:p>
          <a:p>
            <a:pPr lvl="1"/>
            <a:r>
              <a:t>Body Level Two</a:t>
            </a:r>
          </a:p>
          <a:p>
            <a:pPr lvl="2"/>
            <a:r>
              <a:t>Body Level Three</a:t>
            </a:r>
          </a:p>
          <a:p>
            <a:pPr lvl="3"/>
            <a:r>
              <a:t>Body Level Four</a:t>
            </a:r>
          </a:p>
          <a:p>
            <a:pPr lvl="4"/>
            <a:r>
              <a:t>Body Level Five</a:t>
            </a:r>
          </a:p>
        </p:txBody>
      </p:sp>
      <p:sp>
        <p:nvSpPr>
          <p:cNvPr id="155" name="Text Placeholder 4"/>
          <p:cNvSpPr>
            <a:spLocks noGrp="1"/>
          </p:cNvSpPr>
          <p:nvPr>
            <p:ph type="body" sz="quarter" idx="21"/>
          </p:nvPr>
        </p:nvSpPr>
        <p:spPr>
          <a:xfrm>
            <a:off x="4645025" y="1535112"/>
            <a:ext cx="4041775" cy="639763"/>
          </a:xfrm>
          <a:prstGeom prst="rect">
            <a:avLst/>
          </a:prstGeom>
        </p:spPr>
        <p:txBody>
          <a:bodyPr anchor="b"/>
          <a:lstStyle/>
          <a:p>
            <a:pPr marL="0" indent="0">
              <a:spcBef>
                <a:spcPts val="400"/>
              </a:spcBef>
              <a:buSzTx/>
              <a:buFontTx/>
              <a:buNone/>
              <a:defRPr sz="2000" b="1"/>
            </a:pPr>
            <a:endParaRPr/>
          </a:p>
        </p:txBody>
      </p:sp>
      <p:sp>
        <p:nvSpPr>
          <p:cNvPr id="156" name="Slide Number"/>
          <p:cNvSpPr txBox="1">
            <a:spLocks noGrp="1"/>
          </p:cNvSpPr>
          <p:nvPr>
            <p:ph type="sldNum" sz="quarter" idx="2"/>
          </p:nvPr>
        </p:nvSpPr>
        <p:spPr>
          <a:xfrm>
            <a:off x="8413144" y="6314710"/>
            <a:ext cx="273657" cy="26425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163" name="Title Text"/>
          <p:cNvSpPr txBox="1">
            <a:spLocks noGrp="1"/>
          </p:cNvSpPr>
          <p:nvPr>
            <p:ph type="title"/>
          </p:nvPr>
        </p:nvSpPr>
        <p:spPr>
          <a:prstGeom prst="rect">
            <a:avLst/>
          </a:prstGeom>
        </p:spPr>
        <p:txBody>
          <a:bodyPr/>
          <a:lstStyle/>
          <a:p>
            <a:r>
              <a:t>Title Text</a:t>
            </a:r>
          </a:p>
        </p:txBody>
      </p:sp>
      <p:sp>
        <p:nvSpPr>
          <p:cNvPr id="164" name="Slide Number"/>
          <p:cNvSpPr txBox="1">
            <a:spLocks noGrp="1"/>
          </p:cNvSpPr>
          <p:nvPr>
            <p:ph type="sldNum" sz="quarter" idx="2"/>
          </p:nvPr>
        </p:nvSpPr>
        <p:spPr>
          <a:xfrm>
            <a:off x="8413144" y="6314710"/>
            <a:ext cx="273657" cy="26425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71" name="Slide Number"/>
          <p:cNvSpPr txBox="1">
            <a:spLocks noGrp="1"/>
          </p:cNvSpPr>
          <p:nvPr>
            <p:ph type="sldNum" sz="quarter" idx="2"/>
          </p:nvPr>
        </p:nvSpPr>
        <p:spPr>
          <a:xfrm>
            <a:off x="8413144" y="6314710"/>
            <a:ext cx="273657" cy="26425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178" name="Title Text"/>
          <p:cNvSpPr txBox="1">
            <a:spLocks noGrp="1"/>
          </p:cNvSpPr>
          <p:nvPr>
            <p:ph type="title"/>
          </p:nvPr>
        </p:nvSpPr>
        <p:spPr>
          <a:xfrm>
            <a:off x="457200" y="609600"/>
            <a:ext cx="3008314" cy="825500"/>
          </a:xfrm>
          <a:prstGeom prst="rect">
            <a:avLst/>
          </a:prstGeom>
        </p:spPr>
        <p:txBody>
          <a:bodyPr anchor="t"/>
          <a:lstStyle>
            <a:lvl1pPr>
              <a:defRPr sz="2000"/>
            </a:lvl1pPr>
          </a:lstStyle>
          <a:p>
            <a:r>
              <a:t>Title Text</a:t>
            </a:r>
          </a:p>
        </p:txBody>
      </p:sp>
      <p:sp>
        <p:nvSpPr>
          <p:cNvPr id="179" name="Body Level One…"/>
          <p:cNvSpPr txBox="1">
            <a:spLocks noGrp="1"/>
          </p:cNvSpPr>
          <p:nvPr>
            <p:ph type="body" idx="1"/>
          </p:nvPr>
        </p:nvSpPr>
        <p:spPr>
          <a:xfrm>
            <a:off x="3575050" y="609600"/>
            <a:ext cx="5111750" cy="551656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80" name="Text Placeholder 3"/>
          <p:cNvSpPr>
            <a:spLocks noGrp="1"/>
          </p:cNvSpPr>
          <p:nvPr>
            <p:ph type="body" sz="half" idx="21"/>
          </p:nvPr>
        </p:nvSpPr>
        <p:spPr>
          <a:xfrm>
            <a:off x="457199" y="1435100"/>
            <a:ext cx="3008315" cy="4691063"/>
          </a:xfrm>
          <a:prstGeom prst="rect">
            <a:avLst/>
          </a:prstGeom>
        </p:spPr>
        <p:txBody>
          <a:bodyPr/>
          <a:lstStyle/>
          <a:p>
            <a:pPr marL="0" indent="0">
              <a:spcBef>
                <a:spcPts val="300"/>
              </a:spcBef>
              <a:buSzTx/>
              <a:buFontTx/>
              <a:buNone/>
              <a:defRPr sz="1400"/>
            </a:pPr>
            <a:endParaRPr/>
          </a:p>
        </p:txBody>
      </p:sp>
      <p:sp>
        <p:nvSpPr>
          <p:cNvPr id="181" name="Slide Number"/>
          <p:cNvSpPr txBox="1">
            <a:spLocks noGrp="1"/>
          </p:cNvSpPr>
          <p:nvPr>
            <p:ph type="sldNum" sz="quarter" idx="2"/>
          </p:nvPr>
        </p:nvSpPr>
        <p:spPr>
          <a:xfrm>
            <a:off x="8413144" y="6314710"/>
            <a:ext cx="273657" cy="26425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188" name="Title Text"/>
          <p:cNvSpPr txBox="1">
            <a:spLocks noGrp="1"/>
          </p:cNvSpPr>
          <p:nvPr>
            <p:ph type="title"/>
          </p:nvPr>
        </p:nvSpPr>
        <p:spPr>
          <a:xfrm>
            <a:off x="1792288" y="4800600"/>
            <a:ext cx="5486401" cy="566738"/>
          </a:xfrm>
          <a:prstGeom prst="rect">
            <a:avLst/>
          </a:prstGeom>
        </p:spPr>
        <p:txBody>
          <a:bodyPr anchor="b"/>
          <a:lstStyle>
            <a:lvl1pPr>
              <a:defRPr sz="2000"/>
            </a:lvl1pPr>
          </a:lstStyle>
          <a:p>
            <a:r>
              <a:t>Title Text</a:t>
            </a:r>
          </a:p>
        </p:txBody>
      </p:sp>
      <p:sp>
        <p:nvSpPr>
          <p:cNvPr id="189" name="Picture Placeholder 2"/>
          <p:cNvSpPr>
            <a:spLocks noGrp="1"/>
          </p:cNvSpPr>
          <p:nvPr>
            <p:ph type="pic" sz="half" idx="21"/>
          </p:nvPr>
        </p:nvSpPr>
        <p:spPr>
          <a:xfrm>
            <a:off x="1792288" y="612775"/>
            <a:ext cx="5486401" cy="4114800"/>
          </a:xfrm>
          <a:prstGeom prst="rect">
            <a:avLst/>
          </a:prstGeom>
        </p:spPr>
        <p:txBody>
          <a:bodyPr lIns="91439" rIns="91439">
            <a:noAutofit/>
          </a:bodyPr>
          <a:lstStyle/>
          <a:p>
            <a:endParaRPr/>
          </a:p>
        </p:txBody>
      </p:sp>
      <p:sp>
        <p:nvSpPr>
          <p:cNvPr id="190" name="Body Level One…"/>
          <p:cNvSpPr txBox="1">
            <a:spLocks noGrp="1"/>
          </p:cNvSpPr>
          <p:nvPr>
            <p:ph type="body" sz="quarter" idx="1"/>
          </p:nvPr>
        </p:nvSpPr>
        <p:spPr>
          <a:xfrm>
            <a:off x="1792288" y="5367337"/>
            <a:ext cx="5486401" cy="804863"/>
          </a:xfrm>
          <a:prstGeom prst="rect">
            <a:avLst/>
          </a:prstGeom>
        </p:spPr>
        <p:txBody>
          <a:bodyPr/>
          <a:lstStyle>
            <a:lvl1pPr marL="0" indent="0">
              <a:spcBef>
                <a:spcPts val="300"/>
              </a:spcBef>
              <a:buSzTx/>
              <a:buFontTx/>
              <a:buNone/>
              <a:defRPr sz="1400"/>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191" name="Slide Number"/>
          <p:cNvSpPr txBox="1">
            <a:spLocks noGrp="1"/>
          </p:cNvSpPr>
          <p:nvPr>
            <p:ph type="sldNum" sz="quarter" idx="2"/>
          </p:nvPr>
        </p:nvSpPr>
        <p:spPr>
          <a:xfrm>
            <a:off x="8413144" y="6314710"/>
            <a:ext cx="273657" cy="26425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6" name="Title Text"/>
          <p:cNvSpPr txBox="1">
            <a:spLocks noGrp="1"/>
          </p:cNvSpPr>
          <p:nvPr>
            <p:ph type="title"/>
          </p:nvPr>
        </p:nvSpPr>
        <p:spPr>
          <a:prstGeom prst="rect">
            <a:avLst/>
          </a:prstGeom>
        </p:spPr>
        <p:txBody>
          <a:bodyPr/>
          <a:lstStyle/>
          <a:p>
            <a:r>
              <a:t>Title Text</a:t>
            </a:r>
          </a:p>
        </p:txBody>
      </p:sp>
      <p:sp>
        <p:nvSpPr>
          <p:cNvPr id="2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Content 0">
    <p:spTree>
      <p:nvGrpSpPr>
        <p:cNvPr id="1" name=""/>
        <p:cNvGrpSpPr/>
        <p:nvPr/>
      </p:nvGrpSpPr>
      <p:grpSpPr>
        <a:xfrm>
          <a:off x="0" y="0"/>
          <a:ext cx="0" cy="0"/>
          <a:chOff x="0" y="0"/>
          <a:chExt cx="0" cy="0"/>
        </a:xfrm>
      </p:grpSpPr>
      <p:sp>
        <p:nvSpPr>
          <p:cNvPr id="35" name="Title Text"/>
          <p:cNvSpPr txBox="1">
            <a:spLocks noGrp="1"/>
          </p:cNvSpPr>
          <p:nvPr>
            <p:ph type="title"/>
          </p:nvPr>
        </p:nvSpPr>
        <p:spPr>
          <a:prstGeom prst="rect">
            <a:avLst/>
          </a:prstGeom>
        </p:spPr>
        <p:txBody>
          <a:bodyPr/>
          <a:lstStyle/>
          <a:p>
            <a:r>
              <a:t>Title Text</a:t>
            </a:r>
          </a:p>
        </p:txBody>
      </p:sp>
      <p:sp>
        <p:nvSpPr>
          <p:cNvPr id="36"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sp>
        <p:nvSpPr>
          <p:cNvPr id="44" name="Rectangle 4"/>
          <p:cNvSpPr/>
          <p:nvPr/>
        </p:nvSpPr>
        <p:spPr>
          <a:xfrm>
            <a:off x="-13138" y="990600"/>
            <a:ext cx="9157138" cy="5867400"/>
          </a:xfrm>
          <a:prstGeom prst="rect">
            <a:avLst/>
          </a:prstGeom>
          <a:solidFill>
            <a:schemeClr val="accent5"/>
          </a:solidFill>
          <a:ln w="12700">
            <a:miter lim="400000"/>
          </a:ln>
        </p:spPr>
        <p:txBody>
          <a:bodyPr lIns="45719" rIns="45719" anchor="ctr"/>
          <a:lstStyle/>
          <a:p>
            <a:pPr algn="ctr"/>
            <a:endParaRPr/>
          </a:p>
        </p:txBody>
      </p:sp>
      <p:pic>
        <p:nvPicPr>
          <p:cNvPr id="45" name="Picture 6" descr="Picture 6"/>
          <p:cNvPicPr>
            <a:picLocks noChangeAspect="1"/>
          </p:cNvPicPr>
          <p:nvPr/>
        </p:nvPicPr>
        <p:blipFill>
          <a:blip r:embed="rId2"/>
          <a:stretch>
            <a:fillRect/>
          </a:stretch>
        </p:blipFill>
        <p:spPr>
          <a:xfrm>
            <a:off x="457200" y="281736"/>
            <a:ext cx="2819400" cy="518771"/>
          </a:xfrm>
          <a:prstGeom prst="rect">
            <a:avLst/>
          </a:prstGeom>
          <a:ln w="12700">
            <a:miter lim="400000"/>
          </a:ln>
        </p:spPr>
      </p:pic>
      <p:sp>
        <p:nvSpPr>
          <p:cNvPr id="46" name="Title Text"/>
          <p:cNvSpPr txBox="1">
            <a:spLocks noGrp="1"/>
          </p:cNvSpPr>
          <p:nvPr>
            <p:ph type="title"/>
          </p:nvPr>
        </p:nvSpPr>
        <p:spPr>
          <a:xfrm>
            <a:off x="685800" y="3733800"/>
            <a:ext cx="6400800" cy="612649"/>
          </a:xfrm>
          <a:prstGeom prst="rect">
            <a:avLst/>
          </a:prstGeom>
        </p:spPr>
        <p:txBody>
          <a:bodyPr anchor="t"/>
          <a:lstStyle>
            <a:lvl1pPr>
              <a:defRPr b="0">
                <a:solidFill>
                  <a:srgbClr val="FFFFFF"/>
                </a:solidFill>
              </a:defRPr>
            </a:lvl1pPr>
          </a:lstStyle>
          <a:p>
            <a:r>
              <a:t>Title Text</a:t>
            </a:r>
          </a:p>
        </p:txBody>
      </p:sp>
      <p:sp>
        <p:nvSpPr>
          <p:cNvPr id="47" name="Body Level One…"/>
          <p:cNvSpPr txBox="1">
            <a:spLocks noGrp="1"/>
          </p:cNvSpPr>
          <p:nvPr>
            <p:ph type="body" sz="quarter" idx="1"/>
          </p:nvPr>
        </p:nvSpPr>
        <p:spPr>
          <a:xfrm>
            <a:off x="685800" y="2130551"/>
            <a:ext cx="7772400" cy="1472185"/>
          </a:xfrm>
          <a:prstGeom prst="rect">
            <a:avLst/>
          </a:prstGeom>
        </p:spPr>
        <p:txBody>
          <a:bodyPr anchor="ctr"/>
          <a:lstStyle>
            <a:lvl1pPr marL="0" indent="0">
              <a:spcBef>
                <a:spcPts val="800"/>
              </a:spcBef>
              <a:buSzTx/>
              <a:buFontTx/>
              <a:buNone/>
              <a:defRPr sz="3600" b="1">
                <a:solidFill>
                  <a:srgbClr val="FFFFFF"/>
                </a:solidFill>
              </a:defRPr>
            </a:lvl1pPr>
            <a:lvl2pPr marL="0" indent="457200">
              <a:spcBef>
                <a:spcPts val="800"/>
              </a:spcBef>
              <a:buSzTx/>
              <a:buFontTx/>
              <a:buNone/>
              <a:defRPr sz="3600" b="1">
                <a:solidFill>
                  <a:srgbClr val="FFFFFF"/>
                </a:solidFill>
              </a:defRPr>
            </a:lvl2pPr>
            <a:lvl3pPr marL="0" indent="914400">
              <a:spcBef>
                <a:spcPts val="800"/>
              </a:spcBef>
              <a:buSzTx/>
              <a:buFontTx/>
              <a:buNone/>
              <a:defRPr sz="3600" b="1">
                <a:solidFill>
                  <a:srgbClr val="FFFFFF"/>
                </a:solidFill>
              </a:defRPr>
            </a:lvl3pPr>
            <a:lvl4pPr marL="0" indent="1371600">
              <a:spcBef>
                <a:spcPts val="800"/>
              </a:spcBef>
              <a:buSzTx/>
              <a:buFontTx/>
              <a:buNone/>
              <a:defRPr sz="3600" b="1">
                <a:solidFill>
                  <a:srgbClr val="FFFFFF"/>
                </a:solidFill>
              </a:defRPr>
            </a:lvl4pPr>
            <a:lvl5pPr marL="0" indent="1828800">
              <a:spcBef>
                <a:spcPts val="800"/>
              </a:spcBef>
              <a:buSzTx/>
              <a:buFontTx/>
              <a:buNone/>
              <a:defRPr sz="3600" b="1">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8"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pic>
        <p:nvPicPr>
          <p:cNvPr id="49" name="Picture 7" descr="Picture 7"/>
          <p:cNvPicPr>
            <a:picLocks noChangeAspect="1"/>
          </p:cNvPicPr>
          <p:nvPr/>
        </p:nvPicPr>
        <p:blipFill>
          <a:blip r:embed="rId3"/>
          <a:stretch>
            <a:fillRect/>
          </a:stretch>
        </p:blipFill>
        <p:spPr>
          <a:xfrm>
            <a:off x="3723075" y="2133599"/>
            <a:ext cx="5420925" cy="4724402"/>
          </a:xfrm>
          <a:prstGeom prst="rect">
            <a:avLst/>
          </a:prstGeom>
          <a:ln w="12700">
            <a:miter lim="400000"/>
          </a:ln>
          <a:effectLst>
            <a:outerShdw blurRad="50800" dist="50800" dir="5400000" rotWithShape="0">
              <a:srgbClr val="000000">
                <a:alpha val="0"/>
              </a:srgbClr>
            </a:outerShdw>
          </a:effectLst>
        </p:spPr>
      </p:pic>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sz="half" idx="1"/>
          </p:nvPr>
        </p:nvSpPr>
        <p:spPr>
          <a:xfrm>
            <a:off x="457200" y="1600200"/>
            <a:ext cx="4038600" cy="452596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65" name="Title Text"/>
          <p:cNvSpPr txBox="1">
            <a:spLocks noGrp="1"/>
          </p:cNvSpPr>
          <p:nvPr>
            <p:ph type="title"/>
          </p:nvPr>
        </p:nvSpPr>
        <p:spPr>
          <a:prstGeom prst="rect">
            <a:avLst/>
          </a:prstGeom>
        </p:spPr>
        <p:txBody>
          <a:bodyPr/>
          <a:lstStyle/>
          <a:p>
            <a:r>
              <a:t>Title Text</a:t>
            </a:r>
          </a:p>
        </p:txBody>
      </p:sp>
      <p:sp>
        <p:nvSpPr>
          <p:cNvPr id="66" name="Body Level One…"/>
          <p:cNvSpPr txBox="1">
            <a:spLocks noGrp="1"/>
          </p:cNvSpPr>
          <p:nvPr>
            <p:ph type="body" sz="quarter" idx="1"/>
          </p:nvPr>
        </p:nvSpPr>
        <p:spPr>
          <a:xfrm>
            <a:off x="457200" y="1535112"/>
            <a:ext cx="4040188" cy="639763"/>
          </a:xfrm>
          <a:prstGeom prst="rect">
            <a:avLst/>
          </a:prstGeom>
        </p:spPr>
        <p:txBody>
          <a:bodyPr anchor="b"/>
          <a:lstStyle>
            <a:lvl1pPr marL="0" indent="0">
              <a:spcBef>
                <a:spcPts val="400"/>
              </a:spcBef>
              <a:buSzTx/>
              <a:buFontTx/>
              <a:buNone/>
              <a:defRPr sz="2000" b="1"/>
            </a:lvl1pPr>
            <a:lvl2pPr marL="0" indent="457200">
              <a:spcBef>
                <a:spcPts val="400"/>
              </a:spcBef>
              <a:buSzTx/>
              <a:buFontTx/>
              <a:buNone/>
              <a:defRPr sz="2000" b="1"/>
            </a:lvl2pPr>
            <a:lvl3pPr marL="0" indent="914400">
              <a:spcBef>
                <a:spcPts val="400"/>
              </a:spcBef>
              <a:buSzTx/>
              <a:buFontTx/>
              <a:buNone/>
              <a:defRPr sz="2000" b="1"/>
            </a:lvl3pPr>
            <a:lvl4pPr marL="0" indent="1371600">
              <a:spcBef>
                <a:spcPts val="400"/>
              </a:spcBef>
              <a:buSzTx/>
              <a:buFontTx/>
              <a:buNone/>
              <a:defRPr sz="2000" b="1"/>
            </a:lvl4pPr>
            <a:lvl5pPr marL="0" indent="1828800">
              <a:spcBef>
                <a:spcPts val="400"/>
              </a:spcBef>
              <a:buSzTx/>
              <a:buFontTx/>
              <a:buNone/>
              <a:defRPr sz="2000" b="1"/>
            </a:lvl5pPr>
          </a:lstStyle>
          <a:p>
            <a:r>
              <a:t>Body Level One</a:t>
            </a:r>
          </a:p>
          <a:p>
            <a:pPr lvl="1"/>
            <a:r>
              <a:t>Body Level Two</a:t>
            </a:r>
          </a:p>
          <a:p>
            <a:pPr lvl="2"/>
            <a:r>
              <a:t>Body Level Three</a:t>
            </a:r>
          </a:p>
          <a:p>
            <a:pPr lvl="3"/>
            <a:r>
              <a:t>Body Level Four</a:t>
            </a:r>
          </a:p>
          <a:p>
            <a:pPr lvl="4"/>
            <a:r>
              <a:t>Body Level Five</a:t>
            </a:r>
          </a:p>
        </p:txBody>
      </p:sp>
      <p:sp>
        <p:nvSpPr>
          <p:cNvPr id="67" name="Text Placeholder 4"/>
          <p:cNvSpPr>
            <a:spLocks noGrp="1"/>
          </p:cNvSpPr>
          <p:nvPr>
            <p:ph type="body" sz="quarter" idx="21"/>
          </p:nvPr>
        </p:nvSpPr>
        <p:spPr>
          <a:xfrm>
            <a:off x="4645025" y="1535112"/>
            <a:ext cx="4041775" cy="639763"/>
          </a:xfrm>
          <a:prstGeom prst="rect">
            <a:avLst/>
          </a:prstGeom>
        </p:spPr>
        <p:txBody>
          <a:bodyPr anchor="b"/>
          <a:lstStyle/>
          <a:p>
            <a:pPr marL="0" indent="0">
              <a:spcBef>
                <a:spcPts val="400"/>
              </a:spcBef>
              <a:buSzTx/>
              <a:buFontTx/>
              <a:buNone/>
              <a:defRPr sz="2000" b="1"/>
            </a:pPr>
            <a:endParaRP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5" name="Title Text"/>
          <p:cNvSpPr txBox="1">
            <a:spLocks noGrp="1"/>
          </p:cNvSpPr>
          <p:nvPr>
            <p:ph type="title"/>
          </p:nvPr>
        </p:nvSpPr>
        <p:spPr>
          <a:prstGeom prst="rect">
            <a:avLst/>
          </a:prstGeom>
        </p:spPr>
        <p:txBody>
          <a:bodyPr/>
          <a:lstStyle/>
          <a:p>
            <a:r>
              <a:t>Title Text</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8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90" name="Title Text"/>
          <p:cNvSpPr txBox="1">
            <a:spLocks noGrp="1"/>
          </p:cNvSpPr>
          <p:nvPr>
            <p:ph type="title"/>
          </p:nvPr>
        </p:nvSpPr>
        <p:spPr>
          <a:xfrm>
            <a:off x="457200" y="609600"/>
            <a:ext cx="3008314" cy="825500"/>
          </a:xfrm>
          <a:prstGeom prst="rect">
            <a:avLst/>
          </a:prstGeom>
        </p:spPr>
        <p:txBody>
          <a:bodyPr anchor="t"/>
          <a:lstStyle>
            <a:lvl1pPr>
              <a:defRPr sz="2000"/>
            </a:lvl1pPr>
          </a:lstStyle>
          <a:p>
            <a:r>
              <a:t>Title Text</a:t>
            </a:r>
          </a:p>
        </p:txBody>
      </p:sp>
      <p:sp>
        <p:nvSpPr>
          <p:cNvPr id="91" name="Body Level One…"/>
          <p:cNvSpPr txBox="1">
            <a:spLocks noGrp="1"/>
          </p:cNvSpPr>
          <p:nvPr>
            <p:ph type="body" idx="1"/>
          </p:nvPr>
        </p:nvSpPr>
        <p:spPr>
          <a:xfrm>
            <a:off x="3575050" y="609600"/>
            <a:ext cx="5111750" cy="551656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2" name="Text Placeholder 3"/>
          <p:cNvSpPr>
            <a:spLocks noGrp="1"/>
          </p:cNvSpPr>
          <p:nvPr>
            <p:ph type="body" sz="half" idx="21"/>
          </p:nvPr>
        </p:nvSpPr>
        <p:spPr>
          <a:xfrm>
            <a:off x="457199" y="1435100"/>
            <a:ext cx="3008315" cy="4691063"/>
          </a:xfrm>
          <a:prstGeom prst="rect">
            <a:avLst/>
          </a:prstGeom>
        </p:spPr>
        <p:txBody>
          <a:bodyPr/>
          <a:lstStyle/>
          <a:p>
            <a:pPr marL="0" indent="0">
              <a:spcBef>
                <a:spcPts val="300"/>
              </a:spcBef>
              <a:buSzTx/>
              <a:buFontTx/>
              <a:buNone/>
              <a:defRPr sz="1400"/>
            </a:pPr>
            <a:endParaRPr/>
          </a:p>
        </p:txBody>
      </p:sp>
      <p:sp>
        <p:nvSpPr>
          <p:cNvPr id="9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6" descr="Picture 6"/>
          <p:cNvPicPr>
            <a:picLocks noChangeAspect="1"/>
          </p:cNvPicPr>
          <p:nvPr/>
        </p:nvPicPr>
        <p:blipFill>
          <a:blip r:embed="rId21"/>
          <a:stretch>
            <a:fillRect/>
          </a:stretch>
        </p:blipFill>
        <p:spPr>
          <a:xfrm>
            <a:off x="457200" y="6225335"/>
            <a:ext cx="2610130" cy="480265"/>
          </a:xfrm>
          <a:prstGeom prst="rect">
            <a:avLst/>
          </a:prstGeom>
          <a:ln w="12700">
            <a:miter lim="400000"/>
          </a:ln>
        </p:spPr>
      </p:pic>
      <p:sp>
        <p:nvSpPr>
          <p:cNvPr id="3" name="Rectangle 7"/>
          <p:cNvSpPr/>
          <p:nvPr/>
        </p:nvSpPr>
        <p:spPr>
          <a:xfrm>
            <a:off x="0" y="0"/>
            <a:ext cx="9144000" cy="304800"/>
          </a:xfrm>
          <a:prstGeom prst="rect">
            <a:avLst/>
          </a:prstGeom>
          <a:solidFill>
            <a:schemeClr val="accent2"/>
          </a:solidFill>
          <a:ln w="12700">
            <a:miter lim="400000"/>
          </a:ln>
        </p:spPr>
        <p:txBody>
          <a:bodyPr lIns="45719" rIns="45719" anchor="ctr"/>
          <a:lstStyle/>
          <a:p>
            <a:pPr algn="ctr"/>
            <a:endParaRPr/>
          </a:p>
        </p:txBody>
      </p:sp>
      <p:sp>
        <p:nvSpPr>
          <p:cNvPr id="4" name="Title Text"/>
          <p:cNvSpPr txBox="1">
            <a:spLocks noGrp="1"/>
          </p:cNvSpPr>
          <p:nvPr>
            <p:ph type="title"/>
          </p:nvPr>
        </p:nvSpPr>
        <p:spPr>
          <a:xfrm>
            <a:off x="457200" y="533400"/>
            <a:ext cx="8229600" cy="762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Title Text</a:t>
            </a:r>
          </a:p>
        </p:txBody>
      </p:sp>
      <p:sp>
        <p:nvSpPr>
          <p:cNvPr id="5" name="Body Level One…"/>
          <p:cNvSpPr txBox="1">
            <a:spLocks noGrp="1"/>
          </p:cNvSpPr>
          <p:nvPr>
            <p:ph type="body" idx="1"/>
          </p:nvPr>
        </p:nvSpPr>
        <p:spPr>
          <a:xfrm>
            <a:off x="457200" y="1524000"/>
            <a:ext cx="8229600" cy="46021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6" name="Slide Number"/>
          <p:cNvSpPr txBox="1">
            <a:spLocks noGrp="1"/>
          </p:cNvSpPr>
          <p:nvPr>
            <p:ph type="sldNum" sz="quarter" idx="2"/>
          </p:nvPr>
        </p:nvSpPr>
        <p:spPr>
          <a:xfrm>
            <a:off x="8413144" y="6314710"/>
            <a:ext cx="273656" cy="264255"/>
          </a:xfrm>
          <a:prstGeom prst="rect">
            <a:avLst/>
          </a:prstGeom>
          <a:ln w="12700">
            <a:miter lim="400000"/>
          </a:ln>
        </p:spPr>
        <p:txBody>
          <a:bodyPr wrap="none" lIns="45719" rIns="45719" anchor="ctr">
            <a:spAutoFit/>
          </a:bodyPr>
          <a:lstStyle>
            <a:lvl1pPr algn="r">
              <a:defRPr sz="1200" b="1">
                <a:latin typeface="Arial"/>
                <a:ea typeface="Arial"/>
                <a:cs typeface="Arial"/>
                <a:sym typeface="Aria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transition spd="med"/>
  <p:txStyles>
    <p:titleStyle>
      <a:lvl1pPr marL="0" marR="0" indent="0" algn="l" defTabSz="914400" rtl="0" latinLnBrk="0">
        <a:lnSpc>
          <a:spcPct val="100000"/>
        </a:lnSpc>
        <a:spcBef>
          <a:spcPts val="0"/>
        </a:spcBef>
        <a:spcAft>
          <a:spcPts val="0"/>
        </a:spcAft>
        <a:buClrTx/>
        <a:buSzTx/>
        <a:buFontTx/>
        <a:buNone/>
        <a:tabLst/>
        <a:defRPr sz="2400" b="1" i="0" u="none" strike="noStrike" cap="none" spc="0" baseline="0">
          <a:solidFill>
            <a:srgbClr val="000000"/>
          </a:solidFill>
          <a:uFillTx/>
          <a:latin typeface="Arial"/>
          <a:ea typeface="Arial"/>
          <a:cs typeface="Arial"/>
          <a:sym typeface="Arial"/>
        </a:defRPr>
      </a:lvl1pPr>
      <a:lvl2pPr marL="0" marR="0" indent="0" algn="l" defTabSz="914400" rtl="0" latinLnBrk="0">
        <a:lnSpc>
          <a:spcPct val="100000"/>
        </a:lnSpc>
        <a:spcBef>
          <a:spcPts val="0"/>
        </a:spcBef>
        <a:spcAft>
          <a:spcPts val="0"/>
        </a:spcAft>
        <a:buClrTx/>
        <a:buSzTx/>
        <a:buFontTx/>
        <a:buNone/>
        <a:tabLst/>
        <a:defRPr sz="2400" b="1" i="0" u="none" strike="noStrike" cap="none" spc="0" baseline="0">
          <a:solidFill>
            <a:srgbClr val="000000"/>
          </a:solidFill>
          <a:uFillTx/>
          <a:latin typeface="Arial"/>
          <a:ea typeface="Arial"/>
          <a:cs typeface="Arial"/>
          <a:sym typeface="Arial"/>
        </a:defRPr>
      </a:lvl2pPr>
      <a:lvl3pPr marL="0" marR="0" indent="0" algn="l" defTabSz="914400" rtl="0" latinLnBrk="0">
        <a:lnSpc>
          <a:spcPct val="100000"/>
        </a:lnSpc>
        <a:spcBef>
          <a:spcPts val="0"/>
        </a:spcBef>
        <a:spcAft>
          <a:spcPts val="0"/>
        </a:spcAft>
        <a:buClrTx/>
        <a:buSzTx/>
        <a:buFontTx/>
        <a:buNone/>
        <a:tabLst/>
        <a:defRPr sz="2400" b="1" i="0" u="none" strike="noStrike" cap="none" spc="0" baseline="0">
          <a:solidFill>
            <a:srgbClr val="000000"/>
          </a:solidFill>
          <a:uFillTx/>
          <a:latin typeface="Arial"/>
          <a:ea typeface="Arial"/>
          <a:cs typeface="Arial"/>
          <a:sym typeface="Arial"/>
        </a:defRPr>
      </a:lvl3pPr>
      <a:lvl4pPr marL="0" marR="0" indent="0" algn="l" defTabSz="914400" rtl="0" latinLnBrk="0">
        <a:lnSpc>
          <a:spcPct val="100000"/>
        </a:lnSpc>
        <a:spcBef>
          <a:spcPts val="0"/>
        </a:spcBef>
        <a:spcAft>
          <a:spcPts val="0"/>
        </a:spcAft>
        <a:buClrTx/>
        <a:buSzTx/>
        <a:buFontTx/>
        <a:buNone/>
        <a:tabLst/>
        <a:defRPr sz="2400" b="1" i="0" u="none" strike="noStrike" cap="none" spc="0" baseline="0">
          <a:solidFill>
            <a:srgbClr val="000000"/>
          </a:solidFill>
          <a:uFillTx/>
          <a:latin typeface="Arial"/>
          <a:ea typeface="Arial"/>
          <a:cs typeface="Arial"/>
          <a:sym typeface="Arial"/>
        </a:defRPr>
      </a:lvl4pPr>
      <a:lvl5pPr marL="0" marR="0" indent="0" algn="l" defTabSz="914400" rtl="0" latinLnBrk="0">
        <a:lnSpc>
          <a:spcPct val="100000"/>
        </a:lnSpc>
        <a:spcBef>
          <a:spcPts val="0"/>
        </a:spcBef>
        <a:spcAft>
          <a:spcPts val="0"/>
        </a:spcAft>
        <a:buClrTx/>
        <a:buSzTx/>
        <a:buFontTx/>
        <a:buNone/>
        <a:tabLst/>
        <a:defRPr sz="2400" b="1" i="0" u="none" strike="noStrike" cap="none" spc="0" baseline="0">
          <a:solidFill>
            <a:srgbClr val="000000"/>
          </a:solidFill>
          <a:uFillTx/>
          <a:latin typeface="Arial"/>
          <a:ea typeface="Arial"/>
          <a:cs typeface="Arial"/>
          <a:sym typeface="Arial"/>
        </a:defRPr>
      </a:lvl5pPr>
      <a:lvl6pPr marL="0" marR="0" indent="0" algn="l" defTabSz="914400" rtl="0" latinLnBrk="0">
        <a:lnSpc>
          <a:spcPct val="100000"/>
        </a:lnSpc>
        <a:spcBef>
          <a:spcPts val="0"/>
        </a:spcBef>
        <a:spcAft>
          <a:spcPts val="0"/>
        </a:spcAft>
        <a:buClrTx/>
        <a:buSzTx/>
        <a:buFontTx/>
        <a:buNone/>
        <a:tabLst/>
        <a:defRPr sz="2400" b="1" i="0" u="none" strike="noStrike" cap="none" spc="0" baseline="0">
          <a:solidFill>
            <a:srgbClr val="000000"/>
          </a:solidFill>
          <a:uFillTx/>
          <a:latin typeface="Arial"/>
          <a:ea typeface="Arial"/>
          <a:cs typeface="Arial"/>
          <a:sym typeface="Arial"/>
        </a:defRPr>
      </a:lvl6pPr>
      <a:lvl7pPr marL="0" marR="0" indent="0" algn="l" defTabSz="914400" rtl="0" latinLnBrk="0">
        <a:lnSpc>
          <a:spcPct val="100000"/>
        </a:lnSpc>
        <a:spcBef>
          <a:spcPts val="0"/>
        </a:spcBef>
        <a:spcAft>
          <a:spcPts val="0"/>
        </a:spcAft>
        <a:buClrTx/>
        <a:buSzTx/>
        <a:buFontTx/>
        <a:buNone/>
        <a:tabLst/>
        <a:defRPr sz="2400" b="1" i="0" u="none" strike="noStrike" cap="none" spc="0" baseline="0">
          <a:solidFill>
            <a:srgbClr val="000000"/>
          </a:solidFill>
          <a:uFillTx/>
          <a:latin typeface="Arial"/>
          <a:ea typeface="Arial"/>
          <a:cs typeface="Arial"/>
          <a:sym typeface="Arial"/>
        </a:defRPr>
      </a:lvl7pPr>
      <a:lvl8pPr marL="0" marR="0" indent="0" algn="l" defTabSz="914400" rtl="0" latinLnBrk="0">
        <a:lnSpc>
          <a:spcPct val="100000"/>
        </a:lnSpc>
        <a:spcBef>
          <a:spcPts val="0"/>
        </a:spcBef>
        <a:spcAft>
          <a:spcPts val="0"/>
        </a:spcAft>
        <a:buClrTx/>
        <a:buSzTx/>
        <a:buFontTx/>
        <a:buNone/>
        <a:tabLst/>
        <a:defRPr sz="2400" b="1" i="0" u="none" strike="noStrike" cap="none" spc="0" baseline="0">
          <a:solidFill>
            <a:srgbClr val="000000"/>
          </a:solidFill>
          <a:uFillTx/>
          <a:latin typeface="Arial"/>
          <a:ea typeface="Arial"/>
          <a:cs typeface="Arial"/>
          <a:sym typeface="Arial"/>
        </a:defRPr>
      </a:lvl8pPr>
      <a:lvl9pPr marL="0" marR="0" indent="0" algn="l" defTabSz="914400" rtl="0" latinLnBrk="0">
        <a:lnSpc>
          <a:spcPct val="100000"/>
        </a:lnSpc>
        <a:spcBef>
          <a:spcPts val="0"/>
        </a:spcBef>
        <a:spcAft>
          <a:spcPts val="0"/>
        </a:spcAft>
        <a:buClrTx/>
        <a:buSzTx/>
        <a:buFontTx/>
        <a:buNone/>
        <a:tabLst/>
        <a:defRPr sz="2400" b="1" i="0" u="none" strike="noStrike" cap="none" spc="0" baseline="0">
          <a:solidFill>
            <a:srgbClr val="000000"/>
          </a:solidFill>
          <a:uFillTx/>
          <a:latin typeface="Arial"/>
          <a:ea typeface="Arial"/>
          <a:cs typeface="Arial"/>
          <a:sym typeface="Arial"/>
        </a:defRPr>
      </a:lvl9pPr>
    </p:titleStyle>
    <p:bodyStyle>
      <a:lvl1pPr marL="342900" marR="0" indent="-342900" algn="l" defTabSz="9144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1pPr>
      <a:lvl2pPr marL="800100" marR="0" indent="-342900" algn="l" defTabSz="9144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2pPr>
      <a:lvl3pPr marL="1219200" marR="0" indent="-304800" algn="l" defTabSz="9144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3pPr>
      <a:lvl4pPr marL="1714500" marR="0" indent="-342900" algn="l" defTabSz="9144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4pPr>
      <a:lvl5pPr marL="2171700" marR="0" indent="-342900" algn="l" defTabSz="9144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5pPr>
      <a:lvl6pPr marL="2560320" marR="0" indent="-274320" algn="l" defTabSz="9144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6pPr>
      <a:lvl7pPr marL="3017520" marR="0" indent="-274320" algn="l" defTabSz="9144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7pPr>
      <a:lvl8pPr marL="3474720" marR="0" indent="-274320" algn="l" defTabSz="9144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8pPr>
      <a:lvl9pPr marL="3931920" marR="0" indent="-274320" algn="l" defTabSz="9144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Arial"/>
          <a:ea typeface="Arial"/>
          <a:cs typeface="Arial"/>
          <a:sym typeface="Arial"/>
        </a:defRPr>
      </a:lvl9pPr>
    </p:bodyStyle>
    <p:otherStyle>
      <a:lvl1pPr marL="0" marR="0" indent="0" algn="r" defTabSz="914400" rtl="0" latinLnBrk="0">
        <a:lnSpc>
          <a:spcPct val="100000"/>
        </a:lnSpc>
        <a:spcBef>
          <a:spcPts val="0"/>
        </a:spcBef>
        <a:spcAft>
          <a:spcPts val="0"/>
        </a:spcAft>
        <a:buClrTx/>
        <a:buSzTx/>
        <a:buFontTx/>
        <a:buNone/>
        <a:tabLst/>
        <a:defRPr sz="1200" b="1" i="0" u="none" strike="noStrike" cap="none" spc="0" baseline="0">
          <a:solidFill>
            <a:schemeClr val="tx1"/>
          </a:solidFill>
          <a:uFillTx/>
          <a:latin typeface="+mn-lt"/>
          <a:ea typeface="+mn-ea"/>
          <a:cs typeface="+mn-cs"/>
          <a:sym typeface="Arial"/>
        </a:defRPr>
      </a:lvl1pPr>
      <a:lvl2pPr marL="0" marR="0" indent="457200" algn="r" defTabSz="914400" rtl="0" latinLnBrk="0">
        <a:lnSpc>
          <a:spcPct val="100000"/>
        </a:lnSpc>
        <a:spcBef>
          <a:spcPts val="0"/>
        </a:spcBef>
        <a:spcAft>
          <a:spcPts val="0"/>
        </a:spcAft>
        <a:buClrTx/>
        <a:buSzTx/>
        <a:buFontTx/>
        <a:buNone/>
        <a:tabLst/>
        <a:defRPr sz="1200" b="1" i="0" u="none" strike="noStrike" cap="none" spc="0" baseline="0">
          <a:solidFill>
            <a:schemeClr val="tx1"/>
          </a:solidFill>
          <a:uFillTx/>
          <a:latin typeface="+mn-lt"/>
          <a:ea typeface="+mn-ea"/>
          <a:cs typeface="+mn-cs"/>
          <a:sym typeface="Arial"/>
        </a:defRPr>
      </a:lvl2pPr>
      <a:lvl3pPr marL="0" marR="0" indent="914400" algn="r" defTabSz="914400" rtl="0" latinLnBrk="0">
        <a:lnSpc>
          <a:spcPct val="100000"/>
        </a:lnSpc>
        <a:spcBef>
          <a:spcPts val="0"/>
        </a:spcBef>
        <a:spcAft>
          <a:spcPts val="0"/>
        </a:spcAft>
        <a:buClrTx/>
        <a:buSzTx/>
        <a:buFontTx/>
        <a:buNone/>
        <a:tabLst/>
        <a:defRPr sz="1200" b="1" i="0" u="none" strike="noStrike" cap="none" spc="0" baseline="0">
          <a:solidFill>
            <a:schemeClr val="tx1"/>
          </a:solidFill>
          <a:uFillTx/>
          <a:latin typeface="+mn-lt"/>
          <a:ea typeface="+mn-ea"/>
          <a:cs typeface="+mn-cs"/>
          <a:sym typeface="Arial"/>
        </a:defRPr>
      </a:lvl3pPr>
      <a:lvl4pPr marL="0" marR="0" indent="1371600" algn="r" defTabSz="914400" rtl="0" latinLnBrk="0">
        <a:lnSpc>
          <a:spcPct val="100000"/>
        </a:lnSpc>
        <a:spcBef>
          <a:spcPts val="0"/>
        </a:spcBef>
        <a:spcAft>
          <a:spcPts val="0"/>
        </a:spcAft>
        <a:buClrTx/>
        <a:buSzTx/>
        <a:buFontTx/>
        <a:buNone/>
        <a:tabLst/>
        <a:defRPr sz="1200" b="1" i="0" u="none" strike="noStrike" cap="none" spc="0" baseline="0">
          <a:solidFill>
            <a:schemeClr val="tx1"/>
          </a:solidFill>
          <a:uFillTx/>
          <a:latin typeface="+mn-lt"/>
          <a:ea typeface="+mn-ea"/>
          <a:cs typeface="+mn-cs"/>
          <a:sym typeface="Arial"/>
        </a:defRPr>
      </a:lvl4pPr>
      <a:lvl5pPr marL="0" marR="0" indent="1828800" algn="r" defTabSz="914400" rtl="0" latinLnBrk="0">
        <a:lnSpc>
          <a:spcPct val="100000"/>
        </a:lnSpc>
        <a:spcBef>
          <a:spcPts val="0"/>
        </a:spcBef>
        <a:spcAft>
          <a:spcPts val="0"/>
        </a:spcAft>
        <a:buClrTx/>
        <a:buSzTx/>
        <a:buFontTx/>
        <a:buNone/>
        <a:tabLst/>
        <a:defRPr sz="1200" b="1" i="0" u="none" strike="noStrike" cap="none" spc="0" baseline="0">
          <a:solidFill>
            <a:schemeClr val="tx1"/>
          </a:solidFill>
          <a:uFillTx/>
          <a:latin typeface="+mn-lt"/>
          <a:ea typeface="+mn-ea"/>
          <a:cs typeface="+mn-cs"/>
          <a:sym typeface="Arial"/>
        </a:defRPr>
      </a:lvl5pPr>
      <a:lvl6pPr marL="0" marR="0" indent="2286000" algn="r" defTabSz="914400" rtl="0" latinLnBrk="0">
        <a:lnSpc>
          <a:spcPct val="100000"/>
        </a:lnSpc>
        <a:spcBef>
          <a:spcPts val="0"/>
        </a:spcBef>
        <a:spcAft>
          <a:spcPts val="0"/>
        </a:spcAft>
        <a:buClrTx/>
        <a:buSzTx/>
        <a:buFontTx/>
        <a:buNone/>
        <a:tabLst/>
        <a:defRPr sz="1200" b="1" i="0" u="none" strike="noStrike" cap="none" spc="0" baseline="0">
          <a:solidFill>
            <a:schemeClr val="tx1"/>
          </a:solidFill>
          <a:uFillTx/>
          <a:latin typeface="+mn-lt"/>
          <a:ea typeface="+mn-ea"/>
          <a:cs typeface="+mn-cs"/>
          <a:sym typeface="Arial"/>
        </a:defRPr>
      </a:lvl6pPr>
      <a:lvl7pPr marL="0" marR="0" indent="2743200" algn="r" defTabSz="914400" rtl="0" latinLnBrk="0">
        <a:lnSpc>
          <a:spcPct val="100000"/>
        </a:lnSpc>
        <a:spcBef>
          <a:spcPts val="0"/>
        </a:spcBef>
        <a:spcAft>
          <a:spcPts val="0"/>
        </a:spcAft>
        <a:buClrTx/>
        <a:buSzTx/>
        <a:buFontTx/>
        <a:buNone/>
        <a:tabLst/>
        <a:defRPr sz="1200" b="1" i="0" u="none" strike="noStrike" cap="none" spc="0" baseline="0">
          <a:solidFill>
            <a:schemeClr val="tx1"/>
          </a:solidFill>
          <a:uFillTx/>
          <a:latin typeface="+mn-lt"/>
          <a:ea typeface="+mn-ea"/>
          <a:cs typeface="+mn-cs"/>
          <a:sym typeface="Arial"/>
        </a:defRPr>
      </a:lvl7pPr>
      <a:lvl8pPr marL="0" marR="0" indent="3200400" algn="r" defTabSz="914400" rtl="0" latinLnBrk="0">
        <a:lnSpc>
          <a:spcPct val="100000"/>
        </a:lnSpc>
        <a:spcBef>
          <a:spcPts val="0"/>
        </a:spcBef>
        <a:spcAft>
          <a:spcPts val="0"/>
        </a:spcAft>
        <a:buClrTx/>
        <a:buSzTx/>
        <a:buFontTx/>
        <a:buNone/>
        <a:tabLst/>
        <a:defRPr sz="1200" b="1" i="0" u="none" strike="noStrike" cap="none" spc="0" baseline="0">
          <a:solidFill>
            <a:schemeClr val="tx1"/>
          </a:solidFill>
          <a:uFillTx/>
          <a:latin typeface="+mn-lt"/>
          <a:ea typeface="+mn-ea"/>
          <a:cs typeface="+mn-cs"/>
          <a:sym typeface="Arial"/>
        </a:defRPr>
      </a:lvl8pPr>
      <a:lvl9pPr marL="0" marR="0" indent="3657600" algn="r" defTabSz="914400" rtl="0" latinLnBrk="0">
        <a:lnSpc>
          <a:spcPct val="100000"/>
        </a:lnSpc>
        <a:spcBef>
          <a:spcPts val="0"/>
        </a:spcBef>
        <a:spcAft>
          <a:spcPts val="0"/>
        </a:spcAft>
        <a:buClrTx/>
        <a:buSzTx/>
        <a:buFontTx/>
        <a:buNone/>
        <a:tabLst/>
        <a:defRPr sz="1200" b="1"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iqvia.com/fr-ca/" TargetMode="External"/><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hyperlink" Target="https://link.springer.com/article/10.1007/s11126-025-10122-0"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5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canadiantaskforce.ca/"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5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Title 1"/>
          <p:cNvSpPr txBox="1">
            <a:spLocks noGrp="1"/>
          </p:cNvSpPr>
          <p:nvPr>
            <p:ph type="ctrTitle"/>
          </p:nvPr>
        </p:nvSpPr>
        <p:spPr>
          <a:xfrm>
            <a:off x="576363" y="2725365"/>
            <a:ext cx="8034558" cy="2233498"/>
          </a:xfrm>
          <a:prstGeom prst="rect">
            <a:avLst/>
          </a:prstGeom>
        </p:spPr>
        <p:txBody>
          <a:bodyPr/>
          <a:lstStyle/>
          <a:p>
            <a:r>
              <a:t>Recommendations on screening adults</a:t>
            </a:r>
            <a:r>
              <a:rPr b="0"/>
              <a:t>​ </a:t>
            </a:r>
            <a:r>
              <a:t>for depression with a screening tool</a:t>
            </a:r>
          </a:p>
        </p:txBody>
      </p:sp>
      <p:sp>
        <p:nvSpPr>
          <p:cNvPr id="201" name="TextBox 4"/>
          <p:cNvSpPr txBox="1"/>
          <p:nvPr/>
        </p:nvSpPr>
        <p:spPr>
          <a:xfrm>
            <a:off x="621665" y="4777782"/>
            <a:ext cx="4034422" cy="3506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a:solidFill>
                  <a:srgbClr val="FFFFFF"/>
                </a:solidFill>
                <a:latin typeface="Arial"/>
                <a:ea typeface="Arial"/>
                <a:cs typeface="Arial"/>
                <a:sym typeface="Arial"/>
              </a:defRPr>
            </a:lvl1pPr>
          </a:lstStyle>
          <a:p>
            <a:r>
              <a:t>Update to the 2013 recommendations</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Espace réservé du numéro de diapositive 1"/>
          <p:cNvSpPr txBox="1">
            <a:spLocks noGrp="1"/>
          </p:cNvSpPr>
          <p:nvPr>
            <p:ph type="sldNum" sz="quarter" idx="2"/>
          </p:nvPr>
        </p:nvSpPr>
        <p:spPr>
          <a:xfrm>
            <a:off x="8413144" y="6314710"/>
            <a:ext cx="273656" cy="2642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10</a:t>
            </a:fld>
            <a:endParaRPr/>
          </a:p>
        </p:txBody>
      </p:sp>
      <p:sp>
        <p:nvSpPr>
          <p:cNvPr id="278" name="ZoneTexte 4"/>
          <p:cNvSpPr txBox="1"/>
          <p:nvPr/>
        </p:nvSpPr>
        <p:spPr>
          <a:xfrm>
            <a:off x="365181" y="748786"/>
            <a:ext cx="6454263" cy="5480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3200" b="1">
                <a:solidFill>
                  <a:schemeClr val="accent2"/>
                </a:solidFill>
                <a:latin typeface="Arial"/>
                <a:ea typeface="Arial"/>
                <a:cs typeface="Arial"/>
                <a:sym typeface="Arial"/>
              </a:defRPr>
            </a:lvl1pPr>
          </a:lstStyle>
          <a:p>
            <a:r>
              <a:t>Interest holder engagement</a:t>
            </a:r>
          </a:p>
        </p:txBody>
      </p:sp>
      <p:pic>
        <p:nvPicPr>
          <p:cNvPr id="279" name="Picture 2" descr="Picture 2"/>
          <p:cNvPicPr>
            <a:picLocks noChangeAspect="1"/>
          </p:cNvPicPr>
          <p:nvPr/>
        </p:nvPicPr>
        <p:blipFill>
          <a:blip r:embed="rId3"/>
          <a:stretch>
            <a:fillRect/>
          </a:stretch>
        </p:blipFill>
        <p:spPr>
          <a:xfrm>
            <a:off x="6133589" y="383852"/>
            <a:ext cx="3013344" cy="1847918"/>
          </a:xfrm>
          <a:prstGeom prst="rect">
            <a:avLst/>
          </a:prstGeom>
          <a:ln w="12700">
            <a:miter lim="400000"/>
          </a:ln>
        </p:spPr>
      </p:pic>
      <p:sp>
        <p:nvSpPr>
          <p:cNvPr id="280" name="TextBox 5"/>
          <p:cNvSpPr txBox="1"/>
          <p:nvPr/>
        </p:nvSpPr>
        <p:spPr>
          <a:xfrm>
            <a:off x="596740" y="1928041"/>
            <a:ext cx="8032648" cy="50598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285750" indent="-285750">
              <a:buSzPct val="100000"/>
              <a:buFont typeface="Arial"/>
              <a:buChar char="•"/>
              <a:defRPr sz="2400">
                <a:latin typeface="Arial"/>
                <a:ea typeface="Arial"/>
                <a:cs typeface="Arial"/>
                <a:sym typeface="Arial"/>
              </a:defRPr>
            </a:pPr>
            <a:r>
              <a:t>72 different interest holder groups (generalist and disease specific- organizations, federal/provincial/territorial reviewers) were invited to comment on the draft guideline</a:t>
            </a:r>
          </a:p>
          <a:p>
            <a:pPr marL="285750" indent="-285750">
              <a:buSzPct val="100000"/>
              <a:buFont typeface="Arial"/>
              <a:buChar char="•"/>
              <a:defRPr sz="2400">
                <a:latin typeface="Arial"/>
                <a:ea typeface="Arial"/>
                <a:cs typeface="Arial"/>
                <a:sym typeface="Arial"/>
              </a:defRPr>
            </a:pPr>
            <a:endParaRPr/>
          </a:p>
          <a:p>
            <a:pPr marL="285750" indent="-285750">
              <a:buSzPct val="100000"/>
              <a:buFont typeface="Arial"/>
              <a:buChar char="•"/>
              <a:defRPr sz="2400">
                <a:latin typeface="Arial"/>
                <a:ea typeface="Arial"/>
                <a:cs typeface="Arial"/>
                <a:sym typeface="Arial"/>
              </a:defRPr>
            </a:pPr>
            <a:r>
              <a:t>12 interest holders provided feedback</a:t>
            </a:r>
          </a:p>
          <a:p>
            <a:pPr marL="285750" indent="-285750">
              <a:buSzPct val="100000"/>
              <a:buFont typeface="Arial"/>
              <a:buChar char="•"/>
              <a:defRPr sz="2400">
                <a:latin typeface="Arial"/>
                <a:ea typeface="Arial"/>
                <a:cs typeface="Arial"/>
                <a:sym typeface="Arial"/>
              </a:defRPr>
            </a:pPr>
            <a:endParaRPr/>
          </a:p>
          <a:p>
            <a:pPr marL="285750" indent="-285750">
              <a:buSzPct val="100000"/>
              <a:buFont typeface="Arial"/>
              <a:buChar char="•"/>
              <a:defRPr sz="2400">
                <a:latin typeface="Arial"/>
                <a:ea typeface="Arial"/>
                <a:cs typeface="Arial"/>
                <a:sym typeface="Arial"/>
              </a:defRPr>
            </a:pPr>
            <a:r>
              <a:t>All comments and responses will be available on our website</a:t>
            </a:r>
          </a:p>
          <a:p>
            <a:pPr marL="285750" indent="-285750">
              <a:buSzPct val="100000"/>
              <a:buFont typeface="Arial"/>
              <a:buChar char="•"/>
              <a:defRPr sz="2400">
                <a:latin typeface="Arial"/>
                <a:ea typeface="Arial"/>
                <a:cs typeface="Arial"/>
                <a:sym typeface="Arial"/>
              </a:defRPr>
            </a:pPr>
            <a:endParaRPr/>
          </a:p>
          <a:p>
            <a:pPr marL="342900" indent="-342900">
              <a:buSzPct val="100000"/>
              <a:buFont typeface="Arial"/>
              <a:buChar char="•"/>
              <a:defRPr sz="2400">
                <a:latin typeface="Arial"/>
                <a:ea typeface="Arial"/>
                <a:cs typeface="Arial"/>
                <a:sym typeface="Arial"/>
              </a:defRPr>
            </a:pPr>
            <a:r>
              <a:t>Peer review and input from the </a:t>
            </a:r>
            <a:r>
              <a:rPr i="1"/>
              <a:t>Canadian Medical Association Journal</a:t>
            </a:r>
          </a:p>
          <a:p>
            <a:pPr>
              <a:defRPr sz="2400">
                <a:latin typeface="Arial"/>
                <a:ea typeface="Arial"/>
                <a:cs typeface="Arial"/>
                <a:sym typeface="Arial"/>
              </a:defRPr>
            </a:pPr>
            <a:endParaRPr i="1"/>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Title 1"/>
          <p:cNvSpPr txBox="1">
            <a:spLocks noGrp="1"/>
          </p:cNvSpPr>
          <p:nvPr>
            <p:ph type="title"/>
          </p:nvPr>
        </p:nvSpPr>
        <p:spPr>
          <a:xfrm>
            <a:off x="457200" y="365312"/>
            <a:ext cx="8229600" cy="762001"/>
          </a:xfrm>
          <a:prstGeom prst="rect">
            <a:avLst/>
          </a:prstGeom>
        </p:spPr>
        <p:txBody>
          <a:bodyPr/>
          <a:lstStyle>
            <a:lvl1pPr>
              <a:defRPr sz="2900">
                <a:solidFill>
                  <a:schemeClr val="accent2"/>
                </a:solidFill>
              </a:defRPr>
            </a:lvl1pPr>
          </a:lstStyle>
          <a:p>
            <a:r>
              <a:t>Conflicts of interest</a:t>
            </a:r>
          </a:p>
        </p:txBody>
      </p:sp>
      <p:sp>
        <p:nvSpPr>
          <p:cNvPr id="285" name="Content Placeholder 2"/>
          <p:cNvSpPr txBox="1">
            <a:spLocks noGrp="1"/>
          </p:cNvSpPr>
          <p:nvPr>
            <p:ph type="body" idx="1"/>
          </p:nvPr>
        </p:nvSpPr>
        <p:spPr>
          <a:xfrm>
            <a:off x="457200" y="1129891"/>
            <a:ext cx="8229600" cy="4994369"/>
          </a:xfrm>
          <a:prstGeom prst="rect">
            <a:avLst/>
          </a:prstGeom>
        </p:spPr>
        <p:txBody>
          <a:bodyPr/>
          <a:lstStyle/>
          <a:p>
            <a:pPr>
              <a:spcBef>
                <a:spcPts val="400"/>
              </a:spcBef>
              <a:defRPr sz="1800" b="1"/>
            </a:pPr>
            <a:r>
              <a:t>Scott Klarenbach</a:t>
            </a:r>
            <a:r>
              <a:rPr b="0"/>
              <a:t>, who was a task force member but not a member of the topic working group, is the director of the Real World Evidence Unit, University of Alberta, and director and co-chair of the Real World Evidence Consortium (with University of Calgary and Institute of Health Economics).  He did not vote on the draft guideline for submission, nor any changes made to the guideline in response to peer review, or approve resubmission, and as such is not listed as a contributing author. </a:t>
            </a:r>
          </a:p>
          <a:p>
            <a:pPr>
              <a:spcBef>
                <a:spcPts val="400"/>
              </a:spcBef>
              <a:defRPr sz="1800"/>
            </a:pPr>
            <a:r>
              <a:t>No other working group or task force members declared interests relevant to this guideline.  </a:t>
            </a:r>
          </a:p>
          <a:p>
            <a:pPr>
              <a:spcBef>
                <a:spcPts val="400"/>
              </a:spcBef>
              <a:defRPr sz="1800" b="1"/>
            </a:pPr>
            <a:r>
              <a:t>Brett D. Thombs </a:t>
            </a:r>
            <a:r>
              <a:rPr b="0"/>
              <a:t>was a member at the start of the guideline and declared an intellectual interest related to his funded research program and publications on the subject of depression screening. He acted as a content expert for this guideline; he did not participate in discussions on the recommendation nor provide input on the direction or strength or vote on the recommendation.</a:t>
            </a:r>
          </a:p>
        </p:txBody>
      </p:sp>
      <p:sp>
        <p:nvSpPr>
          <p:cNvPr id="286" name="Slide Number Placeholder 3"/>
          <p:cNvSpPr txBox="1">
            <a:spLocks noGrp="1"/>
          </p:cNvSpPr>
          <p:nvPr>
            <p:ph type="sldNum" sz="quarter" idx="2"/>
          </p:nvPr>
        </p:nvSpPr>
        <p:spPr>
          <a:xfrm>
            <a:off x="8421553" y="6314710"/>
            <a:ext cx="265247" cy="2642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11</a:t>
            </a:fld>
            <a:endParaRP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Title 1"/>
          <p:cNvSpPr txBox="1">
            <a:spLocks noGrp="1"/>
          </p:cNvSpPr>
          <p:nvPr>
            <p:ph type="title"/>
          </p:nvPr>
        </p:nvSpPr>
        <p:spPr>
          <a:xfrm>
            <a:off x="457198" y="310828"/>
            <a:ext cx="8229601" cy="762001"/>
          </a:xfrm>
          <a:prstGeom prst="rect">
            <a:avLst/>
          </a:prstGeom>
        </p:spPr>
        <p:txBody>
          <a:bodyPr/>
          <a:lstStyle>
            <a:lvl1pPr>
              <a:defRPr>
                <a:solidFill>
                  <a:schemeClr val="accent2"/>
                </a:solidFill>
              </a:defRPr>
            </a:lvl1pPr>
          </a:lstStyle>
          <a:p>
            <a:r>
              <a:t>Conflicts of interest</a:t>
            </a:r>
          </a:p>
        </p:txBody>
      </p:sp>
      <p:sp>
        <p:nvSpPr>
          <p:cNvPr id="291" name="Content Placeholder 2"/>
          <p:cNvSpPr txBox="1">
            <a:spLocks noGrp="1"/>
          </p:cNvSpPr>
          <p:nvPr>
            <p:ph type="body" idx="1"/>
          </p:nvPr>
        </p:nvSpPr>
        <p:spPr>
          <a:xfrm>
            <a:off x="526197" y="1828492"/>
            <a:ext cx="8162467" cy="3204972"/>
          </a:xfrm>
          <a:prstGeom prst="rect">
            <a:avLst/>
          </a:prstGeom>
        </p:spPr>
        <p:txBody>
          <a:bodyPr/>
          <a:lstStyle/>
          <a:p>
            <a:pPr marL="0" indent="0">
              <a:spcBef>
                <a:spcPts val="400"/>
              </a:spcBef>
              <a:buSzTx/>
              <a:buNone/>
              <a:defRPr sz="1800" b="1"/>
            </a:pPr>
            <a:r>
              <a:t>Disclosures for experts </a:t>
            </a:r>
          </a:p>
          <a:p>
            <a:pPr>
              <a:spcBef>
                <a:spcPts val="1400"/>
              </a:spcBef>
              <a:defRPr sz="1800"/>
            </a:pPr>
            <a:r>
              <a:t>No relevant interests were declared by </a:t>
            </a:r>
            <a:r>
              <a:rPr b="1"/>
              <a:t>Dr. Patten</a:t>
            </a:r>
            <a:r>
              <a:t> </a:t>
            </a:r>
          </a:p>
          <a:p>
            <a:pPr>
              <a:spcBef>
                <a:spcPts val="1200"/>
              </a:spcBef>
              <a:defRPr sz="1800" b="1"/>
            </a:pPr>
            <a:r>
              <a:t>Dr. Lauria-Horner</a:t>
            </a:r>
            <a:r>
              <a:rPr b="0"/>
              <a:t> disclosed receiving payment for an advisory role at the Mental Health Commission of Canada. The task force determined that this disclosure did not represent a conflict of interest that would preclude participation as a clinical or content expert. </a:t>
            </a:r>
          </a:p>
          <a:p>
            <a:pPr>
              <a:spcBef>
                <a:spcPts val="0"/>
              </a:spcBef>
              <a:defRPr sz="1800" b="1"/>
            </a:pPr>
            <a:r>
              <a:t>Dr. Thombs </a:t>
            </a:r>
            <a:r>
              <a:rPr b="0"/>
              <a:t>retired from the task force during the guideline development process but acted as a content expert for this guideline as described in the previous slide.</a:t>
            </a:r>
          </a:p>
        </p:txBody>
      </p:sp>
      <p:sp>
        <p:nvSpPr>
          <p:cNvPr id="292" name="Slide Number Placeholder 3"/>
          <p:cNvSpPr txBox="1">
            <a:spLocks noGrp="1"/>
          </p:cNvSpPr>
          <p:nvPr>
            <p:ph type="sldNum" sz="quarter" idx="2"/>
          </p:nvPr>
        </p:nvSpPr>
        <p:spPr>
          <a:xfrm>
            <a:off x="8413144" y="6314710"/>
            <a:ext cx="273656" cy="2642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12</a:t>
            </a:fld>
            <a:endParaRP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Titre 1"/>
          <p:cNvSpPr txBox="1">
            <a:spLocks noGrp="1"/>
          </p:cNvSpPr>
          <p:nvPr>
            <p:ph type="title"/>
          </p:nvPr>
        </p:nvSpPr>
        <p:spPr>
          <a:prstGeom prst="rect">
            <a:avLst/>
          </a:prstGeom>
        </p:spPr>
        <p:txBody>
          <a:bodyPr/>
          <a:lstStyle>
            <a:lvl1pPr>
              <a:defRPr sz="3200">
                <a:solidFill>
                  <a:schemeClr val="accent2"/>
                </a:solidFill>
              </a:defRPr>
            </a:lvl1pPr>
          </a:lstStyle>
          <a:p>
            <a:r>
              <a:t>What did we try to answer?</a:t>
            </a:r>
          </a:p>
        </p:txBody>
      </p:sp>
      <p:sp>
        <p:nvSpPr>
          <p:cNvPr id="295" name="Espace réservé du contenu 2"/>
          <p:cNvSpPr txBox="1">
            <a:spLocks noGrp="1"/>
          </p:cNvSpPr>
          <p:nvPr>
            <p:ph type="body" sz="quarter" idx="1"/>
          </p:nvPr>
        </p:nvSpPr>
        <p:spPr>
          <a:xfrm>
            <a:off x="458331" y="2254531"/>
            <a:ext cx="5629281" cy="2045480"/>
          </a:xfrm>
          <a:prstGeom prst="rect">
            <a:avLst/>
          </a:prstGeom>
        </p:spPr>
        <p:txBody>
          <a:bodyPr/>
          <a:lstStyle/>
          <a:p>
            <a:pPr marL="0" indent="0">
              <a:spcBef>
                <a:spcPts val="600"/>
              </a:spcBef>
              <a:buSzTx/>
              <a:buNone/>
              <a:defRPr sz="2800">
                <a:solidFill>
                  <a:srgbClr val="333333"/>
                </a:solidFill>
              </a:defRPr>
            </a:pPr>
            <a:r>
              <a:t>Is screening adults for depression in primary care effective?</a:t>
            </a:r>
          </a:p>
          <a:p>
            <a:pPr>
              <a:defRPr>
                <a:solidFill>
                  <a:srgbClr val="333333"/>
                </a:solidFill>
              </a:defRPr>
            </a:pPr>
            <a:r>
              <a:t>What are the benefits and harms </a:t>
            </a:r>
            <a:br/>
            <a:r>
              <a:t>of screening?</a:t>
            </a:r>
          </a:p>
        </p:txBody>
      </p:sp>
      <p:sp>
        <p:nvSpPr>
          <p:cNvPr id="296" name="Espace réservé du numéro de diapositive 3"/>
          <p:cNvSpPr txBox="1">
            <a:spLocks noGrp="1"/>
          </p:cNvSpPr>
          <p:nvPr>
            <p:ph type="sldNum" sz="quarter" idx="2"/>
          </p:nvPr>
        </p:nvSpPr>
        <p:spPr>
          <a:xfrm>
            <a:off x="8413144" y="6314710"/>
            <a:ext cx="273656" cy="2642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13</a:t>
            </a:fld>
            <a:endParaRPr/>
          </a:p>
        </p:txBody>
      </p:sp>
      <p:pic>
        <p:nvPicPr>
          <p:cNvPr id="297" name="Picture 4" descr="Picture 4"/>
          <p:cNvPicPr>
            <a:picLocks noChangeAspect="1"/>
          </p:cNvPicPr>
          <p:nvPr/>
        </p:nvPicPr>
        <p:blipFill>
          <a:blip r:embed="rId2"/>
          <a:stretch>
            <a:fillRect/>
          </a:stretch>
        </p:blipFill>
        <p:spPr>
          <a:xfrm>
            <a:off x="5497195" y="3119922"/>
            <a:ext cx="3239870" cy="3145895"/>
          </a:xfrm>
          <a:prstGeom prst="rect">
            <a:avLst/>
          </a:prstGeom>
          <a:ln w="12700">
            <a:miter lim="400000"/>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Title 1"/>
          <p:cNvSpPr txBox="1">
            <a:spLocks noGrp="1"/>
          </p:cNvSpPr>
          <p:nvPr>
            <p:ph type="title"/>
          </p:nvPr>
        </p:nvSpPr>
        <p:spPr>
          <a:prstGeom prst="rect">
            <a:avLst/>
          </a:prstGeom>
        </p:spPr>
        <p:txBody>
          <a:bodyPr/>
          <a:lstStyle>
            <a:lvl1pPr>
              <a:defRPr sz="3200">
                <a:solidFill>
                  <a:schemeClr val="accent2"/>
                </a:solidFill>
              </a:defRPr>
            </a:lvl1pPr>
          </a:lstStyle>
          <a:p>
            <a:r>
              <a:t>Who are the recommendations for?</a:t>
            </a:r>
          </a:p>
        </p:txBody>
      </p:sp>
      <p:sp>
        <p:nvSpPr>
          <p:cNvPr id="300" name="Content Placeholder 2"/>
          <p:cNvSpPr txBox="1">
            <a:spLocks noGrp="1"/>
          </p:cNvSpPr>
          <p:nvPr>
            <p:ph type="body" idx="1"/>
          </p:nvPr>
        </p:nvSpPr>
        <p:spPr>
          <a:xfrm>
            <a:off x="586161" y="1594026"/>
            <a:ext cx="5935362" cy="4252591"/>
          </a:xfrm>
          <a:prstGeom prst="rect">
            <a:avLst/>
          </a:prstGeom>
        </p:spPr>
        <p:txBody>
          <a:bodyPr/>
          <a:lstStyle/>
          <a:p>
            <a:pPr marL="457200" indent="-457200"/>
            <a:r>
              <a:t>Primary care providers</a:t>
            </a:r>
          </a:p>
          <a:p>
            <a:pPr marL="457200" indent="-457200">
              <a:spcBef>
                <a:spcPts val="2000"/>
              </a:spcBef>
            </a:pPr>
            <a:r>
              <a:t>Other health professionals in non-mental health care settings who are first point of contact for mental health </a:t>
            </a:r>
          </a:p>
          <a:p>
            <a:pPr marL="0" indent="0">
              <a:buSzTx/>
              <a:buNone/>
            </a:pPr>
            <a:r>
              <a:t> </a:t>
            </a:r>
          </a:p>
          <a:p>
            <a:pPr marL="457200" indent="-457200"/>
            <a:r>
              <a:t>Policy-makers </a:t>
            </a:r>
          </a:p>
          <a:p>
            <a:pPr marL="457200" indent="-457200"/>
            <a:r>
              <a:t>Patients</a:t>
            </a:r>
          </a:p>
        </p:txBody>
      </p:sp>
      <p:sp>
        <p:nvSpPr>
          <p:cNvPr id="301" name="Slide Number Placeholder 3"/>
          <p:cNvSpPr txBox="1">
            <a:spLocks noGrp="1"/>
          </p:cNvSpPr>
          <p:nvPr>
            <p:ph type="sldNum" sz="quarter" idx="2"/>
          </p:nvPr>
        </p:nvSpPr>
        <p:spPr>
          <a:xfrm>
            <a:off x="8413144" y="6314710"/>
            <a:ext cx="273656" cy="2642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14</a:t>
            </a:fld>
            <a:endParaRPr/>
          </a:p>
        </p:txBody>
      </p:sp>
      <p:sp>
        <p:nvSpPr>
          <p:cNvPr id="302" name="Straight Connector 8"/>
          <p:cNvSpPr/>
          <p:nvPr/>
        </p:nvSpPr>
        <p:spPr>
          <a:xfrm flipV="1">
            <a:off x="586160" y="3661540"/>
            <a:ext cx="7774635" cy="31358"/>
          </a:xfrm>
          <a:prstGeom prst="line">
            <a:avLst/>
          </a:prstGeom>
          <a:ln>
            <a:solidFill>
              <a:srgbClr val="000000"/>
            </a:solidFill>
          </a:ln>
        </p:spPr>
        <p:txBody>
          <a:bodyPr lIns="45719" rIns="45719"/>
          <a:lstStyle/>
          <a:p>
            <a:endParaRPr/>
          </a:p>
        </p:txBody>
      </p:sp>
      <p:pic>
        <p:nvPicPr>
          <p:cNvPr id="303" name="Picture 2" descr="Picture 2"/>
          <p:cNvPicPr>
            <a:picLocks noChangeAspect="1"/>
          </p:cNvPicPr>
          <p:nvPr/>
        </p:nvPicPr>
        <p:blipFill>
          <a:blip r:embed="rId3"/>
          <a:srcRect l="27399" t="4280" r="51001" b="52419"/>
          <a:stretch>
            <a:fillRect/>
          </a:stretch>
        </p:blipFill>
        <p:spPr>
          <a:xfrm>
            <a:off x="6360188" y="1766849"/>
            <a:ext cx="2138861" cy="1445438"/>
          </a:xfrm>
          <a:prstGeom prst="rect">
            <a:avLst/>
          </a:prstGeom>
          <a:ln w="12700">
            <a:miter lim="400000"/>
          </a:ln>
        </p:spPr>
      </p:pic>
      <p:pic>
        <p:nvPicPr>
          <p:cNvPr id="304" name="Picture 5" descr="Picture 5"/>
          <p:cNvPicPr>
            <a:picLocks noChangeAspect="1"/>
          </p:cNvPicPr>
          <p:nvPr/>
        </p:nvPicPr>
        <p:blipFill>
          <a:blip r:embed="rId3"/>
          <a:srcRect l="52240" t="7097" r="24126" b="49592"/>
          <a:stretch>
            <a:fillRect/>
          </a:stretch>
        </p:blipFill>
        <p:spPr>
          <a:xfrm>
            <a:off x="3398623" y="3723792"/>
            <a:ext cx="2340311" cy="1445759"/>
          </a:xfrm>
          <a:prstGeom prst="rect">
            <a:avLst/>
          </a:prstGeom>
          <a:ln w="12700">
            <a:miter lim="400000"/>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 name="Picture 4" descr="Picture 4"/>
          <p:cNvPicPr>
            <a:picLocks noChangeAspect="1"/>
          </p:cNvPicPr>
          <p:nvPr/>
        </p:nvPicPr>
        <p:blipFill>
          <a:blip r:embed="rId3"/>
          <a:stretch>
            <a:fillRect/>
          </a:stretch>
        </p:blipFill>
        <p:spPr>
          <a:xfrm>
            <a:off x="5738403" y="5327877"/>
            <a:ext cx="2317571" cy="1305471"/>
          </a:xfrm>
          <a:prstGeom prst="rect">
            <a:avLst/>
          </a:prstGeom>
          <a:ln w="12700">
            <a:miter lim="400000"/>
          </a:ln>
        </p:spPr>
      </p:pic>
      <p:sp>
        <p:nvSpPr>
          <p:cNvPr id="309" name="Titre 1"/>
          <p:cNvSpPr txBox="1">
            <a:spLocks noGrp="1"/>
          </p:cNvSpPr>
          <p:nvPr>
            <p:ph type="title"/>
          </p:nvPr>
        </p:nvSpPr>
        <p:spPr>
          <a:prstGeom prst="rect">
            <a:avLst/>
          </a:prstGeom>
        </p:spPr>
        <p:txBody>
          <a:bodyPr/>
          <a:lstStyle>
            <a:lvl1pPr>
              <a:defRPr sz="3200">
                <a:solidFill>
                  <a:schemeClr val="accent2"/>
                </a:solidFill>
              </a:defRPr>
            </a:lvl1pPr>
          </a:lstStyle>
          <a:p>
            <a:r>
              <a:t>What did we look for? </a:t>
            </a:r>
          </a:p>
        </p:txBody>
      </p:sp>
      <p:sp>
        <p:nvSpPr>
          <p:cNvPr id="310" name="Espace réservé du contenu 2"/>
          <p:cNvSpPr txBox="1">
            <a:spLocks noGrp="1"/>
          </p:cNvSpPr>
          <p:nvPr>
            <p:ph type="body" sz="half" idx="1"/>
          </p:nvPr>
        </p:nvSpPr>
        <p:spPr>
          <a:xfrm>
            <a:off x="457199" y="1384662"/>
            <a:ext cx="8143983" cy="2159411"/>
          </a:xfrm>
          <a:prstGeom prst="rect">
            <a:avLst/>
          </a:prstGeom>
        </p:spPr>
        <p:txBody>
          <a:bodyPr/>
          <a:lstStyle/>
          <a:p>
            <a:pPr marL="0" indent="0">
              <a:buSzTx/>
              <a:buNone/>
            </a:pPr>
            <a:r>
              <a:t>Studies</a:t>
            </a:r>
          </a:p>
          <a:p>
            <a:r>
              <a:t>that directly assess the impacts of depression screening using instruments with cut-off scores to determine next steps vs. not screening, on patient-important outcomes = what matters to Canadians</a:t>
            </a:r>
          </a:p>
        </p:txBody>
      </p:sp>
      <p:sp>
        <p:nvSpPr>
          <p:cNvPr id="311" name="Espace réservé du numéro de diapositive 3"/>
          <p:cNvSpPr txBox="1">
            <a:spLocks noGrp="1"/>
          </p:cNvSpPr>
          <p:nvPr>
            <p:ph type="sldNum" sz="quarter" idx="2"/>
          </p:nvPr>
        </p:nvSpPr>
        <p:spPr>
          <a:xfrm>
            <a:off x="8413144" y="6314710"/>
            <a:ext cx="273656" cy="2642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15</a:t>
            </a:fld>
            <a:endParaRPr/>
          </a:p>
        </p:txBody>
      </p:sp>
      <p:sp>
        <p:nvSpPr>
          <p:cNvPr id="312" name="Espace réservé du contenu 2"/>
          <p:cNvSpPr txBox="1"/>
          <p:nvPr/>
        </p:nvSpPr>
        <p:spPr>
          <a:xfrm>
            <a:off x="502919" y="3544387"/>
            <a:ext cx="8052543" cy="22552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marL="291465" indent="-291465" defTabSz="777240">
              <a:lnSpc>
                <a:spcPct val="90000"/>
              </a:lnSpc>
              <a:spcBef>
                <a:spcPts val="400"/>
              </a:spcBef>
              <a:buSzPct val="100000"/>
              <a:buFont typeface="Arial"/>
              <a:buChar char="•"/>
              <a:defRPr sz="2040">
                <a:latin typeface="Arial"/>
                <a:ea typeface="Arial"/>
                <a:cs typeface="Arial"/>
                <a:sym typeface="Arial"/>
              </a:defRPr>
            </a:pPr>
            <a:r>
              <a:t>need to make the same care and treatment options available to both screening and non-screening participants to draw conclusions </a:t>
            </a:r>
          </a:p>
          <a:p>
            <a:pPr marL="631507" lvl="1" indent="-242887" defTabSz="777240">
              <a:lnSpc>
                <a:spcPct val="90000"/>
              </a:lnSpc>
              <a:spcBef>
                <a:spcPts val="400"/>
              </a:spcBef>
              <a:buSzPct val="100000"/>
              <a:buFont typeface="Arial"/>
              <a:buChar char="–"/>
              <a:defRPr sz="1700">
                <a:latin typeface="Arial"/>
                <a:ea typeface="Arial"/>
                <a:cs typeface="Arial"/>
                <a:sym typeface="Arial"/>
              </a:defRPr>
            </a:pPr>
            <a:r>
              <a:t>Otherwise, impossible to determine if any accrued benefits or harms were due to the screening intervention or to added care options for only the intervention arm </a:t>
            </a:r>
            <a:br/>
            <a:endParaRPr/>
          </a:p>
          <a:p>
            <a:pPr defTabSz="777240">
              <a:lnSpc>
                <a:spcPct val="90000"/>
              </a:lnSpc>
              <a:spcBef>
                <a:spcPts val="400"/>
              </a:spcBef>
              <a:defRPr sz="2040">
                <a:latin typeface="Arial"/>
                <a:ea typeface="Arial"/>
                <a:cs typeface="Arial"/>
                <a:sym typeface="Arial"/>
              </a:defRPr>
            </a:pPr>
            <a:endParaRP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Content Placeholder 2"/>
          <p:cNvSpPr txBox="1">
            <a:spLocks noGrp="1"/>
          </p:cNvSpPr>
          <p:nvPr>
            <p:ph type="body" idx="1"/>
          </p:nvPr>
        </p:nvSpPr>
        <p:spPr>
          <a:xfrm>
            <a:off x="1765542" y="1535367"/>
            <a:ext cx="6148073" cy="4291556"/>
          </a:xfrm>
          <a:prstGeom prst="rect">
            <a:avLst/>
          </a:prstGeom>
        </p:spPr>
        <p:txBody>
          <a:bodyPr/>
          <a:lstStyle/>
          <a:p>
            <a:pPr marL="0" indent="0">
              <a:buSzTx/>
              <a:buNone/>
              <a:defRPr b="1"/>
            </a:pPr>
            <a:r>
              <a:t>Potential benefits</a:t>
            </a:r>
          </a:p>
          <a:p>
            <a:pPr>
              <a:defRPr b="1"/>
            </a:pPr>
            <a:r>
              <a:t>CRITICAL</a:t>
            </a:r>
          </a:p>
          <a:p>
            <a:pPr marL="742950" lvl="1" indent="-285750">
              <a:spcBef>
                <a:spcPts val="400"/>
              </a:spcBef>
              <a:defRPr sz="2000"/>
            </a:pPr>
            <a:r>
              <a:t>Reduced symptoms of depression or diagnosis of major depressive disorder</a:t>
            </a:r>
          </a:p>
          <a:p>
            <a:pPr marL="742950" lvl="1" indent="-285750">
              <a:spcBef>
                <a:spcPts val="400"/>
              </a:spcBef>
              <a:defRPr sz="2000"/>
            </a:pPr>
            <a:r>
              <a:t>Improved health-related quality of life, and lower suicidality (i.e., suicidal ideation, attempt, or completion) </a:t>
            </a:r>
          </a:p>
          <a:p>
            <a:pPr>
              <a:defRPr b="1"/>
            </a:pPr>
            <a:r>
              <a:t>IMPORTANT</a:t>
            </a:r>
          </a:p>
          <a:p>
            <a:pPr marL="742950" lvl="1" indent="-285750">
              <a:spcBef>
                <a:spcPts val="400"/>
              </a:spcBef>
              <a:defRPr sz="2000"/>
            </a:pPr>
            <a:r>
              <a:t>Improved day-to-day functionality</a:t>
            </a:r>
          </a:p>
          <a:p>
            <a:pPr marL="742950" lvl="1" indent="-285750">
              <a:spcBef>
                <a:spcPts val="400"/>
              </a:spcBef>
              <a:defRPr sz="2000"/>
            </a:pPr>
            <a:r>
              <a:t>Less time lost at work or school </a:t>
            </a:r>
          </a:p>
          <a:p>
            <a:pPr marL="742950" lvl="1" indent="-285750">
              <a:spcBef>
                <a:spcPts val="400"/>
              </a:spcBef>
              <a:defRPr sz="2000"/>
            </a:pPr>
            <a:r>
              <a:t>Less impact on lifestyle behaviour (e.g., alcohol abuse, smoking, drugs, gambling)</a:t>
            </a:r>
          </a:p>
        </p:txBody>
      </p:sp>
      <p:sp>
        <p:nvSpPr>
          <p:cNvPr id="317" name="Slide Number Placeholder 3"/>
          <p:cNvSpPr txBox="1">
            <a:spLocks noGrp="1"/>
          </p:cNvSpPr>
          <p:nvPr>
            <p:ph type="sldNum" sz="quarter" idx="2"/>
          </p:nvPr>
        </p:nvSpPr>
        <p:spPr>
          <a:xfrm>
            <a:off x="8413144" y="6314710"/>
            <a:ext cx="273656" cy="2642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16</a:t>
            </a:fld>
            <a:endParaRPr/>
          </a:p>
        </p:txBody>
      </p:sp>
      <p:pic>
        <p:nvPicPr>
          <p:cNvPr id="318" name="Graphic 9" descr="Graphic 9"/>
          <p:cNvPicPr>
            <a:picLocks noChangeAspect="1"/>
          </p:cNvPicPr>
          <p:nvPr/>
        </p:nvPicPr>
        <p:blipFill>
          <a:blip r:embed="rId2"/>
          <a:stretch>
            <a:fillRect/>
          </a:stretch>
        </p:blipFill>
        <p:spPr>
          <a:xfrm>
            <a:off x="619906" y="1572055"/>
            <a:ext cx="765124" cy="765124"/>
          </a:xfrm>
          <a:prstGeom prst="rect">
            <a:avLst/>
          </a:prstGeom>
          <a:ln w="12700">
            <a:miter lim="400000"/>
          </a:ln>
        </p:spPr>
      </p:pic>
      <p:sp>
        <p:nvSpPr>
          <p:cNvPr id="319" name="Title 1"/>
          <p:cNvSpPr txBox="1"/>
          <p:nvPr/>
        </p:nvSpPr>
        <p:spPr>
          <a:xfrm>
            <a:off x="502919" y="753057"/>
            <a:ext cx="8138162" cy="5480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defRPr sz="3200" b="1">
                <a:solidFill>
                  <a:schemeClr val="accent2"/>
                </a:solidFill>
                <a:latin typeface="Arial"/>
                <a:ea typeface="Arial"/>
                <a:cs typeface="Arial"/>
                <a:sym typeface="Arial"/>
              </a:defRPr>
            </a:lvl1pPr>
          </a:lstStyle>
          <a:p>
            <a:r>
              <a:t>We looked for these benefits and harms</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Content Placeholder 2"/>
          <p:cNvSpPr txBox="1">
            <a:spLocks noGrp="1"/>
          </p:cNvSpPr>
          <p:nvPr>
            <p:ph type="body" idx="1"/>
          </p:nvPr>
        </p:nvSpPr>
        <p:spPr>
          <a:xfrm>
            <a:off x="1575042" y="1647426"/>
            <a:ext cx="6148073" cy="4291556"/>
          </a:xfrm>
          <a:prstGeom prst="rect">
            <a:avLst/>
          </a:prstGeom>
        </p:spPr>
        <p:txBody>
          <a:bodyPr/>
          <a:lstStyle/>
          <a:p>
            <a:pPr marL="0" indent="0">
              <a:buSzTx/>
              <a:buNone/>
              <a:defRPr b="1"/>
            </a:pPr>
            <a:r>
              <a:t>Potential harms</a:t>
            </a:r>
          </a:p>
          <a:p>
            <a:pPr>
              <a:defRPr b="1"/>
            </a:pPr>
            <a:r>
              <a:t>IMPORTANT</a:t>
            </a:r>
          </a:p>
          <a:p>
            <a:pPr marL="742950" lvl="1" indent="-285750">
              <a:spcBef>
                <a:spcPts val="400"/>
              </a:spcBef>
              <a:defRPr sz="2000"/>
            </a:pPr>
            <a:r>
              <a:t>Increased false-positive results (i.e., positive screen in absence of a depressive disorder)</a:t>
            </a:r>
          </a:p>
          <a:p>
            <a:pPr marL="742950" lvl="1" indent="-285750">
              <a:spcBef>
                <a:spcPts val="400"/>
              </a:spcBef>
              <a:defRPr sz="2000"/>
            </a:pPr>
            <a:r>
              <a:t>Increased overdiagnosis or overtreatment</a:t>
            </a:r>
          </a:p>
          <a:p>
            <a:pPr marL="742950" lvl="1" indent="-285750">
              <a:spcBef>
                <a:spcPts val="400"/>
              </a:spcBef>
              <a:defRPr sz="2000"/>
            </a:pPr>
            <a:r>
              <a:t>Increased harms of being labelled or stigma</a:t>
            </a:r>
          </a:p>
          <a:p>
            <a:pPr marL="742950" lvl="1" indent="-285750">
              <a:spcBef>
                <a:spcPts val="400"/>
              </a:spcBef>
              <a:defRPr sz="2000"/>
            </a:pPr>
            <a:r>
              <a:t>Increased harms of treatment. </a:t>
            </a:r>
            <a:br/>
            <a:endParaRPr/>
          </a:p>
        </p:txBody>
      </p:sp>
      <p:sp>
        <p:nvSpPr>
          <p:cNvPr id="322" name="Slide Number Placeholder 3"/>
          <p:cNvSpPr txBox="1">
            <a:spLocks noGrp="1"/>
          </p:cNvSpPr>
          <p:nvPr>
            <p:ph type="sldNum" sz="quarter" idx="2"/>
          </p:nvPr>
        </p:nvSpPr>
        <p:spPr>
          <a:xfrm>
            <a:off x="8413144" y="6314710"/>
            <a:ext cx="273656" cy="2642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17</a:t>
            </a:fld>
            <a:endParaRPr/>
          </a:p>
        </p:txBody>
      </p:sp>
      <p:pic>
        <p:nvPicPr>
          <p:cNvPr id="323" name="Graphic 8" descr="Graphic 8"/>
          <p:cNvPicPr>
            <a:picLocks noChangeAspect="1"/>
          </p:cNvPicPr>
          <p:nvPr/>
        </p:nvPicPr>
        <p:blipFill>
          <a:blip r:embed="rId2"/>
          <a:stretch>
            <a:fillRect/>
          </a:stretch>
        </p:blipFill>
        <p:spPr>
          <a:xfrm>
            <a:off x="616980" y="1568020"/>
            <a:ext cx="765125" cy="765124"/>
          </a:xfrm>
          <a:prstGeom prst="rect">
            <a:avLst/>
          </a:prstGeom>
          <a:ln w="12700">
            <a:miter lim="400000"/>
          </a:ln>
        </p:spPr>
      </p:pic>
      <p:sp>
        <p:nvSpPr>
          <p:cNvPr id="324" name="Title 1"/>
          <p:cNvSpPr txBox="1"/>
          <p:nvPr/>
        </p:nvSpPr>
        <p:spPr>
          <a:xfrm>
            <a:off x="502919" y="753057"/>
            <a:ext cx="8138162" cy="5480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defRPr sz="3200" b="1">
                <a:solidFill>
                  <a:schemeClr val="accent2"/>
                </a:solidFill>
                <a:latin typeface="Arial"/>
                <a:ea typeface="Arial"/>
                <a:cs typeface="Arial"/>
                <a:sym typeface="Arial"/>
              </a:defRPr>
            </a:lvl1pPr>
          </a:lstStyle>
          <a:p>
            <a:r>
              <a:t>We looked for these benefits and harms</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 name="Titre 1"/>
          <p:cNvSpPr txBox="1">
            <a:spLocks noGrp="1"/>
          </p:cNvSpPr>
          <p:nvPr>
            <p:ph type="title"/>
          </p:nvPr>
        </p:nvSpPr>
        <p:spPr>
          <a:prstGeom prst="rect">
            <a:avLst/>
          </a:prstGeom>
        </p:spPr>
        <p:txBody>
          <a:bodyPr/>
          <a:lstStyle>
            <a:lvl1pPr>
              <a:defRPr sz="3200">
                <a:solidFill>
                  <a:schemeClr val="accent2"/>
                </a:solidFill>
              </a:defRPr>
            </a:lvl1pPr>
          </a:lstStyle>
          <a:p>
            <a:r>
              <a:t>How did we do it? </a:t>
            </a:r>
          </a:p>
        </p:txBody>
      </p:sp>
      <p:sp>
        <p:nvSpPr>
          <p:cNvPr id="327" name="Espace réservé du numéro de diapositive 3"/>
          <p:cNvSpPr txBox="1">
            <a:spLocks noGrp="1"/>
          </p:cNvSpPr>
          <p:nvPr>
            <p:ph type="sldNum" sz="quarter" idx="2"/>
          </p:nvPr>
        </p:nvSpPr>
        <p:spPr>
          <a:xfrm>
            <a:off x="8413144" y="6314710"/>
            <a:ext cx="273656" cy="2642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18</a:t>
            </a:fld>
            <a:endParaRPr/>
          </a:p>
        </p:txBody>
      </p:sp>
      <p:pic>
        <p:nvPicPr>
          <p:cNvPr id="328" name="Picture 2" descr="Picture 2"/>
          <p:cNvPicPr>
            <a:picLocks noChangeAspect="1"/>
          </p:cNvPicPr>
          <p:nvPr/>
        </p:nvPicPr>
        <p:blipFill>
          <a:blip r:embed="rId3"/>
          <a:srcRect l="2840" t="4626" r="3465" b="9277"/>
          <a:stretch>
            <a:fillRect/>
          </a:stretch>
        </p:blipFill>
        <p:spPr>
          <a:xfrm>
            <a:off x="4959667" y="545526"/>
            <a:ext cx="2956499" cy="1068369"/>
          </a:xfrm>
          <a:prstGeom prst="rect">
            <a:avLst/>
          </a:prstGeom>
          <a:ln w="12700">
            <a:miter lim="400000"/>
          </a:ln>
        </p:spPr>
      </p:pic>
      <p:pic>
        <p:nvPicPr>
          <p:cNvPr id="329" name="Image 5" descr="Image 5"/>
          <p:cNvPicPr>
            <a:picLocks noChangeAspect="1"/>
          </p:cNvPicPr>
          <p:nvPr/>
        </p:nvPicPr>
        <p:blipFill>
          <a:blip r:embed="rId4"/>
          <a:stretch>
            <a:fillRect/>
          </a:stretch>
        </p:blipFill>
        <p:spPr>
          <a:xfrm>
            <a:off x="-4101" y="1972592"/>
            <a:ext cx="9145800" cy="995258"/>
          </a:xfrm>
          <a:prstGeom prst="rect">
            <a:avLst/>
          </a:prstGeom>
          <a:ln w="38100">
            <a:solidFill>
              <a:srgbClr val="808080"/>
            </a:solidFill>
          </a:ln>
        </p:spPr>
      </p:pic>
      <p:pic>
        <p:nvPicPr>
          <p:cNvPr id="330" name="Picture 6" descr="Picture 6"/>
          <p:cNvPicPr>
            <a:picLocks noChangeAspect="1"/>
          </p:cNvPicPr>
          <p:nvPr/>
        </p:nvPicPr>
        <p:blipFill>
          <a:blip r:embed="rId5"/>
          <a:stretch>
            <a:fillRect/>
          </a:stretch>
        </p:blipFill>
        <p:spPr>
          <a:xfrm>
            <a:off x="1101241" y="3428753"/>
            <a:ext cx="1962481" cy="2079707"/>
          </a:xfrm>
          <a:prstGeom prst="rect">
            <a:avLst/>
          </a:prstGeom>
          <a:ln w="12700">
            <a:miter lim="400000"/>
          </a:ln>
        </p:spPr>
      </p:pic>
      <p:pic>
        <p:nvPicPr>
          <p:cNvPr id="331" name="Picture 8" descr="Picture 8"/>
          <p:cNvPicPr>
            <a:picLocks noChangeAspect="1"/>
          </p:cNvPicPr>
          <p:nvPr/>
        </p:nvPicPr>
        <p:blipFill>
          <a:blip r:embed="rId6"/>
          <a:stretch>
            <a:fillRect/>
          </a:stretch>
        </p:blipFill>
        <p:spPr>
          <a:xfrm>
            <a:off x="3716875" y="4963109"/>
            <a:ext cx="2481135" cy="995258"/>
          </a:xfrm>
          <a:prstGeom prst="rect">
            <a:avLst/>
          </a:prstGeom>
          <a:ln w="12700">
            <a:miter lim="400000"/>
          </a:ln>
        </p:spPr>
      </p:pic>
      <p:pic>
        <p:nvPicPr>
          <p:cNvPr id="332" name="Picture 10" descr="Picture 10"/>
          <p:cNvPicPr>
            <a:picLocks noChangeAspect="1"/>
          </p:cNvPicPr>
          <p:nvPr/>
        </p:nvPicPr>
        <p:blipFill>
          <a:blip r:embed="rId7"/>
          <a:stretch>
            <a:fillRect/>
          </a:stretch>
        </p:blipFill>
        <p:spPr>
          <a:xfrm>
            <a:off x="3587810" y="3322144"/>
            <a:ext cx="2564424" cy="1382778"/>
          </a:xfrm>
          <a:prstGeom prst="rect">
            <a:avLst/>
          </a:prstGeom>
          <a:ln w="12700">
            <a:miter lim="400000"/>
          </a:ln>
        </p:spPr>
      </p:pic>
      <p:pic>
        <p:nvPicPr>
          <p:cNvPr id="333" name="Picture 12" descr="Picture 12"/>
          <p:cNvPicPr>
            <a:picLocks noChangeAspect="1"/>
          </p:cNvPicPr>
          <p:nvPr/>
        </p:nvPicPr>
        <p:blipFill>
          <a:blip r:embed="rId8"/>
          <a:stretch>
            <a:fillRect/>
          </a:stretch>
        </p:blipFill>
        <p:spPr>
          <a:xfrm>
            <a:off x="6546177" y="3780540"/>
            <a:ext cx="1917124" cy="1846687"/>
          </a:xfrm>
          <a:prstGeom prst="rect">
            <a:avLst/>
          </a:prstGeom>
          <a:ln w="12700">
            <a:miter lim="400000"/>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 name="Espace réservé du texte 2"/>
          <p:cNvSpPr txBox="1">
            <a:spLocks noGrp="1"/>
          </p:cNvSpPr>
          <p:nvPr>
            <p:ph type="body" sz="quarter" idx="1"/>
          </p:nvPr>
        </p:nvSpPr>
        <p:spPr>
          <a:xfrm>
            <a:off x="685800" y="2892551"/>
            <a:ext cx="7772400" cy="1472185"/>
          </a:xfrm>
          <a:prstGeom prst="rect">
            <a:avLst/>
          </a:prstGeom>
        </p:spPr>
        <p:txBody>
          <a:bodyPr/>
          <a:lstStyle/>
          <a:p>
            <a:r>
              <a:t>Facts about depression</a:t>
            </a:r>
          </a:p>
        </p:txBody>
      </p:sp>
      <p:sp>
        <p:nvSpPr>
          <p:cNvPr id="338" name="Espace réservé du numéro de diapositive 3"/>
          <p:cNvSpPr txBox="1">
            <a:spLocks noGrp="1"/>
          </p:cNvSpPr>
          <p:nvPr>
            <p:ph type="sldNum" sz="quarter" idx="2"/>
          </p:nvPr>
        </p:nvSpPr>
        <p:spPr>
          <a:xfrm>
            <a:off x="8413144" y="6314710"/>
            <a:ext cx="273656" cy="2642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19</a:t>
            </a:fld>
            <a:endParaRP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Title 1"/>
          <p:cNvSpPr txBox="1">
            <a:spLocks noGrp="1"/>
          </p:cNvSpPr>
          <p:nvPr>
            <p:ph type="title"/>
          </p:nvPr>
        </p:nvSpPr>
        <p:spPr>
          <a:prstGeom prst="rect">
            <a:avLst/>
          </a:prstGeom>
        </p:spPr>
        <p:txBody>
          <a:bodyPr/>
          <a:lstStyle>
            <a:lvl1pPr>
              <a:defRPr sz="3200">
                <a:solidFill>
                  <a:schemeClr val="accent2"/>
                </a:solidFill>
              </a:defRPr>
            </a:lvl1pPr>
          </a:lstStyle>
          <a:p>
            <a:r>
              <a:t>Important confidentiality notice</a:t>
            </a:r>
          </a:p>
        </p:txBody>
      </p:sp>
      <p:sp>
        <p:nvSpPr>
          <p:cNvPr id="204" name="Content Placeholder 2"/>
          <p:cNvSpPr txBox="1">
            <a:spLocks noGrp="1"/>
          </p:cNvSpPr>
          <p:nvPr>
            <p:ph type="body" idx="1"/>
          </p:nvPr>
        </p:nvSpPr>
        <p:spPr>
          <a:xfrm>
            <a:off x="457200" y="1901926"/>
            <a:ext cx="8229600" cy="3758741"/>
          </a:xfrm>
          <a:prstGeom prst="rect">
            <a:avLst/>
          </a:prstGeom>
        </p:spPr>
        <p:txBody>
          <a:bodyPr/>
          <a:lstStyle/>
          <a:p>
            <a:pPr marL="0" indent="0" algn="ctr">
              <a:buSzTx/>
              <a:buNone/>
            </a:pPr>
            <a:endParaRPr/>
          </a:p>
          <a:p>
            <a:pPr marL="0" indent="0" algn="ctr">
              <a:spcBef>
                <a:spcPts val="600"/>
              </a:spcBef>
              <a:buSzTx/>
              <a:buNone/>
              <a:defRPr sz="2800"/>
            </a:pPr>
            <a:r>
              <a:t>By staying on this call, you agree to </a:t>
            </a:r>
            <a:r>
              <a:rPr b="1"/>
              <a:t>keep all information from the presentation and question and answer period </a:t>
            </a:r>
            <a:r>
              <a:rPr b="1" u="sng">
                <a:solidFill>
                  <a:srgbClr val="C00000"/>
                </a:solidFill>
              </a:rPr>
              <a:t>confidential</a:t>
            </a:r>
            <a:r>
              <a:t> until the recommendations are publicly released</a:t>
            </a:r>
          </a:p>
          <a:p>
            <a:pPr marL="0" indent="0" algn="ctr">
              <a:spcBef>
                <a:spcPts val="600"/>
              </a:spcBef>
              <a:buSzTx/>
              <a:buNone/>
              <a:defRPr sz="2800"/>
            </a:pPr>
            <a:r>
              <a:t> </a:t>
            </a:r>
          </a:p>
          <a:p>
            <a:pPr marL="0" indent="0" algn="ctr">
              <a:spcBef>
                <a:spcPts val="600"/>
              </a:spcBef>
              <a:buSzTx/>
              <a:buNone/>
              <a:defRPr sz="2800"/>
            </a:pPr>
            <a:r>
              <a:t>Release date: October 20, 2025</a:t>
            </a:r>
          </a:p>
        </p:txBody>
      </p:sp>
      <p:sp>
        <p:nvSpPr>
          <p:cNvPr id="205" name="Slide Number Placeholder 3"/>
          <p:cNvSpPr txBox="1">
            <a:spLocks noGrp="1"/>
          </p:cNvSpPr>
          <p:nvPr>
            <p:ph type="sldNum" sz="quarter" idx="2"/>
          </p:nvPr>
        </p:nvSpPr>
        <p:spPr>
          <a:xfrm>
            <a:off x="8497902" y="6314710"/>
            <a:ext cx="188898" cy="2642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a:t>
            </a:fld>
            <a:endParaRP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0" name="Picture 1" descr="Picture 1"/>
          <p:cNvPicPr>
            <a:picLocks noChangeAspect="1"/>
          </p:cNvPicPr>
          <p:nvPr/>
        </p:nvPicPr>
        <p:blipFill>
          <a:blip r:embed="rId2"/>
          <a:stretch>
            <a:fillRect/>
          </a:stretch>
        </p:blipFill>
        <p:spPr>
          <a:xfrm>
            <a:off x="6832772" y="4186563"/>
            <a:ext cx="2419075" cy="2442837"/>
          </a:xfrm>
          <a:prstGeom prst="rect">
            <a:avLst/>
          </a:prstGeom>
          <a:ln w="12700">
            <a:miter lim="400000"/>
          </a:ln>
        </p:spPr>
      </p:pic>
      <p:sp>
        <p:nvSpPr>
          <p:cNvPr id="341" name="Content Placeholder 2"/>
          <p:cNvSpPr txBox="1">
            <a:spLocks noGrp="1"/>
          </p:cNvSpPr>
          <p:nvPr>
            <p:ph type="body" sz="half" idx="1"/>
          </p:nvPr>
        </p:nvSpPr>
        <p:spPr>
          <a:xfrm>
            <a:off x="467730" y="1427007"/>
            <a:ext cx="8095503" cy="3062196"/>
          </a:xfrm>
          <a:prstGeom prst="rect">
            <a:avLst/>
          </a:prstGeom>
        </p:spPr>
        <p:txBody>
          <a:bodyPr/>
          <a:lstStyle/>
          <a:p>
            <a:endParaRPr/>
          </a:p>
        </p:txBody>
      </p:sp>
      <p:sp>
        <p:nvSpPr>
          <p:cNvPr id="342" name="Title 1"/>
          <p:cNvSpPr txBox="1"/>
          <p:nvPr/>
        </p:nvSpPr>
        <p:spPr>
          <a:xfrm>
            <a:off x="513450" y="343703"/>
            <a:ext cx="4939468" cy="12311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defRPr sz="3200" b="1">
                <a:solidFill>
                  <a:schemeClr val="accent2"/>
                </a:solidFill>
                <a:latin typeface="Arial"/>
                <a:ea typeface="Arial"/>
                <a:cs typeface="Arial"/>
                <a:sym typeface="Arial"/>
              </a:defRPr>
            </a:lvl1pPr>
          </a:lstStyle>
          <a:p>
            <a:r>
              <a:t>Depression facts</a:t>
            </a:r>
          </a:p>
        </p:txBody>
      </p:sp>
      <p:sp>
        <p:nvSpPr>
          <p:cNvPr id="343" name="Slide Number Placeholder 2"/>
          <p:cNvSpPr txBox="1">
            <a:spLocks noGrp="1"/>
          </p:cNvSpPr>
          <p:nvPr>
            <p:ph type="sldNum" sz="quarter" idx="2"/>
          </p:nvPr>
        </p:nvSpPr>
        <p:spPr>
          <a:xfrm>
            <a:off x="8413144" y="6314710"/>
            <a:ext cx="273657" cy="2642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20</a:t>
            </a:fld>
            <a:endParaRPr/>
          </a:p>
        </p:txBody>
      </p:sp>
      <p:sp>
        <p:nvSpPr>
          <p:cNvPr id="344" name="Content Placeholder 2"/>
          <p:cNvSpPr txBox="1"/>
          <p:nvPr/>
        </p:nvSpPr>
        <p:spPr>
          <a:xfrm>
            <a:off x="626487" y="1479970"/>
            <a:ext cx="6685879" cy="46622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342900" indent="-342900">
              <a:spcBef>
                <a:spcPts val="500"/>
              </a:spcBef>
              <a:buSzPct val="100000"/>
              <a:buFont typeface="Arial"/>
              <a:buChar char="•"/>
              <a:defRPr sz="2400">
                <a:latin typeface="Arial"/>
                <a:ea typeface="Arial"/>
                <a:cs typeface="Arial"/>
                <a:sym typeface="Arial"/>
              </a:defRPr>
            </a:pPr>
            <a:r>
              <a:t>Major depressive disorder: 10% lifetime prevalence in people without bipolar disorders</a:t>
            </a:r>
          </a:p>
          <a:p>
            <a:pPr marL="342900" indent="-342900">
              <a:spcBef>
                <a:spcPts val="500"/>
              </a:spcBef>
              <a:buSzPct val="100000"/>
              <a:buFont typeface="Arial"/>
              <a:buChar char="•"/>
              <a:defRPr sz="2400">
                <a:latin typeface="Arial"/>
                <a:ea typeface="Arial"/>
                <a:cs typeface="Arial"/>
                <a:sym typeface="Arial"/>
              </a:defRPr>
            </a:pPr>
            <a:r>
              <a:t>Depressive episodes: increased in Canadians aged 15 + since 2012</a:t>
            </a:r>
          </a:p>
          <a:p>
            <a:pPr marL="342900" indent="-342900">
              <a:spcBef>
                <a:spcPts val="500"/>
              </a:spcBef>
              <a:buSzPct val="100000"/>
              <a:buFont typeface="Arial"/>
              <a:buChar char="•"/>
              <a:defRPr sz="2400">
                <a:latin typeface="Arial"/>
                <a:ea typeface="Arial"/>
                <a:cs typeface="Arial"/>
                <a:sym typeface="Arial"/>
              </a:defRPr>
            </a:pPr>
            <a:r>
              <a:t>12-month prevalence of major depressive episodes from 4.7% in 2012 to 7.6% in 2022 </a:t>
            </a:r>
          </a:p>
          <a:p>
            <a:pPr marL="342900" indent="-342900">
              <a:spcBef>
                <a:spcPts val="500"/>
              </a:spcBef>
              <a:buSzPct val="100000"/>
              <a:buFont typeface="Arial"/>
              <a:buChar char="•"/>
              <a:defRPr sz="2400">
                <a:latin typeface="Arial"/>
                <a:ea typeface="Arial"/>
                <a:cs typeface="Arial"/>
                <a:sym typeface="Arial"/>
              </a:defRPr>
            </a:pPr>
            <a:r>
              <a:t>Depression has a negative effect on people’s emotions, thoughts and well-being</a:t>
            </a:r>
          </a:p>
          <a:p>
            <a:pPr marL="342900" indent="-342900">
              <a:spcBef>
                <a:spcPts val="500"/>
              </a:spcBef>
              <a:buSzPct val="100000"/>
              <a:buFont typeface="Arial"/>
              <a:buChar char="•"/>
              <a:defRPr sz="2400">
                <a:latin typeface="Arial"/>
                <a:ea typeface="Arial"/>
                <a:cs typeface="Arial"/>
                <a:sym typeface="Arial"/>
              </a:defRPr>
            </a:pPr>
            <a:r>
              <a:t>Is often diagnosed, managed, and treated in primary care</a:t>
            </a:r>
          </a:p>
          <a:p>
            <a:pPr>
              <a:spcBef>
                <a:spcPts val="500"/>
              </a:spcBef>
              <a:defRPr sz="2000">
                <a:latin typeface="Arial"/>
                <a:ea typeface="Arial"/>
                <a:cs typeface="Arial"/>
                <a:sym typeface="Arial"/>
              </a:defRPr>
            </a:pPr>
            <a:endParaRP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 name="Picture 1" descr="Picture 1"/>
          <p:cNvPicPr>
            <a:picLocks noChangeAspect="1"/>
          </p:cNvPicPr>
          <p:nvPr/>
        </p:nvPicPr>
        <p:blipFill>
          <a:blip r:embed="rId2"/>
          <a:stretch>
            <a:fillRect/>
          </a:stretch>
        </p:blipFill>
        <p:spPr>
          <a:xfrm>
            <a:off x="6901256" y="4209572"/>
            <a:ext cx="2419075" cy="2442838"/>
          </a:xfrm>
          <a:prstGeom prst="rect">
            <a:avLst/>
          </a:prstGeom>
          <a:ln w="12700">
            <a:miter lim="400000"/>
          </a:ln>
        </p:spPr>
      </p:pic>
      <p:sp>
        <p:nvSpPr>
          <p:cNvPr id="348" name="Title 1"/>
          <p:cNvSpPr txBox="1"/>
          <p:nvPr/>
        </p:nvSpPr>
        <p:spPr>
          <a:xfrm>
            <a:off x="513450" y="343703"/>
            <a:ext cx="4939468" cy="12311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defRPr sz="3200" b="1">
                <a:solidFill>
                  <a:schemeClr val="accent2"/>
                </a:solidFill>
                <a:latin typeface="Arial"/>
                <a:ea typeface="Arial"/>
                <a:cs typeface="Arial"/>
                <a:sym typeface="Arial"/>
              </a:defRPr>
            </a:lvl1pPr>
          </a:lstStyle>
          <a:p>
            <a:r>
              <a:t>Antidepressant use</a:t>
            </a:r>
          </a:p>
        </p:txBody>
      </p:sp>
      <p:sp>
        <p:nvSpPr>
          <p:cNvPr id="349" name="Slide Number Placeholder 2"/>
          <p:cNvSpPr txBox="1">
            <a:spLocks noGrp="1"/>
          </p:cNvSpPr>
          <p:nvPr>
            <p:ph type="sldNum" sz="quarter" idx="2"/>
          </p:nvPr>
        </p:nvSpPr>
        <p:spPr>
          <a:xfrm>
            <a:off x="8413144" y="6314710"/>
            <a:ext cx="273657" cy="2642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21</a:t>
            </a:fld>
            <a:endParaRPr/>
          </a:p>
        </p:txBody>
      </p:sp>
      <p:sp>
        <p:nvSpPr>
          <p:cNvPr id="350" name="Content Placeholder 2"/>
          <p:cNvSpPr txBox="1"/>
          <p:nvPr/>
        </p:nvSpPr>
        <p:spPr>
          <a:xfrm>
            <a:off x="513450" y="1294187"/>
            <a:ext cx="6901032" cy="47522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342900" indent="-342900">
              <a:spcBef>
                <a:spcPts val="500"/>
              </a:spcBef>
              <a:buSzPct val="100000"/>
              <a:buFont typeface="Arial"/>
              <a:buChar char="•"/>
              <a:defRPr sz="2400">
                <a:latin typeface="Arial"/>
                <a:ea typeface="Arial"/>
                <a:cs typeface="Arial"/>
                <a:sym typeface="Arial"/>
              </a:defRPr>
            </a:pPr>
            <a:r>
              <a:rPr dirty="0"/>
              <a:t>In 2022, about 1 in 6 Canadians (17%) prescribed an antidepressant</a:t>
            </a:r>
          </a:p>
          <a:p>
            <a:pPr marL="742950" lvl="1" indent="-285750">
              <a:spcBef>
                <a:spcPts val="400"/>
              </a:spcBef>
              <a:buSzPct val="100000"/>
              <a:buFont typeface="Arial"/>
              <a:buChar char="–"/>
              <a:defRPr sz="2000">
                <a:latin typeface="Arial"/>
                <a:ea typeface="Arial"/>
                <a:cs typeface="Arial"/>
                <a:sym typeface="Arial"/>
              </a:defRPr>
            </a:pPr>
            <a:r>
              <a:rPr dirty="0"/>
              <a:t>Women and older adults tend to use them more often than others</a:t>
            </a:r>
          </a:p>
          <a:p>
            <a:pPr marL="742950" lvl="1" indent="-285750">
              <a:spcBef>
                <a:spcPts val="400"/>
              </a:spcBef>
              <a:buSzPct val="100000"/>
              <a:buFont typeface="Arial"/>
              <a:buChar char="–"/>
              <a:defRPr sz="2000">
                <a:latin typeface="Arial"/>
                <a:ea typeface="Arial"/>
                <a:cs typeface="Arial"/>
                <a:sym typeface="Arial"/>
              </a:defRPr>
            </a:pPr>
            <a:r>
              <a:rPr dirty="0"/>
              <a:t>In Canadians aged 71+, 1 in 3 women and 1 in 5 men prescribed an antidepressant per year</a:t>
            </a:r>
          </a:p>
          <a:p>
            <a:pPr marL="342900" indent="-342900">
              <a:spcBef>
                <a:spcPts val="500"/>
              </a:spcBef>
              <a:buSzPct val="100000"/>
              <a:buFont typeface="Arial"/>
              <a:buChar char="•"/>
              <a:defRPr sz="2400">
                <a:latin typeface="Arial"/>
                <a:ea typeface="Arial"/>
                <a:cs typeface="Arial"/>
                <a:sym typeface="Arial"/>
              </a:defRPr>
            </a:pPr>
            <a:r>
              <a:rPr dirty="0"/>
              <a:t>Study of 30 OECD countries found a significant increase in antidepressant use</a:t>
            </a:r>
          </a:p>
          <a:p>
            <a:pPr marL="742950" lvl="1" indent="-285750">
              <a:spcBef>
                <a:spcPts val="400"/>
              </a:spcBef>
              <a:buSzPct val="100000"/>
              <a:buFont typeface="Arial"/>
              <a:buChar char="–"/>
              <a:defRPr sz="2000">
                <a:latin typeface="Arial"/>
                <a:ea typeface="Arial"/>
                <a:cs typeface="Arial"/>
                <a:sym typeface="Arial"/>
              </a:defRPr>
            </a:pPr>
            <a:r>
              <a:rPr dirty="0"/>
              <a:t>The mean Defined Daily Dose value rose from 52.42 in 2010 to 69.5 in 2020</a:t>
            </a:r>
          </a:p>
          <a:p>
            <a:pPr marL="742950" lvl="1" indent="-285750">
              <a:spcBef>
                <a:spcPts val="400"/>
              </a:spcBef>
              <a:buSzPct val="100000"/>
              <a:buFont typeface="Arial"/>
              <a:buChar char="–"/>
              <a:defRPr sz="2000">
                <a:latin typeface="Arial"/>
                <a:ea typeface="Arial"/>
                <a:cs typeface="Arial"/>
                <a:sym typeface="Arial"/>
              </a:defRPr>
            </a:pPr>
            <a:r>
              <a:rPr dirty="0"/>
              <a:t>Steep increase in Canada, Estonia, Finland, Greece, Italy, Latvia, and Portugal</a:t>
            </a:r>
          </a:p>
          <a:p>
            <a:pPr marL="742950" lvl="1" indent="-285750">
              <a:spcBef>
                <a:spcPts val="400"/>
              </a:spcBef>
              <a:buSzPct val="100000"/>
              <a:buFont typeface="Arial"/>
              <a:buChar char="–"/>
              <a:defRPr sz="1600">
                <a:latin typeface="Arial"/>
                <a:ea typeface="Arial"/>
                <a:cs typeface="Arial"/>
                <a:sym typeface="Arial"/>
              </a:defRPr>
            </a:pPr>
            <a:endParaRPr dirty="0"/>
          </a:p>
        </p:txBody>
      </p:sp>
      <p:sp>
        <p:nvSpPr>
          <p:cNvPr id="351" name="TextBox 2"/>
          <p:cNvSpPr txBox="1"/>
          <p:nvPr/>
        </p:nvSpPr>
        <p:spPr>
          <a:xfrm>
            <a:off x="290048" y="5585062"/>
            <a:ext cx="6289149" cy="7238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000"/>
            </a:pPr>
            <a:r>
              <a:t>IQVIA [Internet]. 2024 [cited 2024 Apr 10]. Tendances de l’utilisation des antidépresseurs et des anxiolytiques au Canada, 2019-2022</a:t>
            </a:r>
            <a:r>
              <a:rPr u="sng">
                <a:solidFill>
                  <a:schemeClr val="accent2"/>
                </a:solidFill>
                <a:uFill>
                  <a:solidFill>
                    <a:schemeClr val="accent2"/>
                  </a:solidFill>
                </a:uFill>
                <a:hlinkClick r:id="rId3"/>
              </a:rPr>
              <a:t>https://www.iqvia.com/fr-ca/</a:t>
            </a:r>
            <a:endParaRPr u="sng"/>
          </a:p>
          <a:p>
            <a:pPr>
              <a:defRPr sz="1000"/>
            </a:pPr>
            <a:r>
              <a:rPr u="sng">
                <a:solidFill>
                  <a:schemeClr val="accent2"/>
                </a:solidFill>
                <a:uFill>
                  <a:solidFill>
                    <a:schemeClr val="accent2"/>
                  </a:solidFill>
                </a:uFill>
                <a:hlinkClick r:id="rId4"/>
              </a:rPr>
              <a:t>International Trends in Antidepressant Consumption: a 10-year Comparative Analysis (2010–2020)</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 name="Content Placeholder 2"/>
          <p:cNvSpPr txBox="1">
            <a:spLocks noGrp="1"/>
          </p:cNvSpPr>
          <p:nvPr>
            <p:ph type="body" sz="half" idx="1"/>
          </p:nvPr>
        </p:nvSpPr>
        <p:spPr>
          <a:xfrm>
            <a:off x="459570" y="2025741"/>
            <a:ext cx="4613673" cy="3564219"/>
          </a:xfrm>
          <a:prstGeom prst="rect">
            <a:avLst/>
          </a:prstGeom>
        </p:spPr>
        <p:txBody>
          <a:bodyPr/>
          <a:lstStyle/>
          <a:p>
            <a:pPr>
              <a:spcBef>
                <a:spcPts val="600"/>
              </a:spcBef>
            </a:pPr>
            <a:r>
              <a:t>Childhood trauma</a:t>
            </a:r>
          </a:p>
          <a:p>
            <a:pPr>
              <a:spcBef>
                <a:spcPts val="600"/>
              </a:spcBef>
            </a:pPr>
            <a:r>
              <a:t>Chronic medical conditions</a:t>
            </a:r>
          </a:p>
          <a:p>
            <a:pPr>
              <a:spcBef>
                <a:spcPts val="600"/>
              </a:spcBef>
            </a:pPr>
            <a:r>
              <a:t>Indigenous</a:t>
            </a:r>
          </a:p>
          <a:p>
            <a:pPr>
              <a:spcBef>
                <a:spcPts val="600"/>
              </a:spcBef>
            </a:pPr>
            <a:r>
              <a:t>LGBTQ2+ </a:t>
            </a:r>
          </a:p>
          <a:p>
            <a:pPr>
              <a:spcBef>
                <a:spcPts val="600"/>
              </a:spcBef>
            </a:pPr>
            <a:r>
              <a:t>Substance use disorders</a:t>
            </a:r>
          </a:p>
          <a:p>
            <a:pPr>
              <a:spcBef>
                <a:spcPts val="600"/>
              </a:spcBef>
            </a:pPr>
            <a:r>
              <a:t>Higher in women than men (4.9% vs 2.8%)</a:t>
            </a:r>
          </a:p>
        </p:txBody>
      </p:sp>
      <p:sp>
        <p:nvSpPr>
          <p:cNvPr id="354" name="Title 1"/>
          <p:cNvSpPr txBox="1"/>
          <p:nvPr/>
        </p:nvSpPr>
        <p:spPr>
          <a:xfrm>
            <a:off x="502920" y="550458"/>
            <a:ext cx="8133551" cy="11645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defRPr sz="3200" b="1">
                <a:solidFill>
                  <a:schemeClr val="accent2"/>
                </a:solidFill>
                <a:latin typeface="Arial"/>
                <a:ea typeface="Arial"/>
                <a:cs typeface="Arial"/>
                <a:sym typeface="Arial"/>
              </a:defRPr>
            </a:lvl1pPr>
          </a:lstStyle>
          <a:p>
            <a:r>
              <a:t>People/groups at higher risk of depression</a:t>
            </a:r>
          </a:p>
        </p:txBody>
      </p:sp>
      <p:sp>
        <p:nvSpPr>
          <p:cNvPr id="355" name="Slide Number Placeholder 2"/>
          <p:cNvSpPr txBox="1">
            <a:spLocks noGrp="1"/>
          </p:cNvSpPr>
          <p:nvPr>
            <p:ph type="sldNum" sz="quarter" idx="2"/>
          </p:nvPr>
        </p:nvSpPr>
        <p:spPr>
          <a:xfrm>
            <a:off x="8413144" y="6314710"/>
            <a:ext cx="273657" cy="2642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22</a:t>
            </a:fld>
            <a:endParaRPr/>
          </a:p>
        </p:txBody>
      </p:sp>
      <p:pic>
        <p:nvPicPr>
          <p:cNvPr id="356" name="Picture 2" descr="Picture 2"/>
          <p:cNvPicPr>
            <a:picLocks noChangeAspect="1"/>
          </p:cNvPicPr>
          <p:nvPr/>
        </p:nvPicPr>
        <p:blipFill>
          <a:blip r:embed="rId2"/>
          <a:stretch>
            <a:fillRect/>
          </a:stretch>
        </p:blipFill>
        <p:spPr>
          <a:xfrm>
            <a:off x="5301005" y="2291968"/>
            <a:ext cx="3239333" cy="3181302"/>
          </a:xfrm>
          <a:prstGeom prst="rect">
            <a:avLst/>
          </a:prstGeom>
          <a:ln w="12700">
            <a:miter lim="400000"/>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 name="Text Placeholder 5"/>
          <p:cNvSpPr txBox="1">
            <a:spLocks noGrp="1"/>
          </p:cNvSpPr>
          <p:nvPr>
            <p:ph type="body" sz="quarter" idx="1"/>
          </p:nvPr>
        </p:nvSpPr>
        <p:spPr>
          <a:xfrm>
            <a:off x="589028" y="2820504"/>
            <a:ext cx="8189226" cy="1500188"/>
          </a:xfrm>
          <a:prstGeom prst="rect">
            <a:avLst/>
          </a:prstGeom>
        </p:spPr>
        <p:txBody>
          <a:bodyPr/>
          <a:lstStyle>
            <a:lvl1pPr>
              <a:spcBef>
                <a:spcPts val="1000"/>
              </a:spcBef>
              <a:defRPr sz="4400"/>
            </a:lvl1pPr>
          </a:lstStyle>
          <a:p>
            <a:r>
              <a:t>Recommendations</a:t>
            </a:r>
          </a:p>
        </p:txBody>
      </p:sp>
      <p:sp>
        <p:nvSpPr>
          <p:cNvPr id="359" name="Slide Number Placeholder 3"/>
          <p:cNvSpPr txBox="1">
            <a:spLocks noGrp="1"/>
          </p:cNvSpPr>
          <p:nvPr>
            <p:ph type="sldNum" sz="quarter" idx="2"/>
          </p:nvPr>
        </p:nvSpPr>
        <p:spPr>
          <a:xfrm>
            <a:off x="8613492" y="6484988"/>
            <a:ext cx="301908" cy="28882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400"/>
            </a:lvl1pPr>
          </a:lstStyle>
          <a:p>
            <a:fld id="{86CB4B4D-7CA3-9044-876B-883B54F8677D}" type="slidenum">
              <a:t>23</a:t>
            </a:fld>
            <a:endParaRP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 name="Title 1"/>
          <p:cNvSpPr txBox="1">
            <a:spLocks noGrp="1"/>
          </p:cNvSpPr>
          <p:nvPr>
            <p:ph type="title"/>
          </p:nvPr>
        </p:nvSpPr>
        <p:spPr>
          <a:prstGeom prst="rect">
            <a:avLst/>
          </a:prstGeom>
        </p:spPr>
        <p:txBody>
          <a:bodyPr/>
          <a:lstStyle>
            <a:lvl1pPr>
              <a:defRPr sz="3200">
                <a:solidFill>
                  <a:schemeClr val="accent2"/>
                </a:solidFill>
              </a:defRPr>
            </a:lvl1pPr>
          </a:lstStyle>
          <a:p>
            <a:r>
              <a:t>Who does the guideline apply to?</a:t>
            </a:r>
          </a:p>
        </p:txBody>
      </p:sp>
      <p:sp>
        <p:nvSpPr>
          <p:cNvPr id="362" name="Slide Number Placeholder 3"/>
          <p:cNvSpPr txBox="1">
            <a:spLocks noGrp="1"/>
          </p:cNvSpPr>
          <p:nvPr>
            <p:ph type="sldNum" sz="quarter" idx="2"/>
          </p:nvPr>
        </p:nvSpPr>
        <p:spPr>
          <a:xfrm>
            <a:off x="8413144" y="6314710"/>
            <a:ext cx="273656" cy="2642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24</a:t>
            </a:fld>
            <a:endParaRPr/>
          </a:p>
        </p:txBody>
      </p:sp>
      <p:sp>
        <p:nvSpPr>
          <p:cNvPr id="363" name="Content Placeholder 2"/>
          <p:cNvSpPr txBox="1"/>
          <p:nvPr/>
        </p:nvSpPr>
        <p:spPr>
          <a:xfrm>
            <a:off x="1414176" y="4227910"/>
            <a:ext cx="7101497" cy="20789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1400"/>
              </a:spcBef>
              <a:defRPr sz="2400" b="1">
                <a:latin typeface="Arial"/>
                <a:ea typeface="Arial"/>
                <a:cs typeface="Arial"/>
                <a:sym typeface="Arial"/>
              </a:defRPr>
            </a:pPr>
            <a:r>
              <a:t>This guideline applies to adults with:</a:t>
            </a:r>
          </a:p>
          <a:p>
            <a:pPr marL="342900" indent="-342900">
              <a:spcBef>
                <a:spcPts val="500"/>
              </a:spcBef>
              <a:buSzPct val="100000"/>
              <a:buFont typeface="Arial"/>
              <a:buChar char="•"/>
              <a:defRPr sz="2400">
                <a:latin typeface="Arial"/>
                <a:ea typeface="Arial"/>
                <a:cs typeface="Arial"/>
                <a:sym typeface="Arial"/>
              </a:defRPr>
            </a:pPr>
            <a:r>
              <a:t>Normal risk of depression</a:t>
            </a:r>
          </a:p>
          <a:p>
            <a:pPr marL="342900" indent="-342900">
              <a:spcBef>
                <a:spcPts val="500"/>
              </a:spcBef>
              <a:buSzPct val="100000"/>
              <a:buFont typeface="Arial"/>
              <a:buChar char="•"/>
              <a:defRPr sz="2400">
                <a:latin typeface="Arial"/>
                <a:ea typeface="Arial"/>
                <a:cs typeface="Arial"/>
                <a:sym typeface="Arial"/>
              </a:defRPr>
            </a:pPr>
            <a:r>
              <a:t>Higher risk of depression (e.g., due to childhood trauma, family history)</a:t>
            </a:r>
          </a:p>
        </p:txBody>
      </p:sp>
      <p:sp>
        <p:nvSpPr>
          <p:cNvPr id="364" name="Content Placeholder 2"/>
          <p:cNvSpPr txBox="1"/>
          <p:nvPr/>
        </p:nvSpPr>
        <p:spPr>
          <a:xfrm>
            <a:off x="1414485" y="1547978"/>
            <a:ext cx="7226839" cy="25808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1400"/>
              </a:spcBef>
              <a:defRPr sz="2400">
                <a:latin typeface="Arial"/>
                <a:ea typeface="Arial"/>
                <a:cs typeface="Arial"/>
                <a:sym typeface="Arial"/>
              </a:defRPr>
            </a:pPr>
            <a:r>
              <a:t> </a:t>
            </a:r>
            <a:r>
              <a:rPr b="1"/>
              <a:t>The guideline does NOT apply to adults with:</a:t>
            </a:r>
          </a:p>
          <a:p>
            <a:pPr marL="342900" indent="-342900">
              <a:spcBef>
                <a:spcPts val="500"/>
              </a:spcBef>
              <a:buSzPct val="100000"/>
              <a:buFont typeface="Arial"/>
              <a:buChar char="•"/>
              <a:defRPr sz="2400">
                <a:latin typeface="Arial"/>
                <a:ea typeface="Arial"/>
                <a:cs typeface="Arial"/>
                <a:sym typeface="Arial"/>
              </a:defRPr>
            </a:pPr>
            <a:r>
              <a:t>A history of depression</a:t>
            </a:r>
          </a:p>
          <a:p>
            <a:pPr marL="342900" indent="-342900">
              <a:spcBef>
                <a:spcPts val="500"/>
              </a:spcBef>
              <a:buSzPct val="100000"/>
              <a:buFont typeface="Arial"/>
              <a:buChar char="•"/>
              <a:defRPr sz="2400">
                <a:latin typeface="Arial"/>
                <a:ea typeface="Arial"/>
                <a:cs typeface="Arial"/>
                <a:sym typeface="Arial"/>
              </a:defRPr>
            </a:pPr>
            <a:r>
              <a:t>Current depression</a:t>
            </a:r>
          </a:p>
          <a:p>
            <a:pPr marL="342900" indent="-342900">
              <a:spcBef>
                <a:spcPts val="500"/>
              </a:spcBef>
              <a:buSzPct val="100000"/>
              <a:buFont typeface="Arial"/>
              <a:buChar char="•"/>
              <a:defRPr sz="2400">
                <a:latin typeface="Arial"/>
                <a:ea typeface="Arial"/>
                <a:cs typeface="Arial"/>
                <a:sym typeface="Arial"/>
              </a:defRPr>
            </a:pPr>
            <a:r>
              <a:t>Symptoms of depression</a:t>
            </a:r>
          </a:p>
          <a:p>
            <a:pPr marL="342900" indent="-342900">
              <a:spcBef>
                <a:spcPts val="500"/>
              </a:spcBef>
              <a:buSzPct val="100000"/>
              <a:buFont typeface="Arial"/>
              <a:buChar char="•"/>
              <a:defRPr sz="2400">
                <a:latin typeface="Arial"/>
                <a:ea typeface="Arial"/>
                <a:cs typeface="Arial"/>
                <a:sym typeface="Arial"/>
              </a:defRPr>
            </a:pPr>
            <a:r>
              <a:t>Symptoms of other mental health disorders</a:t>
            </a:r>
          </a:p>
        </p:txBody>
      </p:sp>
      <p:pic>
        <p:nvPicPr>
          <p:cNvPr id="365" name="Graphic 10" descr="Graphic 10"/>
          <p:cNvPicPr>
            <a:picLocks noChangeAspect="1"/>
          </p:cNvPicPr>
          <p:nvPr/>
        </p:nvPicPr>
        <p:blipFill>
          <a:blip r:embed="rId2"/>
          <a:stretch>
            <a:fillRect/>
          </a:stretch>
        </p:blipFill>
        <p:spPr>
          <a:xfrm>
            <a:off x="458753" y="4228112"/>
            <a:ext cx="765124" cy="765124"/>
          </a:xfrm>
          <a:prstGeom prst="rect">
            <a:avLst/>
          </a:prstGeom>
          <a:ln w="12700">
            <a:miter lim="400000"/>
          </a:ln>
        </p:spPr>
      </p:pic>
      <p:pic>
        <p:nvPicPr>
          <p:cNvPr id="366" name="Graphic 12" descr="Graphic 12"/>
          <p:cNvPicPr>
            <a:picLocks noChangeAspect="1"/>
          </p:cNvPicPr>
          <p:nvPr/>
        </p:nvPicPr>
        <p:blipFill>
          <a:blip r:embed="rId3"/>
          <a:stretch>
            <a:fillRect/>
          </a:stretch>
        </p:blipFill>
        <p:spPr>
          <a:xfrm>
            <a:off x="455827" y="1550116"/>
            <a:ext cx="765124" cy="765124"/>
          </a:xfrm>
          <a:prstGeom prst="rect">
            <a:avLst/>
          </a:prstGeom>
          <a:ln w="12700">
            <a:miter lim="400000"/>
          </a:ln>
        </p:spPr>
      </p:pic>
      <p:sp>
        <p:nvSpPr>
          <p:cNvPr id="367" name="Straight Arrow Connector 13"/>
          <p:cNvSpPr/>
          <p:nvPr/>
        </p:nvSpPr>
        <p:spPr>
          <a:xfrm>
            <a:off x="387963" y="3975132"/>
            <a:ext cx="8368074" cy="11938"/>
          </a:xfrm>
          <a:prstGeom prst="line">
            <a:avLst/>
          </a:prstGeom>
          <a:ln>
            <a:solidFill>
              <a:srgbClr val="000000"/>
            </a:solidFill>
          </a:ln>
        </p:spPr>
        <p:txBody>
          <a:bodyPr lIns="45719" rIns="45719"/>
          <a:lstStyle/>
          <a:p>
            <a:endParaRP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 name="Content Placeholder 2"/>
          <p:cNvSpPr txBox="1">
            <a:spLocks noGrp="1"/>
          </p:cNvSpPr>
          <p:nvPr>
            <p:ph type="body" sz="quarter" idx="1"/>
          </p:nvPr>
        </p:nvSpPr>
        <p:spPr>
          <a:xfrm>
            <a:off x="4979894" y="1505789"/>
            <a:ext cx="3769660" cy="3221975"/>
          </a:xfrm>
          <a:prstGeom prst="rect">
            <a:avLst/>
          </a:prstGeom>
        </p:spPr>
        <p:txBody>
          <a:bodyPr/>
          <a:lstStyle/>
          <a:p>
            <a:pPr marL="0" indent="0">
              <a:buSzTx/>
              <a:buNone/>
            </a:pPr>
            <a:r>
              <a:t> </a:t>
            </a:r>
            <a:r>
              <a:rPr b="1"/>
              <a:t>Usual care </a:t>
            </a:r>
          </a:p>
          <a:p>
            <a:r>
              <a:t>Asks about mental health and well-being regularly </a:t>
            </a:r>
          </a:p>
          <a:p>
            <a:r>
              <a:t>Conversation-based </a:t>
            </a:r>
          </a:p>
          <a:p>
            <a:r>
              <a:t>Questions asked in usual care are not screening </a:t>
            </a:r>
          </a:p>
        </p:txBody>
      </p:sp>
      <p:sp>
        <p:nvSpPr>
          <p:cNvPr id="370" name="Slide Number Placeholder 3"/>
          <p:cNvSpPr txBox="1">
            <a:spLocks noGrp="1"/>
          </p:cNvSpPr>
          <p:nvPr>
            <p:ph type="sldNum" sz="quarter" idx="2"/>
          </p:nvPr>
        </p:nvSpPr>
        <p:spPr>
          <a:xfrm>
            <a:off x="8413144" y="6314710"/>
            <a:ext cx="273656" cy="2642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25</a:t>
            </a:fld>
            <a:endParaRPr/>
          </a:p>
        </p:txBody>
      </p:sp>
      <p:sp>
        <p:nvSpPr>
          <p:cNvPr id="371" name="Title 1"/>
          <p:cNvSpPr txBox="1">
            <a:spLocks noGrp="1"/>
          </p:cNvSpPr>
          <p:nvPr>
            <p:ph type="title"/>
          </p:nvPr>
        </p:nvSpPr>
        <p:spPr>
          <a:prstGeom prst="rect">
            <a:avLst/>
          </a:prstGeom>
        </p:spPr>
        <p:txBody>
          <a:bodyPr/>
          <a:lstStyle>
            <a:lvl1pPr>
              <a:defRPr sz="3200">
                <a:solidFill>
                  <a:schemeClr val="accent2"/>
                </a:solidFill>
              </a:defRPr>
            </a:lvl1pPr>
          </a:lstStyle>
          <a:p>
            <a:r>
              <a:t>Screening vs. usual care</a:t>
            </a:r>
          </a:p>
        </p:txBody>
      </p:sp>
      <p:sp>
        <p:nvSpPr>
          <p:cNvPr id="372" name="Content Placeholder 2"/>
          <p:cNvSpPr txBox="1"/>
          <p:nvPr/>
        </p:nvSpPr>
        <p:spPr>
          <a:xfrm>
            <a:off x="470010" y="1499822"/>
            <a:ext cx="3836635" cy="42856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500"/>
              </a:spcBef>
              <a:defRPr sz="2400">
                <a:latin typeface="Arial"/>
                <a:ea typeface="Arial"/>
                <a:cs typeface="Arial"/>
                <a:sym typeface="Arial"/>
              </a:defRPr>
            </a:pPr>
            <a:r>
              <a:t> </a:t>
            </a:r>
            <a:r>
              <a:rPr b="1"/>
              <a:t>Screening</a:t>
            </a:r>
          </a:p>
          <a:p>
            <a:pPr marL="342900" indent="-342900">
              <a:spcBef>
                <a:spcPts val="500"/>
              </a:spcBef>
              <a:buSzPct val="100000"/>
              <a:buFont typeface="Arial"/>
              <a:buChar char="•"/>
              <a:defRPr sz="2400">
                <a:latin typeface="Arial"/>
                <a:ea typeface="Arial"/>
                <a:cs typeface="Arial"/>
                <a:sym typeface="Arial"/>
              </a:defRPr>
            </a:pPr>
            <a:r>
              <a:t>Uses a medical test or tool (e.g., questionnaire with cut off score) to find people at risk of a disease or health problem </a:t>
            </a:r>
          </a:p>
          <a:p>
            <a:pPr marL="342900" indent="-342900">
              <a:spcBef>
                <a:spcPts val="500"/>
              </a:spcBef>
              <a:buSzPct val="100000"/>
              <a:buFont typeface="Arial"/>
              <a:buChar char="•"/>
              <a:defRPr sz="2400">
                <a:latin typeface="Arial"/>
                <a:ea typeface="Arial"/>
                <a:cs typeface="Arial"/>
                <a:sym typeface="Arial"/>
              </a:defRPr>
            </a:pPr>
            <a:r>
              <a:t>Done with every adult </a:t>
            </a:r>
          </a:p>
          <a:p>
            <a:pPr marL="342900" indent="-342900">
              <a:spcBef>
                <a:spcPts val="500"/>
              </a:spcBef>
              <a:buSzPct val="100000"/>
              <a:buFont typeface="Arial"/>
              <a:buChar char="•"/>
              <a:defRPr sz="2400">
                <a:latin typeface="Arial"/>
                <a:ea typeface="Arial"/>
                <a:cs typeface="Arial"/>
                <a:sym typeface="Arial"/>
              </a:defRPr>
            </a:pPr>
            <a:r>
              <a:t>For people without symptoms </a:t>
            </a:r>
          </a:p>
        </p:txBody>
      </p:sp>
      <p:sp>
        <p:nvSpPr>
          <p:cNvPr id="373" name="Straight Arrow Connector 5"/>
          <p:cNvSpPr/>
          <p:nvPr/>
        </p:nvSpPr>
        <p:spPr>
          <a:xfrm flipH="1">
            <a:off x="4625718" y="1504102"/>
            <a:ext cx="17907" cy="4040791"/>
          </a:xfrm>
          <a:prstGeom prst="line">
            <a:avLst/>
          </a:prstGeom>
          <a:ln>
            <a:solidFill>
              <a:srgbClr val="000000"/>
            </a:solidFill>
          </a:ln>
        </p:spPr>
        <p:txBody>
          <a:bodyPr lIns="45719" rIns="45719"/>
          <a:lstStyle/>
          <a:p>
            <a:endParaRPr/>
          </a:p>
        </p:txBody>
      </p:sp>
      <p:pic>
        <p:nvPicPr>
          <p:cNvPr id="374" name="Picture 8" descr="Picture 8"/>
          <p:cNvPicPr>
            <a:picLocks noChangeAspect="1"/>
          </p:cNvPicPr>
          <p:nvPr/>
        </p:nvPicPr>
        <p:blipFill>
          <a:blip r:embed="rId2"/>
          <a:stretch>
            <a:fillRect/>
          </a:stretch>
        </p:blipFill>
        <p:spPr>
          <a:xfrm>
            <a:off x="6075993" y="4912214"/>
            <a:ext cx="1581921" cy="1426515"/>
          </a:xfrm>
          <a:prstGeom prst="rect">
            <a:avLst/>
          </a:prstGeom>
          <a:ln w="12700">
            <a:miter lim="400000"/>
          </a:ln>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 name="Content Placeholder 2"/>
          <p:cNvSpPr txBox="1">
            <a:spLocks noGrp="1"/>
          </p:cNvSpPr>
          <p:nvPr>
            <p:ph type="body" sz="half" idx="1"/>
          </p:nvPr>
        </p:nvSpPr>
        <p:spPr>
          <a:xfrm>
            <a:off x="456735" y="2055857"/>
            <a:ext cx="6543074" cy="3173527"/>
          </a:xfrm>
          <a:prstGeom prst="rect">
            <a:avLst/>
          </a:prstGeom>
        </p:spPr>
        <p:txBody>
          <a:bodyPr/>
          <a:lstStyle>
            <a:lvl1pPr marL="0" indent="0">
              <a:spcBef>
                <a:spcPts val="600"/>
              </a:spcBef>
              <a:buSzTx/>
              <a:buNone/>
              <a:defRPr sz="2800"/>
            </a:lvl1pPr>
          </a:lstStyle>
          <a:p>
            <a:r>
              <a:t>The Canadian Task Force on Preventive Health Care recommends against routine instrument-based depression screening (using a questionnaire with a cut-off score to distinguish “screen positive” and “screen negative” status) with all adults aged 18+ </a:t>
            </a:r>
          </a:p>
        </p:txBody>
      </p:sp>
      <p:sp>
        <p:nvSpPr>
          <p:cNvPr id="377" name="Slide Number Placeholder 3"/>
          <p:cNvSpPr txBox="1">
            <a:spLocks noGrp="1"/>
          </p:cNvSpPr>
          <p:nvPr>
            <p:ph type="sldNum" sz="quarter" idx="2"/>
          </p:nvPr>
        </p:nvSpPr>
        <p:spPr>
          <a:xfrm>
            <a:off x="8413144" y="6314710"/>
            <a:ext cx="273656" cy="2642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26</a:t>
            </a:fld>
            <a:endParaRPr/>
          </a:p>
        </p:txBody>
      </p:sp>
      <p:grpSp>
        <p:nvGrpSpPr>
          <p:cNvPr id="380" name="Content Placeholder 2"/>
          <p:cNvGrpSpPr/>
          <p:nvPr/>
        </p:nvGrpSpPr>
        <p:grpSpPr>
          <a:xfrm>
            <a:off x="457200" y="434254"/>
            <a:ext cx="8229600" cy="1153671"/>
            <a:chOff x="0" y="0"/>
            <a:chExt cx="8229600" cy="1153669"/>
          </a:xfrm>
        </p:grpSpPr>
        <p:sp>
          <p:nvSpPr>
            <p:cNvPr id="378" name="Rectangle"/>
            <p:cNvSpPr/>
            <p:nvPr/>
          </p:nvSpPr>
          <p:spPr>
            <a:xfrm>
              <a:off x="0" y="0"/>
              <a:ext cx="8229600" cy="1153670"/>
            </a:xfrm>
            <a:prstGeom prst="rect">
              <a:avLst/>
            </a:prstGeom>
            <a:solidFill>
              <a:srgbClr val="E1F2FC"/>
            </a:solidFill>
            <a:ln w="9525" cap="flat">
              <a:solidFill>
                <a:srgbClr val="2CA8ED"/>
              </a:solidFill>
              <a:prstDash val="solid"/>
              <a:round/>
            </a:ln>
            <a:effectLst/>
          </p:spPr>
          <p:txBody>
            <a:bodyPr wrap="square" lIns="45719" tIns="45719" rIns="45719" bIns="45719" numCol="1" anchor="ctr">
              <a:noAutofit/>
            </a:bodyPr>
            <a:lstStyle/>
            <a:p>
              <a:pPr marL="342900" indent="-342900" algn="ctr">
                <a:spcBef>
                  <a:spcPts val="500"/>
                </a:spcBef>
                <a:defRPr sz="2400" b="1">
                  <a:latin typeface="Arial"/>
                  <a:ea typeface="Arial"/>
                  <a:cs typeface="Arial"/>
                  <a:sym typeface="Arial"/>
                </a:defRPr>
              </a:pPr>
              <a:endParaRPr/>
            </a:p>
          </p:txBody>
        </p:sp>
        <p:sp>
          <p:nvSpPr>
            <p:cNvPr id="379" name="Strong recommendation"/>
            <p:cNvSpPr txBox="1"/>
            <p:nvPr/>
          </p:nvSpPr>
          <p:spPr>
            <a:xfrm>
              <a:off x="50482" y="4762"/>
              <a:ext cx="8128636" cy="114414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rmAutofit/>
            </a:bodyPr>
            <a:lstStyle>
              <a:lvl1pPr marL="342900" indent="-342900" algn="ctr">
                <a:spcBef>
                  <a:spcPts val="600"/>
                </a:spcBef>
                <a:defRPr sz="2800" b="1">
                  <a:latin typeface="Arial"/>
                  <a:ea typeface="Arial"/>
                  <a:cs typeface="Arial"/>
                  <a:sym typeface="Arial"/>
                </a:defRPr>
              </a:lvl1pPr>
            </a:lstStyle>
            <a:p>
              <a:r>
                <a:t>Strong recommendation </a:t>
              </a:r>
            </a:p>
          </p:txBody>
        </p:sp>
      </p:grpSp>
      <p:pic>
        <p:nvPicPr>
          <p:cNvPr id="381" name="Picture 1" descr="Picture 1"/>
          <p:cNvPicPr>
            <a:picLocks noChangeAspect="1"/>
          </p:cNvPicPr>
          <p:nvPr/>
        </p:nvPicPr>
        <p:blipFill>
          <a:blip r:embed="rId3"/>
          <a:srcRect l="18627" t="12871" r="51854" b="11715"/>
          <a:stretch>
            <a:fillRect/>
          </a:stretch>
        </p:blipFill>
        <p:spPr>
          <a:xfrm>
            <a:off x="7117608" y="2230950"/>
            <a:ext cx="1711235" cy="2114391"/>
          </a:xfrm>
          <a:prstGeom prst="rect">
            <a:avLst/>
          </a:prstGeom>
          <a:ln w="12700">
            <a:miter lim="400000"/>
          </a:ln>
        </p:spPr>
      </p:pic>
      <p:sp>
        <p:nvSpPr>
          <p:cNvPr id="382" name="TextBox 4"/>
          <p:cNvSpPr txBox="1"/>
          <p:nvPr/>
        </p:nvSpPr>
        <p:spPr>
          <a:xfrm>
            <a:off x="500035" y="5394093"/>
            <a:ext cx="7194913" cy="412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2200">
                <a:latin typeface="Arial"/>
                <a:ea typeface="Arial"/>
                <a:cs typeface="Arial"/>
                <a:sym typeface="Arial"/>
              </a:defRPr>
            </a:pPr>
            <a:r>
              <a:t>(</a:t>
            </a:r>
            <a:r>
              <a:rPr i="1"/>
              <a:t>strong recommendation, very low-certainty evidence</a:t>
            </a:r>
            <a:r>
              <a:t>)</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 name="Title 1"/>
          <p:cNvSpPr txBox="1">
            <a:spLocks noGrp="1"/>
          </p:cNvSpPr>
          <p:nvPr>
            <p:ph type="title"/>
          </p:nvPr>
        </p:nvSpPr>
        <p:spPr>
          <a:prstGeom prst="rect">
            <a:avLst/>
          </a:prstGeom>
        </p:spPr>
        <p:txBody>
          <a:bodyPr/>
          <a:lstStyle/>
          <a:p>
            <a:r>
              <a:t>Strong recommendations with low certainty</a:t>
            </a:r>
          </a:p>
        </p:txBody>
      </p:sp>
      <p:sp>
        <p:nvSpPr>
          <p:cNvPr id="387" name="Content Placeholder 2"/>
          <p:cNvSpPr txBox="1">
            <a:spLocks noGrp="1"/>
          </p:cNvSpPr>
          <p:nvPr>
            <p:ph type="body" idx="1"/>
          </p:nvPr>
        </p:nvSpPr>
        <p:spPr>
          <a:xfrm>
            <a:off x="457200" y="1404627"/>
            <a:ext cx="8229600" cy="4602163"/>
          </a:xfrm>
          <a:prstGeom prst="rect">
            <a:avLst/>
          </a:prstGeom>
        </p:spPr>
        <p:txBody>
          <a:bodyPr/>
          <a:lstStyle/>
          <a:p>
            <a:pPr>
              <a:defRPr b="1"/>
            </a:pPr>
            <a:r>
              <a:t>GRADE guidance:</a:t>
            </a:r>
          </a:p>
          <a:p>
            <a:pPr marL="742950" lvl="1" indent="-285750"/>
            <a:r>
              <a:t>When low quality evidence suggests benefit and high-quality evidence suggests harm or a very high cost</a:t>
            </a:r>
            <a:endParaRPr sz="2000"/>
          </a:p>
          <a:p>
            <a:pPr>
              <a:defRPr b="1"/>
            </a:pPr>
            <a:r>
              <a:t>Task Force implementation of GRADE guidance:</a:t>
            </a:r>
          </a:p>
          <a:p>
            <a:pPr marL="742950" lvl="1" indent="-285750"/>
            <a:r>
              <a:t>When resource implications are certain to be important and benefits have not been shown or require substantial speculation about chains of events that might lead to benefits, the task force will make a strong recommendation against a new service in the context of low certainty in the evidence, suggesting that it should not be offered</a:t>
            </a:r>
          </a:p>
        </p:txBody>
      </p:sp>
      <p:sp>
        <p:nvSpPr>
          <p:cNvPr id="388" name="Slide Number Placeholder 3"/>
          <p:cNvSpPr txBox="1">
            <a:spLocks noGrp="1"/>
          </p:cNvSpPr>
          <p:nvPr>
            <p:ph type="sldNum" sz="quarter" idx="2"/>
          </p:nvPr>
        </p:nvSpPr>
        <p:spPr>
          <a:xfrm>
            <a:off x="8413144" y="6314710"/>
            <a:ext cx="273656" cy="2642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27</a:t>
            </a:fld>
            <a:endParaRPr/>
          </a:p>
        </p:txBody>
      </p:sp>
      <p:pic>
        <p:nvPicPr>
          <p:cNvPr id="389" name="Picture 5" descr="Picture 5"/>
          <p:cNvPicPr>
            <a:picLocks noChangeAspect="1"/>
          </p:cNvPicPr>
          <p:nvPr/>
        </p:nvPicPr>
        <p:blipFill>
          <a:blip r:embed="rId2"/>
          <a:srcRect l="18627" t="12871" r="51854" b="11715"/>
          <a:stretch>
            <a:fillRect/>
          </a:stretch>
        </p:blipFill>
        <p:spPr>
          <a:xfrm>
            <a:off x="7263672" y="5321868"/>
            <a:ext cx="1055377" cy="1306450"/>
          </a:xfrm>
          <a:prstGeom prst="rect">
            <a:avLst/>
          </a:prstGeom>
          <a:ln w="12700">
            <a:miter lim="400000"/>
          </a:ln>
        </p:spPr>
      </p:pic>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 name="Title 1"/>
          <p:cNvSpPr txBox="1">
            <a:spLocks noGrp="1"/>
          </p:cNvSpPr>
          <p:nvPr>
            <p:ph type="title"/>
          </p:nvPr>
        </p:nvSpPr>
        <p:spPr>
          <a:prstGeom prst="rect">
            <a:avLst/>
          </a:prstGeom>
        </p:spPr>
        <p:txBody>
          <a:bodyPr/>
          <a:lstStyle/>
          <a:p>
            <a:r>
              <a:t>Strong recommendations with low certainty</a:t>
            </a:r>
          </a:p>
        </p:txBody>
      </p:sp>
      <p:sp>
        <p:nvSpPr>
          <p:cNvPr id="392" name="Content Placeholder 2"/>
          <p:cNvSpPr txBox="1">
            <a:spLocks noGrp="1"/>
          </p:cNvSpPr>
          <p:nvPr>
            <p:ph type="body" idx="1"/>
          </p:nvPr>
        </p:nvSpPr>
        <p:spPr>
          <a:xfrm>
            <a:off x="457200" y="1404627"/>
            <a:ext cx="8229600" cy="4602163"/>
          </a:xfrm>
          <a:prstGeom prst="rect">
            <a:avLst/>
          </a:prstGeom>
        </p:spPr>
        <p:txBody>
          <a:bodyPr/>
          <a:lstStyle/>
          <a:p>
            <a:pPr>
              <a:defRPr b="1"/>
            </a:pPr>
            <a:r>
              <a:t>How does this relate to this guideline?</a:t>
            </a:r>
          </a:p>
          <a:p>
            <a:pPr marL="742950" lvl="1" indent="-285750"/>
            <a:r>
              <a:t>Routine screening of adults not widely implemented</a:t>
            </a:r>
            <a:endParaRPr sz="2000"/>
          </a:p>
          <a:p>
            <a:pPr marL="742950" lvl="1" indent="-285750"/>
            <a:r>
              <a:t>Evidence of either no impact of screening on key patient-important health outcomes, or very uncertain impact</a:t>
            </a:r>
            <a:endParaRPr sz="2000"/>
          </a:p>
          <a:p>
            <a:pPr marL="742950" lvl="1" indent="-285750"/>
            <a:r>
              <a:t>Certainty that routine screening would lead to false positives and increased resource use </a:t>
            </a:r>
          </a:p>
        </p:txBody>
      </p:sp>
      <p:sp>
        <p:nvSpPr>
          <p:cNvPr id="393" name="Slide Number Placeholder 3"/>
          <p:cNvSpPr txBox="1">
            <a:spLocks noGrp="1"/>
          </p:cNvSpPr>
          <p:nvPr>
            <p:ph type="sldNum" sz="quarter" idx="2"/>
          </p:nvPr>
        </p:nvSpPr>
        <p:spPr>
          <a:xfrm>
            <a:off x="8413144" y="6314710"/>
            <a:ext cx="273656" cy="2642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28</a:t>
            </a:fld>
            <a:endParaRPr/>
          </a:p>
        </p:txBody>
      </p:sp>
      <p:pic>
        <p:nvPicPr>
          <p:cNvPr id="394" name="Picture 5" descr="Picture 5"/>
          <p:cNvPicPr>
            <a:picLocks noChangeAspect="1"/>
          </p:cNvPicPr>
          <p:nvPr/>
        </p:nvPicPr>
        <p:blipFill>
          <a:blip r:embed="rId2"/>
          <a:srcRect l="18627" t="12871" r="51854" b="11715"/>
          <a:stretch>
            <a:fillRect/>
          </a:stretch>
        </p:blipFill>
        <p:spPr>
          <a:xfrm>
            <a:off x="6717123" y="4333328"/>
            <a:ext cx="1711235" cy="2114391"/>
          </a:xfrm>
          <a:prstGeom prst="rect">
            <a:avLst/>
          </a:prstGeom>
          <a:ln w="12700">
            <a:miter lim="400000"/>
          </a:ln>
        </p:spPr>
      </p:pic>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 name="Title 1"/>
          <p:cNvSpPr txBox="1">
            <a:spLocks noGrp="1"/>
          </p:cNvSpPr>
          <p:nvPr>
            <p:ph type="title"/>
          </p:nvPr>
        </p:nvSpPr>
        <p:spPr>
          <a:xfrm>
            <a:off x="494747" y="533400"/>
            <a:ext cx="8420653" cy="762000"/>
          </a:xfrm>
          <a:prstGeom prst="rect">
            <a:avLst/>
          </a:prstGeom>
        </p:spPr>
        <p:txBody>
          <a:bodyPr/>
          <a:lstStyle>
            <a:lvl1pPr>
              <a:defRPr sz="3200">
                <a:solidFill>
                  <a:schemeClr val="accent2"/>
                </a:solidFill>
              </a:defRPr>
            </a:lvl1pPr>
          </a:lstStyle>
          <a:p>
            <a:r>
              <a:t>Overall approach</a:t>
            </a:r>
          </a:p>
        </p:txBody>
      </p:sp>
      <p:sp>
        <p:nvSpPr>
          <p:cNvPr id="397" name="Slide Number Placeholder 3"/>
          <p:cNvSpPr txBox="1">
            <a:spLocks noGrp="1"/>
          </p:cNvSpPr>
          <p:nvPr>
            <p:ph type="sldNum" sz="quarter" idx="2"/>
          </p:nvPr>
        </p:nvSpPr>
        <p:spPr>
          <a:xfrm>
            <a:off x="8413144" y="6314710"/>
            <a:ext cx="273656" cy="2642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29</a:t>
            </a:fld>
            <a:endParaRPr/>
          </a:p>
        </p:txBody>
      </p:sp>
      <p:sp>
        <p:nvSpPr>
          <p:cNvPr id="398" name="Content Placeholder 2"/>
          <p:cNvSpPr txBox="1">
            <a:spLocks noGrp="1"/>
          </p:cNvSpPr>
          <p:nvPr>
            <p:ph type="body" idx="1"/>
          </p:nvPr>
        </p:nvSpPr>
        <p:spPr>
          <a:xfrm>
            <a:off x="492841" y="1568786"/>
            <a:ext cx="6287237" cy="4254161"/>
          </a:xfrm>
          <a:prstGeom prst="rect">
            <a:avLst/>
          </a:prstGeom>
        </p:spPr>
        <p:txBody>
          <a:bodyPr/>
          <a:lstStyle/>
          <a:p>
            <a:pPr marL="291465" indent="-291465" defTabSz="777240">
              <a:spcBef>
                <a:spcPts val="0"/>
              </a:spcBef>
              <a:buFontTx/>
              <a:buChar char="✓"/>
              <a:defRPr sz="2040"/>
            </a:pPr>
            <a:r>
              <a:t>In recommending against routine screening among adults, the task force emphasizes the importance of good clinical practice whereby clinicians </a:t>
            </a:r>
          </a:p>
          <a:p>
            <a:pPr marL="631507" lvl="1" indent="-242887" defTabSz="777240">
              <a:spcBef>
                <a:spcPts val="400"/>
              </a:spcBef>
              <a:buFont typeface="Courier New"/>
              <a:buChar char="o"/>
              <a:defRPr sz="2040" b="1"/>
            </a:pPr>
            <a:r>
              <a:t>ask about their patients' well-being and remain alert to patients with risk factors for depression or expressing symptoms of depression</a:t>
            </a:r>
          </a:p>
          <a:p>
            <a:pPr marL="631507" lvl="1" indent="-242887" defTabSz="777240">
              <a:spcBef>
                <a:spcPts val="400"/>
              </a:spcBef>
              <a:buFont typeface="Courier New"/>
              <a:buChar char="o"/>
              <a:defRPr sz="2040"/>
            </a:pPr>
            <a:r>
              <a:t>and provide further assessment as clinically indicated</a:t>
            </a:r>
            <a:br/>
            <a:endParaRPr sz="1700"/>
          </a:p>
          <a:p>
            <a:pPr marL="0" indent="0" defTabSz="777240">
              <a:spcBef>
                <a:spcPts val="400"/>
              </a:spcBef>
              <a:buSzTx/>
              <a:buNone/>
              <a:defRPr sz="2040" b="1"/>
            </a:pPr>
            <a:endParaRPr sz="1700"/>
          </a:p>
          <a:p>
            <a:pPr marL="0" indent="0" defTabSz="777240">
              <a:spcBef>
                <a:spcPts val="400"/>
              </a:spcBef>
              <a:buSzTx/>
              <a:buNone/>
              <a:defRPr sz="2040"/>
            </a:pPr>
            <a:r>
              <a:t> </a:t>
            </a:r>
            <a:br/>
            <a:endParaRPr/>
          </a:p>
        </p:txBody>
      </p:sp>
      <p:pic>
        <p:nvPicPr>
          <p:cNvPr id="399" name="Picture 4" descr="Picture 4"/>
          <p:cNvPicPr>
            <a:picLocks noChangeAspect="1"/>
          </p:cNvPicPr>
          <p:nvPr/>
        </p:nvPicPr>
        <p:blipFill>
          <a:blip r:embed="rId2"/>
          <a:stretch>
            <a:fillRect/>
          </a:stretch>
        </p:blipFill>
        <p:spPr>
          <a:xfrm>
            <a:off x="6857888" y="2870929"/>
            <a:ext cx="1826636" cy="1653323"/>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 name="Picture 3" descr="Picture 3"/>
          <p:cNvPicPr>
            <a:picLocks noChangeAspect="1"/>
          </p:cNvPicPr>
          <p:nvPr/>
        </p:nvPicPr>
        <p:blipFill>
          <a:blip r:embed="rId3"/>
          <a:stretch>
            <a:fillRect/>
          </a:stretch>
        </p:blipFill>
        <p:spPr>
          <a:xfrm>
            <a:off x="5194016" y="2839845"/>
            <a:ext cx="3913525" cy="3310595"/>
          </a:xfrm>
          <a:prstGeom prst="rect">
            <a:avLst/>
          </a:prstGeom>
          <a:ln w="12700">
            <a:miter lim="400000"/>
          </a:ln>
        </p:spPr>
      </p:pic>
      <p:sp>
        <p:nvSpPr>
          <p:cNvPr id="210" name="Title 1"/>
          <p:cNvSpPr txBox="1">
            <a:spLocks noGrp="1"/>
          </p:cNvSpPr>
          <p:nvPr>
            <p:ph type="title"/>
          </p:nvPr>
        </p:nvSpPr>
        <p:spPr>
          <a:prstGeom prst="rect">
            <a:avLst/>
          </a:prstGeom>
        </p:spPr>
        <p:txBody>
          <a:bodyPr/>
          <a:lstStyle>
            <a:lvl1pPr>
              <a:defRPr sz="3200">
                <a:solidFill>
                  <a:schemeClr val="accent2"/>
                </a:solidFill>
              </a:defRPr>
            </a:lvl1pPr>
          </a:lstStyle>
          <a:p>
            <a:r>
              <a:t>Slide deck</a:t>
            </a:r>
          </a:p>
        </p:txBody>
      </p:sp>
      <p:sp>
        <p:nvSpPr>
          <p:cNvPr id="211" name="Slide Number Placeholder 3"/>
          <p:cNvSpPr txBox="1">
            <a:spLocks noGrp="1"/>
          </p:cNvSpPr>
          <p:nvPr>
            <p:ph type="sldNum" sz="quarter" idx="2"/>
          </p:nvPr>
        </p:nvSpPr>
        <p:spPr>
          <a:xfrm>
            <a:off x="8712376" y="6484988"/>
            <a:ext cx="203025" cy="28882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400"/>
            </a:lvl1pPr>
          </a:lstStyle>
          <a:p>
            <a:fld id="{86CB4B4D-7CA3-9044-876B-883B54F8677D}" type="slidenum">
              <a:t>3</a:t>
            </a:fld>
            <a:endParaRPr/>
          </a:p>
        </p:txBody>
      </p:sp>
      <p:sp>
        <p:nvSpPr>
          <p:cNvPr id="212" name="Content Placeholder 2"/>
          <p:cNvSpPr txBox="1">
            <a:spLocks noGrp="1"/>
          </p:cNvSpPr>
          <p:nvPr>
            <p:ph type="body" sz="half" idx="1"/>
          </p:nvPr>
        </p:nvSpPr>
        <p:spPr>
          <a:xfrm>
            <a:off x="457200" y="1417556"/>
            <a:ext cx="8229600" cy="1572982"/>
          </a:xfrm>
          <a:prstGeom prst="rect">
            <a:avLst/>
          </a:prstGeom>
        </p:spPr>
        <p:txBody>
          <a:bodyPr/>
          <a:lstStyle/>
          <a:p>
            <a:r>
              <a:t>Slides like these will be made public after guideline release to help with dissemination, uptake and implementation into practice</a:t>
            </a:r>
          </a:p>
        </p:txBody>
      </p:sp>
      <p:sp>
        <p:nvSpPr>
          <p:cNvPr id="213" name="TextBox 1"/>
          <p:cNvSpPr txBox="1"/>
          <p:nvPr/>
        </p:nvSpPr>
        <p:spPr>
          <a:xfrm>
            <a:off x="502920" y="3112692"/>
            <a:ext cx="3468187" cy="22150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marL="342900" indent="-342900">
              <a:buSzPct val="100000"/>
              <a:buFont typeface="Arial"/>
              <a:buChar char="•"/>
              <a:defRPr sz="2400">
                <a:latin typeface="Arial"/>
                <a:ea typeface="Arial"/>
                <a:cs typeface="Arial"/>
                <a:sym typeface="Arial"/>
              </a:defRPr>
            </a:lvl1pPr>
          </a:lstStyle>
          <a:p>
            <a:r>
              <a:t>The views expressed herein do not necessarily represent the views of the Public Health Agency of Canada</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 name="Title 1"/>
          <p:cNvSpPr txBox="1">
            <a:spLocks noGrp="1"/>
          </p:cNvSpPr>
          <p:nvPr>
            <p:ph type="title"/>
          </p:nvPr>
        </p:nvSpPr>
        <p:spPr>
          <a:xfrm>
            <a:off x="494747" y="533400"/>
            <a:ext cx="8420653" cy="762000"/>
          </a:xfrm>
          <a:prstGeom prst="rect">
            <a:avLst/>
          </a:prstGeom>
        </p:spPr>
        <p:txBody>
          <a:bodyPr/>
          <a:lstStyle>
            <a:lvl1pPr>
              <a:defRPr sz="3200">
                <a:solidFill>
                  <a:schemeClr val="accent2"/>
                </a:solidFill>
              </a:defRPr>
            </a:lvl1pPr>
          </a:lstStyle>
          <a:p>
            <a:r>
              <a:t>What does this mean for clinicians?</a:t>
            </a:r>
          </a:p>
        </p:txBody>
      </p:sp>
      <p:sp>
        <p:nvSpPr>
          <p:cNvPr id="402" name="Slide Number Placeholder 3"/>
          <p:cNvSpPr txBox="1">
            <a:spLocks noGrp="1"/>
          </p:cNvSpPr>
          <p:nvPr>
            <p:ph type="sldNum" sz="quarter" idx="2"/>
          </p:nvPr>
        </p:nvSpPr>
        <p:spPr>
          <a:xfrm>
            <a:off x="8413144" y="6314710"/>
            <a:ext cx="273656" cy="2642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30</a:t>
            </a:fld>
            <a:endParaRPr/>
          </a:p>
        </p:txBody>
      </p:sp>
      <p:sp>
        <p:nvSpPr>
          <p:cNvPr id="403" name="Content Placeholder 2"/>
          <p:cNvSpPr txBox="1">
            <a:spLocks noGrp="1"/>
          </p:cNvSpPr>
          <p:nvPr>
            <p:ph type="body" idx="1"/>
          </p:nvPr>
        </p:nvSpPr>
        <p:spPr>
          <a:xfrm>
            <a:off x="430088" y="1641545"/>
            <a:ext cx="6445787" cy="3988664"/>
          </a:xfrm>
          <a:prstGeom prst="rect">
            <a:avLst/>
          </a:prstGeom>
        </p:spPr>
        <p:txBody>
          <a:bodyPr/>
          <a:lstStyle/>
          <a:p>
            <a:pPr>
              <a:defRPr b="1"/>
            </a:pPr>
            <a:r>
              <a:t>Ask </a:t>
            </a:r>
            <a:r>
              <a:rPr b="0"/>
              <a:t>patients about their mental health and well-being as part of usual care </a:t>
            </a:r>
          </a:p>
          <a:p>
            <a:pPr>
              <a:defRPr b="1"/>
            </a:pPr>
            <a:r>
              <a:t>Practice </a:t>
            </a:r>
            <a:r>
              <a:rPr b="0"/>
              <a:t>good clinical judgement to detect potential depression </a:t>
            </a:r>
          </a:p>
          <a:p>
            <a:pPr>
              <a:defRPr b="1"/>
            </a:pPr>
            <a:r>
              <a:t>Don’t </a:t>
            </a:r>
            <a:r>
              <a:rPr b="0"/>
              <a:t>use a standardized tool with a cut-off score to screen every patient </a:t>
            </a:r>
          </a:p>
          <a:p>
            <a:pPr>
              <a:defRPr b="1"/>
            </a:pPr>
            <a:r>
              <a:t>Be </a:t>
            </a:r>
            <a:r>
              <a:rPr b="0"/>
              <a:t>vigilant for depression </a:t>
            </a:r>
          </a:p>
          <a:p>
            <a:pPr>
              <a:defRPr b="1"/>
            </a:pPr>
            <a:r>
              <a:t>Use </a:t>
            </a:r>
            <a:r>
              <a:rPr b="0"/>
              <a:t>clinical judgment to decide on further steps rather than screening instrument scores </a:t>
            </a:r>
          </a:p>
        </p:txBody>
      </p:sp>
      <p:grpSp>
        <p:nvGrpSpPr>
          <p:cNvPr id="406" name="Group 7"/>
          <p:cNvGrpSpPr/>
          <p:nvPr/>
        </p:nvGrpSpPr>
        <p:grpSpPr>
          <a:xfrm>
            <a:off x="6357916" y="2725891"/>
            <a:ext cx="2810218" cy="2394567"/>
            <a:chOff x="0" y="0"/>
            <a:chExt cx="2810216" cy="2394566"/>
          </a:xfrm>
        </p:grpSpPr>
        <p:pic>
          <p:nvPicPr>
            <p:cNvPr id="404" name="Picture 4" descr="Picture 4"/>
            <p:cNvPicPr>
              <a:picLocks noChangeAspect="1"/>
            </p:cNvPicPr>
            <p:nvPr/>
          </p:nvPicPr>
          <p:blipFill>
            <a:blip r:embed="rId2"/>
            <a:stretch>
              <a:fillRect/>
            </a:stretch>
          </p:blipFill>
          <p:spPr>
            <a:xfrm>
              <a:off x="0" y="-1"/>
              <a:ext cx="2810217" cy="2221101"/>
            </a:xfrm>
            <a:prstGeom prst="rect">
              <a:avLst/>
            </a:prstGeom>
            <a:ln w="12700" cap="flat">
              <a:noFill/>
              <a:miter lim="400000"/>
            </a:ln>
            <a:effectLst/>
          </p:spPr>
        </p:pic>
        <p:pic>
          <p:nvPicPr>
            <p:cNvPr id="405" name="Graphic 6" descr="Graphic 6"/>
            <p:cNvPicPr>
              <a:picLocks noChangeAspect="1"/>
            </p:cNvPicPr>
            <p:nvPr/>
          </p:nvPicPr>
          <p:blipFill>
            <a:blip r:embed="rId3"/>
            <a:stretch>
              <a:fillRect/>
            </a:stretch>
          </p:blipFill>
          <p:spPr>
            <a:xfrm>
              <a:off x="1828485" y="1759246"/>
              <a:ext cx="636763" cy="635321"/>
            </a:xfrm>
            <a:prstGeom prst="rect">
              <a:avLst/>
            </a:prstGeom>
            <a:ln w="12700" cap="flat">
              <a:noFill/>
              <a:miter lim="400000"/>
            </a:ln>
            <a:effectLst/>
          </p:spPr>
        </p:pic>
      </p:gr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 name="Text Placeholder 5"/>
          <p:cNvSpPr txBox="1">
            <a:spLocks noGrp="1"/>
          </p:cNvSpPr>
          <p:nvPr>
            <p:ph type="body" sz="quarter" idx="1"/>
          </p:nvPr>
        </p:nvSpPr>
        <p:spPr>
          <a:xfrm>
            <a:off x="589028" y="2820504"/>
            <a:ext cx="8189226" cy="1500188"/>
          </a:xfrm>
          <a:prstGeom prst="rect">
            <a:avLst/>
          </a:prstGeom>
        </p:spPr>
        <p:txBody>
          <a:bodyPr/>
          <a:lstStyle>
            <a:lvl1pPr>
              <a:spcBef>
                <a:spcPts val="1000"/>
              </a:spcBef>
              <a:defRPr sz="4400"/>
            </a:lvl1pPr>
          </a:lstStyle>
          <a:p>
            <a:r>
              <a:t>Evidence</a:t>
            </a:r>
          </a:p>
        </p:txBody>
      </p:sp>
      <p:sp>
        <p:nvSpPr>
          <p:cNvPr id="410" name="Slide Number Placeholder 3"/>
          <p:cNvSpPr txBox="1">
            <a:spLocks noGrp="1"/>
          </p:cNvSpPr>
          <p:nvPr>
            <p:ph type="sldNum" sz="quarter" idx="2"/>
          </p:nvPr>
        </p:nvSpPr>
        <p:spPr>
          <a:xfrm>
            <a:off x="8413144" y="6314710"/>
            <a:ext cx="273657" cy="2642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31</a:t>
            </a:fld>
            <a:endParaRP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4" name="Picture 4" descr="Picture 4"/>
          <p:cNvPicPr>
            <a:picLocks noChangeAspect="1"/>
          </p:cNvPicPr>
          <p:nvPr/>
        </p:nvPicPr>
        <p:blipFill>
          <a:blip r:embed="rId2"/>
          <a:stretch>
            <a:fillRect/>
          </a:stretch>
        </p:blipFill>
        <p:spPr>
          <a:xfrm>
            <a:off x="2737498" y="3813483"/>
            <a:ext cx="3664447" cy="2637415"/>
          </a:xfrm>
          <a:prstGeom prst="rect">
            <a:avLst/>
          </a:prstGeom>
          <a:ln w="12700">
            <a:miter lim="400000"/>
          </a:ln>
        </p:spPr>
      </p:pic>
      <p:sp>
        <p:nvSpPr>
          <p:cNvPr id="415" name="Content Placeholder 2"/>
          <p:cNvSpPr txBox="1">
            <a:spLocks noGrp="1"/>
          </p:cNvSpPr>
          <p:nvPr>
            <p:ph type="body" idx="1"/>
          </p:nvPr>
        </p:nvSpPr>
        <p:spPr>
          <a:xfrm>
            <a:off x="459545" y="1556891"/>
            <a:ext cx="6498061" cy="4376706"/>
          </a:xfrm>
          <a:prstGeom prst="rect">
            <a:avLst/>
          </a:prstGeom>
        </p:spPr>
        <p:txBody>
          <a:bodyPr/>
          <a:lstStyle/>
          <a:p>
            <a:pPr marL="457200" indent="-457200">
              <a:buFontTx/>
              <a:buAutoNum type="arabicPeriod"/>
              <a:defRPr b="1" i="1">
                <a:solidFill>
                  <a:schemeClr val="accent5"/>
                </a:solidFill>
              </a:defRPr>
            </a:pPr>
            <a:r>
              <a:t>Systematic review</a:t>
            </a:r>
            <a:r>
              <a:rPr b="0" i="0">
                <a:solidFill>
                  <a:srgbClr val="000000"/>
                </a:solidFill>
              </a:rPr>
              <a:t> – on benefits and harms of screening for depression in adults aged 18+</a:t>
            </a:r>
          </a:p>
          <a:p>
            <a:pPr marL="857250" lvl="1" indent="-457200">
              <a:spcBef>
                <a:spcPts val="400"/>
              </a:spcBef>
              <a:defRPr sz="2000"/>
            </a:pPr>
            <a:r>
              <a:t>Includes pregnant and postpartum people </a:t>
            </a:r>
          </a:p>
          <a:p>
            <a:pPr marL="857250" lvl="1" indent="-457200">
              <a:spcBef>
                <a:spcPts val="400"/>
              </a:spcBef>
              <a:defRPr sz="2000"/>
            </a:pPr>
            <a:r>
              <a:t>Primary care and non-mental health settings</a:t>
            </a:r>
          </a:p>
        </p:txBody>
      </p:sp>
      <p:sp>
        <p:nvSpPr>
          <p:cNvPr id="416" name="Slide Number Placeholder 3"/>
          <p:cNvSpPr txBox="1">
            <a:spLocks noGrp="1"/>
          </p:cNvSpPr>
          <p:nvPr>
            <p:ph type="sldNum" sz="quarter" idx="2"/>
          </p:nvPr>
        </p:nvSpPr>
        <p:spPr>
          <a:xfrm>
            <a:off x="8413144" y="6314710"/>
            <a:ext cx="273656" cy="2642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32</a:t>
            </a:fld>
            <a:endParaRPr/>
          </a:p>
        </p:txBody>
      </p:sp>
      <p:sp>
        <p:nvSpPr>
          <p:cNvPr id="417" name="Title 1"/>
          <p:cNvSpPr txBox="1"/>
          <p:nvPr/>
        </p:nvSpPr>
        <p:spPr>
          <a:xfrm>
            <a:off x="502919" y="753057"/>
            <a:ext cx="8138162" cy="5480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defRPr sz="3200" b="1">
                <a:solidFill>
                  <a:schemeClr val="accent2"/>
                </a:solidFill>
                <a:latin typeface="Arial"/>
                <a:ea typeface="Arial"/>
                <a:cs typeface="Arial"/>
                <a:sym typeface="Arial"/>
              </a:defRPr>
            </a:lvl1pPr>
          </a:lstStyle>
          <a:p>
            <a:r>
              <a:t>How did we do it?</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 name="Content Placeholder 2"/>
          <p:cNvSpPr txBox="1">
            <a:spLocks noGrp="1"/>
          </p:cNvSpPr>
          <p:nvPr>
            <p:ph type="body" idx="1"/>
          </p:nvPr>
        </p:nvSpPr>
        <p:spPr>
          <a:xfrm>
            <a:off x="459546" y="1556891"/>
            <a:ext cx="7214242" cy="4376706"/>
          </a:xfrm>
          <a:prstGeom prst="rect">
            <a:avLst/>
          </a:prstGeom>
        </p:spPr>
        <p:txBody>
          <a:bodyPr/>
          <a:lstStyle/>
          <a:p>
            <a:r>
              <a:t>3 randomized controlled trials (RCTs) that isolated the effects of screening for depression in primary care settings</a:t>
            </a:r>
          </a:p>
          <a:p>
            <a:pPr marL="742950" lvl="1" indent="-285750">
              <a:spcBef>
                <a:spcPts val="400"/>
              </a:spcBef>
              <a:defRPr sz="2000" b="1"/>
            </a:pPr>
            <a:r>
              <a:t>US</a:t>
            </a:r>
            <a:r>
              <a:rPr b="0"/>
              <a:t>: adults recently diagnosed with acute coronary artery syndrome (ACS)</a:t>
            </a:r>
          </a:p>
          <a:p>
            <a:pPr marL="742950" lvl="1" indent="-285750">
              <a:spcBef>
                <a:spcPts val="400"/>
              </a:spcBef>
              <a:defRPr sz="2000" b="1"/>
            </a:pPr>
            <a:r>
              <a:t>UK</a:t>
            </a:r>
            <a:r>
              <a:rPr b="0"/>
              <a:t>: adults consulting for osteoarthrits symptoms (OSA)</a:t>
            </a:r>
          </a:p>
          <a:p>
            <a:pPr marL="742950" lvl="1" indent="-285750">
              <a:spcBef>
                <a:spcPts val="400"/>
              </a:spcBef>
              <a:defRPr sz="2000" b="1"/>
            </a:pPr>
            <a:r>
              <a:t>Hong Kong</a:t>
            </a:r>
            <a:r>
              <a:rPr b="0"/>
              <a:t>: mothers at 2 months postpartum</a:t>
            </a:r>
          </a:p>
        </p:txBody>
      </p:sp>
      <p:sp>
        <p:nvSpPr>
          <p:cNvPr id="420" name="Slide Number Placeholder 3"/>
          <p:cNvSpPr txBox="1">
            <a:spLocks noGrp="1"/>
          </p:cNvSpPr>
          <p:nvPr>
            <p:ph type="sldNum" sz="quarter" idx="2"/>
          </p:nvPr>
        </p:nvSpPr>
        <p:spPr>
          <a:xfrm>
            <a:off x="8413144" y="6314710"/>
            <a:ext cx="273656" cy="2642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33</a:t>
            </a:fld>
            <a:endParaRPr/>
          </a:p>
        </p:txBody>
      </p:sp>
      <p:sp>
        <p:nvSpPr>
          <p:cNvPr id="421" name="Title 1"/>
          <p:cNvSpPr txBox="1"/>
          <p:nvPr/>
        </p:nvSpPr>
        <p:spPr>
          <a:xfrm>
            <a:off x="502919" y="753057"/>
            <a:ext cx="8138162" cy="5480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defRPr sz="3200" b="1">
                <a:solidFill>
                  <a:schemeClr val="accent2"/>
                </a:solidFill>
                <a:latin typeface="Arial"/>
                <a:ea typeface="Arial"/>
                <a:cs typeface="Arial"/>
                <a:sym typeface="Arial"/>
              </a:defRPr>
            </a:lvl1pPr>
          </a:lstStyle>
          <a:p>
            <a:r>
              <a:t>Evidence</a:t>
            </a:r>
          </a:p>
        </p:txBody>
      </p:sp>
      <p:pic>
        <p:nvPicPr>
          <p:cNvPr id="422" name="Picture 1" descr="Picture 1"/>
          <p:cNvPicPr>
            <a:picLocks noChangeAspect="1"/>
          </p:cNvPicPr>
          <p:nvPr/>
        </p:nvPicPr>
        <p:blipFill>
          <a:blip r:embed="rId2"/>
          <a:stretch>
            <a:fillRect/>
          </a:stretch>
        </p:blipFill>
        <p:spPr>
          <a:xfrm>
            <a:off x="2690947" y="4369639"/>
            <a:ext cx="3766460" cy="2124664"/>
          </a:xfrm>
          <a:prstGeom prst="rect">
            <a:avLst/>
          </a:prstGeom>
          <a:ln w="12700">
            <a:miter lim="400000"/>
          </a:ln>
        </p:spPr>
      </p:pic>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 name="Content Placeholder 2"/>
          <p:cNvSpPr txBox="1">
            <a:spLocks noGrp="1"/>
          </p:cNvSpPr>
          <p:nvPr>
            <p:ph type="body" idx="1"/>
          </p:nvPr>
        </p:nvSpPr>
        <p:spPr>
          <a:xfrm>
            <a:off x="459545" y="1556891"/>
            <a:ext cx="8155538" cy="4376706"/>
          </a:xfrm>
          <a:prstGeom prst="rect">
            <a:avLst/>
          </a:prstGeom>
        </p:spPr>
        <p:txBody>
          <a:bodyPr/>
          <a:lstStyle/>
          <a:p>
            <a:pPr>
              <a:defRPr b="1"/>
            </a:pPr>
            <a:r>
              <a:t>Symptoms of depression</a:t>
            </a:r>
          </a:p>
          <a:p>
            <a:pPr marL="742950" lvl="1" indent="-285750">
              <a:spcBef>
                <a:spcPts val="400"/>
              </a:spcBef>
              <a:defRPr sz="2000"/>
            </a:pPr>
            <a:r>
              <a:t>1 trial (ACS): Probably little to no difference in depressive symptoms with screening (moderate certainty)</a:t>
            </a:r>
          </a:p>
          <a:p>
            <a:pPr marL="742950" lvl="1" indent="-285750">
              <a:spcBef>
                <a:spcPts val="1400"/>
              </a:spcBef>
              <a:defRPr sz="2000"/>
            </a:pPr>
            <a:r>
              <a:t>2 trials: Very uncertain evidence whether screening impacts depressive symptoms</a:t>
            </a:r>
          </a:p>
          <a:p>
            <a:pPr>
              <a:defRPr b="1"/>
            </a:pPr>
            <a:r>
              <a:t>Health-related quality of life</a:t>
            </a:r>
          </a:p>
          <a:p>
            <a:pPr marL="742950" lvl="1" indent="-285750">
              <a:spcBef>
                <a:spcPts val="400"/>
              </a:spcBef>
              <a:defRPr sz="2000"/>
            </a:pPr>
            <a:r>
              <a:t>1 trial (ACS): Little to no impact from screening </a:t>
            </a:r>
          </a:p>
          <a:p>
            <a:pPr marL="742950" lvl="1" indent="-285750">
              <a:spcBef>
                <a:spcPts val="400"/>
              </a:spcBef>
              <a:defRPr sz="2000"/>
            </a:pPr>
            <a:r>
              <a:t>1 trial (OSA): Very uncertain impact of screening</a:t>
            </a:r>
          </a:p>
        </p:txBody>
      </p:sp>
      <p:sp>
        <p:nvSpPr>
          <p:cNvPr id="425" name="Slide Number Placeholder 3"/>
          <p:cNvSpPr txBox="1">
            <a:spLocks noGrp="1"/>
          </p:cNvSpPr>
          <p:nvPr>
            <p:ph type="sldNum" sz="quarter" idx="2"/>
          </p:nvPr>
        </p:nvSpPr>
        <p:spPr>
          <a:xfrm>
            <a:off x="8413144" y="6314710"/>
            <a:ext cx="273656" cy="2642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34</a:t>
            </a:fld>
            <a:endParaRPr/>
          </a:p>
        </p:txBody>
      </p:sp>
      <p:sp>
        <p:nvSpPr>
          <p:cNvPr id="426" name="Title 1"/>
          <p:cNvSpPr txBox="1"/>
          <p:nvPr/>
        </p:nvSpPr>
        <p:spPr>
          <a:xfrm>
            <a:off x="502919" y="753057"/>
            <a:ext cx="8138162" cy="5480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defRPr sz="3200" b="1">
                <a:solidFill>
                  <a:schemeClr val="accent2"/>
                </a:solidFill>
                <a:latin typeface="Arial"/>
                <a:ea typeface="Arial"/>
                <a:cs typeface="Arial"/>
                <a:sym typeface="Arial"/>
              </a:defRPr>
            </a:lvl1pPr>
          </a:lstStyle>
          <a:p>
            <a:r>
              <a:t>Evidence</a:t>
            </a:r>
          </a:p>
        </p:txBody>
      </p:sp>
      <p:pic>
        <p:nvPicPr>
          <p:cNvPr id="427" name="Picture 4" descr="Picture 4"/>
          <p:cNvPicPr>
            <a:picLocks noChangeAspect="1"/>
          </p:cNvPicPr>
          <p:nvPr/>
        </p:nvPicPr>
        <p:blipFill>
          <a:blip r:embed="rId2"/>
          <a:stretch>
            <a:fillRect/>
          </a:stretch>
        </p:blipFill>
        <p:spPr>
          <a:xfrm>
            <a:off x="3185217" y="4873414"/>
            <a:ext cx="2701877" cy="1502075"/>
          </a:xfrm>
          <a:prstGeom prst="rect">
            <a:avLst/>
          </a:prstGeom>
          <a:ln w="12700">
            <a:miter lim="400000"/>
          </a:ln>
        </p:spPr>
      </p:pic>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 name="Content Placeholder 2"/>
          <p:cNvSpPr txBox="1">
            <a:spLocks noGrp="1"/>
          </p:cNvSpPr>
          <p:nvPr>
            <p:ph type="body" idx="1"/>
          </p:nvPr>
        </p:nvSpPr>
        <p:spPr>
          <a:xfrm>
            <a:off x="459545" y="1556891"/>
            <a:ext cx="8155538" cy="4376706"/>
          </a:xfrm>
          <a:prstGeom prst="rect">
            <a:avLst/>
          </a:prstGeom>
        </p:spPr>
        <p:txBody>
          <a:bodyPr/>
          <a:lstStyle/>
          <a:p>
            <a:endParaRPr/>
          </a:p>
          <a:p>
            <a:r>
              <a:t>Harms from antidepressant treatment not different between arms (1 trial)  </a:t>
            </a:r>
          </a:p>
          <a:p>
            <a:r>
              <a:t>Other benefits and harms of screening (e.g., false positives) were not directly measured</a:t>
            </a:r>
          </a:p>
        </p:txBody>
      </p:sp>
      <p:sp>
        <p:nvSpPr>
          <p:cNvPr id="430" name="Slide Number Placeholder 3"/>
          <p:cNvSpPr txBox="1">
            <a:spLocks noGrp="1"/>
          </p:cNvSpPr>
          <p:nvPr>
            <p:ph type="sldNum" sz="quarter" idx="2"/>
          </p:nvPr>
        </p:nvSpPr>
        <p:spPr>
          <a:xfrm>
            <a:off x="8413144" y="6314710"/>
            <a:ext cx="273656" cy="2642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35</a:t>
            </a:fld>
            <a:endParaRPr/>
          </a:p>
        </p:txBody>
      </p:sp>
      <p:sp>
        <p:nvSpPr>
          <p:cNvPr id="431" name="Title 1"/>
          <p:cNvSpPr txBox="1"/>
          <p:nvPr/>
        </p:nvSpPr>
        <p:spPr>
          <a:xfrm>
            <a:off x="502919" y="753057"/>
            <a:ext cx="8138162" cy="5480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defRPr sz="3200" b="1">
                <a:solidFill>
                  <a:schemeClr val="accent2"/>
                </a:solidFill>
                <a:latin typeface="Arial"/>
                <a:ea typeface="Arial"/>
                <a:cs typeface="Arial"/>
                <a:sym typeface="Arial"/>
              </a:defRPr>
            </a:lvl1pPr>
          </a:lstStyle>
          <a:p>
            <a:r>
              <a:t>Evidence</a:t>
            </a:r>
          </a:p>
        </p:txBody>
      </p:sp>
      <p:pic>
        <p:nvPicPr>
          <p:cNvPr id="432" name="Picture 4" descr="Picture 4"/>
          <p:cNvPicPr>
            <a:picLocks noChangeAspect="1"/>
          </p:cNvPicPr>
          <p:nvPr/>
        </p:nvPicPr>
        <p:blipFill>
          <a:blip r:embed="rId2"/>
          <a:stretch>
            <a:fillRect/>
          </a:stretch>
        </p:blipFill>
        <p:spPr>
          <a:xfrm>
            <a:off x="2690947" y="4369639"/>
            <a:ext cx="3766460" cy="2124664"/>
          </a:xfrm>
          <a:prstGeom prst="rect">
            <a:avLst/>
          </a:prstGeom>
          <a:ln w="12700">
            <a:miter lim="400000"/>
          </a:ln>
        </p:spPr>
      </p:pic>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 name="Content Placeholder 2"/>
          <p:cNvSpPr txBox="1">
            <a:spLocks noGrp="1"/>
          </p:cNvSpPr>
          <p:nvPr>
            <p:ph type="body" idx="1"/>
          </p:nvPr>
        </p:nvSpPr>
        <p:spPr>
          <a:xfrm>
            <a:off x="459546" y="1556891"/>
            <a:ext cx="7214242" cy="4376706"/>
          </a:xfrm>
          <a:prstGeom prst="rect">
            <a:avLst/>
          </a:prstGeom>
        </p:spPr>
        <p:txBody>
          <a:bodyPr/>
          <a:lstStyle>
            <a:lvl2pPr marL="742950" indent="-285750">
              <a:spcBef>
                <a:spcPts val="400"/>
              </a:spcBef>
              <a:defRPr sz="2000"/>
            </a:lvl2pPr>
            <a:lvl3pPr marL="1143000" indent="-228600">
              <a:spcBef>
                <a:spcPts val="400"/>
              </a:spcBef>
              <a:buFontTx/>
              <a:buChar char="▪"/>
              <a:defRPr sz="2000"/>
            </a:lvl3pPr>
          </a:lstStyle>
          <a:p>
            <a:r>
              <a:t>Using accuracy data to estimate potential screening harms (i.e., false positives):</a:t>
            </a:r>
          </a:p>
          <a:p>
            <a:pPr lvl="1"/>
            <a:r>
              <a:t>Individual patient data meta-analysis on accuracy of the PHQ-9 tool using the common cut-off score of 10:</a:t>
            </a:r>
          </a:p>
          <a:p>
            <a:pPr lvl="2"/>
            <a:r>
              <a:t>Would result in 9 true positives, 2 false negatives, 13 false positives, and 76 true negatives</a:t>
            </a:r>
          </a:p>
        </p:txBody>
      </p:sp>
      <p:sp>
        <p:nvSpPr>
          <p:cNvPr id="435" name="Slide Number Placeholder 3"/>
          <p:cNvSpPr txBox="1">
            <a:spLocks noGrp="1"/>
          </p:cNvSpPr>
          <p:nvPr>
            <p:ph type="sldNum" sz="quarter" idx="2"/>
          </p:nvPr>
        </p:nvSpPr>
        <p:spPr>
          <a:xfrm>
            <a:off x="8413144" y="6314710"/>
            <a:ext cx="273656" cy="2642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36</a:t>
            </a:fld>
            <a:endParaRPr/>
          </a:p>
        </p:txBody>
      </p:sp>
      <p:sp>
        <p:nvSpPr>
          <p:cNvPr id="436" name="Title 1"/>
          <p:cNvSpPr txBox="1"/>
          <p:nvPr/>
        </p:nvSpPr>
        <p:spPr>
          <a:xfrm>
            <a:off x="502919" y="753057"/>
            <a:ext cx="8138162" cy="5480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defRPr sz="3200" b="1">
                <a:solidFill>
                  <a:schemeClr val="accent2"/>
                </a:solidFill>
                <a:latin typeface="Arial"/>
                <a:ea typeface="Arial"/>
                <a:cs typeface="Arial"/>
                <a:sym typeface="Arial"/>
              </a:defRPr>
            </a:lvl1pPr>
          </a:lstStyle>
          <a:p>
            <a:r>
              <a:t>Evidence</a:t>
            </a:r>
          </a:p>
        </p:txBody>
      </p:sp>
      <p:pic>
        <p:nvPicPr>
          <p:cNvPr id="437" name="Picture 4" descr="Picture 4"/>
          <p:cNvPicPr>
            <a:picLocks noChangeAspect="1"/>
          </p:cNvPicPr>
          <p:nvPr/>
        </p:nvPicPr>
        <p:blipFill>
          <a:blip r:embed="rId2"/>
          <a:stretch>
            <a:fillRect/>
          </a:stretch>
        </p:blipFill>
        <p:spPr>
          <a:xfrm>
            <a:off x="2690947" y="4369639"/>
            <a:ext cx="3766460" cy="2124664"/>
          </a:xfrm>
          <a:prstGeom prst="rect">
            <a:avLst/>
          </a:prstGeom>
          <a:ln w="12700">
            <a:miter lim="400000"/>
          </a:ln>
        </p:spPr>
      </p:pic>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 name="Title 4"/>
          <p:cNvSpPr txBox="1">
            <a:spLocks noGrp="1"/>
          </p:cNvSpPr>
          <p:nvPr>
            <p:ph type="title"/>
          </p:nvPr>
        </p:nvSpPr>
        <p:spPr>
          <a:xfrm>
            <a:off x="457199" y="533400"/>
            <a:ext cx="8452024" cy="762000"/>
          </a:xfrm>
          <a:prstGeom prst="rect">
            <a:avLst/>
          </a:prstGeom>
        </p:spPr>
        <p:txBody>
          <a:bodyPr/>
          <a:lstStyle>
            <a:lvl1pPr defTabSz="905255">
              <a:defRPr sz="2772">
                <a:solidFill>
                  <a:schemeClr val="accent2"/>
                </a:solidFill>
              </a:defRPr>
            </a:lvl1pPr>
          </a:lstStyle>
          <a:p>
            <a:r>
              <a:t>How do we compare to other national guidelines?</a:t>
            </a:r>
          </a:p>
        </p:txBody>
      </p:sp>
      <p:sp>
        <p:nvSpPr>
          <p:cNvPr id="441" name="Slide Number Placeholder 3"/>
          <p:cNvSpPr txBox="1">
            <a:spLocks noGrp="1"/>
          </p:cNvSpPr>
          <p:nvPr>
            <p:ph type="sldNum" sz="quarter" idx="2"/>
          </p:nvPr>
        </p:nvSpPr>
        <p:spPr>
          <a:xfrm>
            <a:off x="8413144" y="6314710"/>
            <a:ext cx="273656" cy="2642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37</a:t>
            </a:fld>
            <a:endParaRPr/>
          </a:p>
        </p:txBody>
      </p:sp>
      <p:sp>
        <p:nvSpPr>
          <p:cNvPr id="442" name="TextBox 6"/>
          <p:cNvSpPr txBox="1"/>
          <p:nvPr/>
        </p:nvSpPr>
        <p:spPr>
          <a:xfrm>
            <a:off x="502901" y="1526073"/>
            <a:ext cx="7456770" cy="4528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b="1">
                <a:latin typeface="Arial"/>
                <a:ea typeface="Arial"/>
                <a:cs typeface="Arial"/>
                <a:sym typeface="Arial"/>
              </a:defRPr>
            </a:pPr>
            <a:r>
              <a:t>2013 Canadian Task Force on Preventive Health Care</a:t>
            </a:r>
          </a:p>
          <a:p>
            <a:pPr marL="285750" indent="-285750">
              <a:buSzPct val="100000"/>
              <a:buFont typeface="Arial"/>
              <a:buChar char="•"/>
              <a:defRPr>
                <a:latin typeface="Arial"/>
                <a:ea typeface="Arial"/>
                <a:cs typeface="Arial"/>
                <a:sym typeface="Arial"/>
              </a:defRPr>
            </a:pPr>
            <a:r>
              <a:t>Recommends against routine instrument-based screening in all adults</a:t>
            </a:r>
          </a:p>
          <a:p>
            <a:pPr>
              <a:defRPr sz="1200" b="1">
                <a:latin typeface="Arial"/>
                <a:ea typeface="Arial"/>
                <a:cs typeface="Arial"/>
                <a:sym typeface="Arial"/>
              </a:defRPr>
            </a:pPr>
            <a:endParaRPr/>
          </a:p>
          <a:p>
            <a:pPr>
              <a:defRPr b="1">
                <a:latin typeface="Arial"/>
                <a:ea typeface="Arial"/>
                <a:cs typeface="Arial"/>
                <a:sym typeface="Arial"/>
              </a:defRPr>
            </a:pPr>
            <a:r>
              <a:t>National Institute for Health and Care Excellence (England) </a:t>
            </a:r>
          </a:p>
          <a:p>
            <a:pPr>
              <a:defRPr sz="1200">
                <a:latin typeface="Arial"/>
                <a:ea typeface="Arial"/>
                <a:cs typeface="Arial"/>
                <a:sym typeface="Arial"/>
              </a:defRPr>
            </a:pPr>
            <a:endParaRPr/>
          </a:p>
          <a:p>
            <a:pPr marL="285750" indent="-285750">
              <a:buSzPct val="100000"/>
              <a:buFont typeface="Arial"/>
              <a:buChar char="•"/>
              <a:defRPr>
                <a:latin typeface="Arial"/>
                <a:ea typeface="Arial"/>
                <a:cs typeface="Arial"/>
                <a:sym typeface="Arial"/>
              </a:defRPr>
            </a:pPr>
            <a:r>
              <a:t>Does not include a recommendation on screening all adults. </a:t>
            </a:r>
          </a:p>
          <a:p>
            <a:pPr marL="285750" indent="-285750">
              <a:buSzPct val="100000"/>
              <a:buFont typeface="Arial"/>
              <a:buChar char="•"/>
              <a:defRPr>
                <a:latin typeface="Arial"/>
                <a:ea typeface="Arial"/>
                <a:cs typeface="Arial"/>
                <a:sym typeface="Arial"/>
              </a:defRPr>
            </a:pPr>
            <a:r>
              <a:t>Recommends that health and social care professionals be alert to depression and consider asking patients depression identification questions if depression is suspected (especially for people with a history of depression or a chronic health problem associated with functional impairment).</a:t>
            </a:r>
          </a:p>
          <a:p>
            <a:pPr marL="285750" indent="-285750">
              <a:buSzPct val="100000"/>
              <a:buFont typeface="Arial"/>
              <a:buChar char="•"/>
              <a:defRPr sz="1200">
                <a:latin typeface="Arial"/>
                <a:ea typeface="Arial"/>
                <a:cs typeface="Arial"/>
                <a:sym typeface="Arial"/>
              </a:defRPr>
            </a:pPr>
            <a:endParaRPr/>
          </a:p>
          <a:p>
            <a:pPr>
              <a:defRPr b="1">
                <a:latin typeface="Arial"/>
                <a:ea typeface="Arial"/>
                <a:cs typeface="Arial"/>
                <a:sym typeface="Arial"/>
              </a:defRPr>
            </a:pPr>
            <a:r>
              <a:t>UK National Screening Committee </a:t>
            </a:r>
          </a:p>
          <a:p>
            <a:pPr marL="285750" indent="-285750">
              <a:buSzPct val="100000"/>
              <a:buFont typeface="Arial"/>
              <a:buChar char="•"/>
              <a:defRPr>
                <a:latin typeface="Arial"/>
                <a:ea typeface="Arial"/>
                <a:cs typeface="Arial"/>
                <a:sym typeface="Arial"/>
              </a:defRPr>
            </a:pPr>
            <a:r>
              <a:t>Screening not currently recommended</a:t>
            </a:r>
          </a:p>
          <a:p>
            <a:pPr marL="285750" indent="-285750">
              <a:buSzPct val="100000"/>
              <a:buFont typeface="Arial"/>
              <a:buChar char="•"/>
              <a:defRPr sz="1200">
                <a:latin typeface="Arial"/>
                <a:ea typeface="Arial"/>
                <a:cs typeface="Arial"/>
                <a:sym typeface="Arial"/>
              </a:defRPr>
            </a:pPr>
            <a:endParaRPr/>
          </a:p>
          <a:p>
            <a:pPr>
              <a:defRPr b="1">
                <a:latin typeface="Arial"/>
                <a:ea typeface="Arial"/>
                <a:cs typeface="Arial"/>
                <a:sym typeface="Arial"/>
              </a:defRPr>
            </a:pPr>
            <a:r>
              <a:t>US Preventive Services Task Force</a:t>
            </a:r>
          </a:p>
          <a:p>
            <a:pPr marL="285750" indent="-285750">
              <a:buSzPct val="100000"/>
              <a:buFont typeface="Arial"/>
              <a:buChar char="•"/>
              <a:defRPr>
                <a:latin typeface="Arial"/>
                <a:ea typeface="Arial"/>
                <a:cs typeface="Arial"/>
                <a:sym typeface="Arial"/>
              </a:defRPr>
            </a:pPr>
            <a:r>
              <a:t>Recommends screening for depression in the adult population, including pregnant and postpartum people, as well as older adults.</a:t>
            </a:r>
          </a:p>
        </p:txBody>
      </p:sp>
      <p:pic>
        <p:nvPicPr>
          <p:cNvPr id="443" name="Picture 10" descr="Picture 10"/>
          <p:cNvPicPr>
            <a:picLocks noChangeAspect="1"/>
          </p:cNvPicPr>
          <p:nvPr/>
        </p:nvPicPr>
        <p:blipFill>
          <a:blip r:embed="rId2"/>
          <a:srcRect l="7427" t="33448" r="7246" b="35172"/>
          <a:stretch>
            <a:fillRect/>
          </a:stretch>
        </p:blipFill>
        <p:spPr>
          <a:xfrm>
            <a:off x="7238580" y="2314300"/>
            <a:ext cx="1808927" cy="347572"/>
          </a:xfrm>
          <a:prstGeom prst="rect">
            <a:avLst/>
          </a:prstGeom>
          <a:ln w="12700">
            <a:miter lim="400000"/>
          </a:ln>
        </p:spPr>
      </p:pic>
      <p:pic>
        <p:nvPicPr>
          <p:cNvPr id="444" name="Picture 9" descr="Picture 9"/>
          <p:cNvPicPr>
            <a:picLocks noChangeAspect="1"/>
          </p:cNvPicPr>
          <p:nvPr/>
        </p:nvPicPr>
        <p:blipFill>
          <a:blip r:embed="rId3"/>
          <a:stretch>
            <a:fillRect/>
          </a:stretch>
        </p:blipFill>
        <p:spPr>
          <a:xfrm>
            <a:off x="7376846" y="5423701"/>
            <a:ext cx="1532376" cy="440604"/>
          </a:xfrm>
          <a:prstGeom prst="rect">
            <a:avLst/>
          </a:prstGeom>
          <a:ln w="12700">
            <a:miter lim="400000"/>
          </a:ln>
        </p:spPr>
      </p:pic>
      <p:pic>
        <p:nvPicPr>
          <p:cNvPr id="445" name="Picture 14" descr="Picture 14"/>
          <p:cNvPicPr>
            <a:picLocks noChangeAspect="1"/>
          </p:cNvPicPr>
          <p:nvPr/>
        </p:nvPicPr>
        <p:blipFill>
          <a:blip r:embed="rId4"/>
          <a:stretch>
            <a:fillRect/>
          </a:stretch>
        </p:blipFill>
        <p:spPr>
          <a:xfrm>
            <a:off x="7490490" y="4570283"/>
            <a:ext cx="1300235" cy="574676"/>
          </a:xfrm>
          <a:prstGeom prst="rect">
            <a:avLst/>
          </a:prstGeom>
          <a:ln w="12700">
            <a:miter lim="400000"/>
          </a:ln>
        </p:spPr>
      </p:pic>
      <p:sp>
        <p:nvSpPr>
          <p:cNvPr id="446" name="Straight Arrow Connector 1"/>
          <p:cNvSpPr/>
          <p:nvPr/>
        </p:nvSpPr>
        <p:spPr>
          <a:xfrm>
            <a:off x="511341" y="2215815"/>
            <a:ext cx="8211553" cy="30079"/>
          </a:xfrm>
          <a:prstGeom prst="line">
            <a:avLst/>
          </a:prstGeom>
          <a:ln>
            <a:solidFill>
              <a:srgbClr val="000000"/>
            </a:solidFill>
          </a:ln>
        </p:spPr>
        <p:txBody>
          <a:bodyPr lIns="45719" rIns="45719"/>
          <a:lstStyle/>
          <a:p>
            <a:endParaRPr/>
          </a:p>
        </p:txBody>
      </p:sp>
      <p:sp>
        <p:nvSpPr>
          <p:cNvPr id="447" name="Straight Arrow Connector 2"/>
          <p:cNvSpPr/>
          <p:nvPr/>
        </p:nvSpPr>
        <p:spPr>
          <a:xfrm>
            <a:off x="511341" y="4432682"/>
            <a:ext cx="8211553" cy="30079"/>
          </a:xfrm>
          <a:prstGeom prst="line">
            <a:avLst/>
          </a:prstGeom>
          <a:ln>
            <a:solidFill>
              <a:srgbClr val="000000"/>
            </a:solidFill>
          </a:ln>
        </p:spPr>
        <p:txBody>
          <a:bodyPr lIns="45719" rIns="45719"/>
          <a:lstStyle/>
          <a:p>
            <a:endParaRPr/>
          </a:p>
        </p:txBody>
      </p:sp>
      <p:sp>
        <p:nvSpPr>
          <p:cNvPr id="448" name="Straight Arrow Connector 7"/>
          <p:cNvSpPr/>
          <p:nvPr/>
        </p:nvSpPr>
        <p:spPr>
          <a:xfrm>
            <a:off x="511341" y="5165492"/>
            <a:ext cx="8211553" cy="30079"/>
          </a:xfrm>
          <a:prstGeom prst="line">
            <a:avLst/>
          </a:prstGeom>
          <a:ln>
            <a:solidFill>
              <a:srgbClr val="000000"/>
            </a:solidFill>
          </a:ln>
        </p:spPr>
        <p:txBody>
          <a:bodyPr lIns="45719" rIns="45719"/>
          <a:lstStyle/>
          <a:p>
            <a:endParaRPr/>
          </a:p>
        </p:txBody>
      </p:sp>
      <p:pic>
        <p:nvPicPr>
          <p:cNvPr id="449" name="Picture 9" descr="Picture 9"/>
          <p:cNvPicPr>
            <a:picLocks noChangeAspect="1"/>
          </p:cNvPicPr>
          <p:nvPr/>
        </p:nvPicPr>
        <p:blipFill>
          <a:blip r:embed="rId5"/>
          <a:stretch>
            <a:fillRect/>
          </a:stretch>
        </p:blipFill>
        <p:spPr>
          <a:xfrm>
            <a:off x="8180003" y="1323831"/>
            <a:ext cx="692870" cy="723333"/>
          </a:xfrm>
          <a:prstGeom prst="rect">
            <a:avLst/>
          </a:prstGeom>
          <a:ln w="12700">
            <a:miter lim="400000"/>
          </a:ln>
        </p:spPr>
      </p:pic>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 name="Title 4"/>
          <p:cNvSpPr txBox="1">
            <a:spLocks noGrp="1"/>
          </p:cNvSpPr>
          <p:nvPr>
            <p:ph type="title"/>
          </p:nvPr>
        </p:nvSpPr>
        <p:spPr>
          <a:xfrm>
            <a:off x="590515" y="4675537"/>
            <a:ext cx="8128311" cy="1362076"/>
          </a:xfrm>
          <a:prstGeom prst="rect">
            <a:avLst/>
          </a:prstGeom>
        </p:spPr>
        <p:txBody>
          <a:bodyPr/>
          <a:lstStyle>
            <a:lvl1pPr>
              <a:defRPr sz="2800"/>
            </a:lvl1pPr>
          </a:lstStyle>
          <a:p>
            <a:r>
              <a:t>Benefits and harms</a:t>
            </a:r>
          </a:p>
        </p:txBody>
      </p:sp>
      <p:sp>
        <p:nvSpPr>
          <p:cNvPr id="452" name="Text Placeholder 5"/>
          <p:cNvSpPr txBox="1">
            <a:spLocks noGrp="1"/>
          </p:cNvSpPr>
          <p:nvPr>
            <p:ph type="body" sz="quarter" idx="1"/>
          </p:nvPr>
        </p:nvSpPr>
        <p:spPr>
          <a:xfrm>
            <a:off x="588995" y="2821471"/>
            <a:ext cx="8185878" cy="1500188"/>
          </a:xfrm>
          <a:prstGeom prst="rect">
            <a:avLst/>
          </a:prstGeom>
        </p:spPr>
        <p:txBody>
          <a:bodyPr/>
          <a:lstStyle>
            <a:lvl1pPr>
              <a:spcBef>
                <a:spcPts val="1000"/>
              </a:spcBef>
              <a:defRPr sz="4400"/>
            </a:lvl1pPr>
          </a:lstStyle>
          <a:p>
            <a:r>
              <a:t>Rationale</a:t>
            </a:r>
          </a:p>
        </p:txBody>
      </p:sp>
      <p:sp>
        <p:nvSpPr>
          <p:cNvPr id="453" name="Slide Number Placeholder 2"/>
          <p:cNvSpPr txBox="1">
            <a:spLocks noGrp="1"/>
          </p:cNvSpPr>
          <p:nvPr>
            <p:ph type="sldNum" sz="quarter" idx="2"/>
          </p:nvPr>
        </p:nvSpPr>
        <p:spPr>
          <a:xfrm>
            <a:off x="8413144" y="6314710"/>
            <a:ext cx="273657" cy="2642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38</a:t>
            </a:fld>
            <a:endParaRP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 name="Slide Number Placeholder 3"/>
          <p:cNvSpPr txBox="1">
            <a:spLocks noGrp="1"/>
          </p:cNvSpPr>
          <p:nvPr>
            <p:ph type="sldNum" sz="quarter" idx="2"/>
          </p:nvPr>
        </p:nvSpPr>
        <p:spPr>
          <a:xfrm>
            <a:off x="8413144" y="6314710"/>
            <a:ext cx="273656" cy="2642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39</a:t>
            </a:fld>
            <a:endParaRPr/>
          </a:p>
        </p:txBody>
      </p:sp>
      <p:sp>
        <p:nvSpPr>
          <p:cNvPr id="459" name="TextBox 4"/>
          <p:cNvSpPr txBox="1"/>
          <p:nvPr/>
        </p:nvSpPr>
        <p:spPr>
          <a:xfrm>
            <a:off x="622111" y="1533201"/>
            <a:ext cx="5775554" cy="36374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2400" b="1">
                <a:latin typeface="Arial"/>
                <a:ea typeface="Arial"/>
                <a:cs typeface="Arial"/>
                <a:sym typeface="Arial"/>
              </a:defRPr>
            </a:pPr>
            <a:r>
              <a:t>The recommendation against screening all adults aged 18+ for depression using a questionnaire is strong.</a:t>
            </a:r>
          </a:p>
          <a:p>
            <a:pPr marL="342900" indent="-342900">
              <a:buSzPct val="100000"/>
              <a:buFont typeface="Arial"/>
              <a:buChar char="•"/>
              <a:defRPr sz="2400">
                <a:latin typeface="Arial"/>
                <a:ea typeface="Arial"/>
                <a:cs typeface="Arial"/>
                <a:sym typeface="Arial"/>
              </a:defRPr>
            </a:pPr>
            <a:r>
              <a:t>Based on moderate-certainty evidence that screening probably has little to no impact on symptoms of depression or health-related quality of life from 1 trial</a:t>
            </a:r>
          </a:p>
          <a:p>
            <a:pPr marL="342900" indent="-342900">
              <a:buSzPct val="100000"/>
              <a:buFont typeface="Arial"/>
              <a:buChar char="•"/>
              <a:defRPr sz="2400">
                <a:latin typeface="Arial"/>
                <a:ea typeface="Arial"/>
                <a:cs typeface="Arial"/>
                <a:sym typeface="Arial"/>
              </a:defRPr>
            </a:pPr>
            <a:r>
              <a:t>Very uncertain evidence on the impact of screening from 2 other trials</a:t>
            </a:r>
          </a:p>
        </p:txBody>
      </p:sp>
      <p:pic>
        <p:nvPicPr>
          <p:cNvPr id="460" name="Picture 7" descr="Picture 7"/>
          <p:cNvPicPr>
            <a:picLocks noChangeAspect="1"/>
          </p:cNvPicPr>
          <p:nvPr/>
        </p:nvPicPr>
        <p:blipFill>
          <a:blip r:embed="rId2"/>
          <a:srcRect l="18627" t="12871" r="51854" b="11715"/>
          <a:stretch>
            <a:fillRect/>
          </a:stretch>
        </p:blipFill>
        <p:spPr>
          <a:xfrm>
            <a:off x="6667233" y="2230949"/>
            <a:ext cx="2161611" cy="2673950"/>
          </a:xfrm>
          <a:prstGeom prst="rect">
            <a:avLst/>
          </a:prstGeom>
          <a:ln w="12700">
            <a:miter lim="400000"/>
          </a:ln>
        </p:spPr>
      </p:pic>
      <p:sp>
        <p:nvSpPr>
          <p:cNvPr id="461" name="Title 1"/>
          <p:cNvSpPr txBox="1"/>
          <p:nvPr/>
        </p:nvSpPr>
        <p:spPr>
          <a:xfrm>
            <a:off x="502919" y="533400"/>
            <a:ext cx="8138162" cy="762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defRPr sz="2600" b="1">
                <a:solidFill>
                  <a:schemeClr val="accent2"/>
                </a:solidFill>
                <a:latin typeface="Arial"/>
                <a:ea typeface="Arial"/>
                <a:cs typeface="Arial"/>
                <a:sym typeface="Arial"/>
              </a:defRPr>
            </a:lvl1pPr>
          </a:lstStyle>
          <a:p>
            <a:r>
              <a:t>Rationale</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Content Placeholder 2"/>
          <p:cNvSpPr txBox="1">
            <a:spLocks noGrp="1"/>
          </p:cNvSpPr>
          <p:nvPr>
            <p:ph type="body" idx="1"/>
          </p:nvPr>
        </p:nvSpPr>
        <p:spPr>
          <a:xfrm>
            <a:off x="457199" y="1394251"/>
            <a:ext cx="6058951" cy="4605852"/>
          </a:xfrm>
          <a:prstGeom prst="rect">
            <a:avLst/>
          </a:prstGeom>
        </p:spPr>
        <p:txBody>
          <a:bodyPr/>
          <a:lstStyle/>
          <a:p>
            <a:pPr>
              <a:defRPr b="1"/>
            </a:pPr>
            <a:r>
              <a:t>Presentation</a:t>
            </a:r>
          </a:p>
          <a:p>
            <a:pPr marL="742950" lvl="1" indent="-285750">
              <a:buChar char="•"/>
            </a:pPr>
            <a:r>
              <a:t>Methods</a:t>
            </a:r>
            <a:endParaRPr sz="2000"/>
          </a:p>
          <a:p>
            <a:pPr marL="742950" lvl="1" indent="-285750">
              <a:buChar char="•"/>
            </a:pPr>
            <a:r>
              <a:t>Background </a:t>
            </a:r>
          </a:p>
          <a:p>
            <a:pPr marL="742950" lvl="1" indent="-285750">
              <a:buChar char="•"/>
            </a:pPr>
            <a:r>
              <a:t>Recommendation</a:t>
            </a:r>
            <a:endParaRPr sz="2000"/>
          </a:p>
          <a:p>
            <a:pPr marL="742950" lvl="1" indent="-285750">
              <a:buChar char="•"/>
            </a:pPr>
            <a:r>
              <a:t>Evidence</a:t>
            </a:r>
            <a:endParaRPr sz="2000"/>
          </a:p>
          <a:p>
            <a:pPr marL="742950" lvl="1" indent="-285750">
              <a:buChar char="•"/>
            </a:pPr>
            <a:r>
              <a:t>Rationale </a:t>
            </a:r>
            <a:endParaRPr sz="2000"/>
          </a:p>
          <a:p>
            <a:pPr marL="742950" lvl="1" indent="-285750">
              <a:buChar char="•"/>
            </a:pPr>
            <a:r>
              <a:t>Knowledge translation tools</a:t>
            </a:r>
            <a:endParaRPr sz="2000"/>
          </a:p>
          <a:p>
            <a:pPr marL="742950" lvl="1" indent="-285750">
              <a:buChar char="•"/>
            </a:pPr>
            <a:r>
              <a:t>Conclusion</a:t>
            </a:r>
          </a:p>
          <a:p>
            <a:pPr marL="0" indent="0">
              <a:buSzTx/>
              <a:buNone/>
            </a:pPr>
            <a:endParaRPr/>
          </a:p>
          <a:p>
            <a:pPr>
              <a:defRPr b="1"/>
            </a:pPr>
            <a:r>
              <a:t>Questions and answers</a:t>
            </a:r>
          </a:p>
        </p:txBody>
      </p:sp>
      <p:sp>
        <p:nvSpPr>
          <p:cNvPr id="218" name="Title 1"/>
          <p:cNvSpPr txBox="1"/>
          <p:nvPr/>
        </p:nvSpPr>
        <p:spPr>
          <a:xfrm>
            <a:off x="502919" y="611940"/>
            <a:ext cx="7356049" cy="5480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defRPr sz="3200" b="1">
                <a:solidFill>
                  <a:schemeClr val="accent2"/>
                </a:solidFill>
                <a:latin typeface="Arial"/>
                <a:ea typeface="Arial"/>
                <a:cs typeface="Arial"/>
                <a:sym typeface="Arial"/>
              </a:defRPr>
            </a:lvl1pPr>
          </a:lstStyle>
          <a:p>
            <a:r>
              <a:t>Overview of webinar</a:t>
            </a:r>
          </a:p>
        </p:txBody>
      </p:sp>
      <p:pic>
        <p:nvPicPr>
          <p:cNvPr id="219" name="Graphic 1" descr="Graphic 1"/>
          <p:cNvPicPr>
            <a:picLocks noChangeAspect="1"/>
          </p:cNvPicPr>
          <p:nvPr/>
        </p:nvPicPr>
        <p:blipFill>
          <a:blip r:embed="rId3"/>
          <a:stretch>
            <a:fillRect/>
          </a:stretch>
        </p:blipFill>
        <p:spPr>
          <a:xfrm>
            <a:off x="5490188" y="1992366"/>
            <a:ext cx="3011215" cy="3001362"/>
          </a:xfrm>
          <a:prstGeom prst="rect">
            <a:avLst/>
          </a:prstGeom>
          <a:ln w="12700">
            <a:miter lim="400000"/>
          </a:ln>
        </p:spPr>
      </p:pic>
      <p:sp>
        <p:nvSpPr>
          <p:cNvPr id="220" name="Slide Number Placeholder 2"/>
          <p:cNvSpPr txBox="1">
            <a:spLocks noGrp="1"/>
          </p:cNvSpPr>
          <p:nvPr>
            <p:ph type="sldNum" sz="quarter" idx="2"/>
          </p:nvPr>
        </p:nvSpPr>
        <p:spPr>
          <a:xfrm>
            <a:off x="8497902" y="6314710"/>
            <a:ext cx="188898" cy="2642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a:t>
            </a:fld>
            <a:endParaRP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 name="Slide Number Placeholder 3"/>
          <p:cNvSpPr txBox="1">
            <a:spLocks noGrp="1"/>
          </p:cNvSpPr>
          <p:nvPr>
            <p:ph type="sldNum" sz="quarter" idx="2"/>
          </p:nvPr>
        </p:nvSpPr>
        <p:spPr>
          <a:xfrm>
            <a:off x="8413144" y="6314710"/>
            <a:ext cx="273656" cy="2642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40</a:t>
            </a:fld>
            <a:endParaRPr/>
          </a:p>
        </p:txBody>
      </p:sp>
      <p:sp>
        <p:nvSpPr>
          <p:cNvPr id="465" name="TextBox 4"/>
          <p:cNvSpPr txBox="1"/>
          <p:nvPr/>
        </p:nvSpPr>
        <p:spPr>
          <a:xfrm>
            <a:off x="751767" y="1299710"/>
            <a:ext cx="6934239" cy="43486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2400" b="1">
                <a:latin typeface="Arial"/>
                <a:ea typeface="Arial"/>
                <a:cs typeface="Arial"/>
                <a:sym typeface="Arial"/>
              </a:defRPr>
            </a:pPr>
            <a:r>
              <a:t>False positives</a:t>
            </a:r>
          </a:p>
          <a:p>
            <a:pPr marL="342900" indent="-342900">
              <a:buSzPct val="100000"/>
              <a:buFont typeface="Arial"/>
              <a:buChar char="•"/>
              <a:defRPr sz="2400">
                <a:latin typeface="Arial"/>
                <a:ea typeface="Arial"/>
                <a:cs typeface="Arial"/>
                <a:sym typeface="Arial"/>
              </a:defRPr>
            </a:pPr>
            <a:r>
              <a:t>Can occur when a patient meets cut-off score and is referred for psychiatric evaluation when they do not meet diagnostic criteria for depression</a:t>
            </a:r>
          </a:p>
          <a:p>
            <a:pPr marL="342900" indent="-342900">
              <a:buSzPct val="100000"/>
              <a:buFont typeface="Arial"/>
              <a:buChar char="•"/>
              <a:defRPr sz="2400">
                <a:latin typeface="Arial"/>
                <a:ea typeface="Arial"/>
                <a:cs typeface="Arial"/>
                <a:sym typeface="Arial"/>
              </a:defRPr>
            </a:pPr>
            <a:r>
              <a:t>In a meta-analysis of the screening tool PHQ-9 used in the included RCTs:</a:t>
            </a:r>
          </a:p>
          <a:p>
            <a:pPr marL="800100" lvl="1" indent="-342900">
              <a:buSzPct val="100000"/>
              <a:buFont typeface="Arial"/>
              <a:buChar char="•"/>
              <a:defRPr sz="2400">
                <a:latin typeface="Arial"/>
                <a:ea typeface="Arial"/>
                <a:cs typeface="Arial"/>
                <a:sym typeface="Arial"/>
              </a:defRPr>
            </a:pPr>
            <a:r>
              <a:t>22% of patients screened would be referred or have additional assessments (with 9% being true positives)</a:t>
            </a:r>
          </a:p>
          <a:p>
            <a:pPr marL="342900" indent="-342900">
              <a:buSzPct val="100000"/>
              <a:buFont typeface="Arial"/>
              <a:buChar char="•"/>
              <a:defRPr sz="2400">
                <a:latin typeface="Arial"/>
                <a:ea typeface="Arial"/>
                <a:cs typeface="Arial"/>
                <a:sym typeface="Arial"/>
              </a:defRPr>
            </a:pPr>
            <a:endParaRPr/>
          </a:p>
        </p:txBody>
      </p:sp>
      <p:sp>
        <p:nvSpPr>
          <p:cNvPr id="466" name="Title 1"/>
          <p:cNvSpPr txBox="1"/>
          <p:nvPr/>
        </p:nvSpPr>
        <p:spPr>
          <a:xfrm>
            <a:off x="502919" y="533400"/>
            <a:ext cx="8138162" cy="762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defRPr sz="2600" b="1">
                <a:solidFill>
                  <a:schemeClr val="accent2"/>
                </a:solidFill>
                <a:latin typeface="Arial"/>
                <a:ea typeface="Arial"/>
                <a:cs typeface="Arial"/>
                <a:sym typeface="Arial"/>
              </a:defRPr>
            </a:lvl1pPr>
          </a:lstStyle>
          <a:p>
            <a:r>
              <a:t>Rationale</a:t>
            </a:r>
          </a:p>
        </p:txBody>
      </p:sp>
      <p:pic>
        <p:nvPicPr>
          <p:cNvPr id="467" name="Picture 7" descr="Picture 7"/>
          <p:cNvPicPr>
            <a:picLocks noChangeAspect="1"/>
          </p:cNvPicPr>
          <p:nvPr/>
        </p:nvPicPr>
        <p:blipFill>
          <a:blip r:embed="rId2"/>
          <a:stretch>
            <a:fillRect/>
          </a:stretch>
        </p:blipFill>
        <p:spPr>
          <a:xfrm flipH="1">
            <a:off x="5912630" y="4258490"/>
            <a:ext cx="2656116" cy="2656116"/>
          </a:xfrm>
          <a:prstGeom prst="rect">
            <a:avLst/>
          </a:prstGeom>
          <a:ln w="12700">
            <a:miter lim="400000"/>
          </a:ln>
        </p:spPr>
      </p:pic>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 name="Slide Number Placeholder 3"/>
          <p:cNvSpPr txBox="1">
            <a:spLocks noGrp="1"/>
          </p:cNvSpPr>
          <p:nvPr>
            <p:ph type="sldNum" sz="quarter" idx="2"/>
          </p:nvPr>
        </p:nvSpPr>
        <p:spPr>
          <a:xfrm>
            <a:off x="8413144" y="6314710"/>
            <a:ext cx="273656" cy="2642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41</a:t>
            </a:fld>
            <a:endParaRPr/>
          </a:p>
        </p:txBody>
      </p:sp>
      <p:sp>
        <p:nvSpPr>
          <p:cNvPr id="471" name="TextBox 4"/>
          <p:cNvSpPr txBox="1"/>
          <p:nvPr/>
        </p:nvSpPr>
        <p:spPr>
          <a:xfrm>
            <a:off x="746508" y="1303824"/>
            <a:ext cx="7867420" cy="43486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2400" b="1">
                <a:latin typeface="Arial"/>
                <a:ea typeface="Arial"/>
                <a:cs typeface="Arial"/>
                <a:sym typeface="Arial"/>
              </a:defRPr>
            </a:pPr>
            <a:r>
              <a:t>Overdiagnosis</a:t>
            </a:r>
          </a:p>
          <a:p>
            <a:pPr marL="342900" indent="-342900">
              <a:buSzPct val="100000"/>
              <a:buFont typeface="Arial"/>
              <a:buChar char="•"/>
              <a:defRPr sz="2400">
                <a:latin typeface="Arial"/>
                <a:ea typeface="Arial"/>
                <a:cs typeface="Arial"/>
                <a:sym typeface="Arial"/>
              </a:defRPr>
            </a:pPr>
            <a:r>
              <a:t>Over detection in patients with mild, temporary symptoms who might meet a screening cut-off score</a:t>
            </a:r>
          </a:p>
          <a:p>
            <a:pPr marL="800100" lvl="1" indent="-342900">
              <a:buSzPct val="100000"/>
              <a:buFont typeface="Courier New"/>
              <a:buChar char="o"/>
              <a:defRPr sz="2400">
                <a:latin typeface="Arial"/>
                <a:ea typeface="Arial"/>
                <a:cs typeface="Arial"/>
                <a:sym typeface="Arial"/>
              </a:defRPr>
            </a:pPr>
            <a:r>
              <a:t>leads to further evaluation and possible referral to specialty mental health services</a:t>
            </a:r>
          </a:p>
          <a:p>
            <a:pPr marL="800100" lvl="1" indent="-342900">
              <a:buSzPct val="100000"/>
              <a:buFont typeface="Courier New"/>
              <a:buChar char="o"/>
              <a:defRPr sz="2400">
                <a:latin typeface="Arial"/>
                <a:ea typeface="Arial"/>
                <a:cs typeface="Arial"/>
                <a:sym typeface="Arial"/>
              </a:defRPr>
            </a:pPr>
            <a:r>
              <a:t>would not benefit as symptoms would subside on their own, or who do not experience functional impairment (e.g., in social or occupational roles) or distress from their symptoms </a:t>
            </a:r>
          </a:p>
          <a:p>
            <a:pPr marL="342900" indent="-342900">
              <a:buSzPct val="100000"/>
              <a:buFont typeface="Arial"/>
              <a:buChar char="•"/>
              <a:defRPr sz="2400">
                <a:latin typeface="Arial"/>
                <a:ea typeface="Arial"/>
                <a:cs typeface="Arial"/>
                <a:sym typeface="Arial"/>
              </a:defRPr>
            </a:pPr>
            <a:endParaRPr/>
          </a:p>
          <a:p>
            <a:pPr marL="342900" indent="-342900">
              <a:buSzPct val="100000"/>
              <a:buFont typeface="Arial"/>
              <a:buChar char="•"/>
              <a:defRPr sz="2400">
                <a:latin typeface="Arial"/>
                <a:ea typeface="Arial"/>
                <a:cs typeface="Arial"/>
                <a:sym typeface="Arial"/>
              </a:defRPr>
            </a:pPr>
            <a:endParaRPr/>
          </a:p>
        </p:txBody>
      </p:sp>
      <p:sp>
        <p:nvSpPr>
          <p:cNvPr id="472" name="Title 1"/>
          <p:cNvSpPr txBox="1"/>
          <p:nvPr/>
        </p:nvSpPr>
        <p:spPr>
          <a:xfrm>
            <a:off x="502919" y="533400"/>
            <a:ext cx="8138162" cy="762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defRPr sz="2600" b="1">
                <a:solidFill>
                  <a:schemeClr val="accent2"/>
                </a:solidFill>
                <a:latin typeface="Arial"/>
                <a:ea typeface="Arial"/>
                <a:cs typeface="Arial"/>
                <a:sym typeface="Arial"/>
              </a:defRPr>
            </a:lvl1pPr>
          </a:lstStyle>
          <a:p>
            <a:r>
              <a:t>Rationale</a:t>
            </a:r>
          </a:p>
        </p:txBody>
      </p:sp>
      <p:pic>
        <p:nvPicPr>
          <p:cNvPr id="473" name="Picture 9" descr="Picture 9"/>
          <p:cNvPicPr>
            <a:picLocks noChangeAspect="1"/>
          </p:cNvPicPr>
          <p:nvPr/>
        </p:nvPicPr>
        <p:blipFill>
          <a:blip r:embed="rId2"/>
          <a:stretch>
            <a:fillRect/>
          </a:stretch>
        </p:blipFill>
        <p:spPr>
          <a:xfrm flipH="1">
            <a:off x="6080761" y="4306387"/>
            <a:ext cx="2325190" cy="2325190"/>
          </a:xfrm>
          <a:prstGeom prst="rect">
            <a:avLst/>
          </a:prstGeom>
          <a:ln w="12700">
            <a:miter lim="400000"/>
          </a:ln>
        </p:spPr>
      </p:pic>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 name="Slide Number Placeholder 3"/>
          <p:cNvSpPr txBox="1">
            <a:spLocks noGrp="1"/>
          </p:cNvSpPr>
          <p:nvPr>
            <p:ph type="sldNum" sz="quarter" idx="2"/>
          </p:nvPr>
        </p:nvSpPr>
        <p:spPr>
          <a:xfrm>
            <a:off x="8413144" y="6314710"/>
            <a:ext cx="273656" cy="2642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42</a:t>
            </a:fld>
            <a:endParaRPr/>
          </a:p>
        </p:txBody>
      </p:sp>
      <p:sp>
        <p:nvSpPr>
          <p:cNvPr id="477" name="TextBox 4"/>
          <p:cNvSpPr txBox="1"/>
          <p:nvPr/>
        </p:nvSpPr>
        <p:spPr>
          <a:xfrm>
            <a:off x="746508" y="1303823"/>
            <a:ext cx="7867420" cy="29262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2400" b="1">
                <a:latin typeface="Arial"/>
                <a:ea typeface="Arial"/>
                <a:cs typeface="Arial"/>
                <a:sym typeface="Arial"/>
              </a:defRPr>
            </a:pPr>
            <a:r>
              <a:t>Overdiagnosis</a:t>
            </a:r>
          </a:p>
          <a:p>
            <a:pPr marL="342900" indent="-342900">
              <a:buSzPct val="100000"/>
              <a:buFont typeface="Arial"/>
              <a:buChar char="•"/>
              <a:defRPr sz="2400">
                <a:latin typeface="Arial"/>
                <a:ea typeface="Arial"/>
                <a:cs typeface="Arial"/>
                <a:sym typeface="Arial"/>
              </a:defRPr>
            </a:pPr>
            <a:r>
              <a:t>No trials estimated overdiagnosis and therefore the magnitude is unknown and can only be hypothesized </a:t>
            </a:r>
          </a:p>
          <a:p>
            <a:pPr marL="342900" indent="-342900">
              <a:buSzPct val="100000"/>
              <a:buFont typeface="Arial"/>
              <a:buChar char="•"/>
              <a:defRPr sz="2400">
                <a:latin typeface="Arial"/>
                <a:ea typeface="Arial"/>
                <a:cs typeface="Arial"/>
                <a:sym typeface="Arial"/>
              </a:defRPr>
            </a:pPr>
            <a:r>
              <a:t>Given the high rate of false positives, it is likely to occur to some extent</a:t>
            </a:r>
            <a:br/>
            <a:endParaRPr/>
          </a:p>
          <a:p>
            <a:pPr marL="342900" indent="-342900">
              <a:buSzPct val="100000"/>
              <a:buFont typeface="Arial"/>
              <a:buChar char="•"/>
              <a:defRPr sz="2400">
                <a:latin typeface="Arial"/>
                <a:ea typeface="Arial"/>
                <a:cs typeface="Arial"/>
                <a:sym typeface="Arial"/>
              </a:defRPr>
            </a:pPr>
            <a:endParaRPr/>
          </a:p>
        </p:txBody>
      </p:sp>
      <p:sp>
        <p:nvSpPr>
          <p:cNvPr id="478" name="Title 1"/>
          <p:cNvSpPr txBox="1"/>
          <p:nvPr/>
        </p:nvSpPr>
        <p:spPr>
          <a:xfrm>
            <a:off x="502919" y="533400"/>
            <a:ext cx="8138162" cy="762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defRPr sz="2600" b="1">
                <a:solidFill>
                  <a:schemeClr val="accent2"/>
                </a:solidFill>
                <a:latin typeface="Arial"/>
                <a:ea typeface="Arial"/>
                <a:cs typeface="Arial"/>
                <a:sym typeface="Arial"/>
              </a:defRPr>
            </a:lvl1pPr>
          </a:lstStyle>
          <a:p>
            <a:r>
              <a:t>Rationale</a:t>
            </a:r>
          </a:p>
        </p:txBody>
      </p:sp>
      <p:pic>
        <p:nvPicPr>
          <p:cNvPr id="479" name="Picture 5" descr="Picture 5"/>
          <p:cNvPicPr>
            <a:picLocks noChangeAspect="1"/>
          </p:cNvPicPr>
          <p:nvPr/>
        </p:nvPicPr>
        <p:blipFill>
          <a:blip r:embed="rId2"/>
          <a:stretch>
            <a:fillRect/>
          </a:stretch>
        </p:blipFill>
        <p:spPr>
          <a:xfrm flipH="1">
            <a:off x="5849982" y="3853541"/>
            <a:ext cx="2778037" cy="2778037"/>
          </a:xfrm>
          <a:prstGeom prst="rect">
            <a:avLst/>
          </a:prstGeom>
          <a:ln w="12700">
            <a:miter lim="400000"/>
          </a:ln>
        </p:spPr>
      </p:pic>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 name="Slide Number Placeholder 3"/>
          <p:cNvSpPr txBox="1">
            <a:spLocks noGrp="1"/>
          </p:cNvSpPr>
          <p:nvPr>
            <p:ph type="sldNum" sz="quarter" idx="2"/>
          </p:nvPr>
        </p:nvSpPr>
        <p:spPr>
          <a:xfrm>
            <a:off x="8413144" y="6314710"/>
            <a:ext cx="273656" cy="2642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43</a:t>
            </a:fld>
            <a:endParaRPr/>
          </a:p>
        </p:txBody>
      </p:sp>
      <p:sp>
        <p:nvSpPr>
          <p:cNvPr id="483" name="TextBox 4"/>
          <p:cNvSpPr txBox="1"/>
          <p:nvPr/>
        </p:nvSpPr>
        <p:spPr>
          <a:xfrm>
            <a:off x="804018" y="1473881"/>
            <a:ext cx="6934239" cy="43486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2400" b="1">
                <a:latin typeface="Arial"/>
                <a:ea typeface="Arial"/>
                <a:cs typeface="Arial"/>
                <a:sym typeface="Arial"/>
              </a:defRPr>
            </a:pPr>
            <a:r>
              <a:t>Feasibility</a:t>
            </a:r>
          </a:p>
          <a:p>
            <a:pPr marL="342900" indent="-342900">
              <a:buSzPct val="100000"/>
              <a:buFont typeface="Arial"/>
              <a:buChar char="•"/>
              <a:defRPr sz="2400">
                <a:latin typeface="Arial"/>
                <a:ea typeface="Arial"/>
                <a:cs typeface="Arial"/>
                <a:sym typeface="Arial"/>
              </a:defRPr>
            </a:pPr>
            <a:r>
              <a:t>The Task Force considers a recommendation against screening all adults feasible as most provinces and territories do not have screening recommendations (March 2025)</a:t>
            </a:r>
          </a:p>
          <a:p>
            <a:pPr>
              <a:defRPr sz="2400" b="1">
                <a:latin typeface="Arial"/>
                <a:ea typeface="Arial"/>
                <a:cs typeface="Arial"/>
                <a:sym typeface="Arial"/>
              </a:defRPr>
            </a:pPr>
            <a:endParaRPr/>
          </a:p>
          <a:p>
            <a:pPr>
              <a:defRPr sz="2400" b="1">
                <a:latin typeface="Arial"/>
                <a:ea typeface="Arial"/>
                <a:cs typeface="Arial"/>
                <a:sym typeface="Arial"/>
              </a:defRPr>
            </a:pPr>
            <a:r>
              <a:t>Acceptability</a:t>
            </a:r>
          </a:p>
          <a:p>
            <a:pPr marL="342900" indent="-342900">
              <a:buSzPct val="100000"/>
              <a:buFont typeface="Arial"/>
              <a:buChar char="•"/>
              <a:defRPr sz="2400">
                <a:latin typeface="Arial"/>
                <a:ea typeface="Arial"/>
                <a:cs typeface="Arial"/>
                <a:sym typeface="Arial"/>
              </a:defRPr>
            </a:pPr>
            <a:r>
              <a:t>Physicians not currently screening are expected to find this acceptable</a:t>
            </a:r>
          </a:p>
          <a:p>
            <a:pPr marL="342900" indent="-342900">
              <a:buSzPct val="100000"/>
              <a:buFont typeface="Arial"/>
              <a:buChar char="•"/>
              <a:defRPr sz="2400">
                <a:latin typeface="Arial"/>
                <a:ea typeface="Arial"/>
                <a:cs typeface="Arial"/>
                <a:sym typeface="Arial"/>
              </a:defRPr>
            </a:pPr>
            <a:r>
              <a:t>This would be a change in practice for physicians who are screening (e.g. task reduction)</a:t>
            </a:r>
          </a:p>
        </p:txBody>
      </p:sp>
      <p:pic>
        <p:nvPicPr>
          <p:cNvPr id="484" name="Graphic 7" descr="Graphic 7"/>
          <p:cNvPicPr>
            <a:picLocks noChangeAspect="1"/>
          </p:cNvPicPr>
          <p:nvPr/>
        </p:nvPicPr>
        <p:blipFill>
          <a:blip r:embed="rId2"/>
          <a:stretch>
            <a:fillRect/>
          </a:stretch>
        </p:blipFill>
        <p:spPr>
          <a:xfrm>
            <a:off x="7883135" y="1600917"/>
            <a:ext cx="765124" cy="765124"/>
          </a:xfrm>
          <a:prstGeom prst="rect">
            <a:avLst/>
          </a:prstGeom>
          <a:ln w="12700">
            <a:miter lim="400000"/>
          </a:ln>
        </p:spPr>
      </p:pic>
      <p:pic>
        <p:nvPicPr>
          <p:cNvPr id="485" name="Graphic 10" descr="Graphic 10"/>
          <p:cNvPicPr>
            <a:picLocks noChangeAspect="1"/>
          </p:cNvPicPr>
          <p:nvPr/>
        </p:nvPicPr>
        <p:blipFill>
          <a:blip r:embed="rId2"/>
          <a:stretch>
            <a:fillRect/>
          </a:stretch>
        </p:blipFill>
        <p:spPr>
          <a:xfrm>
            <a:off x="7883135" y="3736792"/>
            <a:ext cx="765124" cy="765124"/>
          </a:xfrm>
          <a:prstGeom prst="rect">
            <a:avLst/>
          </a:prstGeom>
          <a:ln w="12700">
            <a:miter lim="400000"/>
          </a:ln>
        </p:spPr>
      </p:pic>
      <p:sp>
        <p:nvSpPr>
          <p:cNvPr id="486" name="Straight Arrow Connector 11"/>
          <p:cNvSpPr/>
          <p:nvPr/>
        </p:nvSpPr>
        <p:spPr>
          <a:xfrm>
            <a:off x="682387" y="3548417"/>
            <a:ext cx="7847464" cy="27296"/>
          </a:xfrm>
          <a:prstGeom prst="line">
            <a:avLst/>
          </a:prstGeom>
          <a:ln>
            <a:solidFill>
              <a:srgbClr val="000000"/>
            </a:solidFill>
          </a:ln>
        </p:spPr>
        <p:txBody>
          <a:bodyPr lIns="45719" rIns="45719"/>
          <a:lstStyle/>
          <a:p>
            <a:endParaRPr/>
          </a:p>
        </p:txBody>
      </p:sp>
      <p:sp>
        <p:nvSpPr>
          <p:cNvPr id="487" name="Title 1"/>
          <p:cNvSpPr txBox="1"/>
          <p:nvPr/>
        </p:nvSpPr>
        <p:spPr>
          <a:xfrm>
            <a:off x="502919" y="533400"/>
            <a:ext cx="8138162" cy="762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defRPr sz="2600" b="1">
                <a:solidFill>
                  <a:schemeClr val="accent2"/>
                </a:solidFill>
                <a:latin typeface="Arial"/>
                <a:ea typeface="Arial"/>
                <a:cs typeface="Arial"/>
                <a:sym typeface="Arial"/>
              </a:defRPr>
            </a:lvl1pPr>
          </a:lstStyle>
          <a:p>
            <a:r>
              <a:t>Rationale</a:t>
            </a:r>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 name="Slide Number Placeholder 3"/>
          <p:cNvSpPr txBox="1">
            <a:spLocks noGrp="1"/>
          </p:cNvSpPr>
          <p:nvPr>
            <p:ph type="sldNum" sz="quarter" idx="2"/>
          </p:nvPr>
        </p:nvSpPr>
        <p:spPr>
          <a:xfrm>
            <a:off x="8413144" y="6314710"/>
            <a:ext cx="273656" cy="2642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44</a:t>
            </a:fld>
            <a:endParaRPr/>
          </a:p>
        </p:txBody>
      </p:sp>
      <p:sp>
        <p:nvSpPr>
          <p:cNvPr id="491" name="TextBox 4"/>
          <p:cNvSpPr txBox="1"/>
          <p:nvPr/>
        </p:nvSpPr>
        <p:spPr>
          <a:xfrm>
            <a:off x="804018" y="1473880"/>
            <a:ext cx="6934239" cy="22150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2400" b="1">
                <a:latin typeface="Arial"/>
                <a:ea typeface="Arial"/>
                <a:cs typeface="Arial"/>
                <a:sym typeface="Arial"/>
              </a:defRPr>
            </a:pPr>
            <a:r>
              <a:t>Equity</a:t>
            </a:r>
          </a:p>
          <a:p>
            <a:pPr marL="342900" indent="-342900">
              <a:buSzPct val="100000"/>
              <a:buFont typeface="Arial"/>
              <a:buChar char="•"/>
              <a:defRPr sz="2400">
                <a:latin typeface="Arial"/>
                <a:ea typeface="Arial"/>
                <a:cs typeface="Arial"/>
                <a:sym typeface="Arial"/>
              </a:defRPr>
            </a:pPr>
            <a:r>
              <a:t>Universal screening could affect equity if resources are directed away from people with known mental health issues to screen all adults and further investigate screen positives</a:t>
            </a:r>
          </a:p>
        </p:txBody>
      </p:sp>
      <p:sp>
        <p:nvSpPr>
          <p:cNvPr id="492" name="Title 1"/>
          <p:cNvSpPr txBox="1"/>
          <p:nvPr/>
        </p:nvSpPr>
        <p:spPr>
          <a:xfrm>
            <a:off x="502919" y="533400"/>
            <a:ext cx="8138162" cy="762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defRPr sz="2600" b="1">
                <a:solidFill>
                  <a:schemeClr val="accent2"/>
                </a:solidFill>
                <a:latin typeface="Arial"/>
                <a:ea typeface="Arial"/>
                <a:cs typeface="Arial"/>
                <a:sym typeface="Arial"/>
              </a:defRPr>
            </a:lvl1pPr>
          </a:lstStyle>
          <a:p>
            <a:r>
              <a:t>Rationale</a:t>
            </a:r>
          </a:p>
        </p:txBody>
      </p:sp>
      <p:pic>
        <p:nvPicPr>
          <p:cNvPr id="493" name="Picture 6" descr="Picture 6"/>
          <p:cNvPicPr>
            <a:picLocks noChangeAspect="1"/>
          </p:cNvPicPr>
          <p:nvPr/>
        </p:nvPicPr>
        <p:blipFill>
          <a:blip r:embed="rId2"/>
          <a:stretch>
            <a:fillRect/>
          </a:stretch>
        </p:blipFill>
        <p:spPr>
          <a:xfrm>
            <a:off x="3241427" y="3733234"/>
            <a:ext cx="2664568" cy="2619600"/>
          </a:xfrm>
          <a:prstGeom prst="rect">
            <a:avLst/>
          </a:prstGeom>
          <a:ln w="12700">
            <a:miter lim="400000"/>
          </a:ln>
        </p:spPr>
      </p:pic>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5" name="Picture 1" descr="Picture 1"/>
          <p:cNvPicPr>
            <a:picLocks noChangeAspect="1"/>
          </p:cNvPicPr>
          <p:nvPr/>
        </p:nvPicPr>
        <p:blipFill>
          <a:blip r:embed="rId2"/>
          <a:srcRect l="19029" t="3045" r="19544" b="5375"/>
          <a:stretch>
            <a:fillRect/>
          </a:stretch>
        </p:blipFill>
        <p:spPr>
          <a:xfrm>
            <a:off x="6529599" y="3593510"/>
            <a:ext cx="2155577" cy="2580945"/>
          </a:xfrm>
          <a:prstGeom prst="rect">
            <a:avLst/>
          </a:prstGeom>
          <a:ln w="12700">
            <a:miter lim="400000"/>
          </a:ln>
        </p:spPr>
      </p:pic>
      <p:sp>
        <p:nvSpPr>
          <p:cNvPr id="496" name="Content Placeholder 2"/>
          <p:cNvSpPr txBox="1">
            <a:spLocks noGrp="1"/>
          </p:cNvSpPr>
          <p:nvPr>
            <p:ph type="body" sz="half" idx="1"/>
          </p:nvPr>
        </p:nvSpPr>
        <p:spPr>
          <a:xfrm>
            <a:off x="608710" y="1451268"/>
            <a:ext cx="8222278" cy="2385294"/>
          </a:xfrm>
          <a:prstGeom prst="rect">
            <a:avLst/>
          </a:prstGeom>
        </p:spPr>
        <p:txBody>
          <a:bodyPr/>
          <a:lstStyle/>
          <a:p>
            <a:pPr>
              <a:spcBef>
                <a:spcPts val="1200"/>
              </a:spcBef>
            </a:pPr>
            <a:r>
              <a:t>Most provinces and territories do not have recommendations on screening all adults for depression</a:t>
            </a:r>
          </a:p>
          <a:p>
            <a:pPr>
              <a:spcBef>
                <a:spcPts val="1200"/>
              </a:spcBef>
            </a:pPr>
            <a:r>
              <a:t>BC refers to screening in its primary care guideline, for people presenting with symptoms of major depressive disorder</a:t>
            </a:r>
          </a:p>
        </p:txBody>
      </p:sp>
      <p:sp>
        <p:nvSpPr>
          <p:cNvPr id="497" name="Slide Number Placeholder 3"/>
          <p:cNvSpPr txBox="1">
            <a:spLocks noGrp="1"/>
          </p:cNvSpPr>
          <p:nvPr>
            <p:ph type="sldNum" sz="quarter" idx="2"/>
          </p:nvPr>
        </p:nvSpPr>
        <p:spPr>
          <a:xfrm>
            <a:off x="8413144" y="6314710"/>
            <a:ext cx="273656" cy="2642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45</a:t>
            </a:fld>
            <a:endParaRPr/>
          </a:p>
        </p:txBody>
      </p:sp>
      <p:sp>
        <p:nvSpPr>
          <p:cNvPr id="498" name="TextBox 5"/>
          <p:cNvSpPr txBox="1"/>
          <p:nvPr/>
        </p:nvSpPr>
        <p:spPr>
          <a:xfrm>
            <a:off x="653043" y="4285397"/>
            <a:ext cx="5012824" cy="11482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2400">
                <a:solidFill>
                  <a:srgbClr val="0070C0"/>
                </a:solidFill>
                <a:latin typeface="Arial"/>
                <a:ea typeface="Arial"/>
                <a:cs typeface="Arial"/>
                <a:sym typeface="Arial"/>
              </a:defRPr>
            </a:pPr>
            <a:r>
              <a:t>The Task Force considers screening to be a process to identify cases in people </a:t>
            </a:r>
            <a:r>
              <a:rPr i="1"/>
              <a:t>without</a:t>
            </a:r>
            <a:r>
              <a:t> symptoms</a:t>
            </a:r>
          </a:p>
        </p:txBody>
      </p:sp>
      <p:sp>
        <p:nvSpPr>
          <p:cNvPr id="499" name="Title 1"/>
          <p:cNvSpPr txBox="1"/>
          <p:nvPr/>
        </p:nvSpPr>
        <p:spPr>
          <a:xfrm>
            <a:off x="502919" y="533400"/>
            <a:ext cx="8138162" cy="762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pPr>
              <a:defRPr sz="2600" b="1">
                <a:solidFill>
                  <a:schemeClr val="accent2"/>
                </a:solidFill>
                <a:latin typeface="Arial"/>
                <a:ea typeface="Arial"/>
                <a:cs typeface="Arial"/>
                <a:sym typeface="Arial"/>
              </a:defRPr>
            </a:pPr>
            <a:r>
              <a:t>Resource use</a:t>
            </a:r>
            <a:r>
              <a:rPr sz="3200">
                <a:solidFill>
                  <a:srgbClr val="000000"/>
                </a:solidFill>
              </a:rPr>
              <a:t> </a:t>
            </a:r>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 name="Content Placeholder 2"/>
          <p:cNvSpPr txBox="1">
            <a:spLocks noGrp="1"/>
          </p:cNvSpPr>
          <p:nvPr>
            <p:ph type="body" idx="1"/>
          </p:nvPr>
        </p:nvSpPr>
        <p:spPr>
          <a:xfrm>
            <a:off x="567766" y="1464914"/>
            <a:ext cx="7533070" cy="4023028"/>
          </a:xfrm>
          <a:prstGeom prst="rect">
            <a:avLst/>
          </a:prstGeom>
        </p:spPr>
        <p:txBody>
          <a:bodyPr/>
          <a:lstStyle/>
          <a:p>
            <a:pPr>
              <a:spcBef>
                <a:spcPts val="1200"/>
              </a:spcBef>
            </a:pPr>
            <a:r>
              <a:t>There would be costs to implementing screening programs for all adults without symptoms for:</a:t>
            </a:r>
          </a:p>
          <a:p>
            <a:pPr marL="742950" lvl="1" indent="-285750">
              <a:spcBef>
                <a:spcPts val="1200"/>
              </a:spcBef>
              <a:defRPr sz="2000"/>
            </a:pPr>
            <a:r>
              <a:t>Administering screening tools</a:t>
            </a:r>
          </a:p>
          <a:p>
            <a:pPr marL="742950" lvl="1" indent="-285750">
              <a:spcBef>
                <a:spcPts val="1200"/>
              </a:spcBef>
              <a:defRPr sz="2000"/>
            </a:pPr>
            <a:r>
              <a:t>Additional clinician time to screen, triage and assess patients who screen positive</a:t>
            </a:r>
          </a:p>
        </p:txBody>
      </p:sp>
      <p:sp>
        <p:nvSpPr>
          <p:cNvPr id="502" name="Slide Number Placeholder 3"/>
          <p:cNvSpPr txBox="1">
            <a:spLocks noGrp="1"/>
          </p:cNvSpPr>
          <p:nvPr>
            <p:ph type="sldNum" sz="quarter" idx="2"/>
          </p:nvPr>
        </p:nvSpPr>
        <p:spPr>
          <a:xfrm>
            <a:off x="8413144" y="6314710"/>
            <a:ext cx="273656" cy="2642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46</a:t>
            </a:fld>
            <a:endParaRPr/>
          </a:p>
        </p:txBody>
      </p:sp>
      <p:pic>
        <p:nvPicPr>
          <p:cNvPr id="503" name="Picture 5" descr="Picture 5"/>
          <p:cNvPicPr>
            <a:picLocks noChangeAspect="1"/>
          </p:cNvPicPr>
          <p:nvPr/>
        </p:nvPicPr>
        <p:blipFill>
          <a:blip r:embed="rId2"/>
          <a:srcRect l="19029" t="3045" r="19544" b="5375"/>
          <a:stretch>
            <a:fillRect/>
          </a:stretch>
        </p:blipFill>
        <p:spPr>
          <a:xfrm>
            <a:off x="6529599" y="3593510"/>
            <a:ext cx="2155577" cy="2580945"/>
          </a:xfrm>
          <a:prstGeom prst="rect">
            <a:avLst/>
          </a:prstGeom>
          <a:ln w="12700">
            <a:miter lim="400000"/>
          </a:ln>
        </p:spPr>
      </p:pic>
      <p:sp>
        <p:nvSpPr>
          <p:cNvPr id="504" name="Title 1"/>
          <p:cNvSpPr txBox="1"/>
          <p:nvPr/>
        </p:nvSpPr>
        <p:spPr>
          <a:xfrm>
            <a:off x="502919" y="533400"/>
            <a:ext cx="8138162" cy="762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pPr>
              <a:defRPr sz="2600" b="1">
                <a:solidFill>
                  <a:schemeClr val="accent2"/>
                </a:solidFill>
                <a:latin typeface="Arial"/>
                <a:ea typeface="Arial"/>
                <a:cs typeface="Arial"/>
                <a:sym typeface="Arial"/>
              </a:defRPr>
            </a:pPr>
            <a:r>
              <a:t>Resource use</a:t>
            </a:r>
            <a:r>
              <a:rPr sz="3200">
                <a:solidFill>
                  <a:srgbClr val="000000"/>
                </a:solidFill>
              </a:rPr>
              <a:t> </a:t>
            </a:r>
          </a:p>
        </p:txBody>
      </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 name="Content Placeholder 2"/>
          <p:cNvSpPr txBox="1">
            <a:spLocks noGrp="1"/>
          </p:cNvSpPr>
          <p:nvPr>
            <p:ph type="body" idx="1"/>
          </p:nvPr>
        </p:nvSpPr>
        <p:spPr>
          <a:xfrm>
            <a:off x="526823" y="1478562"/>
            <a:ext cx="8256401" cy="4009379"/>
          </a:xfrm>
          <a:prstGeom prst="rect">
            <a:avLst/>
          </a:prstGeom>
        </p:spPr>
        <p:txBody>
          <a:bodyPr/>
          <a:lstStyle/>
          <a:p>
            <a:r>
              <a:t>Because screening for depression has not been shown to be of more benefit than usual care, the additional resources do not appear to be justified</a:t>
            </a:r>
          </a:p>
          <a:p>
            <a:r>
              <a:t>Resource needs for a recommendation against screening are uncertain but would be expected to be none to minimal</a:t>
            </a:r>
          </a:p>
        </p:txBody>
      </p:sp>
      <p:sp>
        <p:nvSpPr>
          <p:cNvPr id="507" name="Slide Number Placeholder 3"/>
          <p:cNvSpPr txBox="1">
            <a:spLocks noGrp="1"/>
          </p:cNvSpPr>
          <p:nvPr>
            <p:ph type="sldNum" sz="quarter" idx="2"/>
          </p:nvPr>
        </p:nvSpPr>
        <p:spPr>
          <a:xfrm>
            <a:off x="8413144" y="6314710"/>
            <a:ext cx="273656" cy="2642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47</a:t>
            </a:fld>
            <a:endParaRPr/>
          </a:p>
        </p:txBody>
      </p:sp>
      <p:pic>
        <p:nvPicPr>
          <p:cNvPr id="508" name="Picture 5" descr="Picture 5"/>
          <p:cNvPicPr>
            <a:picLocks noChangeAspect="1"/>
          </p:cNvPicPr>
          <p:nvPr/>
        </p:nvPicPr>
        <p:blipFill>
          <a:blip r:embed="rId2"/>
          <a:srcRect l="19029" t="3045" r="19544" b="5375"/>
          <a:stretch>
            <a:fillRect/>
          </a:stretch>
        </p:blipFill>
        <p:spPr>
          <a:xfrm>
            <a:off x="6529599" y="3593510"/>
            <a:ext cx="2155577" cy="2580945"/>
          </a:xfrm>
          <a:prstGeom prst="rect">
            <a:avLst/>
          </a:prstGeom>
          <a:ln w="12700">
            <a:miter lim="400000"/>
          </a:ln>
        </p:spPr>
      </p:pic>
      <p:sp>
        <p:nvSpPr>
          <p:cNvPr id="509" name="Title 1"/>
          <p:cNvSpPr txBox="1"/>
          <p:nvPr/>
        </p:nvSpPr>
        <p:spPr>
          <a:xfrm>
            <a:off x="502919" y="533400"/>
            <a:ext cx="8138162" cy="762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pPr>
              <a:defRPr sz="2600" b="1">
                <a:solidFill>
                  <a:schemeClr val="accent2"/>
                </a:solidFill>
                <a:latin typeface="Arial"/>
                <a:ea typeface="Arial"/>
                <a:cs typeface="Arial"/>
                <a:sym typeface="Arial"/>
              </a:defRPr>
            </a:pPr>
            <a:r>
              <a:t>Resource use</a:t>
            </a:r>
            <a:r>
              <a:rPr sz="3200">
                <a:solidFill>
                  <a:srgbClr val="000000"/>
                </a:solidFill>
              </a:rPr>
              <a:t> </a:t>
            </a:r>
          </a:p>
        </p:txBody>
      </p:sp>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 name="Slide Number Placeholder 3"/>
          <p:cNvSpPr txBox="1">
            <a:spLocks noGrp="1"/>
          </p:cNvSpPr>
          <p:nvPr>
            <p:ph type="sldNum" sz="quarter" idx="2"/>
          </p:nvPr>
        </p:nvSpPr>
        <p:spPr>
          <a:xfrm>
            <a:off x="8413144" y="6314710"/>
            <a:ext cx="273656" cy="2642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48</a:t>
            </a:fld>
            <a:endParaRPr/>
          </a:p>
        </p:txBody>
      </p:sp>
      <p:sp>
        <p:nvSpPr>
          <p:cNvPr id="513" name="TextBox 4"/>
          <p:cNvSpPr txBox="1"/>
          <p:nvPr/>
        </p:nvSpPr>
        <p:spPr>
          <a:xfrm>
            <a:off x="804018" y="1473881"/>
            <a:ext cx="6934239" cy="43486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2400">
                <a:latin typeface="Arial"/>
                <a:ea typeface="Arial"/>
                <a:cs typeface="Arial"/>
                <a:sym typeface="Arial"/>
              </a:defRPr>
            </a:pPr>
            <a:r>
              <a:t>The Task Force considered:</a:t>
            </a:r>
          </a:p>
          <a:p>
            <a:pPr marL="342900" indent="-342900">
              <a:buSzPct val="100000"/>
              <a:buFont typeface="Arial"/>
              <a:buChar char="•"/>
              <a:defRPr sz="2400">
                <a:latin typeface="Arial"/>
                <a:ea typeface="Arial"/>
                <a:cs typeface="Arial"/>
                <a:sym typeface="Arial"/>
              </a:defRPr>
            </a:pPr>
            <a:r>
              <a:t>Resource constraints affecting primary care in Canada</a:t>
            </a:r>
          </a:p>
          <a:p>
            <a:pPr marL="342900" indent="-342900">
              <a:buSzPct val="100000"/>
              <a:buFont typeface="Arial"/>
              <a:buChar char="•"/>
              <a:defRPr sz="2400">
                <a:latin typeface="Arial"/>
                <a:ea typeface="Arial"/>
                <a:cs typeface="Arial"/>
                <a:sym typeface="Arial"/>
              </a:defRPr>
            </a:pPr>
            <a:r>
              <a:t>Burden of engaging in activities that use scarce resources or limit access to primary care, with unproven benefit</a:t>
            </a:r>
          </a:p>
          <a:p>
            <a:pPr marL="342900" indent="-342900">
              <a:buSzPct val="100000"/>
              <a:buFont typeface="Arial"/>
              <a:buChar char="•"/>
              <a:defRPr sz="2400">
                <a:latin typeface="Arial"/>
                <a:ea typeface="Arial"/>
                <a:cs typeface="Arial"/>
                <a:sym typeface="Arial"/>
              </a:defRPr>
            </a:pPr>
            <a:r>
              <a:t>Screening all adults can lead to false positives, unnecessary referrals and treatment</a:t>
            </a:r>
          </a:p>
          <a:p>
            <a:pPr marL="800100" lvl="1" indent="-342900">
              <a:buSzPct val="100000"/>
              <a:buFont typeface="Arial"/>
              <a:buChar char="•"/>
              <a:defRPr sz="2400">
                <a:latin typeface="Arial"/>
                <a:ea typeface="Arial"/>
                <a:cs typeface="Arial"/>
                <a:sym typeface="Arial"/>
              </a:defRPr>
            </a:pPr>
            <a:r>
              <a:t>May prevent people with mental health issues accessing care </a:t>
            </a:r>
          </a:p>
          <a:p>
            <a:pPr marL="342900" indent="-342900">
              <a:buSzPct val="100000"/>
              <a:buFont typeface="Arial"/>
              <a:buChar char="•"/>
              <a:defRPr sz="2400">
                <a:latin typeface="Arial"/>
                <a:ea typeface="Arial"/>
                <a:cs typeface="Arial"/>
                <a:sym typeface="Arial"/>
              </a:defRPr>
            </a:pPr>
            <a:endParaRPr/>
          </a:p>
        </p:txBody>
      </p:sp>
      <p:sp>
        <p:nvSpPr>
          <p:cNvPr id="514" name="Title 1"/>
          <p:cNvSpPr txBox="1"/>
          <p:nvPr/>
        </p:nvSpPr>
        <p:spPr>
          <a:xfrm>
            <a:off x="502919" y="533400"/>
            <a:ext cx="8138162" cy="762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defRPr sz="2600" b="1">
                <a:solidFill>
                  <a:schemeClr val="accent2"/>
                </a:solidFill>
                <a:latin typeface="Arial"/>
                <a:ea typeface="Arial"/>
                <a:cs typeface="Arial"/>
                <a:sym typeface="Arial"/>
              </a:defRPr>
            </a:lvl1pPr>
          </a:lstStyle>
          <a:p>
            <a:r>
              <a:t>Rationale</a:t>
            </a:r>
          </a:p>
        </p:txBody>
      </p:sp>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 name="Text Placeholder 5"/>
          <p:cNvSpPr txBox="1">
            <a:spLocks noGrp="1"/>
          </p:cNvSpPr>
          <p:nvPr>
            <p:ph type="body" sz="quarter" idx="1"/>
          </p:nvPr>
        </p:nvSpPr>
        <p:spPr>
          <a:xfrm>
            <a:off x="588995" y="2821471"/>
            <a:ext cx="8185878" cy="1500188"/>
          </a:xfrm>
          <a:prstGeom prst="rect">
            <a:avLst/>
          </a:prstGeom>
        </p:spPr>
        <p:txBody>
          <a:bodyPr/>
          <a:lstStyle>
            <a:lvl1pPr>
              <a:spcBef>
                <a:spcPts val="1000"/>
              </a:spcBef>
              <a:defRPr sz="4400"/>
            </a:lvl1pPr>
          </a:lstStyle>
          <a:p>
            <a:r>
              <a:t>Knowledge translation tools</a:t>
            </a:r>
          </a:p>
        </p:txBody>
      </p:sp>
      <p:sp>
        <p:nvSpPr>
          <p:cNvPr id="519" name="Slide Number Placeholder 2"/>
          <p:cNvSpPr txBox="1">
            <a:spLocks noGrp="1"/>
          </p:cNvSpPr>
          <p:nvPr>
            <p:ph type="sldNum" sz="quarter" idx="2"/>
          </p:nvPr>
        </p:nvSpPr>
        <p:spPr>
          <a:xfrm>
            <a:off x="8413144" y="6314710"/>
            <a:ext cx="273657" cy="2642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49</a:t>
            </a:fld>
            <a:endParaRP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Text Placeholder 5"/>
          <p:cNvSpPr txBox="1">
            <a:spLocks noGrp="1"/>
          </p:cNvSpPr>
          <p:nvPr>
            <p:ph type="body" sz="half" idx="1"/>
          </p:nvPr>
        </p:nvSpPr>
        <p:spPr>
          <a:xfrm>
            <a:off x="589029" y="3051654"/>
            <a:ext cx="8553658" cy="1522275"/>
          </a:xfrm>
          <a:prstGeom prst="rect">
            <a:avLst/>
          </a:prstGeom>
        </p:spPr>
        <p:txBody>
          <a:bodyPr/>
          <a:lstStyle>
            <a:lvl1pPr>
              <a:spcBef>
                <a:spcPts val="1000"/>
              </a:spcBef>
              <a:defRPr sz="4400"/>
            </a:lvl1pPr>
          </a:lstStyle>
          <a:p>
            <a:r>
              <a:t>Methods</a:t>
            </a:r>
          </a:p>
        </p:txBody>
      </p:sp>
      <p:sp>
        <p:nvSpPr>
          <p:cNvPr id="226" name="Slide Number Placeholder 3"/>
          <p:cNvSpPr txBox="1">
            <a:spLocks noGrp="1"/>
          </p:cNvSpPr>
          <p:nvPr>
            <p:ph type="sldNum" sz="quarter" idx="2"/>
          </p:nvPr>
        </p:nvSpPr>
        <p:spPr>
          <a:xfrm>
            <a:off x="8497902" y="6314710"/>
            <a:ext cx="188898" cy="2642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a:t>
            </a:fld>
            <a:endParaRPr/>
          </a:p>
        </p:txBody>
      </p:sp>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 name="Title 1"/>
          <p:cNvSpPr txBox="1">
            <a:spLocks noGrp="1"/>
          </p:cNvSpPr>
          <p:nvPr>
            <p:ph type="title"/>
          </p:nvPr>
        </p:nvSpPr>
        <p:spPr>
          <a:prstGeom prst="rect">
            <a:avLst/>
          </a:prstGeom>
        </p:spPr>
        <p:txBody>
          <a:bodyPr/>
          <a:lstStyle>
            <a:lvl1pPr>
              <a:defRPr sz="3200">
                <a:solidFill>
                  <a:schemeClr val="accent2"/>
                </a:solidFill>
              </a:defRPr>
            </a:lvl1pPr>
          </a:lstStyle>
          <a:p>
            <a:r>
              <a:t>Tools</a:t>
            </a:r>
          </a:p>
        </p:txBody>
      </p:sp>
      <p:sp>
        <p:nvSpPr>
          <p:cNvPr id="522" name="Content Placeholder 2"/>
          <p:cNvSpPr txBox="1">
            <a:spLocks noGrp="1"/>
          </p:cNvSpPr>
          <p:nvPr>
            <p:ph type="body" sz="quarter" idx="1"/>
          </p:nvPr>
        </p:nvSpPr>
        <p:spPr>
          <a:xfrm>
            <a:off x="405058" y="2758507"/>
            <a:ext cx="4619524" cy="2016693"/>
          </a:xfrm>
          <a:prstGeom prst="rect">
            <a:avLst/>
          </a:prstGeom>
          <a:solidFill>
            <a:schemeClr val="accent1"/>
          </a:solidFill>
        </p:spPr>
        <p:txBody>
          <a:bodyPr lIns="274320" tIns="274320" rIns="274320" bIns="274320"/>
          <a:lstStyle/>
          <a:p>
            <a:pPr>
              <a:defRPr b="1">
                <a:solidFill>
                  <a:srgbClr val="FFFFFF"/>
                </a:solidFill>
              </a:defRPr>
            </a:pPr>
            <a:r>
              <a:t>Patient infographic</a:t>
            </a:r>
          </a:p>
          <a:p>
            <a:pPr>
              <a:defRPr b="1">
                <a:solidFill>
                  <a:srgbClr val="FFFFFF"/>
                </a:solidFill>
              </a:defRPr>
            </a:pPr>
            <a:r>
              <a:t>Clinician infographic</a:t>
            </a:r>
          </a:p>
          <a:p>
            <a:pPr>
              <a:defRPr b="1">
                <a:solidFill>
                  <a:srgbClr val="FFFFFF"/>
                </a:solidFill>
              </a:defRPr>
            </a:pPr>
            <a:r>
              <a:t>Public web page </a:t>
            </a:r>
          </a:p>
        </p:txBody>
      </p:sp>
      <p:sp>
        <p:nvSpPr>
          <p:cNvPr id="523" name="Slide Number Placeholder 3"/>
          <p:cNvSpPr txBox="1">
            <a:spLocks noGrp="1"/>
          </p:cNvSpPr>
          <p:nvPr>
            <p:ph type="sldNum" sz="quarter" idx="2"/>
          </p:nvPr>
        </p:nvSpPr>
        <p:spPr>
          <a:xfrm>
            <a:off x="8413144" y="6314710"/>
            <a:ext cx="273657" cy="2642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50</a:t>
            </a:fld>
            <a:endParaRPr/>
          </a:p>
        </p:txBody>
      </p:sp>
      <p:pic>
        <p:nvPicPr>
          <p:cNvPr id="524" name="Picture 1" descr="Picture 1"/>
          <p:cNvPicPr>
            <a:picLocks noChangeAspect="1"/>
          </p:cNvPicPr>
          <p:nvPr/>
        </p:nvPicPr>
        <p:blipFill>
          <a:blip r:embed="rId3"/>
          <a:stretch>
            <a:fillRect/>
          </a:stretch>
        </p:blipFill>
        <p:spPr>
          <a:xfrm>
            <a:off x="6830734" y="692330"/>
            <a:ext cx="2066210" cy="5347065"/>
          </a:xfrm>
          <a:prstGeom prst="rect">
            <a:avLst/>
          </a:prstGeom>
          <a:ln w="12700">
            <a:miter lim="400000"/>
          </a:ln>
        </p:spPr>
      </p:pic>
      <p:pic>
        <p:nvPicPr>
          <p:cNvPr id="525" name="Picture 2" descr="Picture 2"/>
          <p:cNvPicPr>
            <a:picLocks noChangeAspect="1"/>
          </p:cNvPicPr>
          <p:nvPr/>
        </p:nvPicPr>
        <p:blipFill>
          <a:blip r:embed="rId4"/>
          <a:stretch>
            <a:fillRect/>
          </a:stretch>
        </p:blipFill>
        <p:spPr>
          <a:xfrm>
            <a:off x="5175017" y="1117962"/>
            <a:ext cx="2270217" cy="5347065"/>
          </a:xfrm>
          <a:prstGeom prst="rect">
            <a:avLst/>
          </a:prstGeom>
          <a:ln w="12700">
            <a:miter lim="400000"/>
          </a:ln>
        </p:spPr>
      </p:pic>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 name="Slide Number Placeholder 3"/>
          <p:cNvSpPr txBox="1">
            <a:spLocks noGrp="1"/>
          </p:cNvSpPr>
          <p:nvPr>
            <p:ph type="sldNum" sz="quarter" idx="2"/>
          </p:nvPr>
        </p:nvSpPr>
        <p:spPr>
          <a:xfrm>
            <a:off x="8413144" y="6314710"/>
            <a:ext cx="273657" cy="2642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51</a:t>
            </a:fld>
            <a:endParaRPr/>
          </a:p>
        </p:txBody>
      </p:sp>
      <p:sp>
        <p:nvSpPr>
          <p:cNvPr id="531" name="Title 1"/>
          <p:cNvSpPr txBox="1">
            <a:spLocks noGrp="1"/>
          </p:cNvSpPr>
          <p:nvPr>
            <p:ph type="title"/>
          </p:nvPr>
        </p:nvSpPr>
        <p:spPr>
          <a:prstGeom prst="rect">
            <a:avLst/>
          </a:prstGeom>
        </p:spPr>
        <p:txBody>
          <a:bodyPr/>
          <a:lstStyle>
            <a:lvl1pPr>
              <a:defRPr sz="3200">
                <a:solidFill>
                  <a:schemeClr val="accent2"/>
                </a:solidFill>
              </a:defRPr>
            </a:lvl1pPr>
          </a:lstStyle>
          <a:p>
            <a:r>
              <a:t>Tools</a:t>
            </a:r>
          </a:p>
        </p:txBody>
      </p:sp>
      <p:grpSp>
        <p:nvGrpSpPr>
          <p:cNvPr id="534" name="Group 6"/>
          <p:cNvGrpSpPr/>
          <p:nvPr/>
        </p:nvGrpSpPr>
        <p:grpSpPr>
          <a:xfrm>
            <a:off x="1407899" y="892108"/>
            <a:ext cx="6328201" cy="5316948"/>
            <a:chOff x="0" y="0"/>
            <a:chExt cx="6328200" cy="5316947"/>
          </a:xfrm>
        </p:grpSpPr>
        <p:pic>
          <p:nvPicPr>
            <p:cNvPr id="532" name="Picture 7" descr="Picture 7"/>
            <p:cNvPicPr>
              <a:picLocks noChangeAspect="1"/>
            </p:cNvPicPr>
            <p:nvPr/>
          </p:nvPicPr>
          <p:blipFill>
            <a:blip r:embed="rId3"/>
            <a:stretch>
              <a:fillRect/>
            </a:stretch>
          </p:blipFill>
          <p:spPr>
            <a:xfrm>
              <a:off x="0" y="0"/>
              <a:ext cx="6328201" cy="5316948"/>
            </a:xfrm>
            <a:prstGeom prst="rect">
              <a:avLst/>
            </a:prstGeom>
            <a:ln w="12700" cap="flat">
              <a:noFill/>
              <a:miter lim="400000"/>
            </a:ln>
            <a:effectLst/>
          </p:spPr>
        </p:pic>
        <p:pic>
          <p:nvPicPr>
            <p:cNvPr id="533" name="Picture 1" descr="Picture 1"/>
            <p:cNvPicPr>
              <a:picLocks noChangeAspect="1"/>
            </p:cNvPicPr>
            <p:nvPr/>
          </p:nvPicPr>
          <p:blipFill>
            <a:blip r:embed="rId4"/>
            <a:srcRect l="3316" r="3616"/>
            <a:stretch>
              <a:fillRect/>
            </a:stretch>
          </p:blipFill>
          <p:spPr>
            <a:xfrm>
              <a:off x="468798" y="594184"/>
              <a:ext cx="5373500" cy="3049391"/>
            </a:xfrm>
            <a:prstGeom prst="rect">
              <a:avLst/>
            </a:prstGeom>
            <a:ln w="12700" cap="flat">
              <a:noFill/>
              <a:miter lim="400000"/>
            </a:ln>
            <a:effectLst/>
          </p:spPr>
        </p:pic>
      </p:grpSp>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 name="Text Placeholder 5"/>
          <p:cNvSpPr txBox="1">
            <a:spLocks noGrp="1"/>
          </p:cNvSpPr>
          <p:nvPr>
            <p:ph type="body" sz="quarter" idx="1"/>
          </p:nvPr>
        </p:nvSpPr>
        <p:spPr>
          <a:xfrm>
            <a:off x="577952" y="2865645"/>
            <a:ext cx="7810397" cy="1500189"/>
          </a:xfrm>
          <a:prstGeom prst="rect">
            <a:avLst/>
          </a:prstGeom>
        </p:spPr>
        <p:txBody>
          <a:bodyPr/>
          <a:lstStyle>
            <a:lvl1pPr>
              <a:spcBef>
                <a:spcPts val="1000"/>
              </a:spcBef>
              <a:defRPr sz="4400"/>
            </a:lvl1pPr>
          </a:lstStyle>
          <a:p>
            <a:r>
              <a:t>Conclusions</a:t>
            </a:r>
          </a:p>
        </p:txBody>
      </p:sp>
      <p:sp>
        <p:nvSpPr>
          <p:cNvPr id="539" name="Slide Number Placeholder 3"/>
          <p:cNvSpPr txBox="1">
            <a:spLocks noGrp="1"/>
          </p:cNvSpPr>
          <p:nvPr>
            <p:ph type="sldNum" sz="quarter" idx="2"/>
          </p:nvPr>
        </p:nvSpPr>
        <p:spPr>
          <a:xfrm>
            <a:off x="8413144" y="6314710"/>
            <a:ext cx="273657" cy="2642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52</a:t>
            </a:fld>
            <a:endParaRPr/>
          </a:p>
        </p:txBody>
      </p:sp>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 name="Slide Number Placeholder 3"/>
          <p:cNvSpPr txBox="1">
            <a:spLocks noGrp="1"/>
          </p:cNvSpPr>
          <p:nvPr>
            <p:ph type="sldNum" sz="quarter" idx="2"/>
          </p:nvPr>
        </p:nvSpPr>
        <p:spPr>
          <a:xfrm>
            <a:off x="8413144" y="6314710"/>
            <a:ext cx="273656" cy="2642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53</a:t>
            </a:fld>
            <a:endParaRPr/>
          </a:p>
        </p:txBody>
      </p:sp>
      <p:pic>
        <p:nvPicPr>
          <p:cNvPr id="545" name="Graphic 7" descr="Graphic 7"/>
          <p:cNvPicPr>
            <a:picLocks noChangeAspect="1"/>
          </p:cNvPicPr>
          <p:nvPr/>
        </p:nvPicPr>
        <p:blipFill>
          <a:blip r:embed="rId2"/>
          <a:stretch>
            <a:fillRect/>
          </a:stretch>
        </p:blipFill>
        <p:spPr>
          <a:xfrm>
            <a:off x="7730007" y="755798"/>
            <a:ext cx="765124" cy="765124"/>
          </a:xfrm>
          <a:prstGeom prst="rect">
            <a:avLst/>
          </a:prstGeom>
          <a:ln w="12700">
            <a:miter lim="400000"/>
          </a:ln>
        </p:spPr>
      </p:pic>
      <p:grpSp>
        <p:nvGrpSpPr>
          <p:cNvPr id="548" name="Content Placeholder 2"/>
          <p:cNvGrpSpPr/>
          <p:nvPr/>
        </p:nvGrpSpPr>
        <p:grpSpPr>
          <a:xfrm>
            <a:off x="457200" y="567780"/>
            <a:ext cx="8229600" cy="953142"/>
            <a:chOff x="0" y="0"/>
            <a:chExt cx="8229600" cy="953141"/>
          </a:xfrm>
        </p:grpSpPr>
        <p:sp>
          <p:nvSpPr>
            <p:cNvPr id="546" name="Rectangle"/>
            <p:cNvSpPr/>
            <p:nvPr/>
          </p:nvSpPr>
          <p:spPr>
            <a:xfrm>
              <a:off x="0" y="-1"/>
              <a:ext cx="8229600" cy="953143"/>
            </a:xfrm>
            <a:prstGeom prst="rect">
              <a:avLst/>
            </a:prstGeom>
            <a:solidFill>
              <a:srgbClr val="E1F2FC"/>
            </a:solidFill>
            <a:ln w="9525" cap="flat">
              <a:solidFill>
                <a:srgbClr val="2CA8ED"/>
              </a:solidFill>
              <a:prstDash val="solid"/>
              <a:round/>
            </a:ln>
            <a:effectLst/>
          </p:spPr>
          <p:txBody>
            <a:bodyPr wrap="square" lIns="45719" tIns="45719" rIns="45719" bIns="45719" numCol="1" anchor="ctr">
              <a:noAutofit/>
            </a:bodyPr>
            <a:lstStyle/>
            <a:p>
              <a:pPr marL="342900" indent="-342900">
                <a:spcBef>
                  <a:spcPts val="500"/>
                </a:spcBef>
                <a:defRPr sz="2400" b="1">
                  <a:latin typeface="Arial"/>
                  <a:ea typeface="Arial"/>
                  <a:cs typeface="Arial"/>
                  <a:sym typeface="Arial"/>
                </a:defRPr>
              </a:pPr>
              <a:endParaRPr/>
            </a:p>
          </p:txBody>
        </p:sp>
        <p:sp>
          <p:nvSpPr>
            <p:cNvPr id="547" name="Strong recommendation"/>
            <p:cNvSpPr txBox="1"/>
            <p:nvPr/>
          </p:nvSpPr>
          <p:spPr>
            <a:xfrm>
              <a:off x="50482" y="4762"/>
              <a:ext cx="8128636" cy="94361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rmAutofit/>
            </a:bodyPr>
            <a:lstStyle>
              <a:lvl1pPr marL="342900" indent="-342900">
                <a:spcBef>
                  <a:spcPts val="600"/>
                </a:spcBef>
                <a:defRPr sz="2800" b="1">
                  <a:latin typeface="Arial"/>
                  <a:ea typeface="Arial"/>
                  <a:cs typeface="Arial"/>
                  <a:sym typeface="Arial"/>
                </a:defRPr>
              </a:lvl1pPr>
            </a:lstStyle>
            <a:p>
              <a:r>
                <a:t>Strong recommendation</a:t>
              </a:r>
            </a:p>
          </p:txBody>
        </p:sp>
      </p:grpSp>
      <p:pic>
        <p:nvPicPr>
          <p:cNvPr id="549" name="Graphic 7" descr="Graphic 7"/>
          <p:cNvPicPr>
            <a:picLocks noChangeAspect="1"/>
          </p:cNvPicPr>
          <p:nvPr/>
        </p:nvPicPr>
        <p:blipFill>
          <a:blip r:embed="rId2"/>
          <a:stretch>
            <a:fillRect/>
          </a:stretch>
        </p:blipFill>
        <p:spPr>
          <a:xfrm>
            <a:off x="7730007" y="644702"/>
            <a:ext cx="765124" cy="765125"/>
          </a:xfrm>
          <a:prstGeom prst="rect">
            <a:avLst/>
          </a:prstGeom>
          <a:ln w="12700">
            <a:miter lim="400000"/>
          </a:ln>
        </p:spPr>
      </p:pic>
      <p:sp>
        <p:nvSpPr>
          <p:cNvPr id="550" name="Content Placeholder 2"/>
          <p:cNvSpPr txBox="1"/>
          <p:nvPr/>
        </p:nvSpPr>
        <p:spPr>
          <a:xfrm>
            <a:off x="822265" y="2695219"/>
            <a:ext cx="4795912" cy="29787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342900" indent="-342900">
              <a:spcBef>
                <a:spcPts val="500"/>
              </a:spcBef>
              <a:buSzPct val="100000"/>
              <a:buFont typeface="Arial"/>
              <a:buChar char="•"/>
              <a:defRPr sz="2400">
                <a:latin typeface="Arial"/>
                <a:ea typeface="Arial"/>
                <a:cs typeface="Arial"/>
                <a:sym typeface="Arial"/>
              </a:defRPr>
            </a:pPr>
            <a:r>
              <a:t>The recommendation against screening all adults with a tool, such as a questionnaire, emphasizes the importance of good clinical care and vigilance about patient well-being </a:t>
            </a:r>
          </a:p>
          <a:p>
            <a:pPr marL="742950" lvl="1" indent="-285750">
              <a:spcBef>
                <a:spcPts val="1400"/>
              </a:spcBef>
              <a:buSzPct val="100000"/>
              <a:buFont typeface="Arial"/>
              <a:buChar char="–"/>
              <a:defRPr sz="2000">
                <a:latin typeface="Arial"/>
                <a:ea typeface="Arial"/>
                <a:cs typeface="Arial"/>
                <a:sym typeface="Arial"/>
              </a:defRPr>
            </a:pPr>
            <a:endParaRPr/>
          </a:p>
        </p:txBody>
      </p:sp>
      <p:pic>
        <p:nvPicPr>
          <p:cNvPr id="551" name="Picture 10" descr="Picture 10"/>
          <p:cNvPicPr>
            <a:picLocks noChangeAspect="1"/>
          </p:cNvPicPr>
          <p:nvPr/>
        </p:nvPicPr>
        <p:blipFill>
          <a:blip r:embed="rId3"/>
          <a:stretch>
            <a:fillRect/>
          </a:stretch>
        </p:blipFill>
        <p:spPr>
          <a:xfrm>
            <a:off x="5851788" y="2614935"/>
            <a:ext cx="2645501" cy="2424422"/>
          </a:xfrm>
          <a:prstGeom prst="rect">
            <a:avLst/>
          </a:prstGeom>
          <a:ln w="12700">
            <a:miter lim="400000"/>
          </a:ln>
        </p:spPr>
      </p:pic>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 name="Title 1"/>
          <p:cNvSpPr txBox="1">
            <a:spLocks noGrp="1"/>
          </p:cNvSpPr>
          <p:nvPr>
            <p:ph type="title"/>
          </p:nvPr>
        </p:nvSpPr>
        <p:spPr>
          <a:xfrm>
            <a:off x="540000" y="514800"/>
            <a:ext cx="8213153" cy="824401"/>
          </a:xfrm>
          <a:prstGeom prst="rect">
            <a:avLst/>
          </a:prstGeom>
        </p:spPr>
        <p:txBody>
          <a:bodyPr/>
          <a:lstStyle>
            <a:lvl1pPr>
              <a:defRPr sz="3600">
                <a:solidFill>
                  <a:schemeClr val="accent2"/>
                </a:solidFill>
              </a:defRPr>
            </a:lvl1pPr>
          </a:lstStyle>
          <a:p>
            <a:r>
              <a:t>Takeaway</a:t>
            </a:r>
          </a:p>
        </p:txBody>
      </p:sp>
      <p:sp>
        <p:nvSpPr>
          <p:cNvPr id="554" name="Content Placeholder 2"/>
          <p:cNvSpPr txBox="1">
            <a:spLocks noGrp="1"/>
          </p:cNvSpPr>
          <p:nvPr>
            <p:ph type="body" sz="half" idx="1"/>
          </p:nvPr>
        </p:nvSpPr>
        <p:spPr>
          <a:xfrm>
            <a:off x="453815" y="1315191"/>
            <a:ext cx="8039983" cy="2930577"/>
          </a:xfrm>
          <a:prstGeom prst="rect">
            <a:avLst/>
          </a:prstGeom>
        </p:spPr>
        <p:txBody>
          <a:bodyPr/>
          <a:lstStyle/>
          <a:p>
            <a:pPr>
              <a:defRPr b="1"/>
            </a:pPr>
            <a:r>
              <a:t>Be vigilant and ask </a:t>
            </a:r>
            <a:r>
              <a:rPr b="0"/>
              <a:t>about the mental health of patients regularly </a:t>
            </a:r>
          </a:p>
          <a:p>
            <a:pPr>
              <a:defRPr b="1"/>
            </a:pPr>
            <a:r>
              <a:t>Don’t use </a:t>
            </a:r>
            <a:r>
              <a:rPr b="0"/>
              <a:t>a questionnaire with a cutoff score to detect depression </a:t>
            </a:r>
          </a:p>
          <a:p>
            <a:pPr>
              <a:defRPr b="1"/>
            </a:pPr>
            <a:r>
              <a:t>Use all clinical information </a:t>
            </a:r>
            <a:r>
              <a:rPr b="0"/>
              <a:t>to make a mental health assessment </a:t>
            </a:r>
          </a:p>
        </p:txBody>
      </p:sp>
      <p:grpSp>
        <p:nvGrpSpPr>
          <p:cNvPr id="561" name="Group 7"/>
          <p:cNvGrpSpPr/>
          <p:nvPr/>
        </p:nvGrpSpPr>
        <p:grpSpPr>
          <a:xfrm>
            <a:off x="445107" y="4470451"/>
            <a:ext cx="8058223" cy="1553497"/>
            <a:chOff x="0" y="0"/>
            <a:chExt cx="8058221" cy="1553496"/>
          </a:xfrm>
        </p:grpSpPr>
        <p:sp>
          <p:nvSpPr>
            <p:cNvPr id="555" name="Rectangle: Rounded Corners 6"/>
            <p:cNvSpPr/>
            <p:nvPr/>
          </p:nvSpPr>
          <p:spPr>
            <a:xfrm>
              <a:off x="582282" y="216087"/>
              <a:ext cx="7475940" cy="1337409"/>
            </a:xfrm>
            <a:prstGeom prst="roundRect">
              <a:avLst>
                <a:gd name="adj" fmla="val 16667"/>
              </a:avLst>
            </a:prstGeom>
            <a:solidFill>
              <a:srgbClr val="0D0D0D"/>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nvGrpSpPr>
            <p:cNvPr id="558" name="Rectangle: Rounded Corners 4"/>
            <p:cNvGrpSpPr/>
            <p:nvPr/>
          </p:nvGrpSpPr>
          <p:grpSpPr>
            <a:xfrm>
              <a:off x="471394" y="5011"/>
              <a:ext cx="7581650" cy="1420538"/>
              <a:chOff x="0" y="0"/>
              <a:chExt cx="7581648" cy="1420536"/>
            </a:xfrm>
          </p:grpSpPr>
          <p:sp>
            <p:nvSpPr>
              <p:cNvPr id="556" name="Rounded Rectangle"/>
              <p:cNvSpPr/>
              <p:nvPr/>
            </p:nvSpPr>
            <p:spPr>
              <a:xfrm>
                <a:off x="0" y="0"/>
                <a:ext cx="7581649" cy="1420537"/>
              </a:xfrm>
              <a:prstGeom prst="roundRect">
                <a:avLst>
                  <a:gd name="adj" fmla="val 16667"/>
                </a:avLst>
              </a:prstGeom>
              <a:solidFill>
                <a:srgbClr val="404040"/>
              </a:solidFill>
              <a:ln w="12700" cap="flat">
                <a:noFill/>
                <a:miter lim="400000"/>
              </a:ln>
              <a:effectLst/>
            </p:spPr>
            <p:txBody>
              <a:bodyPr wrap="square" lIns="45719" tIns="45719" rIns="45719" bIns="45719" numCol="1" anchor="ctr">
                <a:noAutofit/>
              </a:bodyPr>
              <a:lstStyle/>
              <a:p>
                <a:pPr>
                  <a:defRPr>
                    <a:solidFill>
                      <a:srgbClr val="FFFFFF"/>
                    </a:solidFill>
                  </a:defRPr>
                </a:pPr>
                <a:endParaRPr/>
              </a:p>
            </p:txBody>
          </p:sp>
          <p:sp>
            <p:nvSpPr>
              <p:cNvPr id="557" name="The Task Force has created infographics for patients and clinicians that summarize the guideline"/>
              <p:cNvSpPr txBox="1"/>
              <p:nvPr/>
            </p:nvSpPr>
            <p:spPr>
              <a:xfrm>
                <a:off x="938025" y="136133"/>
                <a:ext cx="6391399" cy="114827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defRPr sz="2400">
                    <a:solidFill>
                      <a:srgbClr val="FFFFFF"/>
                    </a:solidFill>
                    <a:latin typeface="Arial"/>
                    <a:ea typeface="Arial"/>
                    <a:cs typeface="Arial"/>
                    <a:sym typeface="Arial"/>
                  </a:defRPr>
                </a:lvl1pPr>
              </a:lstStyle>
              <a:p>
                <a:r>
                  <a:t>The Task Force has created infographics for patients and clinicians that summarize the guideline</a:t>
                </a:r>
              </a:p>
            </p:txBody>
          </p:sp>
        </p:grpSp>
        <p:pic>
          <p:nvPicPr>
            <p:cNvPr id="559" name="Picture 3" descr="Picture 3"/>
            <p:cNvPicPr>
              <a:picLocks noChangeAspect="1"/>
            </p:cNvPicPr>
            <p:nvPr/>
          </p:nvPicPr>
          <p:blipFill>
            <a:blip r:embed="rId3"/>
            <a:stretch>
              <a:fillRect/>
            </a:stretch>
          </p:blipFill>
          <p:spPr>
            <a:xfrm>
              <a:off x="73393" y="43471"/>
              <a:ext cx="1222528" cy="1213999"/>
            </a:xfrm>
            <a:prstGeom prst="rect">
              <a:avLst/>
            </a:prstGeom>
            <a:ln w="12700" cap="flat">
              <a:noFill/>
              <a:miter lim="400000"/>
            </a:ln>
            <a:effectLst/>
          </p:spPr>
        </p:pic>
        <p:sp>
          <p:nvSpPr>
            <p:cNvPr id="560" name="Oval 5"/>
            <p:cNvSpPr/>
            <p:nvPr/>
          </p:nvSpPr>
          <p:spPr>
            <a:xfrm>
              <a:off x="0" y="-1"/>
              <a:ext cx="1206501" cy="1190625"/>
            </a:xfrm>
            <a:prstGeom prst="ellipse">
              <a:avLst/>
            </a:prstGeom>
            <a:noFill/>
            <a:ln w="25400" cap="flat">
              <a:solidFill>
                <a:srgbClr val="F2F2F2"/>
              </a:solidFill>
              <a:prstDash val="solid"/>
              <a:round/>
            </a:ln>
            <a:effectLst/>
          </p:spPr>
          <p:txBody>
            <a:bodyPr wrap="square" lIns="45719" tIns="45719" rIns="45719" bIns="45719" numCol="1" anchor="ctr">
              <a:noAutofit/>
            </a:bodyPr>
            <a:lstStyle/>
            <a:p>
              <a:pPr algn="ctr">
                <a:defRPr>
                  <a:solidFill>
                    <a:srgbClr val="FFFFFF"/>
                  </a:solidFill>
                </a:defRPr>
              </a:pPr>
              <a:endParaRPr/>
            </a:p>
          </p:txBody>
        </p:sp>
      </p:grpSp>
      <p:sp>
        <p:nvSpPr>
          <p:cNvPr id="562" name="Slide Number Placeholder 3"/>
          <p:cNvSpPr txBox="1">
            <a:spLocks noGrp="1"/>
          </p:cNvSpPr>
          <p:nvPr>
            <p:ph type="sldNum" sz="quarter" idx="2"/>
          </p:nvPr>
        </p:nvSpPr>
        <p:spPr>
          <a:xfrm>
            <a:off x="8413144" y="6314710"/>
            <a:ext cx="273657" cy="2642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54</a:t>
            </a:fld>
            <a:endParaRPr/>
          </a:p>
        </p:txBody>
      </p:sp>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 name="Content Placeholder 2"/>
          <p:cNvSpPr txBox="1">
            <a:spLocks noGrp="1"/>
          </p:cNvSpPr>
          <p:nvPr>
            <p:ph type="body" sz="half" idx="1"/>
          </p:nvPr>
        </p:nvSpPr>
        <p:spPr>
          <a:xfrm>
            <a:off x="3797352" y="1918448"/>
            <a:ext cx="4647351" cy="3606416"/>
          </a:xfrm>
          <a:prstGeom prst="rect">
            <a:avLst/>
          </a:prstGeom>
        </p:spPr>
        <p:txBody>
          <a:bodyPr/>
          <a:lstStyle/>
          <a:p>
            <a:pPr marL="0" indent="0" defTabSz="868680">
              <a:spcBef>
                <a:spcPts val="1300"/>
              </a:spcBef>
              <a:buSzTx/>
              <a:buNone/>
              <a:defRPr sz="1710"/>
            </a:pPr>
            <a:r>
              <a:t>Depression can significantly affect people’s health and well-being and sadly, is becoming more common. However, evidence shows that a blanket approach to screening every adult with a questionnaire has little or no effect on health. Given the substantial challenges people in Canada face accessing mental health care, we do not recommend interventions unless they show benefit. Instead, be vigilant and ask about patients’ mental health as part of usual care.</a:t>
            </a:r>
          </a:p>
          <a:p>
            <a:pPr marL="0" indent="0" defTabSz="868680">
              <a:spcBef>
                <a:spcPts val="400"/>
              </a:spcBef>
              <a:buSzTx/>
              <a:buNone/>
              <a:defRPr sz="1520"/>
            </a:pPr>
            <a:r>
              <a:t>– </a:t>
            </a:r>
            <a:r>
              <a:rPr sz="1710"/>
              <a:t>Dr. Eddy Lang, Chair, </a:t>
            </a:r>
            <a:br>
              <a:rPr sz="1710"/>
            </a:br>
            <a:r>
              <a:rPr sz="1710"/>
              <a:t>Adult Depression Working Group</a:t>
            </a:r>
          </a:p>
        </p:txBody>
      </p:sp>
      <p:sp>
        <p:nvSpPr>
          <p:cNvPr id="567" name="Slide Number Placeholder 3"/>
          <p:cNvSpPr txBox="1">
            <a:spLocks noGrp="1"/>
          </p:cNvSpPr>
          <p:nvPr>
            <p:ph type="sldNum" sz="quarter" idx="2"/>
          </p:nvPr>
        </p:nvSpPr>
        <p:spPr>
          <a:xfrm>
            <a:off x="8613492" y="6484988"/>
            <a:ext cx="301908" cy="28882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400"/>
            </a:lvl1pPr>
          </a:lstStyle>
          <a:p>
            <a:fld id="{86CB4B4D-7CA3-9044-876B-883B54F8677D}" type="slidenum">
              <a:t>55</a:t>
            </a:fld>
            <a:endParaRPr/>
          </a:p>
        </p:txBody>
      </p:sp>
      <p:pic>
        <p:nvPicPr>
          <p:cNvPr id="568" name="Graphic 6" descr="Graphic 6"/>
          <p:cNvPicPr>
            <a:picLocks noChangeAspect="1"/>
          </p:cNvPicPr>
          <p:nvPr/>
        </p:nvPicPr>
        <p:blipFill>
          <a:blip r:embed="rId2"/>
          <a:stretch>
            <a:fillRect/>
          </a:stretch>
        </p:blipFill>
        <p:spPr>
          <a:xfrm>
            <a:off x="2769683" y="1533462"/>
            <a:ext cx="914401" cy="914401"/>
          </a:xfrm>
          <a:prstGeom prst="rect">
            <a:avLst/>
          </a:prstGeom>
          <a:ln w="12700">
            <a:miter lim="400000"/>
          </a:ln>
        </p:spPr>
      </p:pic>
      <p:pic>
        <p:nvPicPr>
          <p:cNvPr id="569" name="Graphic 6" descr="Graphic 6"/>
          <p:cNvPicPr>
            <a:picLocks noChangeAspect="1"/>
          </p:cNvPicPr>
          <p:nvPr/>
        </p:nvPicPr>
        <p:blipFill>
          <a:blip r:embed="rId2"/>
          <a:stretch>
            <a:fillRect/>
          </a:stretch>
        </p:blipFill>
        <p:spPr>
          <a:xfrm rot="10800000">
            <a:off x="7896165" y="4610463"/>
            <a:ext cx="914401" cy="914401"/>
          </a:xfrm>
          <a:prstGeom prst="rect">
            <a:avLst/>
          </a:prstGeom>
          <a:ln w="12700">
            <a:miter lim="400000"/>
          </a:ln>
        </p:spPr>
      </p:pic>
      <p:sp>
        <p:nvSpPr>
          <p:cNvPr id="570" name="ZoneTexte 2"/>
          <p:cNvSpPr txBox="1"/>
          <p:nvPr/>
        </p:nvSpPr>
        <p:spPr>
          <a:xfrm>
            <a:off x="585720" y="711090"/>
            <a:ext cx="7178635" cy="6098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defRPr sz="3600" b="1">
                <a:solidFill>
                  <a:schemeClr val="accent2"/>
                </a:solidFill>
                <a:latin typeface="Arial"/>
                <a:ea typeface="Arial"/>
                <a:cs typeface="Arial"/>
                <a:sym typeface="Arial"/>
              </a:defRPr>
            </a:lvl1pPr>
          </a:lstStyle>
          <a:p>
            <a:r>
              <a:t>Thank you!</a:t>
            </a:r>
          </a:p>
        </p:txBody>
      </p:sp>
      <p:pic>
        <p:nvPicPr>
          <p:cNvPr id="571" name="Picture 4" descr="Picture 4"/>
          <p:cNvPicPr>
            <a:picLocks noChangeAspect="1"/>
          </p:cNvPicPr>
          <p:nvPr/>
        </p:nvPicPr>
        <p:blipFill>
          <a:blip r:embed="rId3"/>
          <a:stretch>
            <a:fillRect/>
          </a:stretch>
        </p:blipFill>
        <p:spPr>
          <a:xfrm>
            <a:off x="446703" y="1802913"/>
            <a:ext cx="2322980" cy="3252173"/>
          </a:xfrm>
          <a:prstGeom prst="rect">
            <a:avLst/>
          </a:prstGeom>
          <a:ln w="12700">
            <a:miter lim="400000"/>
          </a:ln>
        </p:spPr>
      </p:pic>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 name="Title 1"/>
          <p:cNvSpPr txBox="1">
            <a:spLocks noGrp="1"/>
          </p:cNvSpPr>
          <p:nvPr>
            <p:ph type="title"/>
          </p:nvPr>
        </p:nvSpPr>
        <p:spPr>
          <a:xfrm>
            <a:off x="539999" y="532800"/>
            <a:ext cx="8229601" cy="824400"/>
          </a:xfrm>
          <a:prstGeom prst="rect">
            <a:avLst/>
          </a:prstGeom>
        </p:spPr>
        <p:txBody>
          <a:bodyPr/>
          <a:lstStyle>
            <a:lvl1pPr>
              <a:defRPr sz="3200">
                <a:solidFill>
                  <a:schemeClr val="accent2"/>
                </a:solidFill>
              </a:defRPr>
            </a:lvl1pPr>
          </a:lstStyle>
          <a:p>
            <a:r>
              <a:t>More information</a:t>
            </a:r>
          </a:p>
        </p:txBody>
      </p:sp>
      <p:sp>
        <p:nvSpPr>
          <p:cNvPr id="574" name="Content Placeholder 2"/>
          <p:cNvSpPr txBox="1">
            <a:spLocks noGrp="1"/>
          </p:cNvSpPr>
          <p:nvPr>
            <p:ph type="body" sz="quarter" idx="1"/>
          </p:nvPr>
        </p:nvSpPr>
        <p:spPr>
          <a:xfrm>
            <a:off x="457199" y="2598760"/>
            <a:ext cx="4567303" cy="1523927"/>
          </a:xfrm>
          <a:prstGeom prst="rect">
            <a:avLst/>
          </a:prstGeom>
        </p:spPr>
        <p:txBody>
          <a:bodyPr/>
          <a:lstStyle/>
          <a:p>
            <a:pPr marL="0" indent="0" defTabSz="685800">
              <a:spcBef>
                <a:spcPts val="400"/>
              </a:spcBef>
              <a:buSzTx/>
              <a:buNone/>
              <a:defRPr sz="1800"/>
            </a:pPr>
            <a:r>
              <a:t>For the guideline, clinician and public infographics and links to systematic reviews, visit</a:t>
            </a:r>
          </a:p>
          <a:p>
            <a:pPr marL="0" indent="0" defTabSz="685800">
              <a:spcBef>
                <a:spcPts val="400"/>
              </a:spcBef>
              <a:buSzTx/>
              <a:buNone/>
              <a:defRPr sz="1800"/>
            </a:pPr>
            <a:endParaRPr/>
          </a:p>
          <a:p>
            <a:pPr marL="257175" indent="-257175" defTabSz="685800">
              <a:spcBef>
                <a:spcPts val="400"/>
              </a:spcBef>
              <a:defRPr sz="1800"/>
            </a:pPr>
            <a:r>
              <a:rPr u="sng">
                <a:solidFill>
                  <a:schemeClr val="accent2"/>
                </a:solidFill>
                <a:uFill>
                  <a:solidFill>
                    <a:schemeClr val="accent2"/>
                  </a:solidFill>
                </a:uFill>
                <a:hlinkClick r:id="rId3"/>
              </a:rPr>
              <a:t>http://canadiantaskforce.ca</a:t>
            </a:r>
            <a:r>
              <a:t> </a:t>
            </a:r>
          </a:p>
        </p:txBody>
      </p:sp>
      <p:pic>
        <p:nvPicPr>
          <p:cNvPr id="575" name="Picture 4" descr="Picture 4"/>
          <p:cNvPicPr>
            <a:picLocks noChangeAspect="1"/>
          </p:cNvPicPr>
          <p:nvPr/>
        </p:nvPicPr>
        <p:blipFill>
          <a:blip r:embed="rId4"/>
          <a:stretch>
            <a:fillRect/>
          </a:stretch>
        </p:blipFill>
        <p:spPr>
          <a:xfrm>
            <a:off x="5090166" y="1527621"/>
            <a:ext cx="3597694" cy="3670100"/>
          </a:xfrm>
          <a:prstGeom prst="rect">
            <a:avLst/>
          </a:prstGeom>
          <a:ln w="12700">
            <a:miter lim="400000"/>
          </a:ln>
        </p:spPr>
      </p:pic>
      <p:sp>
        <p:nvSpPr>
          <p:cNvPr id="576" name="Slide Number Placeholder 3"/>
          <p:cNvSpPr txBox="1">
            <a:spLocks noGrp="1"/>
          </p:cNvSpPr>
          <p:nvPr>
            <p:ph type="sldNum" sz="quarter" idx="2"/>
          </p:nvPr>
        </p:nvSpPr>
        <p:spPr>
          <a:xfrm>
            <a:off x="8413144" y="6314710"/>
            <a:ext cx="273657" cy="2642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56</a:t>
            </a:fld>
            <a:endParaRPr/>
          </a:p>
        </p:txBody>
      </p:sp>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 name="Slide Number Placeholder 3"/>
          <p:cNvSpPr txBox="1">
            <a:spLocks noGrp="1"/>
          </p:cNvSpPr>
          <p:nvPr>
            <p:ph type="sldNum" sz="quarter" idx="2"/>
          </p:nvPr>
        </p:nvSpPr>
        <p:spPr>
          <a:xfrm>
            <a:off x="8413144" y="6314710"/>
            <a:ext cx="273656" cy="2642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57</a:t>
            </a:fld>
            <a:endParaRPr/>
          </a:p>
        </p:txBody>
      </p:sp>
      <p:sp>
        <p:nvSpPr>
          <p:cNvPr id="581" name="TextBox 4"/>
          <p:cNvSpPr txBox="1"/>
          <p:nvPr/>
        </p:nvSpPr>
        <p:spPr>
          <a:xfrm>
            <a:off x="3032379" y="1375954"/>
            <a:ext cx="3053543" cy="6098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3600" b="1">
                <a:latin typeface="Arial"/>
                <a:ea typeface="Arial"/>
                <a:cs typeface="Arial"/>
                <a:sym typeface="Arial"/>
              </a:defRPr>
            </a:pPr>
            <a:r>
              <a:t>Questions ?​</a:t>
            </a:r>
          </a:p>
        </p:txBody>
      </p:sp>
      <p:pic>
        <p:nvPicPr>
          <p:cNvPr id="582" name="Graphic 8" descr="Graphic 8"/>
          <p:cNvPicPr>
            <a:picLocks noChangeAspect="1"/>
          </p:cNvPicPr>
          <p:nvPr/>
        </p:nvPicPr>
        <p:blipFill>
          <a:blip r:embed="rId2"/>
          <a:stretch>
            <a:fillRect/>
          </a:stretch>
        </p:blipFill>
        <p:spPr>
          <a:xfrm>
            <a:off x="3118180" y="2502561"/>
            <a:ext cx="2881942" cy="2866995"/>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Content Placeholder 2"/>
          <p:cNvSpPr txBox="1">
            <a:spLocks noGrp="1"/>
          </p:cNvSpPr>
          <p:nvPr>
            <p:ph type="body" idx="1"/>
          </p:nvPr>
        </p:nvSpPr>
        <p:spPr>
          <a:xfrm>
            <a:off x="99649" y="1451220"/>
            <a:ext cx="7810477" cy="4299380"/>
          </a:xfrm>
          <a:prstGeom prst="rect">
            <a:avLst/>
          </a:prstGeom>
        </p:spPr>
        <p:txBody>
          <a:bodyPr/>
          <a:lstStyle/>
          <a:p>
            <a:pPr marL="720661" lvl="1" indent="-277177" defTabSz="886968">
              <a:buChar char="•"/>
              <a:defRPr sz="2134"/>
            </a:pPr>
            <a:r>
              <a:t>Independent panel of volunteer clinicians and methodologists</a:t>
            </a:r>
            <a:endParaRPr sz="1940"/>
          </a:p>
          <a:p>
            <a:pPr marL="1108710" lvl="2" indent="-221742" defTabSz="886968">
              <a:spcBef>
                <a:spcPts val="400"/>
              </a:spcBef>
              <a:defRPr sz="1940"/>
            </a:pPr>
            <a:r>
              <a:t>6 family physicians, 4 specialists, 2 nurse practitioners</a:t>
            </a:r>
          </a:p>
          <a:p>
            <a:pPr marL="0" lvl="1" indent="388048" defTabSz="886968">
              <a:spcBef>
                <a:spcPts val="400"/>
              </a:spcBef>
              <a:buSzTx/>
              <a:buNone/>
              <a:defRPr sz="2134"/>
            </a:pPr>
            <a:endParaRPr/>
          </a:p>
          <a:p>
            <a:pPr marL="0" lvl="1" indent="443484" defTabSz="886968">
              <a:buSzTx/>
              <a:buNone/>
              <a:defRPr sz="2134" b="1"/>
            </a:pPr>
            <a:r>
              <a:t>Mandate</a:t>
            </a:r>
            <a:r>
              <a:rPr b="0"/>
              <a:t>:</a:t>
            </a:r>
            <a:endParaRPr sz="1940"/>
          </a:p>
          <a:p>
            <a:pPr marL="720661" lvl="1" indent="-277177" defTabSz="886968">
              <a:buFont typeface="Courier New"/>
              <a:buChar char="o"/>
              <a:defRPr sz="2134"/>
            </a:pPr>
            <a:r>
              <a:t>Develop evidence-based clinical practice guidelines to support primary care providers in delivering preventive healthcare</a:t>
            </a:r>
            <a:endParaRPr sz="1940"/>
          </a:p>
          <a:p>
            <a:pPr marL="0" lvl="1" indent="443484" defTabSz="886968">
              <a:spcBef>
                <a:spcPts val="400"/>
              </a:spcBef>
              <a:buSzTx/>
              <a:buNone/>
              <a:defRPr sz="2134" b="1"/>
            </a:pPr>
            <a:endParaRPr sz="1940"/>
          </a:p>
          <a:p>
            <a:pPr marL="0" lvl="1" indent="443484" defTabSz="886968">
              <a:buSzTx/>
              <a:buNone/>
              <a:defRPr sz="2134" b="1"/>
            </a:pPr>
            <a:r>
              <a:t>Goal:</a:t>
            </a:r>
            <a:endParaRPr sz="1940"/>
          </a:p>
          <a:p>
            <a:pPr marL="720661" lvl="1" indent="-277177" defTabSz="886968">
              <a:buFont typeface="Courier New"/>
              <a:buChar char="o"/>
              <a:defRPr sz="2134"/>
            </a:pPr>
            <a:r>
              <a:t>To improve the health of Canadians with evidence-based clinical practice guidelines for primary care</a:t>
            </a:r>
          </a:p>
        </p:txBody>
      </p:sp>
      <p:sp>
        <p:nvSpPr>
          <p:cNvPr id="231" name="Slide Number Placeholder 3"/>
          <p:cNvSpPr txBox="1">
            <a:spLocks noGrp="1"/>
          </p:cNvSpPr>
          <p:nvPr>
            <p:ph type="sldNum" sz="quarter" idx="2"/>
          </p:nvPr>
        </p:nvSpPr>
        <p:spPr>
          <a:xfrm>
            <a:off x="8497902" y="6314710"/>
            <a:ext cx="188898" cy="2642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a:t>
            </a:fld>
            <a:endParaRPr/>
          </a:p>
        </p:txBody>
      </p:sp>
      <p:sp>
        <p:nvSpPr>
          <p:cNvPr id="232" name="Title 4"/>
          <p:cNvSpPr txBox="1"/>
          <p:nvPr/>
        </p:nvSpPr>
        <p:spPr>
          <a:xfrm>
            <a:off x="276264" y="484113"/>
            <a:ext cx="8591472" cy="8926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pPr>
              <a:defRPr sz="2800" b="1">
                <a:solidFill>
                  <a:schemeClr val="accent2"/>
                </a:solidFill>
                <a:latin typeface="Arial"/>
                <a:ea typeface="Arial"/>
                <a:cs typeface="Arial"/>
                <a:sym typeface="Arial"/>
              </a:defRPr>
            </a:pPr>
            <a:r>
              <a:t>Canadian Task Force on Preventive Health Care (CTFPHC): Who are we and what do we do?</a:t>
            </a:r>
          </a:p>
        </p:txBody>
      </p:sp>
      <p:sp>
        <p:nvSpPr>
          <p:cNvPr id="233" name="Straight Connector 4"/>
          <p:cNvSpPr/>
          <p:nvPr/>
        </p:nvSpPr>
        <p:spPr>
          <a:xfrm>
            <a:off x="456675" y="2763173"/>
            <a:ext cx="8230126" cy="1"/>
          </a:xfrm>
          <a:prstGeom prst="line">
            <a:avLst/>
          </a:prstGeom>
          <a:ln>
            <a:solidFill>
              <a:srgbClr val="000000"/>
            </a:solidFill>
          </a:ln>
        </p:spPr>
        <p:txBody>
          <a:bodyPr lIns="45719" rIns="45719"/>
          <a:lstStyle/>
          <a:p>
            <a:endParaRPr/>
          </a:p>
        </p:txBody>
      </p:sp>
      <p:sp>
        <p:nvSpPr>
          <p:cNvPr id="234" name="Straight Connector 7"/>
          <p:cNvSpPr/>
          <p:nvPr/>
        </p:nvSpPr>
        <p:spPr>
          <a:xfrm>
            <a:off x="456674" y="4626631"/>
            <a:ext cx="8230126" cy="1"/>
          </a:xfrm>
          <a:prstGeom prst="line">
            <a:avLst/>
          </a:prstGeom>
          <a:ln>
            <a:solidFill>
              <a:srgbClr val="000000"/>
            </a:solidFill>
          </a:ln>
        </p:spPr>
        <p:txBody>
          <a:bodyPr lIns="45719" rIns="45719"/>
          <a:lstStyle/>
          <a:p>
            <a:endParaRPr/>
          </a:p>
        </p:txBody>
      </p:sp>
      <p:pic>
        <p:nvPicPr>
          <p:cNvPr id="235" name="Graphic 14" descr="Graphic 14"/>
          <p:cNvPicPr>
            <a:picLocks noChangeAspect="1"/>
          </p:cNvPicPr>
          <p:nvPr/>
        </p:nvPicPr>
        <p:blipFill>
          <a:blip r:embed="rId3"/>
          <a:stretch>
            <a:fillRect/>
          </a:stretch>
        </p:blipFill>
        <p:spPr>
          <a:xfrm>
            <a:off x="7973876" y="4891830"/>
            <a:ext cx="750959" cy="717828"/>
          </a:xfrm>
          <a:prstGeom prst="rect">
            <a:avLst/>
          </a:prstGeom>
          <a:ln w="12700">
            <a:miter lim="400000"/>
          </a:ln>
        </p:spPr>
      </p:pic>
      <p:pic>
        <p:nvPicPr>
          <p:cNvPr id="236" name="Graphic 15" descr="Graphic 15"/>
          <p:cNvPicPr>
            <a:picLocks noChangeAspect="1"/>
          </p:cNvPicPr>
          <p:nvPr/>
        </p:nvPicPr>
        <p:blipFill>
          <a:blip r:embed="rId4"/>
          <a:stretch>
            <a:fillRect/>
          </a:stretch>
        </p:blipFill>
        <p:spPr>
          <a:xfrm>
            <a:off x="7973877" y="3142788"/>
            <a:ext cx="758691" cy="860288"/>
          </a:xfrm>
          <a:prstGeom prst="rect">
            <a:avLst/>
          </a:prstGeom>
          <a:ln w="12700">
            <a:miter lim="400000"/>
          </a:ln>
        </p:spPr>
      </p:pic>
      <p:pic>
        <p:nvPicPr>
          <p:cNvPr id="237" name="Graphic 16" descr="Graphic 16"/>
          <p:cNvPicPr>
            <a:picLocks noChangeAspect="1"/>
          </p:cNvPicPr>
          <p:nvPr/>
        </p:nvPicPr>
        <p:blipFill>
          <a:blip r:embed="rId5"/>
          <a:stretch>
            <a:fillRect/>
          </a:stretch>
        </p:blipFill>
        <p:spPr>
          <a:xfrm>
            <a:off x="7918660" y="1643961"/>
            <a:ext cx="878511" cy="790163"/>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TextBox 12"/>
          <p:cNvSpPr txBox="1"/>
          <p:nvPr/>
        </p:nvSpPr>
        <p:spPr>
          <a:xfrm>
            <a:off x="4823613" y="4883194"/>
            <a:ext cx="3037538" cy="4920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285750" indent="-285750">
              <a:buSzPct val="100000"/>
              <a:buFont typeface="Arial"/>
              <a:buChar char="•"/>
              <a:defRPr sz="1400" b="1">
                <a:latin typeface="Arial"/>
                <a:ea typeface="Arial"/>
                <a:cs typeface="Arial"/>
                <a:sym typeface="Arial"/>
              </a:defRPr>
            </a:pPr>
            <a:r>
              <a:t>Greg Traversy</a:t>
            </a:r>
          </a:p>
          <a:p>
            <a:pPr marL="285750" indent="-285750">
              <a:buSzPct val="100000"/>
              <a:buFont typeface="Arial"/>
              <a:buChar char="•"/>
              <a:defRPr sz="1400" b="1">
                <a:latin typeface="Arial"/>
                <a:ea typeface="Arial"/>
                <a:cs typeface="Arial"/>
                <a:sym typeface="Arial"/>
              </a:defRPr>
            </a:pPr>
            <a:r>
              <a:t>Casey Gray</a:t>
            </a:r>
          </a:p>
        </p:txBody>
      </p:sp>
      <p:sp>
        <p:nvSpPr>
          <p:cNvPr id="242" name="Title 1"/>
          <p:cNvSpPr txBox="1"/>
          <p:nvPr/>
        </p:nvSpPr>
        <p:spPr>
          <a:xfrm>
            <a:off x="152046" y="607719"/>
            <a:ext cx="8489034" cy="5480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ctr" defTabSz="685800">
              <a:defRPr sz="3200" b="1">
                <a:solidFill>
                  <a:schemeClr val="accent2"/>
                </a:solidFill>
                <a:latin typeface="Arial"/>
                <a:ea typeface="Arial"/>
                <a:cs typeface="Arial"/>
                <a:sym typeface="Arial"/>
              </a:defRPr>
            </a:lvl1pPr>
          </a:lstStyle>
          <a:p>
            <a:r>
              <a:t>Who worked on this guideline?</a:t>
            </a:r>
          </a:p>
        </p:txBody>
      </p:sp>
      <p:sp>
        <p:nvSpPr>
          <p:cNvPr id="243" name="TextBox 9"/>
          <p:cNvSpPr txBox="1"/>
          <p:nvPr/>
        </p:nvSpPr>
        <p:spPr>
          <a:xfrm>
            <a:off x="4720728" y="4020222"/>
            <a:ext cx="3780001" cy="288825"/>
          </a:xfrm>
          <a:prstGeom prst="rect">
            <a:avLst/>
          </a:prstGeom>
          <a:solidFill>
            <a:srgbClr val="40404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400" b="1">
                <a:solidFill>
                  <a:srgbClr val="FFFFFF"/>
                </a:solidFill>
                <a:latin typeface="Arial"/>
                <a:ea typeface="Arial"/>
                <a:cs typeface="Arial"/>
                <a:sym typeface="Arial"/>
              </a:defRPr>
            </a:lvl1pPr>
          </a:lstStyle>
          <a:p>
            <a:r>
              <a:t>Science team: PHAC (non-voting)</a:t>
            </a:r>
          </a:p>
        </p:txBody>
      </p:sp>
      <p:sp>
        <p:nvSpPr>
          <p:cNvPr id="244" name="TextBox 10"/>
          <p:cNvSpPr txBox="1"/>
          <p:nvPr/>
        </p:nvSpPr>
        <p:spPr>
          <a:xfrm>
            <a:off x="2367604" y="2189188"/>
            <a:ext cx="1970460" cy="4920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400" b="1">
                <a:latin typeface="Arial"/>
                <a:ea typeface="Arial"/>
                <a:cs typeface="Arial"/>
                <a:sym typeface="Arial"/>
              </a:defRPr>
            </a:pPr>
            <a:r>
              <a:t>Eddy Lang</a:t>
            </a:r>
          </a:p>
          <a:p>
            <a:pPr>
              <a:defRPr sz="1400" b="1">
                <a:latin typeface="Arial"/>
                <a:ea typeface="Arial"/>
                <a:cs typeface="Arial"/>
                <a:sym typeface="Arial"/>
              </a:defRPr>
            </a:pPr>
            <a:r>
              <a:t>Working Group Chair</a:t>
            </a:r>
          </a:p>
        </p:txBody>
      </p:sp>
      <p:sp>
        <p:nvSpPr>
          <p:cNvPr id="245" name="TextBox 19"/>
          <p:cNvSpPr txBox="1"/>
          <p:nvPr/>
        </p:nvSpPr>
        <p:spPr>
          <a:xfrm>
            <a:off x="2355417" y="4769232"/>
            <a:ext cx="1695089" cy="2888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400" b="1">
                <a:solidFill>
                  <a:srgbClr val="303030"/>
                </a:solidFill>
                <a:latin typeface="Arial"/>
                <a:ea typeface="Arial"/>
                <a:cs typeface="Arial"/>
                <a:sym typeface="Arial"/>
              </a:defRPr>
            </a:lvl1pPr>
          </a:lstStyle>
          <a:p>
            <a:r>
              <a:t>John Leblanc</a:t>
            </a:r>
          </a:p>
        </p:txBody>
      </p:sp>
      <p:grpSp>
        <p:nvGrpSpPr>
          <p:cNvPr id="248" name="Picture 20"/>
          <p:cNvGrpSpPr/>
          <p:nvPr/>
        </p:nvGrpSpPr>
        <p:grpSpPr>
          <a:xfrm>
            <a:off x="359030" y="1535570"/>
            <a:ext cx="1501380" cy="1501379"/>
            <a:chOff x="0" y="0"/>
            <a:chExt cx="1501378" cy="1501378"/>
          </a:xfrm>
        </p:grpSpPr>
        <p:pic>
          <p:nvPicPr>
            <p:cNvPr id="246" name="image13.jpeg" descr="image13.jpeg"/>
            <p:cNvPicPr>
              <a:picLocks noChangeAspect="1"/>
            </p:cNvPicPr>
            <p:nvPr/>
          </p:nvPicPr>
          <p:blipFill>
            <a:blip r:embed="rId3"/>
            <a:srcRect t="2597" r="445" b="1287"/>
            <a:stretch>
              <a:fillRect/>
            </a:stretch>
          </p:blipFill>
          <p:spPr>
            <a:xfrm>
              <a:off x="13643" y="0"/>
              <a:ext cx="1487736" cy="1501379"/>
            </a:xfrm>
            <a:custGeom>
              <a:avLst/>
              <a:gdLst/>
              <a:ahLst/>
              <a:cxnLst>
                <a:cxn ang="0">
                  <a:pos x="wd2" y="hd2"/>
                </a:cxn>
                <a:cxn ang="5400000">
                  <a:pos x="wd2" y="hd2"/>
                </a:cxn>
                <a:cxn ang="10800000">
                  <a:pos x="wd2" y="hd2"/>
                </a:cxn>
                <a:cxn ang="16200000">
                  <a:pos x="wd2" y="hd2"/>
                </a:cxn>
              </a:cxnLst>
              <a:rect l="0" t="0" r="r" b="b"/>
              <a:pathLst>
                <a:path w="21600" h="21600" extrusionOk="0">
                  <a:moveTo>
                    <a:pt x="10699" y="0"/>
                  </a:moveTo>
                  <a:cubicBezTo>
                    <a:pt x="5379" y="0"/>
                    <a:pt x="956" y="3780"/>
                    <a:pt x="0" y="8776"/>
                  </a:cubicBezTo>
                  <a:lnTo>
                    <a:pt x="0" y="12818"/>
                  </a:lnTo>
                  <a:cubicBezTo>
                    <a:pt x="956" y="17815"/>
                    <a:pt x="5379" y="21600"/>
                    <a:pt x="10699" y="21600"/>
                  </a:cubicBezTo>
                  <a:cubicBezTo>
                    <a:pt x="16717" y="21600"/>
                    <a:pt x="21600" y="16761"/>
                    <a:pt x="21600" y="10797"/>
                  </a:cubicBezTo>
                  <a:cubicBezTo>
                    <a:pt x="21600" y="4833"/>
                    <a:pt x="16717" y="0"/>
                    <a:pt x="10699" y="0"/>
                  </a:cubicBezTo>
                  <a:close/>
                </a:path>
              </a:pathLst>
            </a:custGeom>
            <a:ln w="12700" cap="flat">
              <a:noFill/>
              <a:miter lim="400000"/>
            </a:ln>
            <a:effectLst/>
          </p:spPr>
        </p:pic>
        <p:sp>
          <p:nvSpPr>
            <p:cNvPr id="247" name="Shape"/>
            <p:cNvSpPr/>
            <p:nvPr/>
          </p:nvSpPr>
          <p:spPr>
            <a:xfrm>
              <a:off x="0" y="0"/>
              <a:ext cx="1501201" cy="15012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10800"/>
                  </a:lnTo>
                  <a:cubicBezTo>
                    <a:pt x="0" y="4835"/>
                    <a:pt x="4835" y="0"/>
                    <a:pt x="10800" y="0"/>
                  </a:cubicBezTo>
                  <a:lnTo>
                    <a:pt x="10800" y="0"/>
                  </a:lnTo>
                  <a:cubicBezTo>
                    <a:pt x="16765" y="0"/>
                    <a:pt x="21600" y="4835"/>
                    <a:pt x="21600" y="10800"/>
                  </a:cubicBezTo>
                  <a:lnTo>
                    <a:pt x="21600" y="10800"/>
                  </a:lnTo>
                  <a:cubicBezTo>
                    <a:pt x="21600" y="16765"/>
                    <a:pt x="16765" y="21600"/>
                    <a:pt x="10800" y="21600"/>
                  </a:cubicBezTo>
                  <a:lnTo>
                    <a:pt x="10800" y="21600"/>
                  </a:lnTo>
                  <a:cubicBezTo>
                    <a:pt x="4835" y="21600"/>
                    <a:pt x="0" y="16765"/>
                    <a:pt x="0" y="10800"/>
                  </a:cubicBezTo>
                  <a:close/>
                </a:path>
              </a:pathLst>
            </a:custGeom>
            <a:noFill/>
            <a:ln w="9525" cap="flat">
              <a:solidFill>
                <a:srgbClr val="BFBFBF"/>
              </a:solidFill>
              <a:prstDash val="solid"/>
              <a:round/>
            </a:ln>
            <a:effectLst/>
          </p:spPr>
          <p:txBody>
            <a:bodyPr wrap="square" lIns="45719" tIns="45719" rIns="45719" bIns="45719" numCol="1" anchor="ctr">
              <a:noAutofit/>
            </a:bodyPr>
            <a:lstStyle/>
            <a:p>
              <a:endParaRPr/>
            </a:p>
          </p:txBody>
        </p:sp>
      </p:grpSp>
      <p:sp>
        <p:nvSpPr>
          <p:cNvPr id="249" name="TextBox 26"/>
          <p:cNvSpPr txBox="1"/>
          <p:nvPr/>
        </p:nvSpPr>
        <p:spPr>
          <a:xfrm>
            <a:off x="6500208" y="2209782"/>
            <a:ext cx="1954801" cy="2888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400" b="1">
                <a:latin typeface="Arial"/>
                <a:ea typeface="Arial"/>
                <a:cs typeface="Arial"/>
                <a:sym typeface="Arial"/>
              </a:defRPr>
            </a:lvl1pPr>
          </a:lstStyle>
          <a:p>
            <a:r>
              <a:t>Heather Colquhoun</a:t>
            </a:r>
          </a:p>
        </p:txBody>
      </p:sp>
      <p:sp>
        <p:nvSpPr>
          <p:cNvPr id="250" name="Straight Arrow Connector 7"/>
          <p:cNvSpPr/>
          <p:nvPr/>
        </p:nvSpPr>
        <p:spPr>
          <a:xfrm>
            <a:off x="4567023" y="1186274"/>
            <a:ext cx="14503" cy="4939087"/>
          </a:xfrm>
          <a:prstGeom prst="line">
            <a:avLst/>
          </a:prstGeom>
          <a:ln>
            <a:solidFill>
              <a:srgbClr val="000000"/>
            </a:solidFill>
          </a:ln>
        </p:spPr>
        <p:txBody>
          <a:bodyPr lIns="45719" rIns="45719"/>
          <a:lstStyle/>
          <a:p>
            <a:endParaRPr/>
          </a:p>
        </p:txBody>
      </p:sp>
      <p:sp>
        <p:nvSpPr>
          <p:cNvPr id="251" name="Espace réservé du numéro de diapositive 3"/>
          <p:cNvSpPr txBox="1">
            <a:spLocks noGrp="1"/>
          </p:cNvSpPr>
          <p:nvPr>
            <p:ph type="sldNum" sz="quarter" idx="2"/>
          </p:nvPr>
        </p:nvSpPr>
        <p:spPr>
          <a:xfrm>
            <a:off x="8497902" y="6314710"/>
            <a:ext cx="188898" cy="2642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a:t>
            </a:fld>
            <a:endParaRPr/>
          </a:p>
        </p:txBody>
      </p:sp>
      <p:sp>
        <p:nvSpPr>
          <p:cNvPr id="252" name="Straight Connector 14"/>
          <p:cNvSpPr/>
          <p:nvPr/>
        </p:nvSpPr>
        <p:spPr>
          <a:xfrm>
            <a:off x="628769" y="3683520"/>
            <a:ext cx="3780001" cy="1"/>
          </a:xfrm>
          <a:prstGeom prst="line">
            <a:avLst/>
          </a:prstGeom>
          <a:ln>
            <a:solidFill>
              <a:srgbClr val="000000"/>
            </a:solidFill>
          </a:ln>
        </p:spPr>
        <p:txBody>
          <a:bodyPr lIns="45719" rIns="45719"/>
          <a:lstStyle/>
          <a:p>
            <a:endParaRPr/>
          </a:p>
        </p:txBody>
      </p:sp>
      <p:sp>
        <p:nvSpPr>
          <p:cNvPr id="253" name="Straight Connector 15"/>
          <p:cNvSpPr/>
          <p:nvPr/>
        </p:nvSpPr>
        <p:spPr>
          <a:xfrm>
            <a:off x="4720728" y="3683520"/>
            <a:ext cx="3780002" cy="1"/>
          </a:xfrm>
          <a:prstGeom prst="line">
            <a:avLst/>
          </a:prstGeom>
          <a:ln>
            <a:solidFill>
              <a:srgbClr val="000000"/>
            </a:solidFill>
          </a:ln>
        </p:spPr>
        <p:txBody>
          <a:bodyPr lIns="45719" rIns="45719"/>
          <a:lstStyle/>
          <a:p>
            <a:endParaRPr/>
          </a:p>
        </p:txBody>
      </p:sp>
      <p:pic>
        <p:nvPicPr>
          <p:cNvPr id="254" name="Picture 2" descr="Picture 2"/>
          <p:cNvPicPr>
            <a:picLocks noChangeAspect="1"/>
          </p:cNvPicPr>
          <p:nvPr/>
        </p:nvPicPr>
        <p:blipFill>
          <a:blip r:embed="rId4"/>
          <a:stretch>
            <a:fillRect/>
          </a:stretch>
        </p:blipFill>
        <p:spPr>
          <a:xfrm>
            <a:off x="4776635" y="1536699"/>
            <a:ext cx="1508023" cy="14986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close/>
              </a:path>
            </a:pathLst>
          </a:custGeom>
          <a:ln>
            <a:solidFill>
              <a:srgbClr val="BFBFBF"/>
            </a:solidFill>
          </a:ln>
        </p:spPr>
      </p:pic>
      <p:pic>
        <p:nvPicPr>
          <p:cNvPr id="255" name="Picture 4" descr="Picture 4"/>
          <p:cNvPicPr>
            <a:picLocks noChangeAspect="1"/>
          </p:cNvPicPr>
          <p:nvPr/>
        </p:nvPicPr>
        <p:blipFill>
          <a:blip r:embed="rId5"/>
          <a:srcRect/>
          <a:stretch>
            <a:fillRect/>
          </a:stretch>
        </p:blipFill>
        <p:spPr>
          <a:xfrm>
            <a:off x="352117" y="4174842"/>
            <a:ext cx="1508023" cy="151328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6" y="0"/>
                  <a:pt x="0" y="4838"/>
                  <a:pt x="0" y="10803"/>
                </a:cubicBezTo>
                <a:cubicBezTo>
                  <a:pt x="0" y="16768"/>
                  <a:pt x="4836" y="21600"/>
                  <a:pt x="10800" y="21600"/>
                </a:cubicBezTo>
                <a:cubicBezTo>
                  <a:pt x="16764" y="21600"/>
                  <a:pt x="21600" y="16768"/>
                  <a:pt x="21600" y="10803"/>
                </a:cubicBezTo>
                <a:cubicBezTo>
                  <a:pt x="21600" y="4838"/>
                  <a:pt x="16764" y="0"/>
                  <a:pt x="10800" y="0"/>
                </a:cubicBezTo>
                <a:close/>
              </a:path>
            </a:pathLst>
          </a:custGeom>
          <a:ln>
            <a:solidFill>
              <a:srgbClr val="BFBFBF"/>
            </a:solidFill>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Title 1"/>
          <p:cNvSpPr txBox="1">
            <a:spLocks noGrp="1"/>
          </p:cNvSpPr>
          <p:nvPr>
            <p:ph type="title"/>
          </p:nvPr>
        </p:nvSpPr>
        <p:spPr>
          <a:prstGeom prst="rect">
            <a:avLst/>
          </a:prstGeom>
        </p:spPr>
        <p:txBody>
          <a:bodyPr anchor="b"/>
          <a:lstStyle>
            <a:lvl1pPr defTabSz="868680">
              <a:lnSpc>
                <a:spcPct val="90000"/>
              </a:lnSpc>
              <a:defRPr sz="2470">
                <a:solidFill>
                  <a:schemeClr val="accent2"/>
                </a:solidFill>
              </a:defRPr>
            </a:lvl1pPr>
          </a:lstStyle>
          <a:p>
            <a:r>
              <a:t>Content experts on depression screening – non-voting </a:t>
            </a:r>
          </a:p>
        </p:txBody>
      </p:sp>
      <p:sp>
        <p:nvSpPr>
          <p:cNvPr id="260" name="Slide Number Placeholder 3"/>
          <p:cNvSpPr txBox="1">
            <a:spLocks noGrp="1"/>
          </p:cNvSpPr>
          <p:nvPr>
            <p:ph type="sldNum" sz="quarter" idx="2"/>
          </p:nvPr>
        </p:nvSpPr>
        <p:spPr>
          <a:xfrm>
            <a:off x="8505418" y="6322685"/>
            <a:ext cx="181382" cy="24830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a:bodyPr>
          <a:lstStyle>
            <a:lvl1pPr>
              <a:spcBef>
                <a:spcPts val="600"/>
              </a:spcBef>
              <a:defRPr b="0">
                <a:solidFill>
                  <a:srgbClr val="FFFFFF"/>
                </a:solidFill>
                <a:latin typeface="+mn-lt"/>
                <a:ea typeface="+mn-ea"/>
                <a:cs typeface="+mn-cs"/>
                <a:sym typeface="Calibri"/>
              </a:defRPr>
            </a:lvl1pPr>
          </a:lstStyle>
          <a:p>
            <a:fld id="{86CB4B4D-7CA3-9044-876B-883B54F8677D}" type="slidenum">
              <a:t>8</a:t>
            </a:fld>
            <a:endParaRPr/>
          </a:p>
        </p:txBody>
      </p:sp>
      <p:sp>
        <p:nvSpPr>
          <p:cNvPr id="261" name="TextBox 7"/>
          <p:cNvSpPr txBox="1"/>
          <p:nvPr/>
        </p:nvSpPr>
        <p:spPr>
          <a:xfrm>
            <a:off x="502921" y="4440642"/>
            <a:ext cx="2624866" cy="8230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1400" b="1">
                <a:latin typeface="Arial"/>
                <a:ea typeface="Arial"/>
                <a:cs typeface="Arial"/>
                <a:sym typeface="Arial"/>
              </a:defRPr>
            </a:pPr>
            <a:r>
              <a:t>Bianca Lauria-Horner</a:t>
            </a:r>
            <a:r>
              <a:rPr b="0"/>
              <a:t>, MD</a:t>
            </a:r>
          </a:p>
          <a:p>
            <a:pPr algn="ctr">
              <a:defRPr sz="1200">
                <a:latin typeface="Arial"/>
                <a:ea typeface="Arial"/>
                <a:cs typeface="Arial"/>
                <a:sym typeface="Arial"/>
              </a:defRPr>
            </a:pPr>
            <a:r>
              <a:t>Associate professor, Department of Psychiatry Dalhousie University</a:t>
            </a:r>
          </a:p>
        </p:txBody>
      </p:sp>
      <p:sp>
        <p:nvSpPr>
          <p:cNvPr id="262" name="TextBox 9"/>
          <p:cNvSpPr txBox="1"/>
          <p:nvPr/>
        </p:nvSpPr>
        <p:spPr>
          <a:xfrm>
            <a:off x="6500308" y="4466411"/>
            <a:ext cx="2307168" cy="153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1400" b="1">
                <a:latin typeface="Arial"/>
                <a:ea typeface="Arial"/>
                <a:cs typeface="Arial"/>
                <a:sym typeface="Arial"/>
              </a:defRPr>
            </a:pPr>
            <a:r>
              <a:t>Brett Thombs</a:t>
            </a:r>
            <a:r>
              <a:rPr b="0"/>
              <a:t>, PhD</a:t>
            </a:r>
          </a:p>
          <a:p>
            <a:pPr algn="ctr">
              <a:defRPr sz="1200">
                <a:latin typeface="Arial"/>
                <a:ea typeface="Arial"/>
                <a:cs typeface="Arial"/>
                <a:sym typeface="Arial"/>
              </a:defRPr>
            </a:pPr>
            <a:r>
              <a:t>Canada Research Chair </a:t>
            </a:r>
          </a:p>
          <a:p>
            <a:pPr algn="ctr">
              <a:defRPr sz="1200">
                <a:latin typeface="Arial"/>
                <a:ea typeface="Arial"/>
                <a:cs typeface="Arial"/>
                <a:sym typeface="Arial"/>
              </a:defRPr>
            </a:pPr>
            <a:r>
              <a:t>Professor, Department of Psychiatry, McGill University</a:t>
            </a:r>
          </a:p>
          <a:p>
            <a:pPr algn="ctr">
              <a:defRPr sz="1200">
                <a:latin typeface="Arial"/>
                <a:ea typeface="Arial"/>
                <a:cs typeface="Arial"/>
                <a:sym typeface="Arial"/>
              </a:defRPr>
            </a:pPr>
            <a:r>
              <a:t> Senior Investigator, Lady Davis Institute for Medical Research, Jewish General Hospital</a:t>
            </a:r>
          </a:p>
        </p:txBody>
      </p:sp>
      <p:sp>
        <p:nvSpPr>
          <p:cNvPr id="263" name="Espace réservé du numéro de diapositive 3"/>
          <p:cNvSpPr txBox="1"/>
          <p:nvPr/>
        </p:nvSpPr>
        <p:spPr>
          <a:xfrm>
            <a:off x="7315015" y="6467110"/>
            <a:ext cx="1478465"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r">
              <a:defRPr sz="1200" b="1">
                <a:latin typeface="Arial"/>
                <a:ea typeface="Arial"/>
                <a:cs typeface="Arial"/>
                <a:sym typeface="Arial"/>
              </a:defRPr>
            </a:lvl1pPr>
          </a:lstStyle>
          <a:p>
            <a:r>
              <a:t>8</a:t>
            </a:r>
          </a:p>
        </p:txBody>
      </p:sp>
      <p:sp>
        <p:nvSpPr>
          <p:cNvPr id="264" name="TextBox 2"/>
          <p:cNvSpPr txBox="1"/>
          <p:nvPr/>
        </p:nvSpPr>
        <p:spPr>
          <a:xfrm>
            <a:off x="3529382" y="4416385"/>
            <a:ext cx="2405779" cy="20033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1400" b="1">
                <a:latin typeface="Arial"/>
                <a:ea typeface="Arial"/>
                <a:cs typeface="Arial"/>
                <a:sym typeface="Arial"/>
              </a:defRPr>
            </a:pPr>
            <a:r>
              <a:t>Scott Patten</a:t>
            </a:r>
            <a:r>
              <a:rPr b="0"/>
              <a:t>, MD</a:t>
            </a:r>
          </a:p>
          <a:p>
            <a:pPr algn="ctr">
              <a:defRPr sz="1200">
                <a:latin typeface="Arial"/>
                <a:ea typeface="Arial"/>
                <a:cs typeface="Arial"/>
                <a:sym typeface="Arial"/>
              </a:defRPr>
            </a:pPr>
            <a:r>
              <a:t>Professor, Cumming School of Medicine, University of Calgary</a:t>
            </a:r>
          </a:p>
          <a:p>
            <a:pPr algn="ctr">
              <a:defRPr sz="1200">
                <a:latin typeface="Arial"/>
                <a:ea typeface="Arial"/>
                <a:cs typeface="Arial"/>
                <a:sym typeface="Arial"/>
              </a:defRPr>
            </a:pPr>
            <a:r>
              <a:t>Cuthbertson &amp; Fischer Chair in Pediatric Mental Health, Alberta Children's Hospital Research Institute</a:t>
            </a:r>
          </a:p>
          <a:p>
            <a:pPr algn="ctr">
              <a:defRPr sz="1200">
                <a:latin typeface="Arial"/>
                <a:ea typeface="Arial"/>
                <a:cs typeface="Arial"/>
                <a:sym typeface="Arial"/>
              </a:defRPr>
            </a:pPr>
            <a:endParaRPr/>
          </a:p>
          <a:p>
            <a:pPr algn="ctr">
              <a:defRPr>
                <a:latin typeface="Arial"/>
                <a:ea typeface="Arial"/>
                <a:cs typeface="Arial"/>
                <a:sym typeface="Arial"/>
              </a:defRPr>
            </a:pPr>
            <a:endParaRPr/>
          </a:p>
        </p:txBody>
      </p:sp>
      <p:pic>
        <p:nvPicPr>
          <p:cNvPr id="265" name="Picture 2" descr="Picture 2"/>
          <p:cNvPicPr>
            <a:picLocks noChangeAspect="1"/>
          </p:cNvPicPr>
          <p:nvPr/>
        </p:nvPicPr>
        <p:blipFill>
          <a:blip r:embed="rId2"/>
          <a:srcRect b="3903"/>
          <a:stretch>
            <a:fillRect/>
          </a:stretch>
        </p:blipFill>
        <p:spPr>
          <a:xfrm>
            <a:off x="6540162" y="1973017"/>
            <a:ext cx="2223877" cy="2235694"/>
          </a:xfrm>
          <a:prstGeom prst="rect">
            <a:avLst/>
          </a:prstGeom>
          <a:ln w="12700">
            <a:miter lim="400000"/>
          </a:ln>
        </p:spPr>
      </p:pic>
      <p:pic>
        <p:nvPicPr>
          <p:cNvPr id="266" name="Picture 5" descr="Picture 5"/>
          <p:cNvPicPr>
            <a:picLocks noChangeAspect="1"/>
          </p:cNvPicPr>
          <p:nvPr/>
        </p:nvPicPr>
        <p:blipFill>
          <a:blip r:embed="rId3"/>
          <a:srcRect b="10643"/>
          <a:stretch>
            <a:fillRect/>
          </a:stretch>
        </p:blipFill>
        <p:spPr>
          <a:xfrm>
            <a:off x="702391" y="1971982"/>
            <a:ext cx="2217801" cy="2245594"/>
          </a:xfrm>
          <a:prstGeom prst="rect">
            <a:avLst/>
          </a:prstGeom>
          <a:ln w="12700">
            <a:miter lim="400000"/>
          </a:ln>
        </p:spPr>
      </p:pic>
      <p:pic>
        <p:nvPicPr>
          <p:cNvPr id="267" name="Picture 6" descr="Picture 6"/>
          <p:cNvPicPr>
            <a:picLocks noChangeAspect="1"/>
          </p:cNvPicPr>
          <p:nvPr/>
        </p:nvPicPr>
        <p:blipFill>
          <a:blip r:embed="rId4"/>
          <a:srcRect t="37" b="24092"/>
          <a:stretch>
            <a:fillRect/>
          </a:stretch>
        </p:blipFill>
        <p:spPr>
          <a:xfrm>
            <a:off x="3619806" y="1973704"/>
            <a:ext cx="2217800" cy="2230921"/>
          </a:xfrm>
          <a:prstGeom prst="rect">
            <a:avLst/>
          </a:prstGeom>
          <a:ln w="12700">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Title 4"/>
          <p:cNvSpPr txBox="1">
            <a:spLocks noGrp="1"/>
          </p:cNvSpPr>
          <p:nvPr>
            <p:ph type="title"/>
          </p:nvPr>
        </p:nvSpPr>
        <p:spPr>
          <a:xfrm>
            <a:off x="442773" y="689112"/>
            <a:ext cx="8155128" cy="762001"/>
          </a:xfrm>
          <a:prstGeom prst="rect">
            <a:avLst/>
          </a:prstGeom>
        </p:spPr>
        <p:txBody>
          <a:bodyPr/>
          <a:lstStyle>
            <a:lvl1pPr>
              <a:defRPr sz="3200">
                <a:solidFill>
                  <a:schemeClr val="accent2"/>
                </a:solidFill>
              </a:defRPr>
            </a:lvl1pPr>
          </a:lstStyle>
          <a:p>
            <a:r>
              <a:t>Patients/Public</a:t>
            </a:r>
          </a:p>
        </p:txBody>
      </p:sp>
      <p:sp>
        <p:nvSpPr>
          <p:cNvPr id="270" name="Content Placeholder 5"/>
          <p:cNvSpPr txBox="1">
            <a:spLocks noGrp="1"/>
          </p:cNvSpPr>
          <p:nvPr>
            <p:ph type="body" idx="1"/>
          </p:nvPr>
        </p:nvSpPr>
        <p:spPr>
          <a:xfrm>
            <a:off x="555915" y="1534919"/>
            <a:ext cx="8041986" cy="4121919"/>
          </a:xfrm>
          <a:prstGeom prst="rect">
            <a:avLst/>
          </a:prstGeom>
        </p:spPr>
        <p:txBody>
          <a:bodyPr/>
          <a:lstStyle/>
          <a:p>
            <a:pPr marL="0" indent="0" defTabSz="896111">
              <a:spcBef>
                <a:spcPts val="1100"/>
              </a:spcBef>
              <a:buSzTx/>
              <a:buNone/>
              <a:defRPr sz="2352" b="1"/>
            </a:pPr>
            <a:r>
              <a:t>Phase 1</a:t>
            </a:r>
          </a:p>
          <a:p>
            <a:pPr marL="336042" indent="-336042" defTabSz="896111">
              <a:spcBef>
                <a:spcPts val="1100"/>
              </a:spcBef>
              <a:defRPr sz="2352"/>
            </a:pPr>
            <a:r>
              <a:t>16 adult citizens rated importance of harms and benefits of screening </a:t>
            </a:r>
          </a:p>
          <a:p>
            <a:pPr marL="336042" indent="-336042" defTabSz="896111">
              <a:spcBef>
                <a:spcPts val="1100"/>
              </a:spcBef>
              <a:defRPr sz="2352"/>
            </a:pPr>
            <a:r>
              <a:t>2 focus groups (14 adults) and 2 interviews about outcomes</a:t>
            </a:r>
          </a:p>
          <a:p>
            <a:pPr marL="0" indent="0" defTabSz="896111">
              <a:spcBef>
                <a:spcPts val="1100"/>
              </a:spcBef>
              <a:buSzTx/>
              <a:buNone/>
              <a:defRPr sz="2352" b="1"/>
            </a:pPr>
            <a:r>
              <a:t>Phase 2</a:t>
            </a:r>
          </a:p>
          <a:p>
            <a:pPr marL="336042" indent="-336042" defTabSz="896111">
              <a:spcBef>
                <a:spcPts val="1100"/>
              </a:spcBef>
              <a:defRPr sz="2352"/>
            </a:pPr>
            <a:r>
              <a:t>18 adults given data from systematic review on outcomes</a:t>
            </a:r>
          </a:p>
          <a:p>
            <a:pPr marL="336042" indent="-336042" defTabSz="896111">
              <a:spcBef>
                <a:spcPts val="1100"/>
              </a:spcBef>
              <a:defRPr sz="2352"/>
            </a:pPr>
            <a:r>
              <a:t>18 adults (4 focus groups) on values and preferences</a:t>
            </a:r>
          </a:p>
          <a:p>
            <a:pPr marL="336042" indent="-336042" defTabSz="896111">
              <a:spcBef>
                <a:spcPts val="1100"/>
              </a:spcBef>
              <a:defRPr sz="2352"/>
            </a:pPr>
            <a:r>
              <a:t>Public and clinician feedback on guideline tools </a:t>
            </a:r>
          </a:p>
        </p:txBody>
      </p:sp>
      <p:sp>
        <p:nvSpPr>
          <p:cNvPr id="271" name="Slide Number Placeholder 3"/>
          <p:cNvSpPr txBox="1">
            <a:spLocks noGrp="1"/>
          </p:cNvSpPr>
          <p:nvPr>
            <p:ph type="sldNum" sz="quarter" idx="2"/>
          </p:nvPr>
        </p:nvSpPr>
        <p:spPr>
          <a:xfrm>
            <a:off x="8497902" y="6314710"/>
            <a:ext cx="188898" cy="2642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a:t>
            </a:fld>
            <a:endParaRPr/>
          </a:p>
        </p:txBody>
      </p:sp>
      <p:pic>
        <p:nvPicPr>
          <p:cNvPr id="272" name="Picture 3" descr="Picture 3"/>
          <p:cNvPicPr>
            <a:picLocks noChangeAspect="1"/>
          </p:cNvPicPr>
          <p:nvPr/>
        </p:nvPicPr>
        <p:blipFill>
          <a:blip r:embed="rId3"/>
          <a:stretch>
            <a:fillRect/>
          </a:stretch>
        </p:blipFill>
        <p:spPr>
          <a:xfrm>
            <a:off x="6554396" y="354177"/>
            <a:ext cx="2465040" cy="1699008"/>
          </a:xfrm>
          <a:prstGeom prst="rect">
            <a:avLst/>
          </a:prstGeom>
          <a:ln w="12700">
            <a:miter lim="400000"/>
          </a:ln>
        </p:spPr>
      </p:pic>
      <p:sp>
        <p:nvSpPr>
          <p:cNvPr id="273" name="Straight Arrow Connector 2"/>
          <p:cNvSpPr/>
          <p:nvPr/>
        </p:nvSpPr>
        <p:spPr>
          <a:xfrm>
            <a:off x="342646" y="3776495"/>
            <a:ext cx="8492435" cy="33131"/>
          </a:xfrm>
          <a:prstGeom prst="line">
            <a:avLst/>
          </a:prstGeom>
          <a:ln>
            <a:solidFill>
              <a:srgbClr val="000000"/>
            </a:solidFill>
          </a:ln>
        </p:spPr>
        <p:txBody>
          <a:bodyPr lIns="45719" rIns="45719"/>
          <a:lstStyle/>
          <a:p>
            <a:endParaRPr/>
          </a:p>
        </p:txBody>
      </p:sp>
    </p:spTree>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C60651"/>
      </a:accent1>
      <a:accent2>
        <a:srgbClr val="007BC3"/>
      </a:accent2>
      <a:accent3>
        <a:srgbClr val="14B24B"/>
      </a:accent3>
      <a:accent4>
        <a:srgbClr val="560F27"/>
      </a:accent4>
      <a:accent5>
        <a:srgbClr val="0A5077"/>
      </a:accent5>
      <a:accent6>
        <a:srgbClr val="FDB83E"/>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C60651"/>
      </a:accent1>
      <a:accent2>
        <a:srgbClr val="007BC3"/>
      </a:accent2>
      <a:accent3>
        <a:srgbClr val="14B24B"/>
      </a:accent3>
      <a:accent4>
        <a:srgbClr val="560F27"/>
      </a:accent4>
      <a:accent5>
        <a:srgbClr val="0A5077"/>
      </a:accent5>
      <a:accent6>
        <a:srgbClr val="FDB83E"/>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TotalTime>
  <Words>3450</Words>
  <Application>Microsoft Macintosh PowerPoint</Application>
  <PresentationFormat>On-screen Show (4:3)</PresentationFormat>
  <Paragraphs>378</Paragraphs>
  <Slides>57</Slides>
  <Notes>21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57</vt:i4>
      </vt:variant>
    </vt:vector>
  </HeadingPairs>
  <TitlesOfParts>
    <vt:vector size="61" baseType="lpstr">
      <vt:lpstr>Arial</vt:lpstr>
      <vt:lpstr>Calibri</vt:lpstr>
      <vt:lpstr>Courier New</vt:lpstr>
      <vt:lpstr>Office Theme</vt:lpstr>
      <vt:lpstr>Recommendations on screening adults​ for depression with a screening tool</vt:lpstr>
      <vt:lpstr>Important confidentiality notice</vt:lpstr>
      <vt:lpstr>Slide deck</vt:lpstr>
      <vt:lpstr>PowerPoint Presentation</vt:lpstr>
      <vt:lpstr>PowerPoint Presentation</vt:lpstr>
      <vt:lpstr>PowerPoint Presentation</vt:lpstr>
      <vt:lpstr>PowerPoint Presentation</vt:lpstr>
      <vt:lpstr>Content experts on depression screening – non-voting </vt:lpstr>
      <vt:lpstr>Patients/Public</vt:lpstr>
      <vt:lpstr>PowerPoint Presentation</vt:lpstr>
      <vt:lpstr>Conflicts of interest</vt:lpstr>
      <vt:lpstr>Conflicts of interest</vt:lpstr>
      <vt:lpstr>What did we try to answer?</vt:lpstr>
      <vt:lpstr>Who are the recommendations for?</vt:lpstr>
      <vt:lpstr>What did we look for? </vt:lpstr>
      <vt:lpstr>PowerPoint Presentation</vt:lpstr>
      <vt:lpstr>PowerPoint Presentation</vt:lpstr>
      <vt:lpstr>How did we do it? </vt:lpstr>
      <vt:lpstr>PowerPoint Presentation</vt:lpstr>
      <vt:lpstr>PowerPoint Presentation</vt:lpstr>
      <vt:lpstr>PowerPoint Presentation</vt:lpstr>
      <vt:lpstr>PowerPoint Presentation</vt:lpstr>
      <vt:lpstr>PowerPoint Presentation</vt:lpstr>
      <vt:lpstr>Who does the guideline apply to?</vt:lpstr>
      <vt:lpstr>Screening vs. usual care</vt:lpstr>
      <vt:lpstr>PowerPoint Presentation</vt:lpstr>
      <vt:lpstr>Strong recommendations with low certainty</vt:lpstr>
      <vt:lpstr>Strong recommendations with low certainty</vt:lpstr>
      <vt:lpstr>Overall approach</vt:lpstr>
      <vt:lpstr>What does this mean for clinicians?</vt:lpstr>
      <vt:lpstr>PowerPoint Presentation</vt:lpstr>
      <vt:lpstr>PowerPoint Presentation</vt:lpstr>
      <vt:lpstr>PowerPoint Presentation</vt:lpstr>
      <vt:lpstr>PowerPoint Presentation</vt:lpstr>
      <vt:lpstr>PowerPoint Presentation</vt:lpstr>
      <vt:lpstr>PowerPoint Presentation</vt:lpstr>
      <vt:lpstr>How do we compare to other national guidelines?</vt:lpstr>
      <vt:lpstr>Benefits and harms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Tools</vt:lpstr>
      <vt:lpstr>Tools</vt:lpstr>
      <vt:lpstr>PowerPoint Presentation</vt:lpstr>
      <vt:lpstr>PowerPoint Presentation</vt:lpstr>
      <vt:lpstr>Takeaway</vt:lpstr>
      <vt:lpstr>PowerPoint Presentation</vt:lpstr>
      <vt:lpstr>More information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Recommendations on screening adults​ for depression with a screening tool</dc:title>
  <cp:lastModifiedBy>Fatiah De Matas</cp:lastModifiedBy>
  <cp:revision>1</cp:revision>
  <dcterms:modified xsi:type="dcterms:W3CDTF">2025-10-14T20:15:59Z</dcterms:modified>
</cp:coreProperties>
</file>