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ACACF"/>
          </a:solidFill>
        </a:fill>
      </a:tcStyle>
    </a:wholeTbl>
    <a:band2H>
      <a:tcTxStyle/>
      <a:tcStyle>
        <a:tcBdr/>
        <a:fill>
          <a:solidFill>
            <a:srgbClr val="F5E6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E4CE"/>
          </a:solidFill>
        </a:fill>
      </a:tcStyle>
    </a:wholeTbl>
    <a:band2H>
      <a:tcTxStyle/>
      <a:tcStyle>
        <a:tcBdr/>
        <a:fill>
          <a:solidFill>
            <a:srgbClr val="E7F2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EE6CD"/>
          </a:solidFill>
        </a:fill>
      </a:tcStyle>
    </a:wholeTbl>
    <a:band2H>
      <a:tcTxStyle/>
      <a:tcStyle>
        <a:tcBdr/>
        <a:fill>
          <a:solidFill>
            <a:srgbClr val="FFF3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28"/>
  </p:normalViewPr>
  <p:slideViewPr>
    <p:cSldViewPr snapToGrid="0">
      <p:cViewPr varScale="1">
        <p:scale>
          <a:sx n="115" d="100"/>
          <a:sy n="115" d="100"/>
        </p:scale>
        <p:origin x="264"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5" name="Shape 225"/>
          <p:cNvSpPr>
            <a:spLocks noGrp="1" noRot="1" noChangeAspect="1"/>
          </p:cNvSpPr>
          <p:nvPr>
            <p:ph type="sldImg"/>
          </p:nvPr>
        </p:nvSpPr>
        <p:spPr>
          <a:xfrm>
            <a:off x="1143000" y="685800"/>
            <a:ext cx="4572000" cy="3429000"/>
          </a:xfrm>
          <a:prstGeom prst="rect">
            <a:avLst/>
          </a:prstGeom>
        </p:spPr>
        <p:txBody>
          <a:bodyPr/>
          <a:lstStyle/>
          <a:p>
            <a:endParaRPr/>
          </a:p>
        </p:txBody>
      </p:sp>
      <p:sp>
        <p:nvSpPr>
          <p:cNvPr id="226" name="Shape 226"/>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canadiantaskforce.ca/fr"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Shape 234"/>
          <p:cNvSpPr>
            <a:spLocks noGrp="1" noRot="1" noChangeAspect="1"/>
          </p:cNvSpPr>
          <p:nvPr>
            <p:ph type="sldImg"/>
          </p:nvPr>
        </p:nvSpPr>
        <p:spPr>
          <a:prstGeom prst="rect">
            <a:avLst/>
          </a:prstGeom>
        </p:spPr>
        <p:txBody>
          <a:bodyPr/>
          <a:lstStyle/>
          <a:p>
            <a:endParaRPr/>
          </a:p>
        </p:txBody>
      </p:sp>
      <p:sp>
        <p:nvSpPr>
          <p:cNvPr id="235" name="Shape 235"/>
          <p:cNvSpPr>
            <a:spLocks noGrp="1"/>
          </p:cNvSpPr>
          <p:nvPr>
            <p:ph type="body" sz="quarter" idx="1"/>
          </p:nvPr>
        </p:nvSpPr>
        <p:spPr>
          <a:prstGeom prst="rect">
            <a:avLst/>
          </a:prstGeom>
        </p:spPr>
        <p:txBody>
          <a:bodyPr/>
          <a:lstStyle/>
          <a:p>
            <a:r>
              <a:t>Rappel concernant la confidentialité : en participant à cet appel, vous acceptez de garder </a:t>
            </a:r>
            <a:r>
              <a:rPr>
                <a:solidFill>
                  <a:srgbClr val="C00000"/>
                </a:solidFill>
              </a:rPr>
              <a:t>confidentielle</a:t>
            </a:r>
            <a:r>
              <a:t> la totalité du contenu de la présentation et de la période de questions-réponses jusqu’à la publication officielle des recommandations, le 20 octobre 2025</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 name="Shape 333"/>
          <p:cNvSpPr>
            <a:spLocks noGrp="1" noRot="1" noChangeAspect="1"/>
          </p:cNvSpPr>
          <p:nvPr>
            <p:ph type="sldImg"/>
          </p:nvPr>
        </p:nvSpPr>
        <p:spPr>
          <a:prstGeom prst="rect">
            <a:avLst/>
          </a:prstGeom>
        </p:spPr>
        <p:txBody>
          <a:bodyPr/>
          <a:lstStyle/>
          <a:p>
            <a:endParaRPr/>
          </a:p>
        </p:txBody>
      </p:sp>
      <p:sp>
        <p:nvSpPr>
          <p:cNvPr id="334" name="Shape 334"/>
          <p:cNvSpPr>
            <a:spLocks noGrp="1"/>
          </p:cNvSpPr>
          <p:nvPr>
            <p:ph type="body" sz="quarter" idx="1"/>
          </p:nvPr>
        </p:nvSpPr>
        <p:spPr>
          <a:prstGeom prst="rect">
            <a:avLst/>
          </a:prstGeom>
        </p:spPr>
        <p:txBody>
          <a:bodyPr/>
          <a:lstStyle>
            <a:lvl1pPr marL="171450" indent="-171450">
              <a:buSzPct val="100000"/>
              <a:buFont typeface="Arial"/>
              <a:buChar char="•"/>
            </a:lvl1pPr>
          </a:lstStyle>
          <a:p>
            <a:r>
              <a:t>Ces recommandations aident les professionnels de soins primaires, dont les médecins, les infirmières et les autres professionnels qui servent de premier point de contact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Shape 341"/>
          <p:cNvSpPr>
            <a:spLocks noGrp="1" noRot="1" noChangeAspect="1"/>
          </p:cNvSpPr>
          <p:nvPr>
            <p:ph type="sldImg"/>
          </p:nvPr>
        </p:nvSpPr>
        <p:spPr>
          <a:prstGeom prst="rect">
            <a:avLst/>
          </a:prstGeom>
        </p:spPr>
        <p:txBody>
          <a:bodyPr/>
          <a:lstStyle/>
          <a:p>
            <a:endParaRPr/>
          </a:p>
        </p:txBody>
      </p:sp>
      <p:sp>
        <p:nvSpPr>
          <p:cNvPr id="342" name="Shape 342"/>
          <p:cNvSpPr>
            <a:spLocks noGrp="1"/>
          </p:cNvSpPr>
          <p:nvPr>
            <p:ph type="body" sz="quarter" idx="1"/>
          </p:nvPr>
        </p:nvSpPr>
        <p:spPr>
          <a:prstGeom prst="rect">
            <a:avLst/>
          </a:prstGeom>
        </p:spPr>
        <p:txBody>
          <a:bodyPr/>
          <a:lstStyle/>
          <a:p>
            <a:r>
              <a:t>Nous avons examiné les données sur les résultats importants pour les patients (bénéfices et préjudices)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 name="Shape 362"/>
          <p:cNvSpPr>
            <a:spLocks noGrp="1" noRot="1" noChangeAspect="1"/>
          </p:cNvSpPr>
          <p:nvPr>
            <p:ph type="sldImg"/>
          </p:nvPr>
        </p:nvSpPr>
        <p:spPr>
          <a:prstGeom prst="rect">
            <a:avLst/>
          </a:prstGeom>
        </p:spPr>
        <p:txBody>
          <a:bodyPr/>
          <a:lstStyle/>
          <a:p>
            <a:endParaRPr/>
          </a:p>
        </p:txBody>
      </p:sp>
      <p:sp>
        <p:nvSpPr>
          <p:cNvPr id="363" name="Shape 363"/>
          <p:cNvSpPr>
            <a:spLocks noGrp="1"/>
          </p:cNvSpPr>
          <p:nvPr>
            <p:ph type="body" sz="quarter" idx="1"/>
          </p:nvPr>
        </p:nvSpPr>
        <p:spPr>
          <a:prstGeom prst="rect">
            <a:avLst/>
          </a:prstGeom>
        </p:spPr>
        <p:txBody>
          <a:bodyPr/>
          <a:lstStyle>
            <a:lvl1pPr>
              <a:defRPr>
                <a:solidFill>
                  <a:srgbClr val="212121"/>
                </a:solidFill>
              </a:defRPr>
            </a:lvl1pPr>
          </a:lstStyle>
          <a:p>
            <a:r>
              <a:t>Le cadre GRADE (Grading of Recommendations Assessment, Development and Evaluation) fournit une méthodologie standard pour évaluer le degré de certitude des données probantes et formuler des recommandations. Il est largement utilisé dans le monde entier et contribue à réduire au minimum les biais à chaque étape de l’élaboration de lignes directrices.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 name="Shape 410"/>
          <p:cNvSpPr>
            <a:spLocks noGrp="1" noRot="1" noChangeAspect="1"/>
          </p:cNvSpPr>
          <p:nvPr>
            <p:ph type="sldImg"/>
          </p:nvPr>
        </p:nvSpPr>
        <p:spPr>
          <a:prstGeom prst="rect">
            <a:avLst/>
          </a:prstGeom>
        </p:spPr>
        <p:txBody>
          <a:bodyPr/>
          <a:lstStyle/>
          <a:p>
            <a:endParaRPr/>
          </a:p>
        </p:txBody>
      </p:sp>
      <p:sp>
        <p:nvSpPr>
          <p:cNvPr id="411" name="Shape 411"/>
          <p:cNvSpPr>
            <a:spLocks noGrp="1"/>
          </p:cNvSpPr>
          <p:nvPr>
            <p:ph type="body" sz="quarter" idx="1"/>
          </p:nvPr>
        </p:nvSpPr>
        <p:spPr>
          <a:prstGeom prst="rect">
            <a:avLst/>
          </a:prstGeom>
        </p:spPr>
        <p:txBody>
          <a:bodyPr/>
          <a:lstStyle/>
          <a:p>
            <a:pPr marL="285750" indent="-285750">
              <a:buSzPct val="100000"/>
              <a:buFont typeface="Arial"/>
              <a:buChar char="•"/>
            </a:pPr>
            <a:r>
              <a:t>Le Groupe d’étude canadien recommande fortement les conseils prodigués par des professionnels en soins primaires, les séances de counseling individuelles ou en groupe par un conseiller formé en cessation tabagique (en personne ou par téléphone), les interventions par messagerie texte et les ressources d’autoassistance.</a:t>
            </a:r>
          </a:p>
          <a:p>
            <a:pPr marL="285750" indent="-285750">
              <a:buSzPct val="100000"/>
              <a:buFont typeface="Arial"/>
              <a:buChar char="•"/>
            </a:pPr>
            <a:r>
              <a:t>Toutes ces mesures apportent au moins un léger bénéfice en matière de cessation tabagique et présentent peu ou pas de préjudices (plus d’informations sur le rapport bénéfices/préjudices à venir).</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 name="Shape 438"/>
          <p:cNvSpPr>
            <a:spLocks noGrp="1" noRot="1" noChangeAspect="1"/>
          </p:cNvSpPr>
          <p:nvPr>
            <p:ph type="sldImg"/>
          </p:nvPr>
        </p:nvSpPr>
        <p:spPr>
          <a:prstGeom prst="rect">
            <a:avLst/>
          </a:prstGeom>
        </p:spPr>
        <p:txBody>
          <a:bodyPr/>
          <a:lstStyle/>
          <a:p>
            <a:endParaRPr/>
          </a:p>
        </p:txBody>
      </p:sp>
      <p:sp>
        <p:nvSpPr>
          <p:cNvPr id="439" name="Shape 439"/>
          <p:cNvSpPr>
            <a:spLocks noGrp="1"/>
          </p:cNvSpPr>
          <p:nvPr>
            <p:ph type="body" sz="quarter" idx="1"/>
          </p:nvPr>
        </p:nvSpPr>
        <p:spPr>
          <a:prstGeom prst="rect">
            <a:avLst/>
          </a:prstGeom>
        </p:spPr>
        <p:txBody>
          <a:bodyPr/>
          <a:lstStyle/>
          <a:p>
            <a:r>
              <a:t>- Résultats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 name="Shape 481"/>
          <p:cNvSpPr>
            <a:spLocks noGrp="1" noRot="1" noChangeAspect="1"/>
          </p:cNvSpPr>
          <p:nvPr>
            <p:ph type="sldImg"/>
          </p:nvPr>
        </p:nvSpPr>
        <p:spPr>
          <a:prstGeom prst="rect">
            <a:avLst/>
          </a:prstGeom>
        </p:spPr>
        <p:txBody>
          <a:bodyPr/>
          <a:lstStyle/>
          <a:p>
            <a:endParaRPr/>
          </a:p>
        </p:txBody>
      </p:sp>
      <p:sp>
        <p:nvSpPr>
          <p:cNvPr id="482" name="Shape 482"/>
          <p:cNvSpPr>
            <a:spLocks noGrp="1"/>
          </p:cNvSpPr>
          <p:nvPr>
            <p:ph type="body" sz="quarter" idx="1"/>
          </p:nvPr>
        </p:nvSpPr>
        <p:spPr>
          <a:prstGeom prst="rect">
            <a:avLst/>
          </a:prstGeom>
        </p:spPr>
        <p:txBody>
          <a:bodyPr/>
          <a:lstStyle/>
          <a:p>
            <a:r>
              <a:t>Justification des recommandations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 name="Shape 541"/>
          <p:cNvSpPr>
            <a:spLocks noGrp="1" noRot="1" noChangeAspect="1"/>
          </p:cNvSpPr>
          <p:nvPr>
            <p:ph type="sldImg"/>
          </p:nvPr>
        </p:nvSpPr>
        <p:spPr>
          <a:prstGeom prst="rect">
            <a:avLst/>
          </a:prstGeom>
        </p:spPr>
        <p:txBody>
          <a:bodyPr/>
          <a:lstStyle/>
          <a:p>
            <a:endParaRPr/>
          </a:p>
        </p:txBody>
      </p:sp>
      <p:sp>
        <p:nvSpPr>
          <p:cNvPr id="542" name="Shape 542"/>
          <p:cNvSpPr>
            <a:spLocks noGrp="1"/>
          </p:cNvSpPr>
          <p:nvPr>
            <p:ph type="body" sz="quarter" idx="1"/>
          </p:nvPr>
        </p:nvSpPr>
        <p:spPr>
          <a:prstGeom prst="rect">
            <a:avLst/>
          </a:prstGeom>
        </p:spPr>
        <p:txBody>
          <a:bodyPr/>
          <a:lstStyle>
            <a:lvl1pPr marL="171450" indent="-171450">
              <a:buSzPct val="100000"/>
              <a:buFont typeface="Arial"/>
              <a:buChar char="•"/>
            </a:lvl1pPr>
          </a:lstStyle>
          <a:p>
            <a:r>
              <a:t>En faisant cette recommandation, le Groupe d’étude canadien a pris en compte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 name="Shape 553"/>
          <p:cNvSpPr>
            <a:spLocks noGrp="1" noRot="1" noChangeAspect="1"/>
          </p:cNvSpPr>
          <p:nvPr>
            <p:ph type="sldImg"/>
          </p:nvPr>
        </p:nvSpPr>
        <p:spPr>
          <a:prstGeom prst="rect">
            <a:avLst/>
          </a:prstGeom>
        </p:spPr>
        <p:txBody>
          <a:bodyPr/>
          <a:lstStyle/>
          <a:p>
            <a:endParaRPr/>
          </a:p>
        </p:txBody>
      </p:sp>
      <p:sp>
        <p:nvSpPr>
          <p:cNvPr id="554" name="Shape 554"/>
          <p:cNvSpPr>
            <a:spLocks noGrp="1"/>
          </p:cNvSpPr>
          <p:nvPr>
            <p:ph type="body" sz="quarter" idx="1"/>
          </p:nvPr>
        </p:nvSpPr>
        <p:spPr>
          <a:prstGeom prst="rect">
            <a:avLst/>
          </a:prstGeom>
        </p:spPr>
        <p:txBody>
          <a:bodyPr/>
          <a:lstStyle/>
          <a:p>
            <a:pPr marL="342900" indent="-342900">
              <a:spcBef>
                <a:spcPts val="500"/>
              </a:spcBef>
              <a:buSzPct val="100000"/>
              <a:buChar char="-"/>
              <a:defRPr sz="2100"/>
            </a:pPr>
            <a:r>
              <a:t>Nous avons mis au point plusieurs outils pour aider à la diffusion des messages contenus dans ce guide de pratique.</a:t>
            </a:r>
          </a:p>
          <a:p>
            <a:pPr marL="342900" indent="-342900">
              <a:spcBef>
                <a:spcPts val="500"/>
              </a:spcBef>
              <a:buSzPct val="100000"/>
              <a:buChar char="-"/>
              <a:defRPr sz="2100"/>
            </a:pPr>
            <a:r>
              <a:t>L’infographie présentée ici a été conçue pour aider les professionnels de la santé à retenir les messages principaux à mettre en pratique.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 name="Shape 562"/>
          <p:cNvSpPr>
            <a:spLocks noGrp="1" noRot="1" noChangeAspect="1"/>
          </p:cNvSpPr>
          <p:nvPr>
            <p:ph type="sldImg"/>
          </p:nvPr>
        </p:nvSpPr>
        <p:spPr>
          <a:prstGeom prst="rect">
            <a:avLst/>
          </a:prstGeom>
        </p:spPr>
        <p:txBody>
          <a:bodyPr/>
          <a:lstStyle/>
          <a:p>
            <a:endParaRPr/>
          </a:p>
        </p:txBody>
      </p:sp>
      <p:sp>
        <p:nvSpPr>
          <p:cNvPr id="563" name="Shape 563"/>
          <p:cNvSpPr>
            <a:spLocks noGrp="1"/>
          </p:cNvSpPr>
          <p:nvPr>
            <p:ph type="body" sz="quarter" idx="1"/>
          </p:nvPr>
        </p:nvSpPr>
        <p:spPr>
          <a:prstGeom prst="rect">
            <a:avLst/>
          </a:prstGeom>
        </p:spPr>
        <p:txBody>
          <a:bodyPr/>
          <a:lstStyle>
            <a:lvl1pPr marL="342900" indent="-342900">
              <a:spcBef>
                <a:spcPts val="200"/>
              </a:spcBef>
              <a:buSzPct val="100000"/>
              <a:buFont typeface="Arial"/>
              <a:buChar char="•"/>
            </a:lvl1pPr>
          </a:lstStyle>
          <a:p>
            <a:r>
              <a:t>La page publique sera également accessible et proposera des ressources pertinentes pour les patients.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 name="Shape 567"/>
          <p:cNvSpPr>
            <a:spLocks noGrp="1" noRot="1" noChangeAspect="1"/>
          </p:cNvSpPr>
          <p:nvPr>
            <p:ph type="sldImg"/>
          </p:nvPr>
        </p:nvSpPr>
        <p:spPr>
          <a:prstGeom prst="rect">
            <a:avLst/>
          </a:prstGeom>
        </p:spPr>
        <p:txBody>
          <a:bodyPr/>
          <a:lstStyle/>
          <a:p>
            <a:endParaRPr/>
          </a:p>
        </p:txBody>
      </p:sp>
      <p:sp>
        <p:nvSpPr>
          <p:cNvPr id="568" name="Shape 568"/>
          <p:cNvSpPr>
            <a:spLocks noGrp="1"/>
          </p:cNvSpPr>
          <p:nvPr>
            <p:ph type="body" sz="quarter" idx="1"/>
          </p:nvPr>
        </p:nvSpPr>
        <p:spPr>
          <a:prstGeom prst="rect">
            <a:avLst/>
          </a:prstGeom>
        </p:spPr>
        <p:txBody>
          <a:bodyPr/>
          <a:lstStyle/>
          <a:p>
            <a:r>
              <a:t>Conclusion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Shape 242"/>
          <p:cNvSpPr>
            <a:spLocks noGrp="1" noRot="1" noChangeAspect="1"/>
          </p:cNvSpPr>
          <p:nvPr>
            <p:ph type="sldImg"/>
          </p:nvPr>
        </p:nvSpPr>
        <p:spPr>
          <a:prstGeom prst="rect">
            <a:avLst/>
          </a:prstGeom>
        </p:spPr>
        <p:txBody>
          <a:bodyPr/>
          <a:lstStyle/>
          <a:p>
            <a:endParaRPr/>
          </a:p>
        </p:txBody>
      </p:sp>
      <p:sp>
        <p:nvSpPr>
          <p:cNvPr id="243" name="Shape 243"/>
          <p:cNvSpPr>
            <a:spLocks noGrp="1"/>
          </p:cNvSpPr>
          <p:nvPr>
            <p:ph type="body" sz="quarter" idx="1"/>
          </p:nvPr>
        </p:nvSpPr>
        <p:spPr>
          <a:prstGeom prst="rect">
            <a:avLst/>
          </a:prstGeom>
        </p:spPr>
        <p:txBody>
          <a:bodyPr/>
          <a:lstStyle/>
          <a:p>
            <a:r>
              <a:t>- Cette série de diapositives sera accessible au grand public à titre d’outil éducatif après la parution du guide de pratique pour en favoriser la diffusion, l’adoption et la mise en œuvre dans la pratique des soins primaires.</a:t>
            </a:r>
          </a:p>
          <a:p>
            <a:r>
              <a:t>- Les diapositives de cette présentation, en tout ou en partie, peuvent être utilisées en contexte éducatif.</a:t>
            </a:r>
          </a:p>
          <a:p>
            <a:r>
              <a:t>- Les vues exprimées ne reflètent pas nécessairement la position officielle de l’Agence de la santé publique du Canada.</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 name="Shape 590"/>
          <p:cNvSpPr>
            <a:spLocks noGrp="1" noRot="1" noChangeAspect="1"/>
          </p:cNvSpPr>
          <p:nvPr>
            <p:ph type="sldImg"/>
          </p:nvPr>
        </p:nvSpPr>
        <p:spPr>
          <a:prstGeom prst="rect">
            <a:avLst/>
          </a:prstGeom>
        </p:spPr>
        <p:txBody>
          <a:bodyPr/>
          <a:lstStyle/>
          <a:p>
            <a:endParaRPr/>
          </a:p>
        </p:txBody>
      </p:sp>
      <p:sp>
        <p:nvSpPr>
          <p:cNvPr id="591" name="Shape 591"/>
          <p:cNvSpPr>
            <a:spLocks noGrp="1"/>
          </p:cNvSpPr>
          <p:nvPr>
            <p:ph type="body" sz="quarter" idx="1"/>
          </p:nvPr>
        </p:nvSpPr>
        <p:spPr>
          <a:prstGeom prst="rect">
            <a:avLst/>
          </a:prstGeom>
        </p:spPr>
        <p:txBody>
          <a:bodyPr/>
          <a:lstStyle/>
          <a:p>
            <a:pPr marL="628650" lvl="1" indent="-171450">
              <a:spcBef>
                <a:spcPts val="1400"/>
              </a:spcBef>
              <a:buSzPct val="100000"/>
              <a:buFont typeface="Arial"/>
              <a:buChar char="•"/>
            </a:pPr>
            <a:r>
              <a:t>Pour mettre en œuvre ce guide de pratique clinique, les fournisseurs de soins primaires devraient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 name="Shape 604"/>
          <p:cNvSpPr>
            <a:spLocks noGrp="1" noRot="1" noChangeAspect="1"/>
          </p:cNvSpPr>
          <p:nvPr>
            <p:ph type="sldImg"/>
          </p:nvPr>
        </p:nvSpPr>
        <p:spPr>
          <a:prstGeom prst="rect">
            <a:avLst/>
          </a:prstGeom>
        </p:spPr>
        <p:txBody>
          <a:bodyPr/>
          <a:lstStyle/>
          <a:p>
            <a:endParaRPr/>
          </a:p>
        </p:txBody>
      </p:sp>
      <p:sp>
        <p:nvSpPr>
          <p:cNvPr id="605" name="Shape 605"/>
          <p:cNvSpPr>
            <a:spLocks noGrp="1"/>
          </p:cNvSpPr>
          <p:nvPr>
            <p:ph type="body" sz="quarter" idx="1"/>
          </p:nvPr>
        </p:nvSpPr>
        <p:spPr>
          <a:prstGeom prst="rect">
            <a:avLst/>
          </a:prstGeom>
        </p:spPr>
        <p:txBody>
          <a:bodyPr/>
          <a:lstStyle/>
          <a:p>
            <a:r>
              <a:t>Pour plus d’informations sur ce guide de pratique clinique :</a:t>
            </a:r>
          </a:p>
          <a:p>
            <a:endParaRPr/>
          </a:p>
          <a:p>
            <a:r>
              <a:t>Site Web du Groupe d’étude canadien sur les soins de santé préventifs : </a:t>
            </a:r>
            <a:r>
              <a:rPr u="sng">
                <a:solidFill>
                  <a:schemeClr val="accent2"/>
                </a:solidFill>
                <a:uFill>
                  <a:solidFill>
                    <a:schemeClr val="accent2"/>
                  </a:solidFill>
                </a:uFill>
                <a:latin typeface="Arial"/>
                <a:ea typeface="Arial"/>
                <a:cs typeface="Arial"/>
                <a:sym typeface="Arial"/>
                <a:hlinkClick r:id="rId3"/>
              </a:rPr>
              <a:t>http://canadiantaskforce.ca/fr</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Shape 249"/>
          <p:cNvSpPr>
            <a:spLocks noGrp="1" noRot="1" noChangeAspect="1"/>
          </p:cNvSpPr>
          <p:nvPr>
            <p:ph type="sldImg"/>
          </p:nvPr>
        </p:nvSpPr>
        <p:spPr>
          <a:prstGeom prst="rect">
            <a:avLst/>
          </a:prstGeom>
        </p:spPr>
        <p:txBody>
          <a:bodyPr/>
          <a:lstStyle/>
          <a:p>
            <a:endParaRPr/>
          </a:p>
        </p:txBody>
      </p:sp>
      <p:sp>
        <p:nvSpPr>
          <p:cNvPr id="250" name="Shape 250"/>
          <p:cNvSpPr>
            <a:spLocks noGrp="1"/>
          </p:cNvSpPr>
          <p:nvPr>
            <p:ph type="body" sz="quarter" idx="1"/>
          </p:nvPr>
        </p:nvSpPr>
        <p:spPr>
          <a:prstGeom prst="rect">
            <a:avLst/>
          </a:prstGeom>
        </p:spPr>
        <p:txBody>
          <a:bodyPr/>
          <a:lstStyle/>
          <a:p>
            <a:r>
              <a:t>Survol du webinaire</a:t>
            </a:r>
          </a:p>
          <a:p>
            <a:pPr>
              <a:defRPr sz="2600"/>
            </a:pPr>
            <a:r>
              <a:t>Présentation</a:t>
            </a:r>
          </a:p>
          <a:p>
            <a:pPr marL="457200" lvl="1" indent="0">
              <a:buSzPct val="100000"/>
              <a:buFont typeface="Arial"/>
              <a:buChar char="•"/>
              <a:defRPr sz="2300"/>
            </a:pPr>
            <a:r>
              <a:t>Méthodes</a:t>
            </a:r>
          </a:p>
          <a:p>
            <a:pPr marL="457200" lvl="1" indent="0">
              <a:buSzPct val="100000"/>
              <a:buFont typeface="Arial"/>
              <a:buChar char="•"/>
              <a:defRPr sz="2300"/>
            </a:pPr>
            <a:r>
              <a:t>Contexte de la dépression</a:t>
            </a:r>
          </a:p>
          <a:p>
            <a:pPr marL="457200" lvl="1" indent="0">
              <a:buSzPct val="100000"/>
              <a:buFont typeface="Arial"/>
              <a:buChar char="•"/>
              <a:defRPr sz="2300"/>
            </a:pPr>
            <a:r>
              <a:t>Recommandation</a:t>
            </a:r>
          </a:p>
          <a:p>
            <a:pPr marL="457200" lvl="1" indent="0">
              <a:buSzPct val="100000"/>
              <a:buFont typeface="Arial"/>
              <a:buChar char="•"/>
              <a:defRPr sz="2300"/>
            </a:pPr>
            <a:r>
              <a:t>Recherche</a:t>
            </a:r>
          </a:p>
          <a:p>
            <a:pPr marL="457200" lvl="1" indent="0">
              <a:buSzPct val="100000"/>
              <a:buFont typeface="Arial"/>
              <a:buChar char="•"/>
              <a:defRPr sz="2300"/>
            </a:pPr>
            <a:r>
              <a:t>Justification de la recommandation</a:t>
            </a:r>
          </a:p>
          <a:p>
            <a:pPr marL="457200" lvl="1" indent="0">
              <a:buSzPct val="100000"/>
              <a:buFont typeface="Arial"/>
              <a:buChar char="•"/>
              <a:defRPr sz="2300"/>
            </a:pPr>
            <a:r>
              <a:t>Outils</a:t>
            </a:r>
          </a:p>
          <a:p>
            <a:pPr marL="457200" lvl="1" indent="0">
              <a:buSzPct val="100000"/>
              <a:buFont typeface="Arial"/>
              <a:buChar char="•"/>
              <a:defRPr sz="2300"/>
            </a:pPr>
            <a:r>
              <a:t>Conclusion</a:t>
            </a:r>
          </a:p>
          <a:p>
            <a:pPr>
              <a:defRPr sz="2600"/>
            </a:pPr>
            <a:r>
              <a:t>Période de questions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Shape 255"/>
          <p:cNvSpPr>
            <a:spLocks noGrp="1" noRot="1" noChangeAspect="1"/>
          </p:cNvSpPr>
          <p:nvPr>
            <p:ph type="sldImg"/>
          </p:nvPr>
        </p:nvSpPr>
        <p:spPr>
          <a:prstGeom prst="rect">
            <a:avLst/>
          </a:prstGeom>
        </p:spPr>
        <p:txBody>
          <a:bodyPr/>
          <a:lstStyle/>
          <a:p>
            <a:endParaRPr/>
          </a:p>
        </p:txBody>
      </p:sp>
      <p:sp>
        <p:nvSpPr>
          <p:cNvPr id="256" name="Shape 256"/>
          <p:cNvSpPr>
            <a:spLocks noGrp="1"/>
          </p:cNvSpPr>
          <p:nvPr>
            <p:ph type="body" sz="quarter" idx="1"/>
          </p:nvPr>
        </p:nvSpPr>
        <p:spPr>
          <a:prstGeom prst="rect">
            <a:avLst/>
          </a:prstGeom>
        </p:spPr>
        <p:txBody>
          <a:bodyPr/>
          <a:lstStyle/>
          <a:p>
            <a:r>
              <a:t>- Méthodes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Shape 266"/>
          <p:cNvSpPr>
            <a:spLocks noGrp="1" noRot="1" noChangeAspect="1"/>
          </p:cNvSpPr>
          <p:nvPr>
            <p:ph type="sldImg"/>
          </p:nvPr>
        </p:nvSpPr>
        <p:spPr>
          <a:prstGeom prst="rect">
            <a:avLst/>
          </a:prstGeom>
        </p:spPr>
        <p:txBody>
          <a:bodyPr/>
          <a:lstStyle/>
          <a:p>
            <a:endParaRPr/>
          </a:p>
        </p:txBody>
      </p:sp>
      <p:sp>
        <p:nvSpPr>
          <p:cNvPr id="267" name="Shape 267"/>
          <p:cNvSpPr>
            <a:spLocks noGrp="1"/>
          </p:cNvSpPr>
          <p:nvPr>
            <p:ph type="body" sz="quarter" idx="1"/>
          </p:nvPr>
        </p:nvSpPr>
        <p:spPr>
          <a:prstGeom prst="rect">
            <a:avLst/>
          </a:prstGeom>
        </p:spPr>
        <p:txBody>
          <a:bodyPr/>
          <a:lstStyle/>
          <a:p>
            <a:pPr marL="285750" indent="-285750">
              <a:buSzPct val="100000"/>
              <a:buFont typeface="Arial"/>
              <a:buChar char="•"/>
            </a:pPr>
            <a:r>
              <a:t>Le Groupe d’étude canadien est un groupe indépendant d’au plus 15 bénévoles qui élaborent des lignes directrices de pratique clinique en soins de santé primaires.</a:t>
            </a:r>
          </a:p>
          <a:p>
            <a:pPr marL="285750" indent="-285750">
              <a:buSzPct val="100000"/>
              <a:buFont typeface="Arial"/>
              <a:buChar char="•"/>
            </a:pPr>
            <a:r>
              <a:t>Notre mandat est d’élaborer des lignes directrices de pratique clinique fondées sur des données probantes appuyant la prestation de soins de santé préventifs par les fournisseurs de soins primaires</a:t>
            </a:r>
          </a:p>
          <a:p>
            <a:pPr marL="285750" indent="-285750">
              <a:buSzPct val="100000"/>
              <a:buFont typeface="Arial"/>
              <a:buChar char="•"/>
            </a:pPr>
            <a:r>
              <a:t>Notre objectif est d’améliorer la santé de la population canadienne grâce à des lignes directrices fondées sur des données probantes pour les soins de santé primaires.</a:t>
            </a:r>
          </a:p>
          <a:p>
            <a:pPr marL="285750" indent="-285750">
              <a:buSzPct val="100000"/>
              <a:buFont typeface="Arial"/>
              <a:buChar char="•"/>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Shape 284"/>
          <p:cNvSpPr>
            <a:spLocks noGrp="1" noRot="1" noChangeAspect="1"/>
          </p:cNvSpPr>
          <p:nvPr>
            <p:ph type="sldImg"/>
          </p:nvPr>
        </p:nvSpPr>
        <p:spPr>
          <a:prstGeom prst="rect">
            <a:avLst/>
          </a:prstGeom>
        </p:spPr>
        <p:txBody>
          <a:bodyPr/>
          <a:lstStyle/>
          <a:p>
            <a:endParaRPr/>
          </a:p>
        </p:txBody>
      </p:sp>
      <p:sp>
        <p:nvSpPr>
          <p:cNvPr id="285" name="Shape 285"/>
          <p:cNvSpPr>
            <a:spLocks noGrp="1"/>
          </p:cNvSpPr>
          <p:nvPr>
            <p:ph type="body" sz="quarter" idx="1"/>
          </p:nvPr>
        </p:nvSpPr>
        <p:spPr>
          <a:prstGeom prst="rect">
            <a:avLst/>
          </a:prstGeom>
        </p:spPr>
        <p:txBody>
          <a:bodyPr/>
          <a:lstStyle/>
          <a:p>
            <a:r>
              <a:t>Le groupe de travail du Groupe d’étude canadien chargé de ces recommandations comprend deux personnes sans droit de vote ayant apporté une expertise scientifique et du soutien au nom de l’Agence de la santé publique du Canada.</a:t>
            </a:r>
          </a:p>
          <a:p>
            <a:r>
              <a:t>Les diapositives suivantes présentent les nombreuses autres personnes ayant contribué à l’élaboration de ce guide de pratique clinique.</a:t>
            </a:r>
          </a:p>
          <a:p>
            <a:endParaRPr/>
          </a:p>
          <a:p>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Shape 302"/>
          <p:cNvSpPr>
            <a:spLocks noGrp="1" noRot="1" noChangeAspect="1"/>
          </p:cNvSpPr>
          <p:nvPr>
            <p:ph type="sldImg"/>
          </p:nvPr>
        </p:nvSpPr>
        <p:spPr>
          <a:prstGeom prst="rect">
            <a:avLst/>
          </a:prstGeom>
        </p:spPr>
        <p:txBody>
          <a:bodyPr/>
          <a:lstStyle/>
          <a:p>
            <a:endParaRPr/>
          </a:p>
        </p:txBody>
      </p:sp>
      <p:sp>
        <p:nvSpPr>
          <p:cNvPr id="303" name="Shape 303"/>
          <p:cNvSpPr>
            <a:spLocks noGrp="1"/>
          </p:cNvSpPr>
          <p:nvPr>
            <p:ph type="body" sz="quarter" idx="1"/>
          </p:nvPr>
        </p:nvSpPr>
        <p:spPr>
          <a:prstGeom prst="rect">
            <a:avLst/>
          </a:prstGeom>
        </p:spPr>
        <p:txBody>
          <a:bodyPr/>
          <a:lstStyle/>
          <a:p>
            <a:pPr marL="171450" indent="-171450">
              <a:buSzPct val="100000"/>
              <a:buFont typeface="Arial"/>
              <a:buChar char="•"/>
            </a:pPr>
            <a:r>
              <a:t>Pour la phase 1, 16 adultes (3 s’identifiant comme hommes, 13 s’identifiant comme femmes; âgés de 22 à 63 ans) ont classé l’importance des principaux méfaits et avantages du dépistage de la dépression et indiqué leur préférence à ce sujet dans un sondage en ligne. Ensuite, le groupe d’application des connaissances a tenu 2 groupes de discussion (n = 14; 10 et 4 participants par groupe) et 2 entrevues par téléconférence pour recueillir des données qualitatives sur les sujets des questions du sondage.</a:t>
            </a:r>
          </a:p>
          <a:p>
            <a:pPr marL="171450" indent="-171450">
              <a:buSzPct val="100000"/>
              <a:buFont typeface="Arial"/>
              <a:buChar char="•"/>
            </a:pPr>
            <a:r>
              <a:t>Les activités de la phase 2 étaient très semblables, mis à part que les participants ont reçu de l’information tirée de la revue systématique à propos de la probabilité relative de chaque résultat. Le sondage en ligne a été rempli par 18 adultes (5 s’identifiant comme hommes, 13 s’identifiant comme femmes; 5 avaient reçu un diagnostic de dépression ou recevaient un traitement contre celle-ci; âgés de 22 à 56 ans; 4 ayant une éducation secondaire, 14 ayant une éducation postsecondaire). Par la suite, 4 séances de groupes de discussion (n = 18; 2 à 7 participants par groupe) ont été tenues par téléconférence pour recueillir des données qualitatives sur les perceptions des participants quant aux résultats du dépistage, et leurs valeurs et préférences globales à ce sujet. </a:t>
            </a:r>
            <a:br/>
            <a:b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 name="Shape 309"/>
          <p:cNvSpPr>
            <a:spLocks noGrp="1" noRot="1" noChangeAspect="1"/>
          </p:cNvSpPr>
          <p:nvPr>
            <p:ph type="sldImg"/>
          </p:nvPr>
        </p:nvSpPr>
        <p:spPr>
          <a:prstGeom prst="rect">
            <a:avLst/>
          </a:prstGeom>
        </p:spPr>
        <p:txBody>
          <a:bodyPr/>
          <a:lstStyle/>
          <a:p>
            <a:endParaRPr/>
          </a:p>
        </p:txBody>
      </p:sp>
      <p:sp>
        <p:nvSpPr>
          <p:cNvPr id="310" name="Shape 310"/>
          <p:cNvSpPr>
            <a:spLocks noGrp="1"/>
          </p:cNvSpPr>
          <p:nvPr>
            <p:ph type="body" sz="quarter" idx="1"/>
          </p:nvPr>
        </p:nvSpPr>
        <p:spPr>
          <a:prstGeom prst="rect">
            <a:avLst/>
          </a:prstGeom>
        </p:spPr>
        <p:txBody>
          <a:bodyPr/>
          <a:lstStyle/>
          <a:p>
            <a:r>
              <a:t>150 parties intéressées ont été invitées à donner leur avis, et 29 d’entre elles ont répondu. Tous les commentaires et toutes les réponses seront disponibles sur notre site Web.</a:t>
            </a:r>
          </a:p>
          <a:p>
            <a:r>
              <a:t>Nous avons également reçu de nombreux commentaires de la part du </a:t>
            </a:r>
            <a:r>
              <a:rPr i="1"/>
              <a:t>JAMC</a:t>
            </a:r>
            <a:r>
              <a:t> et de ses pairs évaluateurs.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 name="Shape 315"/>
          <p:cNvSpPr>
            <a:spLocks noGrp="1" noRot="1" noChangeAspect="1"/>
          </p:cNvSpPr>
          <p:nvPr>
            <p:ph type="sldImg"/>
          </p:nvPr>
        </p:nvSpPr>
        <p:spPr>
          <a:prstGeom prst="rect">
            <a:avLst/>
          </a:prstGeom>
        </p:spPr>
        <p:txBody>
          <a:bodyPr/>
          <a:lstStyle/>
          <a:p>
            <a:endParaRPr/>
          </a:p>
        </p:txBody>
      </p:sp>
      <p:sp>
        <p:nvSpPr>
          <p:cNvPr id="316" name="Shape 316"/>
          <p:cNvSpPr>
            <a:spLocks noGrp="1"/>
          </p:cNvSpPr>
          <p:nvPr>
            <p:ph type="body" sz="quarter" idx="1"/>
          </p:nvPr>
        </p:nvSpPr>
        <p:spPr>
          <a:prstGeom prst="rect">
            <a:avLst/>
          </a:prstGeom>
        </p:spPr>
        <p:txBody>
          <a:bodyPr/>
          <a:lstStyle/>
          <a:p>
            <a:r>
              <a:t>Les conflits d’intérêts ont été gérés conformément à la politique en matière de conflits d’intérêts du Groupe d’étude canadien, qui précise les différentes exigences pour les membres de ce groupe et les experts sans droit de vote. Nous avons jugé qu’aucune des informations divulguées ne représentait des intérêts concurrents qui auraient empêché la participation des membres du Groupe d’étude canadien ou des experts cliniques. Les experts du contenu ne contribuent pas à l’orientation ou à la force des recommandations et n’ont pas de droit de vote.</a:t>
            </a: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13" name="Rectangle 6"/>
          <p:cNvSpPr/>
          <p:nvPr/>
        </p:nvSpPr>
        <p:spPr>
          <a:xfrm>
            <a:off x="-13138" y="990600"/>
            <a:ext cx="9157138" cy="5867400"/>
          </a:xfrm>
          <a:prstGeom prst="rect">
            <a:avLst/>
          </a:prstGeom>
          <a:solidFill>
            <a:schemeClr val="accent2"/>
          </a:solidFill>
          <a:ln w="12700">
            <a:miter lim="400000"/>
          </a:ln>
        </p:spPr>
        <p:txBody>
          <a:bodyPr lIns="45719" rIns="45719" anchor="ctr"/>
          <a:lstStyle/>
          <a:p>
            <a:pPr algn="ctr"/>
            <a:endParaRPr/>
          </a:p>
        </p:txBody>
      </p:sp>
      <p:sp>
        <p:nvSpPr>
          <p:cNvPr id="14" name="Title Text"/>
          <p:cNvSpPr txBox="1">
            <a:spLocks noGrp="1"/>
          </p:cNvSpPr>
          <p:nvPr>
            <p:ph type="title"/>
          </p:nvPr>
        </p:nvSpPr>
        <p:spPr>
          <a:xfrm>
            <a:off x="685800" y="2130425"/>
            <a:ext cx="7772400" cy="1470025"/>
          </a:xfrm>
          <a:prstGeom prst="rect">
            <a:avLst/>
          </a:prstGeom>
        </p:spPr>
        <p:txBody>
          <a:bodyPr/>
          <a:lstStyle>
            <a:lvl1pPr>
              <a:defRPr sz="3600">
                <a:solidFill>
                  <a:srgbClr val="FFFFFF"/>
                </a:solidFill>
              </a:defRPr>
            </a:lvl1pPr>
          </a:lstStyle>
          <a:p>
            <a:r>
              <a:t>Title Text</a:t>
            </a:r>
          </a:p>
        </p:txBody>
      </p:sp>
      <p:sp>
        <p:nvSpPr>
          <p:cNvPr id="15" name="Body Level One…"/>
          <p:cNvSpPr txBox="1">
            <a:spLocks noGrp="1"/>
          </p:cNvSpPr>
          <p:nvPr>
            <p:ph type="body" sz="quarter" idx="1"/>
          </p:nvPr>
        </p:nvSpPr>
        <p:spPr>
          <a:xfrm>
            <a:off x="685800" y="3733800"/>
            <a:ext cx="6400800" cy="609600"/>
          </a:xfrm>
          <a:prstGeom prst="rect">
            <a:avLst/>
          </a:prstGeom>
        </p:spPr>
        <p:txBody>
          <a:bodyPr/>
          <a:lstStyle>
            <a:lvl1pPr marL="0" indent="0">
              <a:buSzTx/>
              <a:buFontTx/>
              <a:buNone/>
              <a:defRPr>
                <a:solidFill>
                  <a:srgbClr val="FFFFFF"/>
                </a:solidFill>
              </a:defRPr>
            </a:lvl1pPr>
            <a:lvl2pPr marL="0" indent="457200">
              <a:buSzTx/>
              <a:buFontTx/>
              <a:buNone/>
              <a:defRPr>
                <a:solidFill>
                  <a:srgbClr val="FFFFFF"/>
                </a:solidFill>
              </a:defRPr>
            </a:lvl2pPr>
            <a:lvl3pPr marL="0" indent="914400">
              <a:buSzTx/>
              <a:buFontTx/>
              <a:buNone/>
              <a:defRPr>
                <a:solidFill>
                  <a:srgbClr val="FFFFFF"/>
                </a:solidFill>
              </a:defRPr>
            </a:lvl3pPr>
            <a:lvl4pPr marL="0" indent="1371600">
              <a:buSzTx/>
              <a:buFontTx/>
              <a:buNone/>
              <a:defRPr>
                <a:solidFill>
                  <a:srgbClr val="FFFFFF"/>
                </a:solidFill>
              </a:defRPr>
            </a:lvl4pPr>
            <a:lvl5pPr marL="0" indent="1828800">
              <a:buSzTx/>
              <a:buFontTx/>
              <a:buNone/>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pic>
        <p:nvPicPr>
          <p:cNvPr id="16" name="Picture 7" descr="Picture 7"/>
          <p:cNvPicPr>
            <a:picLocks noChangeAspect="1"/>
          </p:cNvPicPr>
          <p:nvPr/>
        </p:nvPicPr>
        <p:blipFill>
          <a:blip r:embed="rId2"/>
          <a:stretch>
            <a:fillRect/>
          </a:stretch>
        </p:blipFill>
        <p:spPr>
          <a:xfrm>
            <a:off x="457200" y="281736"/>
            <a:ext cx="2819400" cy="518771"/>
          </a:xfrm>
          <a:prstGeom prst="rect">
            <a:avLst/>
          </a:prstGeom>
          <a:ln w="12700">
            <a:miter lim="400000"/>
          </a:ln>
        </p:spPr>
      </p:pic>
      <p:sp>
        <p:nvSpPr>
          <p:cNvPr id="17" name="TextBox 4"/>
          <p:cNvSpPr txBox="1"/>
          <p:nvPr/>
        </p:nvSpPr>
        <p:spPr>
          <a:xfrm>
            <a:off x="807719" y="5943600"/>
            <a:ext cx="4556762" cy="3506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i="1">
                <a:solidFill>
                  <a:srgbClr val="FFFFFF"/>
                </a:solidFill>
                <a:latin typeface="Arial"/>
                <a:ea typeface="Arial"/>
                <a:cs typeface="Arial"/>
                <a:sym typeface="Arial"/>
              </a:defRPr>
            </a:lvl1pPr>
          </a:lstStyle>
          <a:p>
            <a:r>
              <a:t>Mettre la prévention en pratique</a:t>
            </a:r>
          </a:p>
        </p:txBody>
      </p:sp>
      <p:pic>
        <p:nvPicPr>
          <p:cNvPr id="18" name="Picture 8" descr="Picture 8"/>
          <p:cNvPicPr>
            <a:picLocks noChangeAspect="1"/>
          </p:cNvPicPr>
          <p:nvPr/>
        </p:nvPicPr>
        <p:blipFill>
          <a:blip r:embed="rId3"/>
          <a:stretch>
            <a:fillRect/>
          </a:stretch>
        </p:blipFill>
        <p:spPr>
          <a:xfrm>
            <a:off x="3713503" y="2133600"/>
            <a:ext cx="5430497" cy="4724400"/>
          </a:xfrm>
          <a:prstGeom prst="rect">
            <a:avLst/>
          </a:prstGeom>
          <a:ln w="12700">
            <a:miter lim="400000"/>
          </a:ln>
          <a:effectLst>
            <a:outerShdw blurRad="50800" dist="50800" dir="5400000" rotWithShape="0">
              <a:srgbClr val="000000">
                <a:alpha val="0"/>
              </a:srgbClr>
            </a:outerShdw>
          </a:effectLst>
        </p:spPr>
      </p:pic>
      <p:sp>
        <p:nvSpPr>
          <p:cNvPr id="19" name="Slide Number"/>
          <p:cNvSpPr txBox="1">
            <a:spLocks noGrp="1"/>
          </p:cNvSpPr>
          <p:nvPr>
            <p:ph type="sldNum" sz="quarter" idx="2"/>
          </p:nvPr>
        </p:nvSpPr>
        <p:spPr>
          <a:xfrm>
            <a:off x="4419600" y="6172200"/>
            <a:ext cx="21336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pic>
        <p:nvPicPr>
          <p:cNvPr id="112" name="Picture 6" descr="Picture 6"/>
          <p:cNvPicPr>
            <a:picLocks noChangeAspect="1"/>
          </p:cNvPicPr>
          <p:nvPr/>
        </p:nvPicPr>
        <p:blipFill>
          <a:blip r:embed="rId2"/>
          <a:stretch>
            <a:fillRect/>
          </a:stretch>
        </p:blipFill>
        <p:spPr>
          <a:xfrm>
            <a:off x="457200" y="6225335"/>
            <a:ext cx="2610130" cy="480265"/>
          </a:xfrm>
          <a:prstGeom prst="rect">
            <a:avLst/>
          </a:prstGeom>
          <a:ln w="12700">
            <a:miter lim="400000"/>
          </a:ln>
        </p:spPr>
      </p:pic>
      <p:sp>
        <p:nvSpPr>
          <p:cNvPr id="113" name="Rectangle 7"/>
          <p:cNvSpPr/>
          <p:nvPr/>
        </p:nvSpPr>
        <p:spPr>
          <a:xfrm>
            <a:off x="0" y="0"/>
            <a:ext cx="9144000" cy="304800"/>
          </a:xfrm>
          <a:prstGeom prst="rect">
            <a:avLst/>
          </a:prstGeom>
          <a:solidFill>
            <a:schemeClr val="accent2"/>
          </a:solidFill>
          <a:ln w="12700">
            <a:miter lim="400000"/>
          </a:ln>
        </p:spPr>
        <p:txBody>
          <a:bodyPr lIns="45719" rIns="45719" anchor="ctr"/>
          <a:lstStyle/>
          <a:p>
            <a:pPr algn="ctr"/>
            <a:endParaRPr/>
          </a:p>
        </p:txBody>
      </p:sp>
      <p:sp>
        <p:nvSpPr>
          <p:cNvPr id="114" name="Title Text"/>
          <p:cNvSpPr txBox="1">
            <a:spLocks noGrp="1"/>
          </p:cNvSpPr>
          <p:nvPr>
            <p:ph type="title"/>
          </p:nvPr>
        </p:nvSpPr>
        <p:spPr>
          <a:xfrm>
            <a:off x="1792288" y="4800600"/>
            <a:ext cx="5486401" cy="566738"/>
          </a:xfrm>
          <a:prstGeom prst="rect">
            <a:avLst/>
          </a:prstGeom>
        </p:spPr>
        <p:txBody>
          <a:bodyPr anchor="b"/>
          <a:lstStyle>
            <a:lvl1pPr>
              <a:defRPr sz="2000"/>
            </a:lvl1pPr>
          </a:lstStyle>
          <a:p>
            <a:r>
              <a:t>Title Text</a:t>
            </a:r>
          </a:p>
        </p:txBody>
      </p:sp>
      <p:sp>
        <p:nvSpPr>
          <p:cNvPr id="115" name="Picture Placeholder 2"/>
          <p:cNvSpPr>
            <a:spLocks noGrp="1"/>
          </p:cNvSpPr>
          <p:nvPr>
            <p:ph type="pic" sz="half" idx="21"/>
          </p:nvPr>
        </p:nvSpPr>
        <p:spPr>
          <a:xfrm>
            <a:off x="1792288" y="612775"/>
            <a:ext cx="5486401" cy="4114800"/>
          </a:xfrm>
          <a:prstGeom prst="rect">
            <a:avLst/>
          </a:prstGeom>
        </p:spPr>
        <p:txBody>
          <a:bodyPr lIns="91439" rIns="91439">
            <a:noAutofit/>
          </a:bodyPr>
          <a:lstStyle/>
          <a:p>
            <a:endParaRPr/>
          </a:p>
        </p:txBody>
      </p:sp>
      <p:sp>
        <p:nvSpPr>
          <p:cNvPr id="116" name="Body Level One…"/>
          <p:cNvSpPr txBox="1">
            <a:spLocks noGrp="1"/>
          </p:cNvSpPr>
          <p:nvPr>
            <p:ph type="body" sz="quarter" idx="1"/>
          </p:nvPr>
        </p:nvSpPr>
        <p:spPr>
          <a:xfrm>
            <a:off x="1792288" y="5367337"/>
            <a:ext cx="5486401" cy="804863"/>
          </a:xfrm>
          <a:prstGeom prst="rect">
            <a:avLst/>
          </a:prstGeom>
        </p:spPr>
        <p:txBody>
          <a:bodyPr/>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sp>
        <p:nvSpPr>
          <p:cNvPr id="124" name="Rectangle 6"/>
          <p:cNvSpPr/>
          <p:nvPr/>
        </p:nvSpPr>
        <p:spPr>
          <a:xfrm>
            <a:off x="-13138" y="990600"/>
            <a:ext cx="9157138" cy="5867400"/>
          </a:xfrm>
          <a:prstGeom prst="rect">
            <a:avLst/>
          </a:prstGeom>
          <a:solidFill>
            <a:schemeClr val="accent2"/>
          </a:solidFill>
          <a:ln w="12700">
            <a:miter lim="400000"/>
          </a:ln>
        </p:spPr>
        <p:txBody>
          <a:bodyPr lIns="45719" rIns="45719" anchor="ctr"/>
          <a:lstStyle/>
          <a:p>
            <a:pPr algn="ctr"/>
            <a:endParaRPr/>
          </a:p>
        </p:txBody>
      </p:sp>
      <p:sp>
        <p:nvSpPr>
          <p:cNvPr id="125" name="Title Text"/>
          <p:cNvSpPr txBox="1">
            <a:spLocks noGrp="1"/>
          </p:cNvSpPr>
          <p:nvPr>
            <p:ph type="title"/>
          </p:nvPr>
        </p:nvSpPr>
        <p:spPr>
          <a:xfrm>
            <a:off x="685800" y="2130425"/>
            <a:ext cx="7772400" cy="1470025"/>
          </a:xfrm>
          <a:prstGeom prst="rect">
            <a:avLst/>
          </a:prstGeom>
        </p:spPr>
        <p:txBody>
          <a:bodyPr/>
          <a:lstStyle>
            <a:lvl1pPr>
              <a:defRPr sz="3600">
                <a:solidFill>
                  <a:srgbClr val="FFFFFF"/>
                </a:solidFill>
              </a:defRPr>
            </a:lvl1pPr>
          </a:lstStyle>
          <a:p>
            <a:r>
              <a:t>Title Text</a:t>
            </a:r>
          </a:p>
        </p:txBody>
      </p:sp>
      <p:sp>
        <p:nvSpPr>
          <p:cNvPr id="126" name="Body Level One…"/>
          <p:cNvSpPr txBox="1">
            <a:spLocks noGrp="1"/>
          </p:cNvSpPr>
          <p:nvPr>
            <p:ph type="body" sz="quarter" idx="1"/>
          </p:nvPr>
        </p:nvSpPr>
        <p:spPr>
          <a:xfrm>
            <a:off x="685800" y="3733800"/>
            <a:ext cx="6400800" cy="609600"/>
          </a:xfrm>
          <a:prstGeom prst="rect">
            <a:avLst/>
          </a:prstGeom>
        </p:spPr>
        <p:txBody>
          <a:bodyPr/>
          <a:lstStyle>
            <a:lvl1pPr marL="0" indent="0">
              <a:buSzTx/>
              <a:buFontTx/>
              <a:buNone/>
              <a:defRPr>
                <a:solidFill>
                  <a:srgbClr val="FFFFFF"/>
                </a:solidFill>
              </a:defRPr>
            </a:lvl1pPr>
            <a:lvl2pPr marL="0" indent="457200">
              <a:buSzTx/>
              <a:buFontTx/>
              <a:buNone/>
              <a:defRPr>
                <a:solidFill>
                  <a:srgbClr val="FFFFFF"/>
                </a:solidFill>
              </a:defRPr>
            </a:lvl2pPr>
            <a:lvl3pPr marL="0" indent="914400">
              <a:buSzTx/>
              <a:buFontTx/>
              <a:buNone/>
              <a:defRPr>
                <a:solidFill>
                  <a:srgbClr val="FFFFFF"/>
                </a:solidFill>
              </a:defRPr>
            </a:lvl3pPr>
            <a:lvl4pPr marL="0" indent="1371600">
              <a:buSzTx/>
              <a:buFontTx/>
              <a:buNone/>
              <a:defRPr>
                <a:solidFill>
                  <a:srgbClr val="FFFFFF"/>
                </a:solidFill>
              </a:defRPr>
            </a:lvl4pPr>
            <a:lvl5pPr marL="0" indent="1828800">
              <a:buSzTx/>
              <a:buFontTx/>
              <a:buNone/>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pic>
        <p:nvPicPr>
          <p:cNvPr id="127" name="Picture 7" descr="Picture 7"/>
          <p:cNvPicPr>
            <a:picLocks noChangeAspect="1"/>
          </p:cNvPicPr>
          <p:nvPr/>
        </p:nvPicPr>
        <p:blipFill>
          <a:blip r:embed="rId2"/>
          <a:stretch>
            <a:fillRect/>
          </a:stretch>
        </p:blipFill>
        <p:spPr>
          <a:xfrm>
            <a:off x="457200" y="281736"/>
            <a:ext cx="2819400" cy="518771"/>
          </a:xfrm>
          <a:prstGeom prst="rect">
            <a:avLst/>
          </a:prstGeom>
          <a:ln w="12700">
            <a:miter lim="400000"/>
          </a:ln>
        </p:spPr>
      </p:pic>
      <p:sp>
        <p:nvSpPr>
          <p:cNvPr id="128" name="TextBox 4"/>
          <p:cNvSpPr txBox="1"/>
          <p:nvPr/>
        </p:nvSpPr>
        <p:spPr>
          <a:xfrm>
            <a:off x="807719" y="5943600"/>
            <a:ext cx="4556762" cy="3506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i="1">
                <a:solidFill>
                  <a:srgbClr val="FFFFFF"/>
                </a:solidFill>
                <a:latin typeface="Arial"/>
                <a:ea typeface="Arial"/>
                <a:cs typeface="Arial"/>
                <a:sym typeface="Arial"/>
              </a:defRPr>
            </a:lvl1pPr>
          </a:lstStyle>
          <a:p>
            <a:r>
              <a:t>Putting Prevention into Practice</a:t>
            </a:r>
          </a:p>
        </p:txBody>
      </p:sp>
      <p:pic>
        <p:nvPicPr>
          <p:cNvPr id="129" name="Picture 8" descr="Picture 8"/>
          <p:cNvPicPr>
            <a:picLocks noChangeAspect="1"/>
          </p:cNvPicPr>
          <p:nvPr/>
        </p:nvPicPr>
        <p:blipFill>
          <a:blip r:embed="rId3"/>
          <a:stretch>
            <a:fillRect/>
          </a:stretch>
        </p:blipFill>
        <p:spPr>
          <a:xfrm>
            <a:off x="3713503" y="2133600"/>
            <a:ext cx="5430497" cy="4724400"/>
          </a:xfrm>
          <a:prstGeom prst="rect">
            <a:avLst/>
          </a:prstGeom>
          <a:ln w="12700">
            <a:miter lim="400000"/>
          </a:ln>
          <a:effectLst>
            <a:outerShdw blurRad="50800" dist="50800" dir="5400000" rotWithShape="0">
              <a:srgbClr val="000000">
                <a:alpha val="0"/>
              </a:srgbClr>
            </a:outerShdw>
          </a:effectLst>
        </p:spPr>
      </p:pic>
      <p:sp>
        <p:nvSpPr>
          <p:cNvPr id="130" name="Slide Number"/>
          <p:cNvSpPr txBox="1">
            <a:spLocks noGrp="1"/>
          </p:cNvSpPr>
          <p:nvPr>
            <p:ph type="sldNum" sz="quarter" idx="2"/>
          </p:nvPr>
        </p:nvSpPr>
        <p:spPr>
          <a:xfrm>
            <a:off x="4419600" y="6172200"/>
            <a:ext cx="21336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pic>
        <p:nvPicPr>
          <p:cNvPr id="137" name="Picture 6" descr="Picture 6"/>
          <p:cNvPicPr>
            <a:picLocks noChangeAspect="1"/>
          </p:cNvPicPr>
          <p:nvPr/>
        </p:nvPicPr>
        <p:blipFill>
          <a:blip r:embed="rId2"/>
          <a:stretch>
            <a:fillRect/>
          </a:stretch>
        </p:blipFill>
        <p:spPr>
          <a:xfrm>
            <a:off x="457200" y="6225335"/>
            <a:ext cx="2610130" cy="480265"/>
          </a:xfrm>
          <a:prstGeom prst="rect">
            <a:avLst/>
          </a:prstGeom>
          <a:ln w="12700">
            <a:miter lim="400000"/>
          </a:ln>
        </p:spPr>
      </p:pic>
      <p:sp>
        <p:nvSpPr>
          <p:cNvPr id="138" name="Rectangle 7"/>
          <p:cNvSpPr/>
          <p:nvPr/>
        </p:nvSpPr>
        <p:spPr>
          <a:xfrm>
            <a:off x="0" y="0"/>
            <a:ext cx="9144000" cy="304800"/>
          </a:xfrm>
          <a:prstGeom prst="rect">
            <a:avLst/>
          </a:prstGeom>
          <a:solidFill>
            <a:schemeClr val="accent2"/>
          </a:solidFill>
          <a:ln w="12700">
            <a:miter lim="400000"/>
          </a:ln>
        </p:spPr>
        <p:txBody>
          <a:bodyPr lIns="45719" rIns="45719" anchor="ctr"/>
          <a:lstStyle/>
          <a:p>
            <a:pPr algn="ctr"/>
            <a:endParaRPr/>
          </a:p>
        </p:txBody>
      </p:sp>
      <p:sp>
        <p:nvSpPr>
          <p:cNvPr id="139" name="Title Text"/>
          <p:cNvSpPr txBox="1">
            <a:spLocks noGrp="1"/>
          </p:cNvSpPr>
          <p:nvPr>
            <p:ph type="title"/>
          </p:nvPr>
        </p:nvSpPr>
        <p:spPr>
          <a:prstGeom prst="rect">
            <a:avLst/>
          </a:prstGeom>
        </p:spPr>
        <p:txBody>
          <a:bodyPr/>
          <a:lstStyle/>
          <a:p>
            <a:r>
              <a:t>Title Text</a:t>
            </a:r>
          </a:p>
        </p:txBody>
      </p:sp>
      <p:sp>
        <p:nvSpPr>
          <p:cNvPr id="140"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41" name="Slide Number"/>
          <p:cNvSpPr txBox="1">
            <a:spLocks noGrp="1"/>
          </p:cNvSpPr>
          <p:nvPr>
            <p:ph type="sldNum" sz="quarter" idx="2"/>
          </p:nvPr>
        </p:nvSpPr>
        <p:spPr>
          <a:xfrm>
            <a:off x="8413144" y="6314710"/>
            <a:ext cx="273657" cy="26425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sp>
        <p:nvSpPr>
          <p:cNvPr id="148" name="Rectangle 4"/>
          <p:cNvSpPr/>
          <p:nvPr/>
        </p:nvSpPr>
        <p:spPr>
          <a:xfrm>
            <a:off x="-13138" y="990600"/>
            <a:ext cx="9157138" cy="5867400"/>
          </a:xfrm>
          <a:prstGeom prst="rect">
            <a:avLst/>
          </a:prstGeom>
          <a:solidFill>
            <a:schemeClr val="accent5"/>
          </a:solidFill>
          <a:ln w="12700">
            <a:miter lim="400000"/>
          </a:ln>
        </p:spPr>
        <p:txBody>
          <a:bodyPr lIns="45719" rIns="45719" anchor="ctr"/>
          <a:lstStyle/>
          <a:p>
            <a:pPr algn="ctr"/>
            <a:endParaRPr/>
          </a:p>
        </p:txBody>
      </p:sp>
      <p:pic>
        <p:nvPicPr>
          <p:cNvPr id="149" name="Picture 6" descr="Picture 6"/>
          <p:cNvPicPr>
            <a:picLocks noChangeAspect="1"/>
          </p:cNvPicPr>
          <p:nvPr/>
        </p:nvPicPr>
        <p:blipFill>
          <a:blip r:embed="rId2"/>
          <a:stretch>
            <a:fillRect/>
          </a:stretch>
        </p:blipFill>
        <p:spPr>
          <a:xfrm>
            <a:off x="457200" y="281736"/>
            <a:ext cx="2819400" cy="518771"/>
          </a:xfrm>
          <a:prstGeom prst="rect">
            <a:avLst/>
          </a:prstGeom>
          <a:ln w="12700">
            <a:miter lim="400000"/>
          </a:ln>
        </p:spPr>
      </p:pic>
      <p:sp>
        <p:nvSpPr>
          <p:cNvPr id="150" name="Title Text"/>
          <p:cNvSpPr txBox="1">
            <a:spLocks noGrp="1"/>
          </p:cNvSpPr>
          <p:nvPr>
            <p:ph type="title"/>
          </p:nvPr>
        </p:nvSpPr>
        <p:spPr>
          <a:xfrm>
            <a:off x="685800" y="3733800"/>
            <a:ext cx="6400800" cy="612649"/>
          </a:xfrm>
          <a:prstGeom prst="rect">
            <a:avLst/>
          </a:prstGeom>
        </p:spPr>
        <p:txBody>
          <a:bodyPr anchor="t"/>
          <a:lstStyle>
            <a:lvl1pPr>
              <a:defRPr b="0">
                <a:solidFill>
                  <a:srgbClr val="FFFFFF"/>
                </a:solidFill>
              </a:defRPr>
            </a:lvl1pPr>
          </a:lstStyle>
          <a:p>
            <a:r>
              <a:t>Title Text</a:t>
            </a:r>
          </a:p>
        </p:txBody>
      </p:sp>
      <p:sp>
        <p:nvSpPr>
          <p:cNvPr id="151" name="Body Level One…"/>
          <p:cNvSpPr txBox="1">
            <a:spLocks noGrp="1"/>
          </p:cNvSpPr>
          <p:nvPr>
            <p:ph type="body" sz="quarter" idx="1"/>
          </p:nvPr>
        </p:nvSpPr>
        <p:spPr>
          <a:xfrm>
            <a:off x="685800" y="2130551"/>
            <a:ext cx="7772400" cy="1472185"/>
          </a:xfrm>
          <a:prstGeom prst="rect">
            <a:avLst/>
          </a:prstGeom>
        </p:spPr>
        <p:txBody>
          <a:bodyPr anchor="ctr"/>
          <a:lstStyle>
            <a:lvl1pPr marL="0" indent="0">
              <a:spcBef>
                <a:spcPts val="800"/>
              </a:spcBef>
              <a:buSzTx/>
              <a:buFontTx/>
              <a:buNone/>
              <a:defRPr sz="3600" b="1">
                <a:solidFill>
                  <a:srgbClr val="FFFFFF"/>
                </a:solidFill>
              </a:defRPr>
            </a:lvl1pPr>
            <a:lvl2pPr marL="0" indent="457200">
              <a:spcBef>
                <a:spcPts val="800"/>
              </a:spcBef>
              <a:buSzTx/>
              <a:buFontTx/>
              <a:buNone/>
              <a:defRPr sz="3600" b="1">
                <a:solidFill>
                  <a:srgbClr val="FFFFFF"/>
                </a:solidFill>
              </a:defRPr>
            </a:lvl2pPr>
            <a:lvl3pPr marL="0" indent="914400">
              <a:spcBef>
                <a:spcPts val="800"/>
              </a:spcBef>
              <a:buSzTx/>
              <a:buFontTx/>
              <a:buNone/>
              <a:defRPr sz="3600" b="1">
                <a:solidFill>
                  <a:srgbClr val="FFFFFF"/>
                </a:solidFill>
              </a:defRPr>
            </a:lvl3pPr>
            <a:lvl4pPr marL="0" indent="1371600">
              <a:spcBef>
                <a:spcPts val="800"/>
              </a:spcBef>
              <a:buSzTx/>
              <a:buFontTx/>
              <a:buNone/>
              <a:defRPr sz="3600" b="1">
                <a:solidFill>
                  <a:srgbClr val="FFFFFF"/>
                </a:solidFill>
              </a:defRPr>
            </a:lvl4pPr>
            <a:lvl5pPr marL="0" indent="1828800">
              <a:spcBef>
                <a:spcPts val="800"/>
              </a:spcBef>
              <a:buSzTx/>
              <a:buFontTx/>
              <a:buNone/>
              <a:defRPr sz="3600" b="1">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52" name="Slide Number"/>
          <p:cNvSpPr txBox="1">
            <a:spLocks noGrp="1"/>
          </p:cNvSpPr>
          <p:nvPr>
            <p:ph type="sldNum" sz="quarter" idx="2"/>
          </p:nvPr>
        </p:nvSpPr>
        <p:spPr>
          <a:xfrm>
            <a:off x="8413144" y="6314710"/>
            <a:ext cx="273657" cy="264255"/>
          </a:xfrm>
          <a:prstGeom prst="rect">
            <a:avLst/>
          </a:prstGeom>
        </p:spPr>
        <p:txBody>
          <a:bodyPr/>
          <a:lstStyle>
            <a:lvl1pPr>
              <a:defRPr>
                <a:solidFill>
                  <a:srgbClr val="FFFFFF"/>
                </a:solidFill>
              </a:defRPr>
            </a:lvl1pPr>
          </a:lstStyle>
          <a:p>
            <a:fld id="{86CB4B4D-7CA3-9044-876B-883B54F8677D}" type="slidenum">
              <a:t>‹#›</a:t>
            </a:fld>
            <a:endParaRPr/>
          </a:p>
        </p:txBody>
      </p:sp>
      <p:pic>
        <p:nvPicPr>
          <p:cNvPr id="153" name="Picture 7" descr="Picture 7"/>
          <p:cNvPicPr>
            <a:picLocks noChangeAspect="1"/>
          </p:cNvPicPr>
          <p:nvPr/>
        </p:nvPicPr>
        <p:blipFill>
          <a:blip r:embed="rId3"/>
          <a:stretch>
            <a:fillRect/>
          </a:stretch>
        </p:blipFill>
        <p:spPr>
          <a:xfrm>
            <a:off x="3723075" y="2133599"/>
            <a:ext cx="5420925" cy="4724402"/>
          </a:xfrm>
          <a:prstGeom prst="rect">
            <a:avLst/>
          </a:prstGeom>
          <a:ln w="12700">
            <a:miter lim="400000"/>
          </a:ln>
          <a:effectLst>
            <a:outerShdw blurRad="50800" dist="50800" dir="5400000" rotWithShape="0">
              <a:srgbClr val="000000">
                <a:alpha val="0"/>
              </a:srgbClr>
            </a:outerShdw>
          </a:effectLst>
        </p:spPr>
      </p:pic>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pic>
        <p:nvPicPr>
          <p:cNvPr id="160" name="Picture 6" descr="Picture 6"/>
          <p:cNvPicPr>
            <a:picLocks noChangeAspect="1"/>
          </p:cNvPicPr>
          <p:nvPr/>
        </p:nvPicPr>
        <p:blipFill>
          <a:blip r:embed="rId2"/>
          <a:stretch>
            <a:fillRect/>
          </a:stretch>
        </p:blipFill>
        <p:spPr>
          <a:xfrm>
            <a:off x="457200" y="6225335"/>
            <a:ext cx="2610130" cy="480265"/>
          </a:xfrm>
          <a:prstGeom prst="rect">
            <a:avLst/>
          </a:prstGeom>
          <a:ln w="12700">
            <a:miter lim="400000"/>
          </a:ln>
        </p:spPr>
      </p:pic>
      <p:sp>
        <p:nvSpPr>
          <p:cNvPr id="161" name="Rectangle 7"/>
          <p:cNvSpPr/>
          <p:nvPr/>
        </p:nvSpPr>
        <p:spPr>
          <a:xfrm>
            <a:off x="0" y="0"/>
            <a:ext cx="9144000" cy="304800"/>
          </a:xfrm>
          <a:prstGeom prst="rect">
            <a:avLst/>
          </a:prstGeom>
          <a:solidFill>
            <a:schemeClr val="accent2"/>
          </a:solidFill>
          <a:ln w="12700">
            <a:miter lim="400000"/>
          </a:ln>
        </p:spPr>
        <p:txBody>
          <a:bodyPr lIns="45719" rIns="45719" anchor="ctr"/>
          <a:lstStyle/>
          <a:p>
            <a:pPr algn="ctr"/>
            <a:endParaRPr/>
          </a:p>
        </p:txBody>
      </p:sp>
      <p:sp>
        <p:nvSpPr>
          <p:cNvPr id="162" name="Title Text"/>
          <p:cNvSpPr txBox="1">
            <a:spLocks noGrp="1"/>
          </p:cNvSpPr>
          <p:nvPr>
            <p:ph type="title"/>
          </p:nvPr>
        </p:nvSpPr>
        <p:spPr>
          <a:prstGeom prst="rect">
            <a:avLst/>
          </a:prstGeom>
        </p:spPr>
        <p:txBody>
          <a:bodyPr/>
          <a:lstStyle/>
          <a:p>
            <a:r>
              <a:t>Title Text</a:t>
            </a:r>
          </a:p>
        </p:txBody>
      </p:sp>
      <p:sp>
        <p:nvSpPr>
          <p:cNvPr id="163" name="Body Level One…"/>
          <p:cNvSpPr txBox="1">
            <a:spLocks noGrp="1"/>
          </p:cNvSpPr>
          <p:nvPr>
            <p:ph type="body" sz="half" idx="1"/>
          </p:nvPr>
        </p:nvSpPr>
        <p:spPr>
          <a:xfrm>
            <a:off x="457200" y="1600200"/>
            <a:ext cx="4038600" cy="452596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64" name="Slide Number"/>
          <p:cNvSpPr txBox="1">
            <a:spLocks noGrp="1"/>
          </p:cNvSpPr>
          <p:nvPr>
            <p:ph type="sldNum" sz="quarter" idx="2"/>
          </p:nvPr>
        </p:nvSpPr>
        <p:spPr>
          <a:xfrm>
            <a:off x="8413144" y="6314710"/>
            <a:ext cx="273657" cy="26425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pic>
        <p:nvPicPr>
          <p:cNvPr id="171" name="Picture 6" descr="Picture 6"/>
          <p:cNvPicPr>
            <a:picLocks noChangeAspect="1"/>
          </p:cNvPicPr>
          <p:nvPr/>
        </p:nvPicPr>
        <p:blipFill>
          <a:blip r:embed="rId2"/>
          <a:stretch>
            <a:fillRect/>
          </a:stretch>
        </p:blipFill>
        <p:spPr>
          <a:xfrm>
            <a:off x="457200" y="6225335"/>
            <a:ext cx="2610130" cy="480265"/>
          </a:xfrm>
          <a:prstGeom prst="rect">
            <a:avLst/>
          </a:prstGeom>
          <a:ln w="12700">
            <a:miter lim="400000"/>
          </a:ln>
        </p:spPr>
      </p:pic>
      <p:sp>
        <p:nvSpPr>
          <p:cNvPr id="172" name="Rectangle 7"/>
          <p:cNvSpPr/>
          <p:nvPr/>
        </p:nvSpPr>
        <p:spPr>
          <a:xfrm>
            <a:off x="0" y="0"/>
            <a:ext cx="9144000" cy="304800"/>
          </a:xfrm>
          <a:prstGeom prst="rect">
            <a:avLst/>
          </a:prstGeom>
          <a:solidFill>
            <a:schemeClr val="accent2"/>
          </a:solidFill>
          <a:ln w="12700">
            <a:miter lim="400000"/>
          </a:ln>
        </p:spPr>
        <p:txBody>
          <a:bodyPr lIns="45719" rIns="45719" anchor="ctr"/>
          <a:lstStyle/>
          <a:p>
            <a:pPr algn="ctr"/>
            <a:endParaRPr/>
          </a:p>
        </p:txBody>
      </p:sp>
      <p:sp>
        <p:nvSpPr>
          <p:cNvPr id="173" name="Title Text"/>
          <p:cNvSpPr txBox="1">
            <a:spLocks noGrp="1"/>
          </p:cNvSpPr>
          <p:nvPr>
            <p:ph type="title"/>
          </p:nvPr>
        </p:nvSpPr>
        <p:spPr>
          <a:prstGeom prst="rect">
            <a:avLst/>
          </a:prstGeom>
        </p:spPr>
        <p:txBody>
          <a:bodyPr/>
          <a:lstStyle/>
          <a:p>
            <a:r>
              <a:t>Title Text</a:t>
            </a:r>
          </a:p>
        </p:txBody>
      </p:sp>
      <p:sp>
        <p:nvSpPr>
          <p:cNvPr id="174" name="Body Level One…"/>
          <p:cNvSpPr txBox="1">
            <a:spLocks noGrp="1"/>
          </p:cNvSpPr>
          <p:nvPr>
            <p:ph type="body" sz="quarter" idx="1"/>
          </p:nvPr>
        </p:nvSpPr>
        <p:spPr>
          <a:xfrm>
            <a:off x="457200" y="1535112"/>
            <a:ext cx="4040188" cy="639763"/>
          </a:xfrm>
          <a:prstGeom prst="rect">
            <a:avLst/>
          </a:prstGeom>
        </p:spPr>
        <p:txBody>
          <a:bodyPr anchor="b"/>
          <a:lstStyle>
            <a:lvl1pPr marL="0" indent="0">
              <a:spcBef>
                <a:spcPts val="400"/>
              </a:spcBef>
              <a:buSzTx/>
              <a:buFontTx/>
              <a:buNone/>
              <a:defRPr sz="2000" b="1"/>
            </a:lvl1pPr>
            <a:lvl2pPr marL="0" indent="457200">
              <a:spcBef>
                <a:spcPts val="400"/>
              </a:spcBef>
              <a:buSzTx/>
              <a:buFontTx/>
              <a:buNone/>
              <a:defRPr sz="2000" b="1"/>
            </a:lvl2pPr>
            <a:lvl3pPr marL="0" indent="914400">
              <a:spcBef>
                <a:spcPts val="400"/>
              </a:spcBef>
              <a:buSzTx/>
              <a:buFontTx/>
              <a:buNone/>
              <a:defRPr sz="2000" b="1"/>
            </a:lvl3pPr>
            <a:lvl4pPr marL="0" indent="1371600">
              <a:spcBef>
                <a:spcPts val="400"/>
              </a:spcBef>
              <a:buSzTx/>
              <a:buFontTx/>
              <a:buNone/>
              <a:defRPr sz="2000" b="1"/>
            </a:lvl4pPr>
            <a:lvl5pPr marL="0" indent="1828800">
              <a:spcBef>
                <a:spcPts val="400"/>
              </a:spcBef>
              <a:buSzTx/>
              <a:buFontTx/>
              <a:buNone/>
              <a:defRPr sz="2000" b="1"/>
            </a:lvl5pPr>
          </a:lstStyle>
          <a:p>
            <a:r>
              <a:t>Body Level One</a:t>
            </a:r>
          </a:p>
          <a:p>
            <a:pPr lvl="1"/>
            <a:r>
              <a:t>Body Level Two</a:t>
            </a:r>
          </a:p>
          <a:p>
            <a:pPr lvl="2"/>
            <a:r>
              <a:t>Body Level Three</a:t>
            </a:r>
          </a:p>
          <a:p>
            <a:pPr lvl="3"/>
            <a:r>
              <a:t>Body Level Four</a:t>
            </a:r>
          </a:p>
          <a:p>
            <a:pPr lvl="4"/>
            <a:r>
              <a:t>Body Level Five</a:t>
            </a:r>
          </a:p>
        </p:txBody>
      </p:sp>
      <p:sp>
        <p:nvSpPr>
          <p:cNvPr id="175" name="Text Placeholder 4"/>
          <p:cNvSpPr>
            <a:spLocks noGrp="1"/>
          </p:cNvSpPr>
          <p:nvPr>
            <p:ph type="body" sz="quarter" idx="21"/>
          </p:nvPr>
        </p:nvSpPr>
        <p:spPr>
          <a:xfrm>
            <a:off x="4645025" y="1535112"/>
            <a:ext cx="4041775" cy="639763"/>
          </a:xfrm>
          <a:prstGeom prst="rect">
            <a:avLst/>
          </a:prstGeom>
        </p:spPr>
        <p:txBody>
          <a:bodyPr anchor="b"/>
          <a:lstStyle/>
          <a:p>
            <a:pPr marL="0" indent="0">
              <a:spcBef>
                <a:spcPts val="400"/>
              </a:spcBef>
              <a:buSzTx/>
              <a:buFontTx/>
              <a:buNone/>
              <a:defRPr sz="2000" b="1"/>
            </a:pPr>
            <a:endParaRPr/>
          </a:p>
        </p:txBody>
      </p:sp>
      <p:sp>
        <p:nvSpPr>
          <p:cNvPr id="176" name="Slide Number"/>
          <p:cNvSpPr txBox="1">
            <a:spLocks noGrp="1"/>
          </p:cNvSpPr>
          <p:nvPr>
            <p:ph type="sldNum" sz="quarter" idx="2"/>
          </p:nvPr>
        </p:nvSpPr>
        <p:spPr>
          <a:xfrm>
            <a:off x="8413144" y="6314710"/>
            <a:ext cx="273657" cy="26425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pic>
        <p:nvPicPr>
          <p:cNvPr id="183" name="Picture 6" descr="Picture 6"/>
          <p:cNvPicPr>
            <a:picLocks noChangeAspect="1"/>
          </p:cNvPicPr>
          <p:nvPr/>
        </p:nvPicPr>
        <p:blipFill>
          <a:blip r:embed="rId2"/>
          <a:stretch>
            <a:fillRect/>
          </a:stretch>
        </p:blipFill>
        <p:spPr>
          <a:xfrm>
            <a:off x="457200" y="6225335"/>
            <a:ext cx="2610130" cy="480265"/>
          </a:xfrm>
          <a:prstGeom prst="rect">
            <a:avLst/>
          </a:prstGeom>
          <a:ln w="12700">
            <a:miter lim="400000"/>
          </a:ln>
        </p:spPr>
      </p:pic>
      <p:sp>
        <p:nvSpPr>
          <p:cNvPr id="184" name="Rectangle 7"/>
          <p:cNvSpPr/>
          <p:nvPr/>
        </p:nvSpPr>
        <p:spPr>
          <a:xfrm>
            <a:off x="0" y="0"/>
            <a:ext cx="9144000" cy="304800"/>
          </a:xfrm>
          <a:prstGeom prst="rect">
            <a:avLst/>
          </a:prstGeom>
          <a:solidFill>
            <a:schemeClr val="accent2"/>
          </a:solidFill>
          <a:ln w="12700">
            <a:miter lim="400000"/>
          </a:ln>
        </p:spPr>
        <p:txBody>
          <a:bodyPr lIns="45719" rIns="45719" anchor="ctr"/>
          <a:lstStyle/>
          <a:p>
            <a:pPr algn="ctr"/>
            <a:endParaRPr/>
          </a:p>
        </p:txBody>
      </p:sp>
      <p:sp>
        <p:nvSpPr>
          <p:cNvPr id="185" name="Title Text"/>
          <p:cNvSpPr txBox="1">
            <a:spLocks noGrp="1"/>
          </p:cNvSpPr>
          <p:nvPr>
            <p:ph type="title"/>
          </p:nvPr>
        </p:nvSpPr>
        <p:spPr>
          <a:prstGeom prst="rect">
            <a:avLst/>
          </a:prstGeom>
        </p:spPr>
        <p:txBody>
          <a:bodyPr/>
          <a:lstStyle/>
          <a:p>
            <a:r>
              <a:t>Title Text</a:t>
            </a:r>
          </a:p>
        </p:txBody>
      </p:sp>
      <p:sp>
        <p:nvSpPr>
          <p:cNvPr id="186" name="Slide Number"/>
          <p:cNvSpPr txBox="1">
            <a:spLocks noGrp="1"/>
          </p:cNvSpPr>
          <p:nvPr>
            <p:ph type="sldNum" sz="quarter" idx="2"/>
          </p:nvPr>
        </p:nvSpPr>
        <p:spPr>
          <a:xfrm>
            <a:off x="8413144" y="6314710"/>
            <a:ext cx="273657" cy="26425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pic>
        <p:nvPicPr>
          <p:cNvPr id="193" name="Picture 6" descr="Picture 6"/>
          <p:cNvPicPr>
            <a:picLocks noChangeAspect="1"/>
          </p:cNvPicPr>
          <p:nvPr/>
        </p:nvPicPr>
        <p:blipFill>
          <a:blip r:embed="rId2"/>
          <a:stretch>
            <a:fillRect/>
          </a:stretch>
        </p:blipFill>
        <p:spPr>
          <a:xfrm>
            <a:off x="457200" y="6225335"/>
            <a:ext cx="2610130" cy="480265"/>
          </a:xfrm>
          <a:prstGeom prst="rect">
            <a:avLst/>
          </a:prstGeom>
          <a:ln w="12700">
            <a:miter lim="400000"/>
          </a:ln>
        </p:spPr>
      </p:pic>
      <p:sp>
        <p:nvSpPr>
          <p:cNvPr id="194" name="Rectangle 7"/>
          <p:cNvSpPr/>
          <p:nvPr/>
        </p:nvSpPr>
        <p:spPr>
          <a:xfrm>
            <a:off x="0" y="0"/>
            <a:ext cx="9144000" cy="304800"/>
          </a:xfrm>
          <a:prstGeom prst="rect">
            <a:avLst/>
          </a:prstGeom>
          <a:solidFill>
            <a:schemeClr val="accent2"/>
          </a:solidFill>
          <a:ln w="12700">
            <a:miter lim="400000"/>
          </a:ln>
        </p:spPr>
        <p:txBody>
          <a:bodyPr lIns="45719" rIns="45719" anchor="ctr"/>
          <a:lstStyle/>
          <a:p>
            <a:pPr algn="ctr"/>
            <a:endParaRPr/>
          </a:p>
        </p:txBody>
      </p:sp>
      <p:sp>
        <p:nvSpPr>
          <p:cNvPr id="195" name="Slide Number"/>
          <p:cNvSpPr txBox="1">
            <a:spLocks noGrp="1"/>
          </p:cNvSpPr>
          <p:nvPr>
            <p:ph type="sldNum" sz="quarter" idx="2"/>
          </p:nvPr>
        </p:nvSpPr>
        <p:spPr>
          <a:xfrm>
            <a:off x="8413144" y="6314710"/>
            <a:ext cx="273657" cy="26425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pic>
        <p:nvPicPr>
          <p:cNvPr id="202" name="Picture 6" descr="Picture 6"/>
          <p:cNvPicPr>
            <a:picLocks noChangeAspect="1"/>
          </p:cNvPicPr>
          <p:nvPr/>
        </p:nvPicPr>
        <p:blipFill>
          <a:blip r:embed="rId2"/>
          <a:stretch>
            <a:fillRect/>
          </a:stretch>
        </p:blipFill>
        <p:spPr>
          <a:xfrm>
            <a:off x="457200" y="6225335"/>
            <a:ext cx="2610130" cy="480265"/>
          </a:xfrm>
          <a:prstGeom prst="rect">
            <a:avLst/>
          </a:prstGeom>
          <a:ln w="12700">
            <a:miter lim="400000"/>
          </a:ln>
        </p:spPr>
      </p:pic>
      <p:sp>
        <p:nvSpPr>
          <p:cNvPr id="203" name="Rectangle 7"/>
          <p:cNvSpPr/>
          <p:nvPr/>
        </p:nvSpPr>
        <p:spPr>
          <a:xfrm>
            <a:off x="0" y="0"/>
            <a:ext cx="9144000" cy="304800"/>
          </a:xfrm>
          <a:prstGeom prst="rect">
            <a:avLst/>
          </a:prstGeom>
          <a:solidFill>
            <a:schemeClr val="accent2"/>
          </a:solidFill>
          <a:ln w="12700">
            <a:miter lim="400000"/>
          </a:ln>
        </p:spPr>
        <p:txBody>
          <a:bodyPr lIns="45719" rIns="45719" anchor="ctr"/>
          <a:lstStyle/>
          <a:p>
            <a:pPr algn="ctr"/>
            <a:endParaRPr/>
          </a:p>
        </p:txBody>
      </p:sp>
      <p:sp>
        <p:nvSpPr>
          <p:cNvPr id="204" name="Title Text"/>
          <p:cNvSpPr txBox="1">
            <a:spLocks noGrp="1"/>
          </p:cNvSpPr>
          <p:nvPr>
            <p:ph type="title"/>
          </p:nvPr>
        </p:nvSpPr>
        <p:spPr>
          <a:xfrm>
            <a:off x="457200" y="609600"/>
            <a:ext cx="3008314" cy="825500"/>
          </a:xfrm>
          <a:prstGeom prst="rect">
            <a:avLst/>
          </a:prstGeom>
        </p:spPr>
        <p:txBody>
          <a:bodyPr anchor="t"/>
          <a:lstStyle>
            <a:lvl1pPr>
              <a:defRPr sz="2000"/>
            </a:lvl1pPr>
          </a:lstStyle>
          <a:p>
            <a:r>
              <a:t>Title Text</a:t>
            </a:r>
          </a:p>
        </p:txBody>
      </p:sp>
      <p:sp>
        <p:nvSpPr>
          <p:cNvPr id="205" name="Body Level One…"/>
          <p:cNvSpPr txBox="1">
            <a:spLocks noGrp="1"/>
          </p:cNvSpPr>
          <p:nvPr>
            <p:ph type="body" idx="1"/>
          </p:nvPr>
        </p:nvSpPr>
        <p:spPr>
          <a:xfrm>
            <a:off x="3575050" y="609600"/>
            <a:ext cx="5111750" cy="551656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06" name="Text Placeholder 3"/>
          <p:cNvSpPr>
            <a:spLocks noGrp="1"/>
          </p:cNvSpPr>
          <p:nvPr>
            <p:ph type="body" sz="half" idx="21"/>
          </p:nvPr>
        </p:nvSpPr>
        <p:spPr>
          <a:xfrm>
            <a:off x="457199" y="1435100"/>
            <a:ext cx="3008315" cy="4691063"/>
          </a:xfrm>
          <a:prstGeom prst="rect">
            <a:avLst/>
          </a:prstGeom>
        </p:spPr>
        <p:txBody>
          <a:bodyPr/>
          <a:lstStyle/>
          <a:p>
            <a:pPr marL="0" indent="0">
              <a:spcBef>
                <a:spcPts val="300"/>
              </a:spcBef>
              <a:buSzTx/>
              <a:buFontTx/>
              <a:buNone/>
              <a:defRPr sz="1400"/>
            </a:pPr>
            <a:endParaRPr/>
          </a:p>
        </p:txBody>
      </p:sp>
      <p:sp>
        <p:nvSpPr>
          <p:cNvPr id="207" name="Slide Number"/>
          <p:cNvSpPr txBox="1">
            <a:spLocks noGrp="1"/>
          </p:cNvSpPr>
          <p:nvPr>
            <p:ph type="sldNum" sz="quarter" idx="2"/>
          </p:nvPr>
        </p:nvSpPr>
        <p:spPr>
          <a:xfrm>
            <a:off x="8413144" y="6314710"/>
            <a:ext cx="273657" cy="26425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pic>
        <p:nvPicPr>
          <p:cNvPr id="214" name="Picture 6" descr="Picture 6"/>
          <p:cNvPicPr>
            <a:picLocks noChangeAspect="1"/>
          </p:cNvPicPr>
          <p:nvPr/>
        </p:nvPicPr>
        <p:blipFill>
          <a:blip r:embed="rId2"/>
          <a:stretch>
            <a:fillRect/>
          </a:stretch>
        </p:blipFill>
        <p:spPr>
          <a:xfrm>
            <a:off x="457200" y="6225335"/>
            <a:ext cx="2610130" cy="480265"/>
          </a:xfrm>
          <a:prstGeom prst="rect">
            <a:avLst/>
          </a:prstGeom>
          <a:ln w="12700">
            <a:miter lim="400000"/>
          </a:ln>
        </p:spPr>
      </p:pic>
      <p:sp>
        <p:nvSpPr>
          <p:cNvPr id="215" name="Rectangle 7"/>
          <p:cNvSpPr/>
          <p:nvPr/>
        </p:nvSpPr>
        <p:spPr>
          <a:xfrm>
            <a:off x="0" y="0"/>
            <a:ext cx="9144000" cy="304800"/>
          </a:xfrm>
          <a:prstGeom prst="rect">
            <a:avLst/>
          </a:prstGeom>
          <a:solidFill>
            <a:schemeClr val="accent2"/>
          </a:solidFill>
          <a:ln w="12700">
            <a:miter lim="400000"/>
          </a:ln>
        </p:spPr>
        <p:txBody>
          <a:bodyPr lIns="45719" rIns="45719" anchor="ctr"/>
          <a:lstStyle/>
          <a:p>
            <a:pPr algn="ctr"/>
            <a:endParaRPr/>
          </a:p>
        </p:txBody>
      </p:sp>
      <p:sp>
        <p:nvSpPr>
          <p:cNvPr id="216" name="Title Text"/>
          <p:cNvSpPr txBox="1">
            <a:spLocks noGrp="1"/>
          </p:cNvSpPr>
          <p:nvPr>
            <p:ph type="title"/>
          </p:nvPr>
        </p:nvSpPr>
        <p:spPr>
          <a:xfrm>
            <a:off x="1792288" y="4800600"/>
            <a:ext cx="5486401" cy="566738"/>
          </a:xfrm>
          <a:prstGeom prst="rect">
            <a:avLst/>
          </a:prstGeom>
        </p:spPr>
        <p:txBody>
          <a:bodyPr anchor="b"/>
          <a:lstStyle>
            <a:lvl1pPr>
              <a:defRPr sz="2000"/>
            </a:lvl1pPr>
          </a:lstStyle>
          <a:p>
            <a:r>
              <a:t>Title Text</a:t>
            </a:r>
          </a:p>
        </p:txBody>
      </p:sp>
      <p:sp>
        <p:nvSpPr>
          <p:cNvPr id="217" name="Picture Placeholder 2"/>
          <p:cNvSpPr>
            <a:spLocks noGrp="1"/>
          </p:cNvSpPr>
          <p:nvPr>
            <p:ph type="pic" sz="half" idx="21"/>
          </p:nvPr>
        </p:nvSpPr>
        <p:spPr>
          <a:xfrm>
            <a:off x="1792288" y="612775"/>
            <a:ext cx="5486401" cy="4114800"/>
          </a:xfrm>
          <a:prstGeom prst="rect">
            <a:avLst/>
          </a:prstGeom>
        </p:spPr>
        <p:txBody>
          <a:bodyPr lIns="91439" rIns="91439">
            <a:noAutofit/>
          </a:bodyPr>
          <a:lstStyle/>
          <a:p>
            <a:endParaRPr/>
          </a:p>
        </p:txBody>
      </p:sp>
      <p:sp>
        <p:nvSpPr>
          <p:cNvPr id="218" name="Body Level One…"/>
          <p:cNvSpPr txBox="1">
            <a:spLocks noGrp="1"/>
          </p:cNvSpPr>
          <p:nvPr>
            <p:ph type="body" sz="quarter" idx="1"/>
          </p:nvPr>
        </p:nvSpPr>
        <p:spPr>
          <a:xfrm>
            <a:off x="1792288" y="5367337"/>
            <a:ext cx="5486401" cy="804863"/>
          </a:xfrm>
          <a:prstGeom prst="rect">
            <a:avLst/>
          </a:prstGeom>
        </p:spPr>
        <p:txBody>
          <a:bodyPr/>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219" name="Slide Number"/>
          <p:cNvSpPr txBox="1">
            <a:spLocks noGrp="1"/>
          </p:cNvSpPr>
          <p:nvPr>
            <p:ph type="sldNum" sz="quarter" idx="2"/>
          </p:nvPr>
        </p:nvSpPr>
        <p:spPr>
          <a:xfrm>
            <a:off x="8413144" y="6314710"/>
            <a:ext cx="273657" cy="26425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6" name="Title Text"/>
          <p:cNvSpPr txBox="1">
            <a:spLocks noGrp="1"/>
          </p:cNvSpPr>
          <p:nvPr>
            <p:ph type="title"/>
          </p:nvPr>
        </p:nvSpPr>
        <p:spPr>
          <a:prstGeom prst="rect">
            <a:avLst/>
          </a:prstGeom>
        </p:spPr>
        <p:txBody>
          <a:bodyPr/>
          <a:lstStyle/>
          <a:p>
            <a:r>
              <a:t>Title Text</a:t>
            </a:r>
          </a:p>
        </p:txBody>
      </p:sp>
      <p:sp>
        <p:nvSpPr>
          <p:cNvPr id="2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and Content 0">
    <p:spTree>
      <p:nvGrpSpPr>
        <p:cNvPr id="1" name=""/>
        <p:cNvGrpSpPr/>
        <p:nvPr/>
      </p:nvGrpSpPr>
      <p:grpSpPr>
        <a:xfrm>
          <a:off x="0" y="0"/>
          <a:ext cx="0" cy="0"/>
          <a:chOff x="0" y="0"/>
          <a:chExt cx="0" cy="0"/>
        </a:xfrm>
      </p:grpSpPr>
      <p:pic>
        <p:nvPicPr>
          <p:cNvPr id="35" name="Picture 6" descr="Picture 6"/>
          <p:cNvPicPr>
            <a:picLocks noChangeAspect="1"/>
          </p:cNvPicPr>
          <p:nvPr/>
        </p:nvPicPr>
        <p:blipFill>
          <a:blip r:embed="rId2"/>
          <a:stretch>
            <a:fillRect/>
          </a:stretch>
        </p:blipFill>
        <p:spPr>
          <a:xfrm>
            <a:off x="457200" y="6225335"/>
            <a:ext cx="2610130" cy="480265"/>
          </a:xfrm>
          <a:prstGeom prst="rect">
            <a:avLst/>
          </a:prstGeom>
          <a:ln w="12700">
            <a:miter lim="400000"/>
          </a:ln>
        </p:spPr>
      </p:pic>
      <p:sp>
        <p:nvSpPr>
          <p:cNvPr id="36" name="Rectangle 7"/>
          <p:cNvSpPr/>
          <p:nvPr/>
        </p:nvSpPr>
        <p:spPr>
          <a:xfrm>
            <a:off x="0" y="0"/>
            <a:ext cx="9144000" cy="304800"/>
          </a:xfrm>
          <a:prstGeom prst="rect">
            <a:avLst/>
          </a:prstGeom>
          <a:solidFill>
            <a:schemeClr val="accent2"/>
          </a:solidFill>
          <a:ln w="12700">
            <a:miter lim="400000"/>
          </a:ln>
        </p:spPr>
        <p:txBody>
          <a:bodyPr lIns="45719" rIns="45719" anchor="ctr"/>
          <a:lstStyle/>
          <a:p>
            <a:pPr algn="ctr"/>
            <a:endParaRPr/>
          </a:p>
        </p:txBody>
      </p:sp>
      <p:sp>
        <p:nvSpPr>
          <p:cNvPr id="37" name="Title Text"/>
          <p:cNvSpPr txBox="1">
            <a:spLocks noGrp="1"/>
          </p:cNvSpPr>
          <p:nvPr>
            <p:ph type="title"/>
          </p:nvPr>
        </p:nvSpPr>
        <p:spPr>
          <a:prstGeom prst="rect">
            <a:avLst/>
          </a:prstGeom>
        </p:spPr>
        <p:txBody>
          <a:bodyPr/>
          <a:lstStyle/>
          <a:p>
            <a:r>
              <a:t>Title Text</a:t>
            </a:r>
          </a:p>
        </p:txBody>
      </p:sp>
      <p:sp>
        <p:nvSpPr>
          <p:cNvPr id="38"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sp>
        <p:nvSpPr>
          <p:cNvPr id="46" name="Rectangle 4"/>
          <p:cNvSpPr/>
          <p:nvPr/>
        </p:nvSpPr>
        <p:spPr>
          <a:xfrm>
            <a:off x="-13138" y="990600"/>
            <a:ext cx="9157138" cy="5867400"/>
          </a:xfrm>
          <a:prstGeom prst="rect">
            <a:avLst/>
          </a:prstGeom>
          <a:solidFill>
            <a:schemeClr val="accent5"/>
          </a:solidFill>
          <a:ln w="12700">
            <a:miter lim="400000"/>
          </a:ln>
        </p:spPr>
        <p:txBody>
          <a:bodyPr lIns="45719" rIns="45719" anchor="ctr"/>
          <a:lstStyle/>
          <a:p>
            <a:pPr algn="ctr"/>
            <a:endParaRPr/>
          </a:p>
        </p:txBody>
      </p:sp>
      <p:pic>
        <p:nvPicPr>
          <p:cNvPr id="47" name="Picture 6" descr="Picture 6"/>
          <p:cNvPicPr>
            <a:picLocks noChangeAspect="1"/>
          </p:cNvPicPr>
          <p:nvPr/>
        </p:nvPicPr>
        <p:blipFill>
          <a:blip r:embed="rId2"/>
          <a:stretch>
            <a:fillRect/>
          </a:stretch>
        </p:blipFill>
        <p:spPr>
          <a:xfrm>
            <a:off x="457200" y="281736"/>
            <a:ext cx="2819400" cy="518771"/>
          </a:xfrm>
          <a:prstGeom prst="rect">
            <a:avLst/>
          </a:prstGeom>
          <a:ln w="12700">
            <a:miter lim="400000"/>
          </a:ln>
        </p:spPr>
      </p:pic>
      <p:sp>
        <p:nvSpPr>
          <p:cNvPr id="48" name="Title Text"/>
          <p:cNvSpPr txBox="1">
            <a:spLocks noGrp="1"/>
          </p:cNvSpPr>
          <p:nvPr>
            <p:ph type="title"/>
          </p:nvPr>
        </p:nvSpPr>
        <p:spPr>
          <a:xfrm>
            <a:off x="685800" y="3733800"/>
            <a:ext cx="6400800" cy="612649"/>
          </a:xfrm>
          <a:prstGeom prst="rect">
            <a:avLst/>
          </a:prstGeom>
        </p:spPr>
        <p:txBody>
          <a:bodyPr anchor="t"/>
          <a:lstStyle>
            <a:lvl1pPr>
              <a:defRPr b="0">
                <a:solidFill>
                  <a:srgbClr val="FFFFFF"/>
                </a:solidFill>
              </a:defRPr>
            </a:lvl1pPr>
          </a:lstStyle>
          <a:p>
            <a:r>
              <a:t>Title Text</a:t>
            </a:r>
          </a:p>
        </p:txBody>
      </p:sp>
      <p:sp>
        <p:nvSpPr>
          <p:cNvPr id="49" name="Body Level One…"/>
          <p:cNvSpPr txBox="1">
            <a:spLocks noGrp="1"/>
          </p:cNvSpPr>
          <p:nvPr>
            <p:ph type="body" sz="quarter" idx="1"/>
          </p:nvPr>
        </p:nvSpPr>
        <p:spPr>
          <a:xfrm>
            <a:off x="685800" y="2130551"/>
            <a:ext cx="7772400" cy="1472185"/>
          </a:xfrm>
          <a:prstGeom prst="rect">
            <a:avLst/>
          </a:prstGeom>
        </p:spPr>
        <p:txBody>
          <a:bodyPr anchor="ctr"/>
          <a:lstStyle>
            <a:lvl1pPr marL="0" indent="0">
              <a:spcBef>
                <a:spcPts val="800"/>
              </a:spcBef>
              <a:buSzTx/>
              <a:buFontTx/>
              <a:buNone/>
              <a:defRPr sz="3600" b="1">
                <a:solidFill>
                  <a:srgbClr val="FFFFFF"/>
                </a:solidFill>
              </a:defRPr>
            </a:lvl1pPr>
            <a:lvl2pPr marL="0" indent="457200">
              <a:spcBef>
                <a:spcPts val="800"/>
              </a:spcBef>
              <a:buSzTx/>
              <a:buFontTx/>
              <a:buNone/>
              <a:defRPr sz="3600" b="1">
                <a:solidFill>
                  <a:srgbClr val="FFFFFF"/>
                </a:solidFill>
              </a:defRPr>
            </a:lvl2pPr>
            <a:lvl3pPr marL="0" indent="914400">
              <a:spcBef>
                <a:spcPts val="800"/>
              </a:spcBef>
              <a:buSzTx/>
              <a:buFontTx/>
              <a:buNone/>
              <a:defRPr sz="3600" b="1">
                <a:solidFill>
                  <a:srgbClr val="FFFFFF"/>
                </a:solidFill>
              </a:defRPr>
            </a:lvl3pPr>
            <a:lvl4pPr marL="0" indent="1371600">
              <a:spcBef>
                <a:spcPts val="800"/>
              </a:spcBef>
              <a:buSzTx/>
              <a:buFontTx/>
              <a:buNone/>
              <a:defRPr sz="3600" b="1">
                <a:solidFill>
                  <a:srgbClr val="FFFFFF"/>
                </a:solidFill>
              </a:defRPr>
            </a:lvl4pPr>
            <a:lvl5pPr marL="0" indent="1828800">
              <a:spcBef>
                <a:spcPts val="800"/>
              </a:spcBef>
              <a:buSzTx/>
              <a:buFontTx/>
              <a:buNone/>
              <a:defRPr sz="3600" b="1">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50"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pic>
        <p:nvPicPr>
          <p:cNvPr id="51" name="Picture 7" descr="Picture 7"/>
          <p:cNvPicPr>
            <a:picLocks noChangeAspect="1"/>
          </p:cNvPicPr>
          <p:nvPr/>
        </p:nvPicPr>
        <p:blipFill>
          <a:blip r:embed="rId3"/>
          <a:stretch>
            <a:fillRect/>
          </a:stretch>
        </p:blipFill>
        <p:spPr>
          <a:xfrm>
            <a:off x="3723075" y="2133599"/>
            <a:ext cx="5420925" cy="4724402"/>
          </a:xfrm>
          <a:prstGeom prst="rect">
            <a:avLst/>
          </a:prstGeom>
          <a:ln w="12700">
            <a:miter lim="400000"/>
          </a:ln>
          <a:effectLst>
            <a:outerShdw blurRad="50800" dist="50800" dir="5400000" rotWithShape="0">
              <a:srgbClr val="000000">
                <a:alpha val="0"/>
              </a:srgbClr>
            </a:outerShdw>
          </a:effectLst>
        </p:spPr>
      </p:pic>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pic>
        <p:nvPicPr>
          <p:cNvPr id="58" name="Picture 6" descr="Picture 6"/>
          <p:cNvPicPr>
            <a:picLocks noChangeAspect="1"/>
          </p:cNvPicPr>
          <p:nvPr/>
        </p:nvPicPr>
        <p:blipFill>
          <a:blip r:embed="rId2"/>
          <a:stretch>
            <a:fillRect/>
          </a:stretch>
        </p:blipFill>
        <p:spPr>
          <a:xfrm>
            <a:off x="457200" y="6225335"/>
            <a:ext cx="2610130" cy="480265"/>
          </a:xfrm>
          <a:prstGeom prst="rect">
            <a:avLst/>
          </a:prstGeom>
          <a:ln w="12700">
            <a:miter lim="400000"/>
          </a:ln>
        </p:spPr>
      </p:pic>
      <p:sp>
        <p:nvSpPr>
          <p:cNvPr id="59" name="Rectangle 7"/>
          <p:cNvSpPr/>
          <p:nvPr/>
        </p:nvSpPr>
        <p:spPr>
          <a:xfrm>
            <a:off x="0" y="0"/>
            <a:ext cx="9144000" cy="304800"/>
          </a:xfrm>
          <a:prstGeom prst="rect">
            <a:avLst/>
          </a:prstGeom>
          <a:solidFill>
            <a:schemeClr val="accent2"/>
          </a:solidFill>
          <a:ln w="12700">
            <a:miter lim="400000"/>
          </a:ln>
        </p:spPr>
        <p:txBody>
          <a:bodyPr lIns="45719" rIns="45719" anchor="ctr"/>
          <a:lstStyle/>
          <a:p>
            <a:pPr algn="ctr"/>
            <a:endParaRPr/>
          </a:p>
        </p:txBody>
      </p:sp>
      <p:sp>
        <p:nvSpPr>
          <p:cNvPr id="60" name="Title Text"/>
          <p:cNvSpPr txBox="1">
            <a:spLocks noGrp="1"/>
          </p:cNvSpPr>
          <p:nvPr>
            <p:ph type="title"/>
          </p:nvPr>
        </p:nvSpPr>
        <p:spPr>
          <a:prstGeom prst="rect">
            <a:avLst/>
          </a:prstGeom>
        </p:spPr>
        <p:txBody>
          <a:bodyPr/>
          <a:lstStyle/>
          <a:p>
            <a:r>
              <a:t>Title Text</a:t>
            </a:r>
          </a:p>
        </p:txBody>
      </p:sp>
      <p:sp>
        <p:nvSpPr>
          <p:cNvPr id="61" name="Body Level One…"/>
          <p:cNvSpPr txBox="1">
            <a:spLocks noGrp="1"/>
          </p:cNvSpPr>
          <p:nvPr>
            <p:ph type="body" sz="half" idx="1"/>
          </p:nvPr>
        </p:nvSpPr>
        <p:spPr>
          <a:xfrm>
            <a:off x="457200" y="1600200"/>
            <a:ext cx="4038600" cy="452596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pic>
        <p:nvPicPr>
          <p:cNvPr id="69" name="Picture 6" descr="Picture 6"/>
          <p:cNvPicPr>
            <a:picLocks noChangeAspect="1"/>
          </p:cNvPicPr>
          <p:nvPr/>
        </p:nvPicPr>
        <p:blipFill>
          <a:blip r:embed="rId2"/>
          <a:stretch>
            <a:fillRect/>
          </a:stretch>
        </p:blipFill>
        <p:spPr>
          <a:xfrm>
            <a:off x="457200" y="6225335"/>
            <a:ext cx="2610130" cy="480265"/>
          </a:xfrm>
          <a:prstGeom prst="rect">
            <a:avLst/>
          </a:prstGeom>
          <a:ln w="12700">
            <a:miter lim="400000"/>
          </a:ln>
        </p:spPr>
      </p:pic>
      <p:sp>
        <p:nvSpPr>
          <p:cNvPr id="70" name="Rectangle 7"/>
          <p:cNvSpPr/>
          <p:nvPr/>
        </p:nvSpPr>
        <p:spPr>
          <a:xfrm>
            <a:off x="0" y="0"/>
            <a:ext cx="9144000" cy="304800"/>
          </a:xfrm>
          <a:prstGeom prst="rect">
            <a:avLst/>
          </a:prstGeom>
          <a:solidFill>
            <a:schemeClr val="accent2"/>
          </a:solidFill>
          <a:ln w="12700">
            <a:miter lim="400000"/>
          </a:ln>
        </p:spPr>
        <p:txBody>
          <a:bodyPr lIns="45719" rIns="45719" anchor="ctr"/>
          <a:lstStyle/>
          <a:p>
            <a:pPr algn="ctr"/>
            <a:endParaRPr/>
          </a:p>
        </p:txBody>
      </p:sp>
      <p:sp>
        <p:nvSpPr>
          <p:cNvPr id="71" name="Title Text"/>
          <p:cNvSpPr txBox="1">
            <a:spLocks noGrp="1"/>
          </p:cNvSpPr>
          <p:nvPr>
            <p:ph type="title"/>
          </p:nvPr>
        </p:nvSpPr>
        <p:spPr>
          <a:prstGeom prst="rect">
            <a:avLst/>
          </a:prstGeom>
        </p:spPr>
        <p:txBody>
          <a:bodyPr/>
          <a:lstStyle/>
          <a:p>
            <a:r>
              <a:t>Title Text</a:t>
            </a:r>
          </a:p>
        </p:txBody>
      </p:sp>
      <p:sp>
        <p:nvSpPr>
          <p:cNvPr id="72" name="Body Level One…"/>
          <p:cNvSpPr txBox="1">
            <a:spLocks noGrp="1"/>
          </p:cNvSpPr>
          <p:nvPr>
            <p:ph type="body" sz="quarter" idx="1"/>
          </p:nvPr>
        </p:nvSpPr>
        <p:spPr>
          <a:xfrm>
            <a:off x="457200" y="1535112"/>
            <a:ext cx="4040188" cy="639763"/>
          </a:xfrm>
          <a:prstGeom prst="rect">
            <a:avLst/>
          </a:prstGeom>
        </p:spPr>
        <p:txBody>
          <a:bodyPr anchor="b"/>
          <a:lstStyle>
            <a:lvl1pPr marL="0" indent="0">
              <a:spcBef>
                <a:spcPts val="400"/>
              </a:spcBef>
              <a:buSzTx/>
              <a:buFontTx/>
              <a:buNone/>
              <a:defRPr sz="2000" b="1"/>
            </a:lvl1pPr>
            <a:lvl2pPr marL="0" indent="457200">
              <a:spcBef>
                <a:spcPts val="400"/>
              </a:spcBef>
              <a:buSzTx/>
              <a:buFontTx/>
              <a:buNone/>
              <a:defRPr sz="2000" b="1"/>
            </a:lvl2pPr>
            <a:lvl3pPr marL="0" indent="914400">
              <a:spcBef>
                <a:spcPts val="400"/>
              </a:spcBef>
              <a:buSzTx/>
              <a:buFontTx/>
              <a:buNone/>
              <a:defRPr sz="2000" b="1"/>
            </a:lvl3pPr>
            <a:lvl4pPr marL="0" indent="1371600">
              <a:spcBef>
                <a:spcPts val="400"/>
              </a:spcBef>
              <a:buSzTx/>
              <a:buFontTx/>
              <a:buNone/>
              <a:defRPr sz="2000" b="1"/>
            </a:lvl4pPr>
            <a:lvl5pPr marL="0" indent="1828800">
              <a:spcBef>
                <a:spcPts val="400"/>
              </a:spcBef>
              <a:buSzTx/>
              <a:buFontTx/>
              <a:buNone/>
              <a:defRPr sz="2000" b="1"/>
            </a:lvl5pPr>
          </a:lstStyle>
          <a:p>
            <a:r>
              <a:t>Body Level One</a:t>
            </a:r>
          </a:p>
          <a:p>
            <a:pPr lvl="1"/>
            <a:r>
              <a:t>Body Level Two</a:t>
            </a:r>
          </a:p>
          <a:p>
            <a:pPr lvl="2"/>
            <a:r>
              <a:t>Body Level Three</a:t>
            </a:r>
          </a:p>
          <a:p>
            <a:pPr lvl="3"/>
            <a:r>
              <a:t>Body Level Four</a:t>
            </a:r>
          </a:p>
          <a:p>
            <a:pPr lvl="4"/>
            <a:r>
              <a:t>Body Level Five</a:t>
            </a:r>
          </a:p>
        </p:txBody>
      </p:sp>
      <p:sp>
        <p:nvSpPr>
          <p:cNvPr id="73" name="Text Placeholder 4"/>
          <p:cNvSpPr>
            <a:spLocks noGrp="1"/>
          </p:cNvSpPr>
          <p:nvPr>
            <p:ph type="body" sz="quarter" idx="21"/>
          </p:nvPr>
        </p:nvSpPr>
        <p:spPr>
          <a:xfrm>
            <a:off x="4645025" y="1535112"/>
            <a:ext cx="4041775" cy="639763"/>
          </a:xfrm>
          <a:prstGeom prst="rect">
            <a:avLst/>
          </a:prstGeom>
        </p:spPr>
        <p:txBody>
          <a:bodyPr anchor="b"/>
          <a:lstStyle/>
          <a:p>
            <a:pPr marL="0" indent="0">
              <a:spcBef>
                <a:spcPts val="400"/>
              </a:spcBef>
              <a:buSzTx/>
              <a:buFontTx/>
              <a:buNone/>
              <a:defRPr sz="2000" b="1"/>
            </a:pPr>
            <a:endParaRPr/>
          </a:p>
        </p:txBody>
      </p:sp>
      <p:sp>
        <p:nvSpPr>
          <p:cNvPr id="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pic>
        <p:nvPicPr>
          <p:cNvPr id="81" name="Picture 6" descr="Picture 6"/>
          <p:cNvPicPr>
            <a:picLocks noChangeAspect="1"/>
          </p:cNvPicPr>
          <p:nvPr/>
        </p:nvPicPr>
        <p:blipFill>
          <a:blip r:embed="rId2"/>
          <a:stretch>
            <a:fillRect/>
          </a:stretch>
        </p:blipFill>
        <p:spPr>
          <a:xfrm>
            <a:off x="457200" y="6225335"/>
            <a:ext cx="2610130" cy="480265"/>
          </a:xfrm>
          <a:prstGeom prst="rect">
            <a:avLst/>
          </a:prstGeom>
          <a:ln w="12700">
            <a:miter lim="400000"/>
          </a:ln>
        </p:spPr>
      </p:pic>
      <p:sp>
        <p:nvSpPr>
          <p:cNvPr id="82" name="Rectangle 7"/>
          <p:cNvSpPr/>
          <p:nvPr/>
        </p:nvSpPr>
        <p:spPr>
          <a:xfrm>
            <a:off x="0" y="0"/>
            <a:ext cx="9144000" cy="304800"/>
          </a:xfrm>
          <a:prstGeom prst="rect">
            <a:avLst/>
          </a:prstGeom>
          <a:solidFill>
            <a:schemeClr val="accent2"/>
          </a:solidFill>
          <a:ln w="12700">
            <a:miter lim="400000"/>
          </a:ln>
        </p:spPr>
        <p:txBody>
          <a:bodyPr lIns="45719" rIns="45719" anchor="ctr"/>
          <a:lstStyle/>
          <a:p>
            <a:pPr algn="ctr"/>
            <a:endParaRPr/>
          </a:p>
        </p:txBody>
      </p:sp>
      <p:sp>
        <p:nvSpPr>
          <p:cNvPr id="83" name="Title Text"/>
          <p:cNvSpPr txBox="1">
            <a:spLocks noGrp="1"/>
          </p:cNvSpPr>
          <p:nvPr>
            <p:ph type="title"/>
          </p:nvPr>
        </p:nvSpPr>
        <p:spPr>
          <a:prstGeom prst="rect">
            <a:avLst/>
          </a:prstGeom>
        </p:spPr>
        <p:txBody>
          <a:bodyPr/>
          <a:lstStyle/>
          <a:p>
            <a:r>
              <a:t>Title Text</a:t>
            </a:r>
          </a:p>
        </p:txBody>
      </p:sp>
      <p:sp>
        <p:nvSpPr>
          <p:cNvPr id="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pic>
        <p:nvPicPr>
          <p:cNvPr id="91" name="Picture 6" descr="Picture 6"/>
          <p:cNvPicPr>
            <a:picLocks noChangeAspect="1"/>
          </p:cNvPicPr>
          <p:nvPr/>
        </p:nvPicPr>
        <p:blipFill>
          <a:blip r:embed="rId2"/>
          <a:stretch>
            <a:fillRect/>
          </a:stretch>
        </p:blipFill>
        <p:spPr>
          <a:xfrm>
            <a:off x="457200" y="6225335"/>
            <a:ext cx="2610130" cy="480265"/>
          </a:xfrm>
          <a:prstGeom prst="rect">
            <a:avLst/>
          </a:prstGeom>
          <a:ln w="12700">
            <a:miter lim="400000"/>
          </a:ln>
        </p:spPr>
      </p:pic>
      <p:sp>
        <p:nvSpPr>
          <p:cNvPr id="92" name="Rectangle 7"/>
          <p:cNvSpPr/>
          <p:nvPr/>
        </p:nvSpPr>
        <p:spPr>
          <a:xfrm>
            <a:off x="0" y="0"/>
            <a:ext cx="9144000" cy="304800"/>
          </a:xfrm>
          <a:prstGeom prst="rect">
            <a:avLst/>
          </a:prstGeom>
          <a:solidFill>
            <a:schemeClr val="accent2"/>
          </a:solidFill>
          <a:ln w="12700">
            <a:miter lim="400000"/>
          </a:ln>
        </p:spPr>
        <p:txBody>
          <a:bodyPr lIns="45719" rIns="45719" anchor="ctr"/>
          <a:lstStyle/>
          <a:p>
            <a:pPr algn="ctr"/>
            <a:endParaRPr/>
          </a:p>
        </p:txBody>
      </p:sp>
      <p:sp>
        <p:nvSpPr>
          <p:cNvPr id="9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pic>
        <p:nvPicPr>
          <p:cNvPr id="100" name="Picture 6" descr="Picture 6"/>
          <p:cNvPicPr>
            <a:picLocks noChangeAspect="1"/>
          </p:cNvPicPr>
          <p:nvPr/>
        </p:nvPicPr>
        <p:blipFill>
          <a:blip r:embed="rId2"/>
          <a:stretch>
            <a:fillRect/>
          </a:stretch>
        </p:blipFill>
        <p:spPr>
          <a:xfrm>
            <a:off x="457200" y="6225335"/>
            <a:ext cx="2610130" cy="480265"/>
          </a:xfrm>
          <a:prstGeom prst="rect">
            <a:avLst/>
          </a:prstGeom>
          <a:ln w="12700">
            <a:miter lim="400000"/>
          </a:ln>
        </p:spPr>
      </p:pic>
      <p:sp>
        <p:nvSpPr>
          <p:cNvPr id="101" name="Rectangle 7"/>
          <p:cNvSpPr/>
          <p:nvPr/>
        </p:nvSpPr>
        <p:spPr>
          <a:xfrm>
            <a:off x="0" y="0"/>
            <a:ext cx="9144000" cy="304800"/>
          </a:xfrm>
          <a:prstGeom prst="rect">
            <a:avLst/>
          </a:prstGeom>
          <a:solidFill>
            <a:schemeClr val="accent2"/>
          </a:solidFill>
          <a:ln w="12700">
            <a:miter lim="400000"/>
          </a:ln>
        </p:spPr>
        <p:txBody>
          <a:bodyPr lIns="45719" rIns="45719" anchor="ctr"/>
          <a:lstStyle/>
          <a:p>
            <a:pPr algn="ctr"/>
            <a:endParaRPr/>
          </a:p>
        </p:txBody>
      </p:sp>
      <p:sp>
        <p:nvSpPr>
          <p:cNvPr id="102" name="Title Text"/>
          <p:cNvSpPr txBox="1">
            <a:spLocks noGrp="1"/>
          </p:cNvSpPr>
          <p:nvPr>
            <p:ph type="title"/>
          </p:nvPr>
        </p:nvSpPr>
        <p:spPr>
          <a:xfrm>
            <a:off x="457200" y="609600"/>
            <a:ext cx="3008314" cy="825500"/>
          </a:xfrm>
          <a:prstGeom prst="rect">
            <a:avLst/>
          </a:prstGeom>
        </p:spPr>
        <p:txBody>
          <a:bodyPr anchor="t"/>
          <a:lstStyle>
            <a:lvl1pPr>
              <a:defRPr sz="2000"/>
            </a:lvl1pPr>
          </a:lstStyle>
          <a:p>
            <a:r>
              <a:t>Title Text</a:t>
            </a:r>
          </a:p>
        </p:txBody>
      </p:sp>
      <p:sp>
        <p:nvSpPr>
          <p:cNvPr id="103" name="Body Level One…"/>
          <p:cNvSpPr txBox="1">
            <a:spLocks noGrp="1"/>
          </p:cNvSpPr>
          <p:nvPr>
            <p:ph type="body" idx="1"/>
          </p:nvPr>
        </p:nvSpPr>
        <p:spPr>
          <a:xfrm>
            <a:off x="3575050" y="609600"/>
            <a:ext cx="5111750" cy="551656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4" name="Text Placeholder 3"/>
          <p:cNvSpPr>
            <a:spLocks noGrp="1"/>
          </p:cNvSpPr>
          <p:nvPr>
            <p:ph type="body" sz="half" idx="21"/>
          </p:nvPr>
        </p:nvSpPr>
        <p:spPr>
          <a:xfrm>
            <a:off x="457199" y="1435100"/>
            <a:ext cx="3008315" cy="4691063"/>
          </a:xfrm>
          <a:prstGeom prst="rect">
            <a:avLst/>
          </a:prstGeom>
        </p:spPr>
        <p:txBody>
          <a:bodyPr/>
          <a:lstStyle/>
          <a:p>
            <a:pPr marL="0" indent="0">
              <a:spcBef>
                <a:spcPts val="300"/>
              </a:spcBef>
              <a:buSzTx/>
              <a:buFontTx/>
              <a:buNone/>
              <a:defRPr sz="1400"/>
            </a:pPr>
            <a:endParaRPr/>
          </a:p>
        </p:txBody>
      </p:sp>
      <p:sp>
        <p:nvSpPr>
          <p:cNvPr id="10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6" descr="Picture 6"/>
          <p:cNvPicPr>
            <a:picLocks noChangeAspect="1"/>
          </p:cNvPicPr>
          <p:nvPr/>
        </p:nvPicPr>
        <p:blipFill>
          <a:blip r:embed="rId21"/>
          <a:stretch>
            <a:fillRect/>
          </a:stretch>
        </p:blipFill>
        <p:spPr>
          <a:xfrm>
            <a:off x="457200" y="6225335"/>
            <a:ext cx="2610130" cy="480265"/>
          </a:xfrm>
          <a:prstGeom prst="rect">
            <a:avLst/>
          </a:prstGeom>
          <a:ln w="12700">
            <a:miter lim="400000"/>
          </a:ln>
        </p:spPr>
      </p:pic>
      <p:sp>
        <p:nvSpPr>
          <p:cNvPr id="3" name="Rectangle 7"/>
          <p:cNvSpPr/>
          <p:nvPr/>
        </p:nvSpPr>
        <p:spPr>
          <a:xfrm>
            <a:off x="0" y="0"/>
            <a:ext cx="9144000" cy="304800"/>
          </a:xfrm>
          <a:prstGeom prst="rect">
            <a:avLst/>
          </a:prstGeom>
          <a:solidFill>
            <a:schemeClr val="accent2"/>
          </a:solidFill>
          <a:ln w="12700">
            <a:miter lim="400000"/>
          </a:ln>
        </p:spPr>
        <p:txBody>
          <a:bodyPr lIns="45719" rIns="45719" anchor="ctr"/>
          <a:lstStyle/>
          <a:p>
            <a:pPr algn="ctr"/>
            <a:endParaRPr/>
          </a:p>
        </p:txBody>
      </p:sp>
      <p:sp>
        <p:nvSpPr>
          <p:cNvPr id="4" name="Title Text"/>
          <p:cNvSpPr txBox="1">
            <a:spLocks noGrp="1"/>
          </p:cNvSpPr>
          <p:nvPr>
            <p:ph type="title"/>
          </p:nvPr>
        </p:nvSpPr>
        <p:spPr>
          <a:xfrm>
            <a:off x="457200" y="533400"/>
            <a:ext cx="8229600" cy="762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5" name="Body Level One…"/>
          <p:cNvSpPr txBox="1">
            <a:spLocks noGrp="1"/>
          </p:cNvSpPr>
          <p:nvPr>
            <p:ph type="body" idx="1"/>
          </p:nvPr>
        </p:nvSpPr>
        <p:spPr>
          <a:xfrm>
            <a:off x="457200" y="1524000"/>
            <a:ext cx="8229600" cy="46021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6" name="Slide Number"/>
          <p:cNvSpPr txBox="1">
            <a:spLocks noGrp="1"/>
          </p:cNvSpPr>
          <p:nvPr>
            <p:ph type="sldNum" sz="quarter" idx="2"/>
          </p:nvPr>
        </p:nvSpPr>
        <p:spPr>
          <a:xfrm>
            <a:off x="8413144" y="6314710"/>
            <a:ext cx="273656" cy="264255"/>
          </a:xfrm>
          <a:prstGeom prst="rect">
            <a:avLst/>
          </a:prstGeom>
          <a:ln w="12700">
            <a:miter lim="400000"/>
          </a:ln>
        </p:spPr>
        <p:txBody>
          <a:bodyPr wrap="none" lIns="45719" rIns="45719" anchor="ctr">
            <a:spAutoFit/>
          </a:bodyPr>
          <a:lstStyle>
            <a:lvl1pPr algn="r">
              <a:defRPr sz="1200" b="1">
                <a:latin typeface="Arial"/>
                <a:ea typeface="Arial"/>
                <a:cs typeface="Arial"/>
                <a:sym typeface="Aria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transition spd="med"/>
  <p:txStyles>
    <p:titleStyle>
      <a:lvl1pPr marL="0" marR="0" indent="0" algn="l" defTabSz="914400" rtl="0" latinLnBrk="0">
        <a:lnSpc>
          <a:spcPct val="100000"/>
        </a:lnSpc>
        <a:spcBef>
          <a:spcPts val="0"/>
        </a:spcBef>
        <a:spcAft>
          <a:spcPts val="0"/>
        </a:spcAft>
        <a:buClrTx/>
        <a:buSzTx/>
        <a:buFontTx/>
        <a:buNone/>
        <a:tabLst/>
        <a:defRPr sz="2400" b="1" i="0" u="none" strike="noStrike" cap="none" spc="0" baseline="0">
          <a:solidFill>
            <a:srgbClr val="000000"/>
          </a:solidFill>
          <a:uFillTx/>
          <a:latin typeface="Arial"/>
          <a:ea typeface="Arial"/>
          <a:cs typeface="Arial"/>
          <a:sym typeface="Arial"/>
        </a:defRPr>
      </a:lvl1pPr>
      <a:lvl2pPr marL="0" marR="0" indent="0" algn="l" defTabSz="914400" rtl="0" latinLnBrk="0">
        <a:lnSpc>
          <a:spcPct val="100000"/>
        </a:lnSpc>
        <a:spcBef>
          <a:spcPts val="0"/>
        </a:spcBef>
        <a:spcAft>
          <a:spcPts val="0"/>
        </a:spcAft>
        <a:buClrTx/>
        <a:buSzTx/>
        <a:buFontTx/>
        <a:buNone/>
        <a:tabLst/>
        <a:defRPr sz="2400" b="1" i="0" u="none" strike="noStrike" cap="none" spc="0" baseline="0">
          <a:solidFill>
            <a:srgbClr val="000000"/>
          </a:solidFill>
          <a:uFillTx/>
          <a:latin typeface="Arial"/>
          <a:ea typeface="Arial"/>
          <a:cs typeface="Arial"/>
          <a:sym typeface="Arial"/>
        </a:defRPr>
      </a:lvl2pPr>
      <a:lvl3pPr marL="0" marR="0" indent="0" algn="l" defTabSz="914400" rtl="0" latinLnBrk="0">
        <a:lnSpc>
          <a:spcPct val="100000"/>
        </a:lnSpc>
        <a:spcBef>
          <a:spcPts val="0"/>
        </a:spcBef>
        <a:spcAft>
          <a:spcPts val="0"/>
        </a:spcAft>
        <a:buClrTx/>
        <a:buSzTx/>
        <a:buFontTx/>
        <a:buNone/>
        <a:tabLst/>
        <a:defRPr sz="2400" b="1" i="0" u="none" strike="noStrike" cap="none" spc="0" baseline="0">
          <a:solidFill>
            <a:srgbClr val="000000"/>
          </a:solidFill>
          <a:uFillTx/>
          <a:latin typeface="Arial"/>
          <a:ea typeface="Arial"/>
          <a:cs typeface="Arial"/>
          <a:sym typeface="Arial"/>
        </a:defRPr>
      </a:lvl3pPr>
      <a:lvl4pPr marL="0" marR="0" indent="0" algn="l" defTabSz="914400" rtl="0" latinLnBrk="0">
        <a:lnSpc>
          <a:spcPct val="100000"/>
        </a:lnSpc>
        <a:spcBef>
          <a:spcPts val="0"/>
        </a:spcBef>
        <a:spcAft>
          <a:spcPts val="0"/>
        </a:spcAft>
        <a:buClrTx/>
        <a:buSzTx/>
        <a:buFontTx/>
        <a:buNone/>
        <a:tabLst/>
        <a:defRPr sz="2400" b="1" i="0" u="none" strike="noStrike" cap="none" spc="0" baseline="0">
          <a:solidFill>
            <a:srgbClr val="000000"/>
          </a:solidFill>
          <a:uFillTx/>
          <a:latin typeface="Arial"/>
          <a:ea typeface="Arial"/>
          <a:cs typeface="Arial"/>
          <a:sym typeface="Arial"/>
        </a:defRPr>
      </a:lvl4pPr>
      <a:lvl5pPr marL="0" marR="0" indent="0" algn="l" defTabSz="914400" rtl="0" latinLnBrk="0">
        <a:lnSpc>
          <a:spcPct val="100000"/>
        </a:lnSpc>
        <a:spcBef>
          <a:spcPts val="0"/>
        </a:spcBef>
        <a:spcAft>
          <a:spcPts val="0"/>
        </a:spcAft>
        <a:buClrTx/>
        <a:buSzTx/>
        <a:buFontTx/>
        <a:buNone/>
        <a:tabLst/>
        <a:defRPr sz="2400" b="1" i="0" u="none" strike="noStrike" cap="none" spc="0" baseline="0">
          <a:solidFill>
            <a:srgbClr val="000000"/>
          </a:solidFill>
          <a:uFillTx/>
          <a:latin typeface="Arial"/>
          <a:ea typeface="Arial"/>
          <a:cs typeface="Arial"/>
          <a:sym typeface="Arial"/>
        </a:defRPr>
      </a:lvl5pPr>
      <a:lvl6pPr marL="0" marR="0" indent="0" algn="l" defTabSz="914400" rtl="0" latinLnBrk="0">
        <a:lnSpc>
          <a:spcPct val="100000"/>
        </a:lnSpc>
        <a:spcBef>
          <a:spcPts val="0"/>
        </a:spcBef>
        <a:spcAft>
          <a:spcPts val="0"/>
        </a:spcAft>
        <a:buClrTx/>
        <a:buSzTx/>
        <a:buFontTx/>
        <a:buNone/>
        <a:tabLst/>
        <a:defRPr sz="2400" b="1" i="0" u="none" strike="noStrike" cap="none" spc="0" baseline="0">
          <a:solidFill>
            <a:srgbClr val="000000"/>
          </a:solidFill>
          <a:uFillTx/>
          <a:latin typeface="Arial"/>
          <a:ea typeface="Arial"/>
          <a:cs typeface="Arial"/>
          <a:sym typeface="Arial"/>
        </a:defRPr>
      </a:lvl6pPr>
      <a:lvl7pPr marL="0" marR="0" indent="0" algn="l" defTabSz="914400" rtl="0" latinLnBrk="0">
        <a:lnSpc>
          <a:spcPct val="100000"/>
        </a:lnSpc>
        <a:spcBef>
          <a:spcPts val="0"/>
        </a:spcBef>
        <a:spcAft>
          <a:spcPts val="0"/>
        </a:spcAft>
        <a:buClrTx/>
        <a:buSzTx/>
        <a:buFontTx/>
        <a:buNone/>
        <a:tabLst/>
        <a:defRPr sz="2400" b="1" i="0" u="none" strike="noStrike" cap="none" spc="0" baseline="0">
          <a:solidFill>
            <a:srgbClr val="000000"/>
          </a:solidFill>
          <a:uFillTx/>
          <a:latin typeface="Arial"/>
          <a:ea typeface="Arial"/>
          <a:cs typeface="Arial"/>
          <a:sym typeface="Arial"/>
        </a:defRPr>
      </a:lvl7pPr>
      <a:lvl8pPr marL="0" marR="0" indent="0" algn="l" defTabSz="914400" rtl="0" latinLnBrk="0">
        <a:lnSpc>
          <a:spcPct val="100000"/>
        </a:lnSpc>
        <a:spcBef>
          <a:spcPts val="0"/>
        </a:spcBef>
        <a:spcAft>
          <a:spcPts val="0"/>
        </a:spcAft>
        <a:buClrTx/>
        <a:buSzTx/>
        <a:buFontTx/>
        <a:buNone/>
        <a:tabLst/>
        <a:defRPr sz="2400" b="1" i="0" u="none" strike="noStrike" cap="none" spc="0" baseline="0">
          <a:solidFill>
            <a:srgbClr val="000000"/>
          </a:solidFill>
          <a:uFillTx/>
          <a:latin typeface="Arial"/>
          <a:ea typeface="Arial"/>
          <a:cs typeface="Arial"/>
          <a:sym typeface="Arial"/>
        </a:defRPr>
      </a:lvl8pPr>
      <a:lvl9pPr marL="0" marR="0" indent="0" algn="l" defTabSz="914400" rtl="0" latinLnBrk="0">
        <a:lnSpc>
          <a:spcPct val="100000"/>
        </a:lnSpc>
        <a:spcBef>
          <a:spcPts val="0"/>
        </a:spcBef>
        <a:spcAft>
          <a:spcPts val="0"/>
        </a:spcAft>
        <a:buClrTx/>
        <a:buSzTx/>
        <a:buFontTx/>
        <a:buNone/>
        <a:tabLst/>
        <a:defRPr sz="2400" b="1" i="0" u="none" strike="noStrike" cap="none" spc="0" baseline="0">
          <a:solidFill>
            <a:srgbClr val="000000"/>
          </a:solidFill>
          <a:uFillTx/>
          <a:latin typeface="Arial"/>
          <a:ea typeface="Arial"/>
          <a:cs typeface="Arial"/>
          <a:sym typeface="Arial"/>
        </a:defRPr>
      </a:lvl9pPr>
    </p:titleStyle>
    <p:bodyStyle>
      <a:lvl1pPr marL="342900" marR="0" indent="-342900" algn="l" defTabSz="9144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1pPr>
      <a:lvl2pPr marL="800100" marR="0" indent="-342900" algn="l" defTabSz="9144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2pPr>
      <a:lvl3pPr marL="1219200" marR="0" indent="-304800" algn="l" defTabSz="9144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3pPr>
      <a:lvl4pPr marL="1714500" marR="0" indent="-342900" algn="l" defTabSz="9144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4pPr>
      <a:lvl5pPr marL="2171700" marR="0" indent="-342900" algn="l" defTabSz="9144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5pPr>
      <a:lvl6pPr marL="2560320" marR="0" indent="-274320" algn="l" defTabSz="9144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6pPr>
      <a:lvl7pPr marL="3017520" marR="0" indent="-274320" algn="l" defTabSz="9144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7pPr>
      <a:lvl8pPr marL="3474720" marR="0" indent="-274320" algn="l" defTabSz="9144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8pPr>
      <a:lvl9pPr marL="3931920" marR="0" indent="-274320" algn="l" defTabSz="9144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9pPr>
    </p:bodyStyle>
    <p:otherStyle>
      <a:lvl1pPr marL="0" marR="0" indent="0" algn="r" defTabSz="914400" rtl="0" latinLnBrk="0">
        <a:lnSpc>
          <a:spcPct val="100000"/>
        </a:lnSpc>
        <a:spcBef>
          <a:spcPts val="0"/>
        </a:spcBef>
        <a:spcAft>
          <a:spcPts val="0"/>
        </a:spcAft>
        <a:buClrTx/>
        <a:buSzTx/>
        <a:buFontTx/>
        <a:buNone/>
        <a:tabLst/>
        <a:defRPr sz="1200" b="1" i="0" u="none" strike="noStrike" cap="none" spc="0" baseline="0">
          <a:solidFill>
            <a:schemeClr val="tx1"/>
          </a:solidFill>
          <a:uFillTx/>
          <a:latin typeface="+mn-lt"/>
          <a:ea typeface="+mn-ea"/>
          <a:cs typeface="+mn-cs"/>
          <a:sym typeface="Arial"/>
        </a:defRPr>
      </a:lvl1pPr>
      <a:lvl2pPr marL="0" marR="0" indent="457200" algn="r" defTabSz="914400" rtl="0" latinLnBrk="0">
        <a:lnSpc>
          <a:spcPct val="100000"/>
        </a:lnSpc>
        <a:spcBef>
          <a:spcPts val="0"/>
        </a:spcBef>
        <a:spcAft>
          <a:spcPts val="0"/>
        </a:spcAft>
        <a:buClrTx/>
        <a:buSzTx/>
        <a:buFontTx/>
        <a:buNone/>
        <a:tabLst/>
        <a:defRPr sz="1200" b="1" i="0" u="none" strike="noStrike" cap="none" spc="0" baseline="0">
          <a:solidFill>
            <a:schemeClr val="tx1"/>
          </a:solidFill>
          <a:uFillTx/>
          <a:latin typeface="+mn-lt"/>
          <a:ea typeface="+mn-ea"/>
          <a:cs typeface="+mn-cs"/>
          <a:sym typeface="Arial"/>
        </a:defRPr>
      </a:lvl2pPr>
      <a:lvl3pPr marL="0" marR="0" indent="914400" algn="r" defTabSz="914400" rtl="0" latinLnBrk="0">
        <a:lnSpc>
          <a:spcPct val="100000"/>
        </a:lnSpc>
        <a:spcBef>
          <a:spcPts val="0"/>
        </a:spcBef>
        <a:spcAft>
          <a:spcPts val="0"/>
        </a:spcAft>
        <a:buClrTx/>
        <a:buSzTx/>
        <a:buFontTx/>
        <a:buNone/>
        <a:tabLst/>
        <a:defRPr sz="1200" b="1" i="0" u="none" strike="noStrike" cap="none" spc="0" baseline="0">
          <a:solidFill>
            <a:schemeClr val="tx1"/>
          </a:solidFill>
          <a:uFillTx/>
          <a:latin typeface="+mn-lt"/>
          <a:ea typeface="+mn-ea"/>
          <a:cs typeface="+mn-cs"/>
          <a:sym typeface="Arial"/>
        </a:defRPr>
      </a:lvl3pPr>
      <a:lvl4pPr marL="0" marR="0" indent="1371600" algn="r" defTabSz="914400" rtl="0" latinLnBrk="0">
        <a:lnSpc>
          <a:spcPct val="100000"/>
        </a:lnSpc>
        <a:spcBef>
          <a:spcPts val="0"/>
        </a:spcBef>
        <a:spcAft>
          <a:spcPts val="0"/>
        </a:spcAft>
        <a:buClrTx/>
        <a:buSzTx/>
        <a:buFontTx/>
        <a:buNone/>
        <a:tabLst/>
        <a:defRPr sz="1200" b="1" i="0" u="none" strike="noStrike" cap="none" spc="0" baseline="0">
          <a:solidFill>
            <a:schemeClr val="tx1"/>
          </a:solidFill>
          <a:uFillTx/>
          <a:latin typeface="+mn-lt"/>
          <a:ea typeface="+mn-ea"/>
          <a:cs typeface="+mn-cs"/>
          <a:sym typeface="Arial"/>
        </a:defRPr>
      </a:lvl4pPr>
      <a:lvl5pPr marL="0" marR="0" indent="1828800" algn="r" defTabSz="914400" rtl="0" latinLnBrk="0">
        <a:lnSpc>
          <a:spcPct val="100000"/>
        </a:lnSpc>
        <a:spcBef>
          <a:spcPts val="0"/>
        </a:spcBef>
        <a:spcAft>
          <a:spcPts val="0"/>
        </a:spcAft>
        <a:buClrTx/>
        <a:buSzTx/>
        <a:buFontTx/>
        <a:buNone/>
        <a:tabLst/>
        <a:defRPr sz="1200" b="1" i="0" u="none" strike="noStrike" cap="none" spc="0" baseline="0">
          <a:solidFill>
            <a:schemeClr val="tx1"/>
          </a:solidFill>
          <a:uFillTx/>
          <a:latin typeface="+mn-lt"/>
          <a:ea typeface="+mn-ea"/>
          <a:cs typeface="+mn-cs"/>
          <a:sym typeface="Arial"/>
        </a:defRPr>
      </a:lvl5pPr>
      <a:lvl6pPr marL="0" marR="0" indent="2286000" algn="r" defTabSz="914400" rtl="0" latinLnBrk="0">
        <a:lnSpc>
          <a:spcPct val="100000"/>
        </a:lnSpc>
        <a:spcBef>
          <a:spcPts val="0"/>
        </a:spcBef>
        <a:spcAft>
          <a:spcPts val="0"/>
        </a:spcAft>
        <a:buClrTx/>
        <a:buSzTx/>
        <a:buFontTx/>
        <a:buNone/>
        <a:tabLst/>
        <a:defRPr sz="1200" b="1" i="0" u="none" strike="noStrike" cap="none" spc="0" baseline="0">
          <a:solidFill>
            <a:schemeClr val="tx1"/>
          </a:solidFill>
          <a:uFillTx/>
          <a:latin typeface="+mn-lt"/>
          <a:ea typeface="+mn-ea"/>
          <a:cs typeface="+mn-cs"/>
          <a:sym typeface="Arial"/>
        </a:defRPr>
      </a:lvl6pPr>
      <a:lvl7pPr marL="0" marR="0" indent="2743200" algn="r" defTabSz="914400" rtl="0" latinLnBrk="0">
        <a:lnSpc>
          <a:spcPct val="100000"/>
        </a:lnSpc>
        <a:spcBef>
          <a:spcPts val="0"/>
        </a:spcBef>
        <a:spcAft>
          <a:spcPts val="0"/>
        </a:spcAft>
        <a:buClrTx/>
        <a:buSzTx/>
        <a:buFontTx/>
        <a:buNone/>
        <a:tabLst/>
        <a:defRPr sz="1200" b="1" i="0" u="none" strike="noStrike" cap="none" spc="0" baseline="0">
          <a:solidFill>
            <a:schemeClr val="tx1"/>
          </a:solidFill>
          <a:uFillTx/>
          <a:latin typeface="+mn-lt"/>
          <a:ea typeface="+mn-ea"/>
          <a:cs typeface="+mn-cs"/>
          <a:sym typeface="Arial"/>
        </a:defRPr>
      </a:lvl7pPr>
      <a:lvl8pPr marL="0" marR="0" indent="3200400" algn="r" defTabSz="914400" rtl="0" latinLnBrk="0">
        <a:lnSpc>
          <a:spcPct val="100000"/>
        </a:lnSpc>
        <a:spcBef>
          <a:spcPts val="0"/>
        </a:spcBef>
        <a:spcAft>
          <a:spcPts val="0"/>
        </a:spcAft>
        <a:buClrTx/>
        <a:buSzTx/>
        <a:buFontTx/>
        <a:buNone/>
        <a:tabLst/>
        <a:defRPr sz="1200" b="1" i="0" u="none" strike="noStrike" cap="none" spc="0" baseline="0">
          <a:solidFill>
            <a:schemeClr val="tx1"/>
          </a:solidFill>
          <a:uFillTx/>
          <a:latin typeface="+mn-lt"/>
          <a:ea typeface="+mn-ea"/>
          <a:cs typeface="+mn-cs"/>
          <a:sym typeface="Arial"/>
        </a:defRPr>
      </a:lvl8pPr>
      <a:lvl9pPr marL="0" marR="0" indent="3657600" algn="r" defTabSz="914400" rtl="0" latinLnBrk="0">
        <a:lnSpc>
          <a:spcPct val="100000"/>
        </a:lnSpc>
        <a:spcBef>
          <a:spcPts val="0"/>
        </a:spcBef>
        <a:spcAft>
          <a:spcPts val="0"/>
        </a:spcAft>
        <a:buClrTx/>
        <a:buSzTx/>
        <a:buFontTx/>
        <a:buNone/>
        <a:tabLst/>
        <a:defRPr sz="1200" b="1"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iqvia.com/fr-ca/" TargetMode="External"/><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hyperlink" Target="https://link.springer.com/article/10.1007/s11126-025-10122-0"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canadiantaskforce.ca/fr"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5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Title 1"/>
          <p:cNvSpPr txBox="1">
            <a:spLocks noGrp="1"/>
          </p:cNvSpPr>
          <p:nvPr>
            <p:ph type="ctrTitle"/>
          </p:nvPr>
        </p:nvSpPr>
        <p:spPr>
          <a:xfrm>
            <a:off x="576363" y="2725365"/>
            <a:ext cx="8034558" cy="2233498"/>
          </a:xfrm>
          <a:prstGeom prst="rect">
            <a:avLst/>
          </a:prstGeom>
        </p:spPr>
        <p:txBody>
          <a:bodyPr/>
          <a:lstStyle/>
          <a:p>
            <a:r>
              <a:t>Recommandations sur le dépistage de la dépression chez les adultes avec un outil de dépistage</a:t>
            </a:r>
          </a:p>
        </p:txBody>
      </p:sp>
      <p:sp>
        <p:nvSpPr>
          <p:cNvPr id="229" name="TextBox 4"/>
          <p:cNvSpPr txBox="1"/>
          <p:nvPr/>
        </p:nvSpPr>
        <p:spPr>
          <a:xfrm>
            <a:off x="621666" y="4777782"/>
            <a:ext cx="4642744" cy="3506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a:solidFill>
                  <a:srgbClr val="FFFFFF"/>
                </a:solidFill>
                <a:latin typeface="Arial"/>
                <a:ea typeface="Arial"/>
                <a:cs typeface="Arial"/>
                <a:sym typeface="Arial"/>
              </a:defRPr>
            </a:lvl1pPr>
          </a:lstStyle>
          <a:p>
            <a:r>
              <a:t>Mise à jour des recommandations de 2013</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Espace réservé du numéro de diapositive 1"/>
          <p:cNvSpPr txBox="1">
            <a:spLocks noGrp="1"/>
          </p:cNvSpPr>
          <p:nvPr>
            <p:ph type="sldNum" sz="quarter" idx="2"/>
          </p:nvPr>
        </p:nvSpPr>
        <p:spPr>
          <a:xfrm>
            <a:off x="8413144" y="6314710"/>
            <a:ext cx="273656" cy="2642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a:t>
            </a:fld>
            <a:endParaRPr/>
          </a:p>
        </p:txBody>
      </p:sp>
      <p:sp>
        <p:nvSpPr>
          <p:cNvPr id="306" name="ZoneTexte 4"/>
          <p:cNvSpPr txBox="1"/>
          <p:nvPr/>
        </p:nvSpPr>
        <p:spPr>
          <a:xfrm>
            <a:off x="365181" y="748786"/>
            <a:ext cx="6454263" cy="10179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200" b="1">
                <a:solidFill>
                  <a:schemeClr val="accent2"/>
                </a:solidFill>
                <a:latin typeface="Arial"/>
                <a:ea typeface="Arial"/>
                <a:cs typeface="Arial"/>
                <a:sym typeface="Arial"/>
              </a:defRPr>
            </a:lvl1pPr>
          </a:lstStyle>
          <a:p>
            <a:r>
              <a:t>Participation des parties intéressées</a:t>
            </a:r>
          </a:p>
        </p:txBody>
      </p:sp>
      <p:pic>
        <p:nvPicPr>
          <p:cNvPr id="307" name="Picture 2" descr="Picture 2"/>
          <p:cNvPicPr>
            <a:picLocks noChangeAspect="1"/>
          </p:cNvPicPr>
          <p:nvPr/>
        </p:nvPicPr>
        <p:blipFill>
          <a:blip r:embed="rId3"/>
          <a:stretch>
            <a:fillRect/>
          </a:stretch>
        </p:blipFill>
        <p:spPr>
          <a:xfrm>
            <a:off x="6133589" y="383852"/>
            <a:ext cx="3013344" cy="1847918"/>
          </a:xfrm>
          <a:prstGeom prst="rect">
            <a:avLst/>
          </a:prstGeom>
          <a:ln w="12700">
            <a:miter lim="400000"/>
          </a:ln>
        </p:spPr>
      </p:pic>
      <p:sp>
        <p:nvSpPr>
          <p:cNvPr id="308" name="TextBox 5"/>
          <p:cNvSpPr txBox="1"/>
          <p:nvPr/>
        </p:nvSpPr>
        <p:spPr>
          <a:xfrm>
            <a:off x="596740" y="1928042"/>
            <a:ext cx="8032648" cy="49074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285750" indent="-285750">
              <a:buSzPct val="100000"/>
              <a:buFont typeface="Arial"/>
              <a:buChar char="•"/>
              <a:defRPr sz="2300">
                <a:latin typeface="Arial"/>
                <a:ea typeface="Arial"/>
                <a:cs typeface="Arial"/>
                <a:sym typeface="Arial"/>
              </a:defRPr>
            </a:pPr>
            <a:r>
              <a:t>72 groupes de parties intéressées (organisations généralistes et spécialistes, évaluateurs fédéraux/provinciaux/territoriaux) ont été invités à commenter sur le guide de pratique clinique provisoire</a:t>
            </a:r>
          </a:p>
          <a:p>
            <a:pPr marL="285750" indent="-285750">
              <a:buSzPct val="100000"/>
              <a:buFont typeface="Arial"/>
              <a:buChar char="•"/>
              <a:defRPr sz="2300">
                <a:latin typeface="Arial"/>
                <a:ea typeface="Arial"/>
                <a:cs typeface="Arial"/>
                <a:sym typeface="Arial"/>
              </a:defRPr>
            </a:pPr>
            <a:endParaRPr/>
          </a:p>
          <a:p>
            <a:pPr marL="285750" indent="-285750">
              <a:buSzPct val="100000"/>
              <a:buFont typeface="Arial"/>
              <a:buChar char="•"/>
              <a:defRPr sz="2300">
                <a:latin typeface="Arial"/>
                <a:ea typeface="Arial"/>
                <a:cs typeface="Arial"/>
                <a:sym typeface="Arial"/>
              </a:defRPr>
            </a:pPr>
            <a:r>
              <a:t>12 d’entre eux ont fourni des commentaires</a:t>
            </a:r>
          </a:p>
          <a:p>
            <a:pPr marL="285750" indent="-285750">
              <a:buSzPct val="100000"/>
              <a:buFont typeface="Arial"/>
              <a:buChar char="•"/>
              <a:defRPr sz="2300">
                <a:latin typeface="Arial"/>
                <a:ea typeface="Arial"/>
                <a:cs typeface="Arial"/>
                <a:sym typeface="Arial"/>
              </a:defRPr>
            </a:pPr>
            <a:endParaRPr/>
          </a:p>
          <a:p>
            <a:pPr marL="285750" indent="-285750">
              <a:buSzPct val="100000"/>
              <a:buFont typeface="Arial"/>
              <a:buChar char="•"/>
              <a:defRPr sz="2300">
                <a:latin typeface="Arial"/>
                <a:ea typeface="Arial"/>
                <a:cs typeface="Arial"/>
                <a:sym typeface="Arial"/>
              </a:defRPr>
            </a:pPr>
            <a:r>
              <a:t>L’ensemble des commentaires et des réponses seront disponibles sur notre site Web</a:t>
            </a:r>
          </a:p>
          <a:p>
            <a:pPr marL="285750" indent="-285750">
              <a:buSzPct val="100000"/>
              <a:buFont typeface="Arial"/>
              <a:buChar char="•"/>
              <a:defRPr sz="2300">
                <a:latin typeface="Arial"/>
                <a:ea typeface="Arial"/>
                <a:cs typeface="Arial"/>
                <a:sym typeface="Arial"/>
              </a:defRPr>
            </a:pPr>
            <a:endParaRPr/>
          </a:p>
          <a:p>
            <a:pPr marL="342900" indent="-342900">
              <a:buSzPct val="100000"/>
              <a:buFont typeface="Arial"/>
              <a:buChar char="•"/>
              <a:defRPr sz="2300">
                <a:latin typeface="Arial"/>
                <a:ea typeface="Arial"/>
                <a:cs typeface="Arial"/>
                <a:sym typeface="Arial"/>
              </a:defRPr>
            </a:pPr>
            <a:r>
              <a:t>Examen et rétroaction de pairs du </a:t>
            </a:r>
            <a:r>
              <a:rPr i="1"/>
              <a:t>Journal de l’Association médicale canadienne</a:t>
            </a:r>
          </a:p>
          <a:p>
            <a:pPr>
              <a:defRPr sz="2400">
                <a:latin typeface="Arial"/>
                <a:ea typeface="Arial"/>
                <a:cs typeface="Arial"/>
                <a:sym typeface="Arial"/>
              </a:defRPr>
            </a:pPr>
            <a:endParaRPr i="1"/>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 name="Title 1"/>
          <p:cNvSpPr txBox="1">
            <a:spLocks noGrp="1"/>
          </p:cNvSpPr>
          <p:nvPr>
            <p:ph type="title"/>
          </p:nvPr>
        </p:nvSpPr>
        <p:spPr>
          <a:xfrm>
            <a:off x="457200" y="365312"/>
            <a:ext cx="8229600" cy="762001"/>
          </a:xfrm>
          <a:prstGeom prst="rect">
            <a:avLst/>
          </a:prstGeom>
        </p:spPr>
        <p:txBody>
          <a:bodyPr/>
          <a:lstStyle>
            <a:lvl1pPr>
              <a:defRPr sz="2900">
                <a:solidFill>
                  <a:schemeClr val="accent2"/>
                </a:solidFill>
              </a:defRPr>
            </a:lvl1pPr>
          </a:lstStyle>
          <a:p>
            <a:r>
              <a:t>CONFLITS D’INTÉRÊTS</a:t>
            </a:r>
          </a:p>
        </p:txBody>
      </p:sp>
      <p:sp>
        <p:nvSpPr>
          <p:cNvPr id="313" name="Content Placeholder 2"/>
          <p:cNvSpPr txBox="1">
            <a:spLocks noGrp="1"/>
          </p:cNvSpPr>
          <p:nvPr>
            <p:ph type="body" idx="1"/>
          </p:nvPr>
        </p:nvSpPr>
        <p:spPr>
          <a:xfrm>
            <a:off x="457200" y="1129891"/>
            <a:ext cx="8229600" cy="4994369"/>
          </a:xfrm>
          <a:prstGeom prst="rect">
            <a:avLst/>
          </a:prstGeom>
        </p:spPr>
        <p:txBody>
          <a:bodyPr/>
          <a:lstStyle/>
          <a:p>
            <a:pPr>
              <a:spcBef>
                <a:spcPts val="400"/>
              </a:spcBef>
              <a:defRPr sz="1800" b="1"/>
            </a:pPr>
            <a:r>
              <a:t>Scott Klarenbach</a:t>
            </a:r>
            <a:r>
              <a:rPr b="0"/>
              <a:t>, qui était membre du Groupe d’étude canadien mais pas du groupe de travail, est directeur de la Real World Evidence Unit, à l’Université de l’Alberta, et directeur et coprésident du Real World Evidence Consortium (avec l’Université de Calgary et l’Institute of Health Economics). Il n’a pas voté sur le guide de pratique provisoire soumis, ni voté sur aucun des changements apportés à celui-ci en réponse à l’examen par les pairs, ni approuvé la nouvelle soumission, et n’est donc pas nommé comme auteur collaborateur.</a:t>
            </a:r>
          </a:p>
          <a:p>
            <a:pPr>
              <a:spcBef>
                <a:spcPts val="400"/>
              </a:spcBef>
              <a:defRPr sz="1800"/>
            </a:pPr>
            <a:r>
              <a:t>Aucun autre membre du groupe de travail ou du Groupe d’étude canadien n’a déclaré de conflits d’intérêts pertinents pour ce guide de pratique. </a:t>
            </a:r>
          </a:p>
          <a:p>
            <a:pPr>
              <a:spcBef>
                <a:spcPts val="400"/>
              </a:spcBef>
              <a:defRPr sz="1800" b="1"/>
            </a:pPr>
            <a:r>
              <a:t>Brett D. Thombs </a:t>
            </a:r>
            <a:r>
              <a:rPr b="0"/>
              <a:t>était membre au début de la création du guide de pratique clinique et a déclaré un conflit d’intérêts intellectuel lié à son programme de recherche financé et à ses publications sur le sujet du dépistage de la dépression. Il a agi comme expert de contenu pour ce guide de pratique, mais n’a pas participé aux discussions sur la recommandation ni donné de commentaires sur l’orientation ou la force, ni voté sur la recommandation.</a:t>
            </a:r>
          </a:p>
        </p:txBody>
      </p:sp>
      <p:sp>
        <p:nvSpPr>
          <p:cNvPr id="314" name="Slide Number Placeholder 3"/>
          <p:cNvSpPr txBox="1">
            <a:spLocks noGrp="1"/>
          </p:cNvSpPr>
          <p:nvPr>
            <p:ph type="sldNum" sz="quarter" idx="2"/>
          </p:nvPr>
        </p:nvSpPr>
        <p:spPr>
          <a:xfrm>
            <a:off x="8421553" y="6314710"/>
            <a:ext cx="265247" cy="2642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11</a:t>
            </a:fld>
            <a:endParaRP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 name="Title 1"/>
          <p:cNvSpPr txBox="1">
            <a:spLocks noGrp="1"/>
          </p:cNvSpPr>
          <p:nvPr>
            <p:ph type="title"/>
          </p:nvPr>
        </p:nvSpPr>
        <p:spPr>
          <a:xfrm>
            <a:off x="457198" y="310828"/>
            <a:ext cx="8229601" cy="762001"/>
          </a:xfrm>
          <a:prstGeom prst="rect">
            <a:avLst/>
          </a:prstGeom>
        </p:spPr>
        <p:txBody>
          <a:bodyPr/>
          <a:lstStyle>
            <a:lvl1pPr>
              <a:defRPr>
                <a:solidFill>
                  <a:schemeClr val="accent2"/>
                </a:solidFill>
              </a:defRPr>
            </a:lvl1pPr>
          </a:lstStyle>
          <a:p>
            <a:r>
              <a:t>CONFLITS D’INTÉRÊTS</a:t>
            </a:r>
          </a:p>
        </p:txBody>
      </p:sp>
      <p:sp>
        <p:nvSpPr>
          <p:cNvPr id="319" name="Content Placeholder 2"/>
          <p:cNvSpPr txBox="1">
            <a:spLocks noGrp="1"/>
          </p:cNvSpPr>
          <p:nvPr>
            <p:ph type="body" idx="1"/>
          </p:nvPr>
        </p:nvSpPr>
        <p:spPr>
          <a:xfrm>
            <a:off x="526197" y="1828492"/>
            <a:ext cx="8162467" cy="3204972"/>
          </a:xfrm>
          <a:prstGeom prst="rect">
            <a:avLst/>
          </a:prstGeom>
        </p:spPr>
        <p:txBody>
          <a:bodyPr/>
          <a:lstStyle/>
          <a:p>
            <a:pPr marL="0" indent="0" defTabSz="877823">
              <a:spcBef>
                <a:spcPts val="400"/>
              </a:spcBef>
              <a:buSzTx/>
              <a:buNone/>
              <a:defRPr sz="1727" b="1"/>
            </a:pPr>
            <a:r>
              <a:t>Divulgations pour les experts </a:t>
            </a:r>
          </a:p>
          <a:p>
            <a:pPr marL="329184" indent="-329184" defTabSz="877823">
              <a:spcBef>
                <a:spcPts val="1300"/>
              </a:spcBef>
              <a:defRPr sz="1727"/>
            </a:pPr>
            <a:r>
              <a:t>Aucun conflit d’intérêts pertinent n’a été déclaré par le </a:t>
            </a:r>
            <a:r>
              <a:rPr b="1"/>
              <a:t>D</a:t>
            </a:r>
            <a:r>
              <a:rPr b="1" baseline="29916"/>
              <a:t>r</a:t>
            </a:r>
            <a:r>
              <a:rPr b="1"/>
              <a:t> Patten</a:t>
            </a:r>
            <a:r>
              <a:t>.</a:t>
            </a:r>
          </a:p>
          <a:p>
            <a:pPr marL="329184" indent="-329184" defTabSz="877823">
              <a:spcBef>
                <a:spcPts val="1100"/>
              </a:spcBef>
              <a:defRPr sz="1727"/>
            </a:pPr>
            <a:r>
              <a:t>La </a:t>
            </a:r>
            <a:r>
              <a:rPr b="1"/>
              <a:t>D</a:t>
            </a:r>
            <a:r>
              <a:rPr b="1" baseline="29916"/>
              <a:t>re</a:t>
            </a:r>
            <a:r>
              <a:rPr b="1"/>
              <a:t> Lauria-Horner</a:t>
            </a:r>
            <a:r>
              <a:t> a déclaré avoir reçu une rémunération pour son rôle de conseil à la Commission de la santé mentale du Canada. Le Groupe d’étude canadien a déterminé que cette divulgation ne représentait pas un conflit d’intérêts empêchant sa participation en tant qu’experte clinique ou de contenu.</a:t>
            </a:r>
          </a:p>
          <a:p>
            <a:pPr marL="329184" indent="-329184" defTabSz="877823">
              <a:spcBef>
                <a:spcPts val="0"/>
              </a:spcBef>
              <a:defRPr sz="1727"/>
            </a:pPr>
            <a:r>
              <a:t>Le </a:t>
            </a:r>
            <a:r>
              <a:rPr b="1"/>
              <a:t>D</a:t>
            </a:r>
            <a:r>
              <a:rPr b="1" baseline="29916"/>
              <a:t>r</a:t>
            </a:r>
            <a:r>
              <a:rPr b="1"/>
              <a:t> Thombs </a:t>
            </a:r>
            <a:r>
              <a:t>s’est retiré du Groupe d’étude canadien durant le processus d’élaboration du guide de pratique clinique, mais a agi comme expert de contenu pour ce guide de pratique, tel qu’indiqué sur la diapositive précédente.</a:t>
            </a:r>
          </a:p>
        </p:txBody>
      </p:sp>
      <p:sp>
        <p:nvSpPr>
          <p:cNvPr id="320" name="Slide Number Placeholder 3"/>
          <p:cNvSpPr txBox="1">
            <a:spLocks noGrp="1"/>
          </p:cNvSpPr>
          <p:nvPr>
            <p:ph type="sldNum" sz="quarter" idx="2"/>
          </p:nvPr>
        </p:nvSpPr>
        <p:spPr>
          <a:xfrm>
            <a:off x="8413144" y="6314710"/>
            <a:ext cx="273656" cy="2642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12</a:t>
            </a:fld>
            <a:endParaRP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 name="Titre 1"/>
          <p:cNvSpPr txBox="1">
            <a:spLocks noGrp="1"/>
          </p:cNvSpPr>
          <p:nvPr>
            <p:ph type="title"/>
          </p:nvPr>
        </p:nvSpPr>
        <p:spPr>
          <a:prstGeom prst="rect">
            <a:avLst/>
          </a:prstGeom>
        </p:spPr>
        <p:txBody>
          <a:bodyPr/>
          <a:lstStyle>
            <a:lvl1pPr defTabSz="886968">
              <a:defRPr sz="2716">
                <a:solidFill>
                  <a:schemeClr val="accent2"/>
                </a:solidFill>
              </a:defRPr>
            </a:lvl1pPr>
          </a:lstStyle>
          <a:p>
            <a:r>
              <a:t>À quelles questions avons-nous voulu répondre?</a:t>
            </a:r>
          </a:p>
        </p:txBody>
      </p:sp>
      <p:sp>
        <p:nvSpPr>
          <p:cNvPr id="323" name="Espace réservé du contenu 2"/>
          <p:cNvSpPr txBox="1">
            <a:spLocks noGrp="1"/>
          </p:cNvSpPr>
          <p:nvPr>
            <p:ph type="body" sz="quarter" idx="1"/>
          </p:nvPr>
        </p:nvSpPr>
        <p:spPr>
          <a:xfrm>
            <a:off x="458331" y="2254531"/>
            <a:ext cx="5629281" cy="2045480"/>
          </a:xfrm>
          <a:prstGeom prst="rect">
            <a:avLst/>
          </a:prstGeom>
        </p:spPr>
        <p:txBody>
          <a:bodyPr/>
          <a:lstStyle/>
          <a:p>
            <a:pPr marL="0" indent="0">
              <a:lnSpc>
                <a:spcPct val="80000"/>
              </a:lnSpc>
              <a:spcBef>
                <a:spcPts val="600"/>
              </a:spcBef>
              <a:buSzTx/>
              <a:buNone/>
              <a:defRPr sz="2500">
                <a:solidFill>
                  <a:srgbClr val="333333"/>
                </a:solidFill>
              </a:defRPr>
            </a:pPr>
            <a:r>
              <a:t>Le dépistage de la dépression chez les adultes en soins primaires est-il efficace?</a:t>
            </a:r>
            <a:endParaRPr sz="2200"/>
          </a:p>
          <a:p>
            <a:pPr marL="0" indent="0">
              <a:lnSpc>
                <a:spcPct val="80000"/>
              </a:lnSpc>
              <a:buSzTx/>
              <a:buNone/>
              <a:defRPr sz="2800"/>
            </a:pPr>
            <a:endParaRPr sz="2200"/>
          </a:p>
          <a:p>
            <a:pPr>
              <a:lnSpc>
                <a:spcPct val="80000"/>
              </a:lnSpc>
              <a:defRPr sz="2200">
                <a:solidFill>
                  <a:srgbClr val="333333"/>
                </a:solidFill>
              </a:defRPr>
            </a:pPr>
            <a:r>
              <a:t>Quels sont les bénéfices et les préjudices associés au dépistage?</a:t>
            </a:r>
          </a:p>
        </p:txBody>
      </p:sp>
      <p:sp>
        <p:nvSpPr>
          <p:cNvPr id="324" name="Espace réservé du numéro de diapositive 3"/>
          <p:cNvSpPr txBox="1">
            <a:spLocks noGrp="1"/>
          </p:cNvSpPr>
          <p:nvPr>
            <p:ph type="sldNum" sz="quarter" idx="2"/>
          </p:nvPr>
        </p:nvSpPr>
        <p:spPr>
          <a:xfrm>
            <a:off x="8413144" y="6314710"/>
            <a:ext cx="273656" cy="2642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13</a:t>
            </a:fld>
            <a:endParaRPr/>
          </a:p>
        </p:txBody>
      </p:sp>
      <p:pic>
        <p:nvPicPr>
          <p:cNvPr id="325" name="Picture 4" descr="Picture 4"/>
          <p:cNvPicPr>
            <a:picLocks noChangeAspect="1"/>
          </p:cNvPicPr>
          <p:nvPr/>
        </p:nvPicPr>
        <p:blipFill>
          <a:blip r:embed="rId2"/>
          <a:stretch>
            <a:fillRect/>
          </a:stretch>
        </p:blipFill>
        <p:spPr>
          <a:xfrm>
            <a:off x="5497195" y="3119922"/>
            <a:ext cx="3239870" cy="3145895"/>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 name="Title 1"/>
          <p:cNvSpPr txBox="1">
            <a:spLocks noGrp="1"/>
          </p:cNvSpPr>
          <p:nvPr>
            <p:ph type="title"/>
          </p:nvPr>
        </p:nvSpPr>
        <p:spPr>
          <a:prstGeom prst="rect">
            <a:avLst/>
          </a:prstGeom>
        </p:spPr>
        <p:txBody>
          <a:bodyPr/>
          <a:lstStyle>
            <a:lvl1pPr>
              <a:defRPr sz="3200">
                <a:solidFill>
                  <a:schemeClr val="accent2"/>
                </a:solidFill>
              </a:defRPr>
            </a:lvl1pPr>
          </a:lstStyle>
          <a:p>
            <a:r>
              <a:t>À qui s’adressent les recommandations?</a:t>
            </a:r>
          </a:p>
        </p:txBody>
      </p:sp>
      <p:sp>
        <p:nvSpPr>
          <p:cNvPr id="328" name="Content Placeholder 2"/>
          <p:cNvSpPr txBox="1">
            <a:spLocks noGrp="1"/>
          </p:cNvSpPr>
          <p:nvPr>
            <p:ph type="body" idx="1"/>
          </p:nvPr>
        </p:nvSpPr>
        <p:spPr>
          <a:xfrm>
            <a:off x="586161" y="1594026"/>
            <a:ext cx="5935362" cy="4252591"/>
          </a:xfrm>
          <a:prstGeom prst="rect">
            <a:avLst/>
          </a:prstGeom>
        </p:spPr>
        <p:txBody>
          <a:bodyPr/>
          <a:lstStyle/>
          <a:p>
            <a:pPr marL="457200" indent="-457200"/>
            <a:r>
              <a:t>Fournisseurs de soins primaires</a:t>
            </a:r>
          </a:p>
          <a:p>
            <a:pPr marL="457200" indent="-457200">
              <a:spcBef>
                <a:spcPts val="2000"/>
              </a:spcBef>
            </a:pPr>
            <a:r>
              <a:t>Autres professionnels de la santé en milieu de soins non liés à la santé mentale qui sont le premier point de contact pour la santé mentale</a:t>
            </a:r>
          </a:p>
          <a:p>
            <a:pPr marL="0" indent="0">
              <a:buSzTx/>
              <a:buNone/>
            </a:pPr>
            <a:endParaRPr/>
          </a:p>
          <a:p>
            <a:pPr marL="457200" indent="-457200"/>
            <a:r>
              <a:t>Responsables des politiques</a:t>
            </a:r>
          </a:p>
          <a:p>
            <a:pPr marL="457200" indent="-457200"/>
            <a:r>
              <a:t>Patientes et patients</a:t>
            </a:r>
          </a:p>
        </p:txBody>
      </p:sp>
      <p:sp>
        <p:nvSpPr>
          <p:cNvPr id="329" name="Slide Number Placeholder 3"/>
          <p:cNvSpPr txBox="1">
            <a:spLocks noGrp="1"/>
          </p:cNvSpPr>
          <p:nvPr>
            <p:ph type="sldNum" sz="quarter" idx="2"/>
          </p:nvPr>
        </p:nvSpPr>
        <p:spPr>
          <a:xfrm>
            <a:off x="8413144" y="6314710"/>
            <a:ext cx="273656" cy="2642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14</a:t>
            </a:fld>
            <a:endParaRPr/>
          </a:p>
        </p:txBody>
      </p:sp>
      <p:sp>
        <p:nvSpPr>
          <p:cNvPr id="330" name="Straight Connector 8"/>
          <p:cNvSpPr/>
          <p:nvPr/>
        </p:nvSpPr>
        <p:spPr>
          <a:xfrm flipV="1">
            <a:off x="586160" y="3951472"/>
            <a:ext cx="7774635" cy="31358"/>
          </a:xfrm>
          <a:prstGeom prst="line">
            <a:avLst/>
          </a:prstGeom>
          <a:ln>
            <a:solidFill>
              <a:srgbClr val="000000"/>
            </a:solidFill>
          </a:ln>
        </p:spPr>
        <p:txBody>
          <a:bodyPr lIns="45719" rIns="45719"/>
          <a:lstStyle/>
          <a:p>
            <a:endParaRPr/>
          </a:p>
        </p:txBody>
      </p:sp>
      <p:pic>
        <p:nvPicPr>
          <p:cNvPr id="331" name="Picture 2" descr="Picture 2"/>
          <p:cNvPicPr>
            <a:picLocks noChangeAspect="1"/>
          </p:cNvPicPr>
          <p:nvPr/>
        </p:nvPicPr>
        <p:blipFill>
          <a:blip r:embed="rId3"/>
          <a:srcRect l="27399" t="4280" r="51001" b="52419"/>
          <a:stretch>
            <a:fillRect/>
          </a:stretch>
        </p:blipFill>
        <p:spPr>
          <a:xfrm>
            <a:off x="6360188" y="1766849"/>
            <a:ext cx="2138861" cy="1445438"/>
          </a:xfrm>
          <a:prstGeom prst="rect">
            <a:avLst/>
          </a:prstGeom>
          <a:ln w="12700">
            <a:miter lim="400000"/>
          </a:ln>
        </p:spPr>
      </p:pic>
      <p:pic>
        <p:nvPicPr>
          <p:cNvPr id="332" name="Picture 5" descr="Picture 5"/>
          <p:cNvPicPr>
            <a:picLocks noChangeAspect="1"/>
          </p:cNvPicPr>
          <p:nvPr/>
        </p:nvPicPr>
        <p:blipFill>
          <a:blip r:embed="rId3"/>
          <a:srcRect l="52240" t="7097" r="24126" b="49592"/>
          <a:stretch>
            <a:fillRect/>
          </a:stretch>
        </p:blipFill>
        <p:spPr>
          <a:xfrm>
            <a:off x="5351367" y="4123974"/>
            <a:ext cx="2340310" cy="1445759"/>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 name="Picture 4" descr="Picture 4"/>
          <p:cNvPicPr>
            <a:picLocks noChangeAspect="1"/>
          </p:cNvPicPr>
          <p:nvPr/>
        </p:nvPicPr>
        <p:blipFill>
          <a:blip r:embed="rId3"/>
          <a:stretch>
            <a:fillRect/>
          </a:stretch>
        </p:blipFill>
        <p:spPr>
          <a:xfrm>
            <a:off x="5738403" y="5327877"/>
            <a:ext cx="2317571" cy="1305471"/>
          </a:xfrm>
          <a:prstGeom prst="rect">
            <a:avLst/>
          </a:prstGeom>
          <a:ln w="12700">
            <a:miter lim="400000"/>
          </a:ln>
        </p:spPr>
      </p:pic>
      <p:sp>
        <p:nvSpPr>
          <p:cNvPr id="337" name="Titre 1"/>
          <p:cNvSpPr txBox="1">
            <a:spLocks noGrp="1"/>
          </p:cNvSpPr>
          <p:nvPr>
            <p:ph type="title"/>
          </p:nvPr>
        </p:nvSpPr>
        <p:spPr>
          <a:prstGeom prst="rect">
            <a:avLst/>
          </a:prstGeom>
        </p:spPr>
        <p:txBody>
          <a:bodyPr/>
          <a:lstStyle>
            <a:lvl1pPr>
              <a:defRPr sz="3200">
                <a:solidFill>
                  <a:schemeClr val="accent2"/>
                </a:solidFill>
              </a:defRPr>
            </a:lvl1pPr>
          </a:lstStyle>
          <a:p>
            <a:r>
              <a:t>Qu’avons-nous examiné? </a:t>
            </a:r>
          </a:p>
        </p:txBody>
      </p:sp>
      <p:sp>
        <p:nvSpPr>
          <p:cNvPr id="338" name="Espace réservé du contenu 2"/>
          <p:cNvSpPr txBox="1">
            <a:spLocks noGrp="1"/>
          </p:cNvSpPr>
          <p:nvPr>
            <p:ph type="body" sz="half" idx="1"/>
          </p:nvPr>
        </p:nvSpPr>
        <p:spPr>
          <a:xfrm>
            <a:off x="457199" y="1384662"/>
            <a:ext cx="8143983" cy="2159411"/>
          </a:xfrm>
          <a:prstGeom prst="rect">
            <a:avLst/>
          </a:prstGeom>
        </p:spPr>
        <p:txBody>
          <a:bodyPr/>
          <a:lstStyle/>
          <a:p>
            <a:pPr marL="0" indent="0">
              <a:lnSpc>
                <a:spcPct val="80000"/>
              </a:lnSpc>
              <a:buSzTx/>
              <a:buNone/>
              <a:defRPr sz="2200"/>
            </a:pPr>
            <a:r>
              <a:t>Des études</a:t>
            </a:r>
          </a:p>
          <a:p>
            <a:pPr>
              <a:lnSpc>
                <a:spcPct val="80000"/>
              </a:lnSpc>
              <a:defRPr sz="2200"/>
            </a:pPr>
            <a:r>
              <a:t>Qui évaluent directement l’incidence comparative du dépistage de la dépression au moyen d’instruments avec seuils pour déterminer les prochaines étapes comparativement à l’absence de dépistage sur les résultats importants pour les patients = ce qui compte pour les Canadiens</a:t>
            </a:r>
          </a:p>
        </p:txBody>
      </p:sp>
      <p:sp>
        <p:nvSpPr>
          <p:cNvPr id="339" name="Espace réservé du numéro de diapositive 3"/>
          <p:cNvSpPr txBox="1">
            <a:spLocks noGrp="1"/>
          </p:cNvSpPr>
          <p:nvPr>
            <p:ph type="sldNum" sz="quarter" idx="2"/>
          </p:nvPr>
        </p:nvSpPr>
        <p:spPr>
          <a:xfrm>
            <a:off x="8413144" y="6314710"/>
            <a:ext cx="273656" cy="2642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15</a:t>
            </a:fld>
            <a:endParaRPr/>
          </a:p>
        </p:txBody>
      </p:sp>
      <p:sp>
        <p:nvSpPr>
          <p:cNvPr id="340" name="Espace réservé du contenu 2"/>
          <p:cNvSpPr txBox="1"/>
          <p:nvPr/>
        </p:nvSpPr>
        <p:spPr>
          <a:xfrm>
            <a:off x="502919" y="3544387"/>
            <a:ext cx="8052543" cy="22552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marL="294894" indent="-294894" defTabSz="786384">
              <a:lnSpc>
                <a:spcPct val="90000"/>
              </a:lnSpc>
              <a:spcBef>
                <a:spcPts val="400"/>
              </a:spcBef>
              <a:buSzPct val="100000"/>
              <a:buFont typeface="Arial"/>
              <a:buChar char="•"/>
              <a:defRPr sz="1892">
                <a:latin typeface="Arial"/>
                <a:ea typeface="Arial"/>
                <a:cs typeface="Arial"/>
                <a:sym typeface="Arial"/>
              </a:defRPr>
            </a:pPr>
            <a:r>
              <a:t>Il faut que les mêmes soins et les mêmes options thérapeutiques soient accessibles aux deux groupes pour qu’on puisse tirer des conclusions</a:t>
            </a:r>
          </a:p>
          <a:p>
            <a:pPr marL="638937" lvl="1" indent="-245745" defTabSz="786384">
              <a:lnSpc>
                <a:spcPct val="90000"/>
              </a:lnSpc>
              <a:spcBef>
                <a:spcPts val="300"/>
              </a:spcBef>
              <a:buSzPct val="100000"/>
              <a:buFont typeface="Arial"/>
              <a:buChar char="–"/>
              <a:defRPr sz="1548">
                <a:latin typeface="Arial"/>
                <a:ea typeface="Arial"/>
                <a:cs typeface="Arial"/>
                <a:sym typeface="Arial"/>
              </a:defRPr>
            </a:pPr>
            <a:r>
              <a:t>Sinon, impossible de déterminer si les bénéfices et préjudices étaient dus à l’intervention de dépistage ou aux options de soins ajoutées dans le bras d’intervention seulement</a:t>
            </a:r>
            <a:br/>
            <a:endParaRPr/>
          </a:p>
          <a:p>
            <a:pPr defTabSz="786384">
              <a:lnSpc>
                <a:spcPct val="90000"/>
              </a:lnSpc>
              <a:spcBef>
                <a:spcPts val="400"/>
              </a:spcBef>
              <a:defRPr sz="1892">
                <a:latin typeface="Arial"/>
                <a:ea typeface="Arial"/>
                <a:cs typeface="Arial"/>
                <a:sym typeface="Arial"/>
              </a:defRPr>
            </a:pPr>
            <a:endParaRP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 name="Content Placeholder 2"/>
          <p:cNvSpPr txBox="1">
            <a:spLocks noGrp="1"/>
          </p:cNvSpPr>
          <p:nvPr>
            <p:ph type="body" idx="1"/>
          </p:nvPr>
        </p:nvSpPr>
        <p:spPr>
          <a:xfrm>
            <a:off x="1765541" y="1535367"/>
            <a:ext cx="6921260" cy="4291556"/>
          </a:xfrm>
          <a:prstGeom prst="rect">
            <a:avLst/>
          </a:prstGeom>
        </p:spPr>
        <p:txBody>
          <a:bodyPr/>
          <a:lstStyle/>
          <a:p>
            <a:pPr marL="0" indent="0">
              <a:buSzTx/>
              <a:buNone/>
              <a:defRPr b="1"/>
            </a:pPr>
            <a:r>
              <a:t>Bénéfices potentiels</a:t>
            </a:r>
          </a:p>
          <a:p>
            <a:pPr>
              <a:defRPr b="1"/>
            </a:pPr>
            <a:r>
              <a:t>CRITIQUES</a:t>
            </a:r>
          </a:p>
          <a:p>
            <a:pPr marL="742950" lvl="1" indent="-285750">
              <a:spcBef>
                <a:spcPts val="400"/>
              </a:spcBef>
              <a:defRPr sz="2000"/>
            </a:pPr>
            <a:r>
              <a:t>Réduction des symptômes de dépression ou du diagnostic de trouble dépressif majeur</a:t>
            </a:r>
          </a:p>
          <a:p>
            <a:pPr marL="742950" lvl="1" indent="-285750">
              <a:spcBef>
                <a:spcPts val="400"/>
              </a:spcBef>
              <a:defRPr sz="2000"/>
            </a:pPr>
            <a:r>
              <a:t>Amélioration de la qualité de vie liée à la santé, et diminution de la suicidabilité (idées suicidaires, tentatives ou décès) </a:t>
            </a:r>
          </a:p>
          <a:p>
            <a:pPr>
              <a:defRPr b="1"/>
            </a:pPr>
            <a:r>
              <a:t>IMPORTANTS</a:t>
            </a:r>
          </a:p>
          <a:p>
            <a:pPr marL="742950" lvl="1" indent="-285750">
              <a:spcBef>
                <a:spcPts val="400"/>
              </a:spcBef>
              <a:defRPr sz="2000"/>
            </a:pPr>
            <a:r>
              <a:t>Amélioration du fonctionnement quotidien</a:t>
            </a:r>
          </a:p>
          <a:p>
            <a:pPr marL="742950" lvl="1" indent="-285750">
              <a:spcBef>
                <a:spcPts val="400"/>
              </a:spcBef>
              <a:defRPr sz="2000"/>
            </a:pPr>
            <a:r>
              <a:t>Diminution des absences au travail ou à l’école</a:t>
            </a:r>
          </a:p>
          <a:p>
            <a:pPr marL="742950" lvl="1" indent="-285750">
              <a:spcBef>
                <a:spcPts val="400"/>
              </a:spcBef>
              <a:defRPr sz="2000"/>
            </a:pPr>
            <a:r>
              <a:t>Réduction des répercussions sur les comportements (p. ex., abus d’alcool, tabagisme, drogues, jeu)</a:t>
            </a:r>
          </a:p>
        </p:txBody>
      </p:sp>
      <p:sp>
        <p:nvSpPr>
          <p:cNvPr id="345" name="Slide Number Placeholder 3"/>
          <p:cNvSpPr txBox="1">
            <a:spLocks noGrp="1"/>
          </p:cNvSpPr>
          <p:nvPr>
            <p:ph type="sldNum" sz="quarter" idx="2"/>
          </p:nvPr>
        </p:nvSpPr>
        <p:spPr>
          <a:xfrm>
            <a:off x="8413144" y="6314710"/>
            <a:ext cx="273656" cy="2642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16</a:t>
            </a:fld>
            <a:endParaRPr/>
          </a:p>
        </p:txBody>
      </p:sp>
      <p:pic>
        <p:nvPicPr>
          <p:cNvPr id="346" name="Graphic 9" descr="Graphic 9"/>
          <p:cNvPicPr>
            <a:picLocks noChangeAspect="1"/>
          </p:cNvPicPr>
          <p:nvPr/>
        </p:nvPicPr>
        <p:blipFill>
          <a:blip r:embed="rId2"/>
          <a:stretch>
            <a:fillRect/>
          </a:stretch>
        </p:blipFill>
        <p:spPr>
          <a:xfrm>
            <a:off x="619906" y="1572055"/>
            <a:ext cx="765124" cy="765124"/>
          </a:xfrm>
          <a:prstGeom prst="rect">
            <a:avLst/>
          </a:prstGeom>
          <a:ln w="12700">
            <a:miter lim="400000"/>
          </a:ln>
        </p:spPr>
      </p:pic>
      <p:sp>
        <p:nvSpPr>
          <p:cNvPr id="347" name="Title 1"/>
          <p:cNvSpPr txBox="1"/>
          <p:nvPr/>
        </p:nvSpPr>
        <p:spPr>
          <a:xfrm>
            <a:off x="502919" y="753057"/>
            <a:ext cx="8138162" cy="5480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defRPr sz="3200" b="1">
                <a:solidFill>
                  <a:schemeClr val="accent2"/>
                </a:solidFill>
                <a:latin typeface="Arial"/>
                <a:ea typeface="Arial"/>
                <a:cs typeface="Arial"/>
                <a:sym typeface="Arial"/>
              </a:defRPr>
            </a:lvl1pPr>
          </a:lstStyle>
          <a:p>
            <a:r>
              <a:t>Bénéfices et préjudices évalués</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 name="Content Placeholder 2"/>
          <p:cNvSpPr txBox="1">
            <a:spLocks noGrp="1"/>
          </p:cNvSpPr>
          <p:nvPr>
            <p:ph type="body" idx="1"/>
          </p:nvPr>
        </p:nvSpPr>
        <p:spPr>
          <a:xfrm>
            <a:off x="1575042" y="1647426"/>
            <a:ext cx="6148073" cy="4291556"/>
          </a:xfrm>
          <a:prstGeom prst="rect">
            <a:avLst/>
          </a:prstGeom>
        </p:spPr>
        <p:txBody>
          <a:bodyPr/>
          <a:lstStyle/>
          <a:p>
            <a:pPr marL="0" indent="0">
              <a:buSzTx/>
              <a:buNone/>
              <a:defRPr b="1"/>
            </a:pPr>
            <a:r>
              <a:t>Préjudices potentiels</a:t>
            </a:r>
          </a:p>
          <a:p>
            <a:pPr>
              <a:defRPr b="1"/>
            </a:pPr>
            <a:r>
              <a:t>IMPORTANTS</a:t>
            </a:r>
          </a:p>
          <a:p>
            <a:pPr marL="742950" lvl="1" indent="-285750">
              <a:spcBef>
                <a:spcPts val="400"/>
              </a:spcBef>
              <a:defRPr sz="2000"/>
            </a:pPr>
            <a:r>
              <a:t>Hausse des faux positifs (dépistage positif en l’absence d’un trouble dépressif)</a:t>
            </a:r>
          </a:p>
          <a:p>
            <a:pPr marL="742950" lvl="1" indent="-285750">
              <a:spcBef>
                <a:spcPts val="400"/>
              </a:spcBef>
              <a:defRPr sz="2000"/>
            </a:pPr>
            <a:r>
              <a:t>Hausse du surdiagnostic ou du surtraitement</a:t>
            </a:r>
          </a:p>
          <a:p>
            <a:pPr marL="742950" lvl="1" indent="-285750">
              <a:spcBef>
                <a:spcPts val="400"/>
              </a:spcBef>
              <a:defRPr sz="2000"/>
            </a:pPr>
            <a:r>
              <a:t>Hausse des préjudices associés aux étiquettes ou à la stigmatisation</a:t>
            </a:r>
          </a:p>
          <a:p>
            <a:pPr marL="742950" lvl="1" indent="-285750">
              <a:spcBef>
                <a:spcPts val="400"/>
              </a:spcBef>
              <a:defRPr sz="2000"/>
            </a:pPr>
            <a:r>
              <a:t>Hausse des préjudices associés au traitement </a:t>
            </a:r>
            <a:br/>
            <a:endParaRPr/>
          </a:p>
        </p:txBody>
      </p:sp>
      <p:sp>
        <p:nvSpPr>
          <p:cNvPr id="350" name="Slide Number Placeholder 3"/>
          <p:cNvSpPr txBox="1">
            <a:spLocks noGrp="1"/>
          </p:cNvSpPr>
          <p:nvPr>
            <p:ph type="sldNum" sz="quarter" idx="2"/>
          </p:nvPr>
        </p:nvSpPr>
        <p:spPr>
          <a:xfrm>
            <a:off x="8413144" y="6314710"/>
            <a:ext cx="273656" cy="2642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17</a:t>
            </a:fld>
            <a:endParaRPr/>
          </a:p>
        </p:txBody>
      </p:sp>
      <p:pic>
        <p:nvPicPr>
          <p:cNvPr id="351" name="Graphic 8" descr="Graphic 8"/>
          <p:cNvPicPr>
            <a:picLocks noChangeAspect="1"/>
          </p:cNvPicPr>
          <p:nvPr/>
        </p:nvPicPr>
        <p:blipFill>
          <a:blip r:embed="rId2"/>
          <a:stretch>
            <a:fillRect/>
          </a:stretch>
        </p:blipFill>
        <p:spPr>
          <a:xfrm>
            <a:off x="616980" y="1568020"/>
            <a:ext cx="765125" cy="765124"/>
          </a:xfrm>
          <a:prstGeom prst="rect">
            <a:avLst/>
          </a:prstGeom>
          <a:ln w="12700">
            <a:miter lim="400000"/>
          </a:ln>
        </p:spPr>
      </p:pic>
      <p:sp>
        <p:nvSpPr>
          <p:cNvPr id="352" name="Title 1"/>
          <p:cNvSpPr txBox="1"/>
          <p:nvPr/>
        </p:nvSpPr>
        <p:spPr>
          <a:xfrm>
            <a:off x="502919" y="753057"/>
            <a:ext cx="8138162" cy="5480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defRPr sz="3200" b="1">
                <a:solidFill>
                  <a:schemeClr val="accent2"/>
                </a:solidFill>
                <a:latin typeface="Arial"/>
                <a:ea typeface="Arial"/>
                <a:cs typeface="Arial"/>
                <a:sym typeface="Arial"/>
              </a:defRPr>
            </a:lvl1pPr>
          </a:lstStyle>
          <a:p>
            <a:r>
              <a:t>Bénéfices et préjudices évalués</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 name="Titre 1"/>
          <p:cNvSpPr txBox="1">
            <a:spLocks noGrp="1"/>
          </p:cNvSpPr>
          <p:nvPr>
            <p:ph type="title"/>
          </p:nvPr>
        </p:nvSpPr>
        <p:spPr>
          <a:prstGeom prst="rect">
            <a:avLst/>
          </a:prstGeom>
        </p:spPr>
        <p:txBody>
          <a:bodyPr/>
          <a:lstStyle>
            <a:lvl1pPr>
              <a:defRPr sz="3200">
                <a:solidFill>
                  <a:schemeClr val="accent2"/>
                </a:solidFill>
              </a:defRPr>
            </a:lvl1pPr>
          </a:lstStyle>
          <a:p>
            <a:r>
              <a:t>Comment avons-nous procédé?</a:t>
            </a:r>
          </a:p>
        </p:txBody>
      </p:sp>
      <p:sp>
        <p:nvSpPr>
          <p:cNvPr id="355" name="Espace réservé du numéro de diapositive 3"/>
          <p:cNvSpPr txBox="1">
            <a:spLocks noGrp="1"/>
          </p:cNvSpPr>
          <p:nvPr>
            <p:ph type="sldNum" sz="quarter" idx="2"/>
          </p:nvPr>
        </p:nvSpPr>
        <p:spPr>
          <a:xfrm>
            <a:off x="8413144" y="6314710"/>
            <a:ext cx="273656" cy="2642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18</a:t>
            </a:fld>
            <a:endParaRPr/>
          </a:p>
        </p:txBody>
      </p:sp>
      <p:pic>
        <p:nvPicPr>
          <p:cNvPr id="356" name="Picture 2" descr="Picture 2"/>
          <p:cNvPicPr>
            <a:picLocks noChangeAspect="1"/>
          </p:cNvPicPr>
          <p:nvPr/>
        </p:nvPicPr>
        <p:blipFill>
          <a:blip r:embed="rId3"/>
          <a:srcRect l="2840" t="4626" r="3465" b="9277"/>
          <a:stretch>
            <a:fillRect/>
          </a:stretch>
        </p:blipFill>
        <p:spPr>
          <a:xfrm>
            <a:off x="5638646" y="1146175"/>
            <a:ext cx="2956500" cy="1068370"/>
          </a:xfrm>
          <a:prstGeom prst="rect">
            <a:avLst/>
          </a:prstGeom>
          <a:ln w="12700">
            <a:miter lim="400000"/>
          </a:ln>
        </p:spPr>
      </p:pic>
      <p:pic>
        <p:nvPicPr>
          <p:cNvPr id="357" name="Image 5" descr="Image 5"/>
          <p:cNvPicPr>
            <a:picLocks noChangeAspect="1"/>
          </p:cNvPicPr>
          <p:nvPr/>
        </p:nvPicPr>
        <p:blipFill>
          <a:blip r:embed="rId4"/>
          <a:stretch>
            <a:fillRect/>
          </a:stretch>
        </p:blipFill>
        <p:spPr>
          <a:xfrm>
            <a:off x="-4101" y="2251992"/>
            <a:ext cx="9145800" cy="995258"/>
          </a:xfrm>
          <a:prstGeom prst="rect">
            <a:avLst/>
          </a:prstGeom>
          <a:ln w="38100">
            <a:solidFill>
              <a:srgbClr val="808080"/>
            </a:solidFill>
          </a:ln>
        </p:spPr>
      </p:pic>
      <p:pic>
        <p:nvPicPr>
          <p:cNvPr id="358" name="Picture 6" descr="Picture 6"/>
          <p:cNvPicPr>
            <a:picLocks noChangeAspect="1"/>
          </p:cNvPicPr>
          <p:nvPr/>
        </p:nvPicPr>
        <p:blipFill>
          <a:blip r:embed="rId5"/>
          <a:stretch>
            <a:fillRect/>
          </a:stretch>
        </p:blipFill>
        <p:spPr>
          <a:xfrm>
            <a:off x="1101241" y="3428753"/>
            <a:ext cx="1962481" cy="2079707"/>
          </a:xfrm>
          <a:prstGeom prst="rect">
            <a:avLst/>
          </a:prstGeom>
          <a:ln w="12700">
            <a:miter lim="400000"/>
          </a:ln>
        </p:spPr>
      </p:pic>
      <p:pic>
        <p:nvPicPr>
          <p:cNvPr id="359" name="Picture 8" descr="Picture 8"/>
          <p:cNvPicPr>
            <a:picLocks noChangeAspect="1"/>
          </p:cNvPicPr>
          <p:nvPr/>
        </p:nvPicPr>
        <p:blipFill>
          <a:blip r:embed="rId6"/>
          <a:stretch>
            <a:fillRect/>
          </a:stretch>
        </p:blipFill>
        <p:spPr>
          <a:xfrm>
            <a:off x="3716875" y="4963109"/>
            <a:ext cx="2481135" cy="995258"/>
          </a:xfrm>
          <a:prstGeom prst="rect">
            <a:avLst/>
          </a:prstGeom>
          <a:ln w="12700">
            <a:miter lim="400000"/>
          </a:ln>
        </p:spPr>
      </p:pic>
      <p:pic>
        <p:nvPicPr>
          <p:cNvPr id="360" name="Picture 10" descr="Picture 10"/>
          <p:cNvPicPr>
            <a:picLocks noChangeAspect="1"/>
          </p:cNvPicPr>
          <p:nvPr/>
        </p:nvPicPr>
        <p:blipFill>
          <a:blip r:embed="rId7"/>
          <a:stretch>
            <a:fillRect/>
          </a:stretch>
        </p:blipFill>
        <p:spPr>
          <a:xfrm>
            <a:off x="3587810" y="3322144"/>
            <a:ext cx="2564424" cy="1382778"/>
          </a:xfrm>
          <a:prstGeom prst="rect">
            <a:avLst/>
          </a:prstGeom>
          <a:ln w="12700">
            <a:miter lim="400000"/>
          </a:ln>
        </p:spPr>
      </p:pic>
      <p:pic>
        <p:nvPicPr>
          <p:cNvPr id="361" name="Picture 12" descr="Picture 12"/>
          <p:cNvPicPr>
            <a:picLocks noChangeAspect="1"/>
          </p:cNvPicPr>
          <p:nvPr/>
        </p:nvPicPr>
        <p:blipFill>
          <a:blip r:embed="rId8"/>
          <a:stretch>
            <a:fillRect/>
          </a:stretch>
        </p:blipFill>
        <p:spPr>
          <a:xfrm>
            <a:off x="6546177" y="3780540"/>
            <a:ext cx="1917124" cy="1846687"/>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 name="Espace réservé du texte 2"/>
          <p:cNvSpPr txBox="1">
            <a:spLocks noGrp="1"/>
          </p:cNvSpPr>
          <p:nvPr>
            <p:ph type="body" sz="quarter" idx="1"/>
          </p:nvPr>
        </p:nvSpPr>
        <p:spPr>
          <a:xfrm>
            <a:off x="685800" y="2892551"/>
            <a:ext cx="7772400" cy="1472185"/>
          </a:xfrm>
          <a:prstGeom prst="rect">
            <a:avLst/>
          </a:prstGeom>
        </p:spPr>
        <p:txBody>
          <a:bodyPr/>
          <a:lstStyle/>
          <a:p>
            <a:r>
              <a:t>Dépression : les faits</a:t>
            </a:r>
          </a:p>
        </p:txBody>
      </p:sp>
      <p:sp>
        <p:nvSpPr>
          <p:cNvPr id="366" name="Espace réservé du numéro de diapositive 3"/>
          <p:cNvSpPr txBox="1">
            <a:spLocks noGrp="1"/>
          </p:cNvSpPr>
          <p:nvPr>
            <p:ph type="sldNum" sz="quarter" idx="2"/>
          </p:nvPr>
        </p:nvSpPr>
        <p:spPr>
          <a:xfrm>
            <a:off x="8413144" y="6314710"/>
            <a:ext cx="273656" cy="2642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19</a:t>
            </a:fld>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Title 1"/>
          <p:cNvSpPr txBox="1">
            <a:spLocks noGrp="1"/>
          </p:cNvSpPr>
          <p:nvPr>
            <p:ph type="title"/>
          </p:nvPr>
        </p:nvSpPr>
        <p:spPr>
          <a:prstGeom prst="rect">
            <a:avLst/>
          </a:prstGeom>
        </p:spPr>
        <p:txBody>
          <a:bodyPr/>
          <a:lstStyle>
            <a:lvl1pPr>
              <a:defRPr sz="3200">
                <a:solidFill>
                  <a:schemeClr val="accent2"/>
                </a:solidFill>
              </a:defRPr>
            </a:lvl1pPr>
          </a:lstStyle>
          <a:p>
            <a:r>
              <a:t>Avis de confidentialité important</a:t>
            </a:r>
          </a:p>
        </p:txBody>
      </p:sp>
      <p:sp>
        <p:nvSpPr>
          <p:cNvPr id="232" name="Content Placeholder 2"/>
          <p:cNvSpPr txBox="1">
            <a:spLocks noGrp="1"/>
          </p:cNvSpPr>
          <p:nvPr>
            <p:ph type="body" idx="1"/>
          </p:nvPr>
        </p:nvSpPr>
        <p:spPr>
          <a:xfrm>
            <a:off x="457200" y="1901926"/>
            <a:ext cx="8229600" cy="3758741"/>
          </a:xfrm>
          <a:prstGeom prst="rect">
            <a:avLst/>
          </a:prstGeom>
        </p:spPr>
        <p:txBody>
          <a:bodyPr/>
          <a:lstStyle/>
          <a:p>
            <a:pPr marL="0" indent="0" algn="ctr">
              <a:buSzTx/>
              <a:buNone/>
            </a:pPr>
            <a:endParaRPr/>
          </a:p>
          <a:p>
            <a:pPr marL="0" indent="0" algn="ctr">
              <a:spcBef>
                <a:spcPts val="600"/>
              </a:spcBef>
              <a:buSzTx/>
              <a:buNone/>
              <a:defRPr sz="2800"/>
            </a:pPr>
            <a:r>
              <a:t>En participant à cet appel, vous acceptez de </a:t>
            </a:r>
            <a:r>
              <a:rPr b="1"/>
              <a:t>garder </a:t>
            </a:r>
            <a:r>
              <a:rPr b="1" u="sng">
                <a:solidFill>
                  <a:srgbClr val="C00000"/>
                </a:solidFill>
              </a:rPr>
              <a:t>confidentielle</a:t>
            </a:r>
            <a:r>
              <a:rPr b="1"/>
              <a:t> la totalité du contenu de la présentation et de la période de questions-réponses</a:t>
            </a:r>
            <a:r>
              <a:t> jusqu’à la publication officielle des recommandations.</a:t>
            </a:r>
          </a:p>
          <a:p>
            <a:pPr marL="0" indent="0" algn="ctr">
              <a:buSzTx/>
              <a:buNone/>
              <a:defRPr sz="2800"/>
            </a:pPr>
            <a:endParaRPr/>
          </a:p>
          <a:p>
            <a:pPr marL="0" indent="0" algn="ctr">
              <a:spcBef>
                <a:spcPts val="600"/>
              </a:spcBef>
              <a:buSzTx/>
              <a:buNone/>
              <a:defRPr sz="2800"/>
            </a:pPr>
            <a:r>
              <a:t>Date de publication : 20 octobre 2025</a:t>
            </a:r>
          </a:p>
        </p:txBody>
      </p:sp>
      <p:sp>
        <p:nvSpPr>
          <p:cNvPr id="233" name="Slide Number Placeholder 3"/>
          <p:cNvSpPr txBox="1">
            <a:spLocks noGrp="1"/>
          </p:cNvSpPr>
          <p:nvPr>
            <p:ph type="sldNum" sz="quarter" idx="2"/>
          </p:nvPr>
        </p:nvSpPr>
        <p:spPr>
          <a:xfrm>
            <a:off x="8497902" y="6314710"/>
            <a:ext cx="188898" cy="2642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a:t>
            </a:fld>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 name="Picture 1" descr="Picture 1"/>
          <p:cNvPicPr>
            <a:picLocks noChangeAspect="1"/>
          </p:cNvPicPr>
          <p:nvPr/>
        </p:nvPicPr>
        <p:blipFill>
          <a:blip r:embed="rId2"/>
          <a:stretch>
            <a:fillRect/>
          </a:stretch>
        </p:blipFill>
        <p:spPr>
          <a:xfrm>
            <a:off x="6408878" y="4187037"/>
            <a:ext cx="2419075" cy="2442838"/>
          </a:xfrm>
          <a:prstGeom prst="rect">
            <a:avLst/>
          </a:prstGeom>
          <a:ln w="12700">
            <a:miter lim="400000"/>
          </a:ln>
        </p:spPr>
      </p:pic>
      <p:sp>
        <p:nvSpPr>
          <p:cNvPr id="369" name="Title 1"/>
          <p:cNvSpPr txBox="1"/>
          <p:nvPr/>
        </p:nvSpPr>
        <p:spPr>
          <a:xfrm>
            <a:off x="513450" y="343703"/>
            <a:ext cx="4939468" cy="12311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defRPr sz="3200" b="1">
                <a:solidFill>
                  <a:schemeClr val="accent2"/>
                </a:solidFill>
                <a:latin typeface="Arial"/>
                <a:ea typeface="Arial"/>
                <a:cs typeface="Arial"/>
                <a:sym typeface="Arial"/>
              </a:defRPr>
            </a:lvl1pPr>
          </a:lstStyle>
          <a:p>
            <a:r>
              <a:t>Faits sur la dépression</a:t>
            </a:r>
          </a:p>
        </p:txBody>
      </p:sp>
      <p:sp>
        <p:nvSpPr>
          <p:cNvPr id="370" name="Slide Number Placeholder 2"/>
          <p:cNvSpPr txBox="1">
            <a:spLocks noGrp="1"/>
          </p:cNvSpPr>
          <p:nvPr>
            <p:ph type="sldNum" sz="quarter" idx="2"/>
          </p:nvPr>
        </p:nvSpPr>
        <p:spPr>
          <a:xfrm>
            <a:off x="8413144" y="6314710"/>
            <a:ext cx="273657" cy="2642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20</a:t>
            </a:fld>
            <a:endParaRPr/>
          </a:p>
        </p:txBody>
      </p:sp>
      <p:sp>
        <p:nvSpPr>
          <p:cNvPr id="371" name="Content Placeholder 2"/>
          <p:cNvSpPr txBox="1"/>
          <p:nvPr/>
        </p:nvSpPr>
        <p:spPr>
          <a:xfrm>
            <a:off x="703526" y="1258543"/>
            <a:ext cx="6685879" cy="53734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342900" indent="-342900">
              <a:spcBef>
                <a:spcPts val="500"/>
              </a:spcBef>
              <a:buSzPct val="100000"/>
              <a:buFont typeface="Arial"/>
              <a:buChar char="•"/>
              <a:defRPr sz="2400">
                <a:latin typeface="Arial"/>
                <a:ea typeface="Arial"/>
                <a:cs typeface="Arial"/>
                <a:sym typeface="Arial"/>
              </a:defRPr>
            </a:pPr>
            <a:r>
              <a:t>Trouble dépressif majeur: prévalence de 10 % au cours de la vie chez les personnes sans trouble bipolaire</a:t>
            </a:r>
          </a:p>
          <a:p>
            <a:pPr marL="342900" indent="-342900">
              <a:spcBef>
                <a:spcPts val="500"/>
              </a:spcBef>
              <a:buSzPct val="100000"/>
              <a:buFont typeface="Arial"/>
              <a:buChar char="•"/>
              <a:defRPr sz="2400">
                <a:latin typeface="Arial"/>
                <a:ea typeface="Arial"/>
                <a:cs typeface="Arial"/>
                <a:sym typeface="Arial"/>
              </a:defRPr>
            </a:pPr>
            <a:r>
              <a:t>Épisodes dépressifs: en hausse chez les Canadiens de 15 ans et plus depuis 2012</a:t>
            </a:r>
          </a:p>
          <a:p>
            <a:pPr marL="342900" indent="-342900">
              <a:spcBef>
                <a:spcPts val="500"/>
              </a:spcBef>
              <a:buSzPct val="100000"/>
              <a:buFont typeface="Arial"/>
              <a:buChar char="•"/>
              <a:defRPr sz="2400">
                <a:latin typeface="Arial"/>
                <a:ea typeface="Arial"/>
                <a:cs typeface="Arial"/>
                <a:sym typeface="Arial"/>
              </a:defRPr>
            </a:pPr>
            <a:r>
              <a:t>Prévalence sur 12 mois des épisodes dépressifs majeurs passant de 4,7 % en 2012 à 7,6 % en 2022</a:t>
            </a:r>
          </a:p>
          <a:p>
            <a:pPr marL="342900" indent="-342900">
              <a:spcBef>
                <a:spcPts val="500"/>
              </a:spcBef>
              <a:buSzPct val="100000"/>
              <a:buFont typeface="Arial"/>
              <a:buChar char="•"/>
              <a:defRPr sz="2400">
                <a:latin typeface="Arial"/>
                <a:ea typeface="Arial"/>
                <a:cs typeface="Arial"/>
                <a:sym typeface="Arial"/>
              </a:defRPr>
            </a:pPr>
            <a:r>
              <a:t>Effet négatif sur les émotions, les pensées et le bien-être</a:t>
            </a:r>
          </a:p>
          <a:p>
            <a:pPr marL="342900" indent="-342900">
              <a:spcBef>
                <a:spcPts val="500"/>
              </a:spcBef>
              <a:buSzPct val="100000"/>
              <a:buFont typeface="Arial"/>
              <a:buChar char="•"/>
              <a:defRPr sz="2400">
                <a:latin typeface="Arial"/>
                <a:ea typeface="Arial"/>
                <a:cs typeface="Arial"/>
                <a:sym typeface="Arial"/>
              </a:defRPr>
            </a:pPr>
            <a:r>
              <a:t>Souvent diagnostiquée, prise en charge </a:t>
            </a:r>
            <a:br/>
            <a:r>
              <a:t>et traitée en soins primaires</a:t>
            </a:r>
          </a:p>
          <a:p>
            <a:pPr>
              <a:spcBef>
                <a:spcPts val="500"/>
              </a:spcBef>
              <a:defRPr sz="2000">
                <a:latin typeface="Arial"/>
                <a:ea typeface="Arial"/>
                <a:cs typeface="Arial"/>
                <a:sym typeface="Arial"/>
              </a:defRPr>
            </a:pPr>
            <a:endParaRP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3" name="Picture 1" descr="Picture 1"/>
          <p:cNvPicPr>
            <a:picLocks noChangeAspect="1"/>
          </p:cNvPicPr>
          <p:nvPr/>
        </p:nvPicPr>
        <p:blipFill>
          <a:blip r:embed="rId2"/>
          <a:stretch>
            <a:fillRect/>
          </a:stretch>
        </p:blipFill>
        <p:spPr>
          <a:xfrm>
            <a:off x="6901256" y="4209572"/>
            <a:ext cx="2419075" cy="2442838"/>
          </a:xfrm>
          <a:prstGeom prst="rect">
            <a:avLst/>
          </a:prstGeom>
          <a:ln w="12700">
            <a:miter lim="400000"/>
          </a:ln>
        </p:spPr>
      </p:pic>
      <p:sp>
        <p:nvSpPr>
          <p:cNvPr id="375" name="Title 1"/>
          <p:cNvSpPr txBox="1"/>
          <p:nvPr/>
        </p:nvSpPr>
        <p:spPr>
          <a:xfrm>
            <a:off x="513450" y="253860"/>
            <a:ext cx="7786184" cy="8285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defRPr sz="3200" b="1">
                <a:solidFill>
                  <a:schemeClr val="accent2"/>
                </a:solidFill>
                <a:latin typeface="Arial"/>
                <a:ea typeface="Arial"/>
                <a:cs typeface="Arial"/>
                <a:sym typeface="Arial"/>
              </a:defRPr>
            </a:lvl1pPr>
          </a:lstStyle>
          <a:p>
            <a:r>
              <a:t>Utilisation d'antidépresseurs</a:t>
            </a:r>
          </a:p>
        </p:txBody>
      </p:sp>
      <p:sp>
        <p:nvSpPr>
          <p:cNvPr id="376" name="Slide Number Placeholder 2"/>
          <p:cNvSpPr txBox="1">
            <a:spLocks noGrp="1"/>
          </p:cNvSpPr>
          <p:nvPr>
            <p:ph type="sldNum" sz="quarter" idx="2"/>
          </p:nvPr>
        </p:nvSpPr>
        <p:spPr>
          <a:xfrm>
            <a:off x="8413144" y="6314710"/>
            <a:ext cx="273657" cy="2642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21</a:t>
            </a:fld>
            <a:endParaRPr/>
          </a:p>
        </p:txBody>
      </p:sp>
      <p:sp>
        <p:nvSpPr>
          <p:cNvPr id="377" name="Content Placeholder 2"/>
          <p:cNvSpPr txBox="1"/>
          <p:nvPr/>
        </p:nvSpPr>
        <p:spPr>
          <a:xfrm>
            <a:off x="516653" y="963509"/>
            <a:ext cx="6738106" cy="59786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342900" indent="-342900">
              <a:spcBef>
                <a:spcPts val="500"/>
              </a:spcBef>
              <a:buSzPct val="100000"/>
              <a:buFont typeface="Arial"/>
              <a:buChar char="•"/>
              <a:defRPr sz="2300">
                <a:latin typeface="Arial"/>
                <a:ea typeface="Arial"/>
                <a:cs typeface="Arial"/>
                <a:sym typeface="Arial"/>
              </a:defRPr>
            </a:pPr>
            <a:r>
              <a:t>En 2022, environ 1 Canadien sur 6 (17 %) a reçu une prescription d’antidépresseur</a:t>
            </a:r>
          </a:p>
          <a:p>
            <a:pPr marL="742950" lvl="1" indent="-285750">
              <a:spcBef>
                <a:spcPts val="400"/>
              </a:spcBef>
              <a:buSzPct val="100000"/>
              <a:buFont typeface="Arial"/>
              <a:buChar char="–"/>
              <a:defRPr sz="2000">
                <a:latin typeface="Arial"/>
                <a:ea typeface="Arial"/>
                <a:cs typeface="Arial"/>
                <a:sym typeface="Arial"/>
              </a:defRPr>
            </a:pPr>
            <a:r>
              <a:t>Les femmes et les personnes âgées ont tendance à en consommer plus que les autres</a:t>
            </a:r>
          </a:p>
          <a:p>
            <a:pPr marL="742950" lvl="1" indent="-285750">
              <a:spcBef>
                <a:spcPts val="400"/>
              </a:spcBef>
              <a:buSzPct val="100000"/>
              <a:buFont typeface="Arial"/>
              <a:buChar char="–"/>
              <a:defRPr sz="2000">
                <a:latin typeface="Arial"/>
                <a:ea typeface="Arial"/>
                <a:cs typeface="Arial"/>
                <a:sym typeface="Arial"/>
              </a:defRPr>
            </a:pPr>
            <a:r>
              <a:t>Chez les Canadiens âgés de 71 ans et plus, 1 femme sur 3 et 1 homme sur 5 ont reçu une prescription d’antidépresseur chaque année</a:t>
            </a:r>
          </a:p>
          <a:p>
            <a:pPr marL="342900" indent="-342900">
              <a:spcBef>
                <a:spcPts val="500"/>
              </a:spcBef>
              <a:buSzPct val="100000"/>
              <a:buFont typeface="Arial"/>
              <a:buChar char="•"/>
              <a:defRPr sz="2300">
                <a:latin typeface="Arial"/>
                <a:ea typeface="Arial"/>
                <a:cs typeface="Arial"/>
                <a:sym typeface="Arial"/>
              </a:defRPr>
            </a:pPr>
            <a:r>
              <a:t>Une étude menée dans 30 pays de l’OCDE a révélé une augmentation significative de l’utilisation des antidépresseurs</a:t>
            </a:r>
            <a:endParaRPr sz="2400"/>
          </a:p>
          <a:p>
            <a:pPr marL="742950" lvl="1" indent="-285750">
              <a:spcBef>
                <a:spcPts val="400"/>
              </a:spcBef>
              <a:buSzPct val="100000"/>
              <a:buFont typeface="Arial"/>
              <a:buChar char="–"/>
              <a:defRPr sz="2000">
                <a:latin typeface="Arial"/>
                <a:ea typeface="Arial"/>
                <a:cs typeface="Arial"/>
                <a:sym typeface="Arial"/>
              </a:defRPr>
            </a:pPr>
            <a:r>
              <a:t>La valeur moyenne de la dose quotidienne définie est passée de 52,42 en 2010 à 69,5 en 2020</a:t>
            </a:r>
          </a:p>
          <a:p>
            <a:pPr marL="742950" lvl="1" indent="-285750">
              <a:spcBef>
                <a:spcPts val="400"/>
              </a:spcBef>
              <a:buSzPct val="100000"/>
              <a:buFont typeface="Arial"/>
              <a:buChar char="–"/>
              <a:defRPr sz="2000">
                <a:latin typeface="Arial"/>
                <a:ea typeface="Arial"/>
                <a:cs typeface="Arial"/>
                <a:sym typeface="Arial"/>
              </a:defRPr>
            </a:pPr>
            <a:r>
              <a:t>Une forte augmentation a été observée au Canada, en Estonie, en Finlande, en Grèce, en Italie, en Lettonie et au Portugal</a:t>
            </a:r>
          </a:p>
          <a:p>
            <a:pPr marL="742950" lvl="1" indent="-285750">
              <a:spcBef>
                <a:spcPts val="400"/>
              </a:spcBef>
              <a:buSzPct val="100000"/>
              <a:buFont typeface="Arial"/>
              <a:buChar char="–"/>
              <a:defRPr sz="2000">
                <a:latin typeface="Arial"/>
                <a:ea typeface="Arial"/>
                <a:cs typeface="Arial"/>
                <a:sym typeface="Arial"/>
              </a:defRPr>
            </a:pPr>
            <a:endParaRPr/>
          </a:p>
          <a:p>
            <a:pPr marL="742950" lvl="1" indent="-285750">
              <a:spcBef>
                <a:spcPts val="400"/>
              </a:spcBef>
              <a:buSzPct val="100000"/>
              <a:buFont typeface="Arial"/>
              <a:buChar char="–"/>
              <a:defRPr sz="1600">
                <a:latin typeface="Arial"/>
                <a:ea typeface="Arial"/>
                <a:cs typeface="Arial"/>
                <a:sym typeface="Arial"/>
              </a:defRPr>
            </a:pPr>
            <a:endParaRPr/>
          </a:p>
        </p:txBody>
      </p:sp>
      <p:sp>
        <p:nvSpPr>
          <p:cNvPr id="378" name="TextBox 2"/>
          <p:cNvSpPr txBox="1"/>
          <p:nvPr/>
        </p:nvSpPr>
        <p:spPr>
          <a:xfrm>
            <a:off x="3138711" y="6440421"/>
            <a:ext cx="6289149" cy="7238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000"/>
            </a:pPr>
            <a:r>
              <a:t>IQVIA [Internet]. 2024 [cited 2024 Apr 10]. Tendances de l’utilisation des antidépresseurs et des anxiolytiques au Canada, 2019-2022</a:t>
            </a:r>
            <a:r>
              <a:rPr u="sng">
                <a:solidFill>
                  <a:schemeClr val="accent2"/>
                </a:solidFill>
                <a:uFill>
                  <a:solidFill>
                    <a:schemeClr val="accent2"/>
                  </a:solidFill>
                </a:uFill>
                <a:hlinkClick r:id="rId3"/>
              </a:rPr>
              <a:t>https://www.iqvia.com/fr-ca/</a:t>
            </a:r>
            <a:endParaRPr u="sng"/>
          </a:p>
          <a:p>
            <a:pPr>
              <a:defRPr sz="1000"/>
            </a:pPr>
            <a:r>
              <a:rPr u="sng">
                <a:solidFill>
                  <a:schemeClr val="accent2"/>
                </a:solidFill>
                <a:uFill>
                  <a:solidFill>
                    <a:schemeClr val="accent2"/>
                  </a:solidFill>
                </a:uFill>
                <a:hlinkClick r:id="rId4"/>
              </a:rPr>
              <a:t>International Trends in Antidepressant Consumption: a 10-year Comparative Analysis (2010–2020)</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 name="Content Placeholder 2"/>
          <p:cNvSpPr txBox="1">
            <a:spLocks noGrp="1"/>
          </p:cNvSpPr>
          <p:nvPr>
            <p:ph type="body" sz="half" idx="1"/>
          </p:nvPr>
        </p:nvSpPr>
        <p:spPr>
          <a:xfrm>
            <a:off x="459570" y="1709440"/>
            <a:ext cx="4613673" cy="4613764"/>
          </a:xfrm>
          <a:prstGeom prst="rect">
            <a:avLst/>
          </a:prstGeom>
        </p:spPr>
        <p:txBody>
          <a:bodyPr/>
          <a:lstStyle/>
          <a:p>
            <a:pPr>
              <a:spcBef>
                <a:spcPts val="600"/>
              </a:spcBef>
            </a:pPr>
            <a:r>
              <a:t>Traumatismes de l’enfance</a:t>
            </a:r>
          </a:p>
          <a:p>
            <a:pPr>
              <a:spcBef>
                <a:spcPts val="600"/>
              </a:spcBef>
            </a:pPr>
            <a:r>
              <a:t>Problèmes de santé chroniques</a:t>
            </a:r>
          </a:p>
          <a:p>
            <a:pPr>
              <a:spcBef>
                <a:spcPts val="600"/>
              </a:spcBef>
            </a:pPr>
            <a:r>
              <a:t>Autochtones</a:t>
            </a:r>
          </a:p>
          <a:p>
            <a:pPr>
              <a:spcBef>
                <a:spcPts val="600"/>
              </a:spcBef>
            </a:pPr>
            <a:r>
              <a:t>LGBTQ2+</a:t>
            </a:r>
          </a:p>
          <a:p>
            <a:pPr>
              <a:spcBef>
                <a:spcPts val="600"/>
              </a:spcBef>
            </a:pPr>
            <a:r>
              <a:t>Troubles d’usage de substances</a:t>
            </a:r>
          </a:p>
          <a:p>
            <a:pPr>
              <a:spcBef>
                <a:spcPts val="600"/>
              </a:spcBef>
            </a:pPr>
            <a:r>
              <a:t>Risque plus élevé chez les femmes que chez les hommes (4,9 % contre 2,8 %)</a:t>
            </a:r>
          </a:p>
        </p:txBody>
      </p:sp>
      <p:sp>
        <p:nvSpPr>
          <p:cNvPr id="381" name="Title 1"/>
          <p:cNvSpPr txBox="1"/>
          <p:nvPr/>
        </p:nvSpPr>
        <p:spPr>
          <a:xfrm>
            <a:off x="502920" y="550458"/>
            <a:ext cx="8133551" cy="11645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defRPr sz="3200" b="1">
                <a:solidFill>
                  <a:schemeClr val="accent2"/>
                </a:solidFill>
                <a:latin typeface="Arial"/>
                <a:ea typeface="Arial"/>
                <a:cs typeface="Arial"/>
                <a:sym typeface="Arial"/>
              </a:defRPr>
            </a:lvl1pPr>
          </a:lstStyle>
          <a:p>
            <a:r>
              <a:t>Personnes et groupes à risque accru de dépression</a:t>
            </a:r>
          </a:p>
        </p:txBody>
      </p:sp>
      <p:sp>
        <p:nvSpPr>
          <p:cNvPr id="382" name="Slide Number Placeholder 2"/>
          <p:cNvSpPr txBox="1">
            <a:spLocks noGrp="1"/>
          </p:cNvSpPr>
          <p:nvPr>
            <p:ph type="sldNum" sz="quarter" idx="2"/>
          </p:nvPr>
        </p:nvSpPr>
        <p:spPr>
          <a:xfrm>
            <a:off x="8413144" y="6314710"/>
            <a:ext cx="273657" cy="2642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22</a:t>
            </a:fld>
            <a:endParaRPr/>
          </a:p>
        </p:txBody>
      </p:sp>
      <p:pic>
        <p:nvPicPr>
          <p:cNvPr id="383" name="Picture 2" descr="Picture 2"/>
          <p:cNvPicPr>
            <a:picLocks noChangeAspect="1"/>
          </p:cNvPicPr>
          <p:nvPr/>
        </p:nvPicPr>
        <p:blipFill>
          <a:blip r:embed="rId2"/>
          <a:stretch>
            <a:fillRect/>
          </a:stretch>
        </p:blipFill>
        <p:spPr>
          <a:xfrm>
            <a:off x="5301005" y="2291968"/>
            <a:ext cx="3239333" cy="3181302"/>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Text Placeholder 5"/>
          <p:cNvSpPr txBox="1">
            <a:spLocks noGrp="1"/>
          </p:cNvSpPr>
          <p:nvPr>
            <p:ph type="body" sz="quarter" idx="1"/>
          </p:nvPr>
        </p:nvSpPr>
        <p:spPr>
          <a:xfrm>
            <a:off x="589028" y="2820504"/>
            <a:ext cx="8189226" cy="1500188"/>
          </a:xfrm>
          <a:prstGeom prst="rect">
            <a:avLst/>
          </a:prstGeom>
        </p:spPr>
        <p:txBody>
          <a:bodyPr/>
          <a:lstStyle>
            <a:lvl1pPr>
              <a:spcBef>
                <a:spcPts val="1000"/>
              </a:spcBef>
              <a:defRPr sz="4400"/>
            </a:lvl1pPr>
          </a:lstStyle>
          <a:p>
            <a:r>
              <a:t>Recommandations</a:t>
            </a:r>
          </a:p>
        </p:txBody>
      </p:sp>
      <p:sp>
        <p:nvSpPr>
          <p:cNvPr id="386" name="Slide Number Placeholder 3"/>
          <p:cNvSpPr txBox="1">
            <a:spLocks noGrp="1"/>
          </p:cNvSpPr>
          <p:nvPr>
            <p:ph type="sldNum" sz="quarter" idx="2"/>
          </p:nvPr>
        </p:nvSpPr>
        <p:spPr>
          <a:xfrm>
            <a:off x="8613492" y="6484988"/>
            <a:ext cx="301908" cy="28882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400"/>
            </a:lvl1pPr>
          </a:lstStyle>
          <a:p>
            <a:fld id="{86CB4B4D-7CA3-9044-876B-883B54F8677D}" type="slidenum">
              <a:t>23</a:t>
            </a:fld>
            <a:endParaRP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 name="Title 1"/>
          <p:cNvSpPr txBox="1">
            <a:spLocks noGrp="1"/>
          </p:cNvSpPr>
          <p:nvPr>
            <p:ph type="title"/>
          </p:nvPr>
        </p:nvSpPr>
        <p:spPr>
          <a:prstGeom prst="rect">
            <a:avLst/>
          </a:prstGeom>
        </p:spPr>
        <p:txBody>
          <a:bodyPr/>
          <a:lstStyle>
            <a:lvl1pPr>
              <a:defRPr sz="3200">
                <a:solidFill>
                  <a:schemeClr val="accent2"/>
                </a:solidFill>
              </a:defRPr>
            </a:lvl1pPr>
          </a:lstStyle>
          <a:p>
            <a:r>
              <a:t>À qui s’applique ce guide de pratique?</a:t>
            </a:r>
          </a:p>
        </p:txBody>
      </p:sp>
      <p:sp>
        <p:nvSpPr>
          <p:cNvPr id="389" name="Slide Number Placeholder 3"/>
          <p:cNvSpPr txBox="1">
            <a:spLocks noGrp="1"/>
          </p:cNvSpPr>
          <p:nvPr>
            <p:ph type="sldNum" sz="quarter" idx="2"/>
          </p:nvPr>
        </p:nvSpPr>
        <p:spPr>
          <a:xfrm>
            <a:off x="8413144" y="6314710"/>
            <a:ext cx="273656" cy="2642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24</a:t>
            </a:fld>
            <a:endParaRPr/>
          </a:p>
        </p:txBody>
      </p:sp>
      <p:sp>
        <p:nvSpPr>
          <p:cNvPr id="390" name="Content Placeholder 2"/>
          <p:cNvSpPr txBox="1"/>
          <p:nvPr/>
        </p:nvSpPr>
        <p:spPr>
          <a:xfrm>
            <a:off x="1414176" y="4227910"/>
            <a:ext cx="7296141" cy="23649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1400"/>
              </a:spcBef>
              <a:defRPr sz="2300" b="1">
                <a:latin typeface="Arial"/>
                <a:ea typeface="Arial"/>
                <a:cs typeface="Arial"/>
                <a:sym typeface="Arial"/>
              </a:defRPr>
            </a:pPr>
            <a:r>
              <a:t>Ce guide de pratique s’applique aux adultes ayant :</a:t>
            </a:r>
          </a:p>
          <a:p>
            <a:pPr marL="342900" indent="-342900">
              <a:spcBef>
                <a:spcPts val="500"/>
              </a:spcBef>
              <a:buSzPct val="100000"/>
              <a:buFont typeface="Arial"/>
              <a:buChar char="•"/>
              <a:defRPr sz="2300">
                <a:latin typeface="Arial"/>
                <a:ea typeface="Arial"/>
                <a:cs typeface="Arial"/>
                <a:sym typeface="Arial"/>
              </a:defRPr>
            </a:pPr>
            <a:r>
              <a:t>Un risque normal de dépression</a:t>
            </a:r>
          </a:p>
          <a:p>
            <a:pPr marL="342900" indent="-342900">
              <a:spcBef>
                <a:spcPts val="500"/>
              </a:spcBef>
              <a:buSzPct val="100000"/>
              <a:buFont typeface="Arial"/>
              <a:buChar char="•"/>
              <a:defRPr sz="2300">
                <a:latin typeface="Arial"/>
                <a:ea typeface="Arial"/>
                <a:cs typeface="Arial"/>
                <a:sym typeface="Arial"/>
              </a:defRPr>
            </a:pPr>
            <a:r>
              <a:t>Un risque accru de dépression (p. ex., en raison de traumatismes de l’enfance ou d’antécédents familiaux)</a:t>
            </a:r>
            <a:endParaRPr sz="2400"/>
          </a:p>
        </p:txBody>
      </p:sp>
      <p:sp>
        <p:nvSpPr>
          <p:cNvPr id="391" name="Content Placeholder 2"/>
          <p:cNvSpPr txBox="1"/>
          <p:nvPr/>
        </p:nvSpPr>
        <p:spPr>
          <a:xfrm>
            <a:off x="1414485" y="1547978"/>
            <a:ext cx="7493295" cy="28480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1400"/>
              </a:spcBef>
              <a:defRPr sz="2300" b="1">
                <a:latin typeface="Arial"/>
                <a:ea typeface="Arial"/>
                <a:cs typeface="Arial"/>
                <a:sym typeface="Arial"/>
              </a:defRPr>
            </a:pPr>
            <a:r>
              <a:t>Ce guide de pratique ne s’applique PAS aux adultes ayant :</a:t>
            </a:r>
          </a:p>
          <a:p>
            <a:pPr marL="342900" indent="-342900">
              <a:spcBef>
                <a:spcPts val="500"/>
              </a:spcBef>
              <a:buSzPct val="100000"/>
              <a:buFont typeface="Arial"/>
              <a:buChar char="•"/>
              <a:defRPr sz="2300">
                <a:latin typeface="Arial"/>
                <a:ea typeface="Arial"/>
                <a:cs typeface="Arial"/>
                <a:sym typeface="Arial"/>
              </a:defRPr>
            </a:pPr>
            <a:r>
              <a:t>Des antécédents de dépression</a:t>
            </a:r>
          </a:p>
          <a:p>
            <a:pPr marL="342900" indent="-342900">
              <a:spcBef>
                <a:spcPts val="500"/>
              </a:spcBef>
              <a:buSzPct val="100000"/>
              <a:buFont typeface="Arial"/>
              <a:buChar char="•"/>
              <a:defRPr sz="2300">
                <a:latin typeface="Arial"/>
                <a:ea typeface="Arial"/>
                <a:cs typeface="Arial"/>
                <a:sym typeface="Arial"/>
              </a:defRPr>
            </a:pPr>
            <a:r>
              <a:t>Une dépression actuelle</a:t>
            </a:r>
            <a:endParaRPr sz="2400"/>
          </a:p>
          <a:p>
            <a:pPr marL="342900" indent="-342900">
              <a:spcBef>
                <a:spcPts val="500"/>
              </a:spcBef>
              <a:buSzPct val="100000"/>
              <a:buFont typeface="Arial"/>
              <a:buChar char="•"/>
              <a:defRPr sz="2300">
                <a:latin typeface="Arial"/>
                <a:ea typeface="Arial"/>
                <a:cs typeface="Arial"/>
                <a:sym typeface="Arial"/>
              </a:defRPr>
            </a:pPr>
            <a:r>
              <a:t>Des symptômes de dépression</a:t>
            </a:r>
            <a:endParaRPr sz="2400"/>
          </a:p>
          <a:p>
            <a:pPr marL="342900" indent="-342900">
              <a:spcBef>
                <a:spcPts val="500"/>
              </a:spcBef>
              <a:buSzPct val="100000"/>
              <a:buFont typeface="Arial"/>
              <a:buChar char="•"/>
              <a:defRPr sz="2300">
                <a:latin typeface="Arial"/>
                <a:ea typeface="Arial"/>
                <a:cs typeface="Arial"/>
                <a:sym typeface="Arial"/>
              </a:defRPr>
            </a:pPr>
            <a:r>
              <a:t>Des symptômes d’autres troubles de santé mentale</a:t>
            </a:r>
            <a:endParaRPr sz="2400"/>
          </a:p>
        </p:txBody>
      </p:sp>
      <p:pic>
        <p:nvPicPr>
          <p:cNvPr id="392" name="Graphic 10" descr="Graphic 10"/>
          <p:cNvPicPr>
            <a:picLocks noChangeAspect="1"/>
          </p:cNvPicPr>
          <p:nvPr/>
        </p:nvPicPr>
        <p:blipFill>
          <a:blip r:embed="rId2"/>
          <a:stretch>
            <a:fillRect/>
          </a:stretch>
        </p:blipFill>
        <p:spPr>
          <a:xfrm>
            <a:off x="458753" y="4228112"/>
            <a:ext cx="765124" cy="765124"/>
          </a:xfrm>
          <a:prstGeom prst="rect">
            <a:avLst/>
          </a:prstGeom>
          <a:ln w="12700">
            <a:miter lim="400000"/>
          </a:ln>
        </p:spPr>
      </p:pic>
      <p:pic>
        <p:nvPicPr>
          <p:cNvPr id="393" name="Graphic 12" descr="Graphic 12"/>
          <p:cNvPicPr>
            <a:picLocks noChangeAspect="1"/>
          </p:cNvPicPr>
          <p:nvPr/>
        </p:nvPicPr>
        <p:blipFill>
          <a:blip r:embed="rId3"/>
          <a:stretch>
            <a:fillRect/>
          </a:stretch>
        </p:blipFill>
        <p:spPr>
          <a:xfrm>
            <a:off x="455827" y="1550116"/>
            <a:ext cx="765124" cy="765124"/>
          </a:xfrm>
          <a:prstGeom prst="rect">
            <a:avLst/>
          </a:prstGeom>
          <a:ln w="12700">
            <a:miter lim="400000"/>
          </a:ln>
        </p:spPr>
      </p:pic>
      <p:sp>
        <p:nvSpPr>
          <p:cNvPr id="394" name="Straight Arrow Connector 13"/>
          <p:cNvSpPr/>
          <p:nvPr/>
        </p:nvSpPr>
        <p:spPr>
          <a:xfrm>
            <a:off x="387963" y="4131247"/>
            <a:ext cx="8368074" cy="11938"/>
          </a:xfrm>
          <a:prstGeom prst="line">
            <a:avLst/>
          </a:prstGeom>
          <a:ln>
            <a:solidFill>
              <a:srgbClr val="000000"/>
            </a:solidFill>
          </a:ln>
        </p:spPr>
        <p:txBody>
          <a:bodyPr lIns="45719" rIns="45719"/>
          <a:lstStyle/>
          <a:p>
            <a:endParaRP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 name="Content Placeholder 2"/>
          <p:cNvSpPr txBox="1">
            <a:spLocks noGrp="1"/>
          </p:cNvSpPr>
          <p:nvPr>
            <p:ph type="body" sz="quarter" idx="1"/>
          </p:nvPr>
        </p:nvSpPr>
        <p:spPr>
          <a:xfrm>
            <a:off x="4979894" y="1505789"/>
            <a:ext cx="3769660" cy="3221975"/>
          </a:xfrm>
          <a:prstGeom prst="rect">
            <a:avLst/>
          </a:prstGeom>
        </p:spPr>
        <p:txBody>
          <a:bodyPr/>
          <a:lstStyle/>
          <a:p>
            <a:pPr marL="0" indent="0" defTabSz="832104">
              <a:buSzTx/>
              <a:buNone/>
              <a:defRPr sz="2184" b="1"/>
            </a:pPr>
            <a:r>
              <a:t>Soins habituels</a:t>
            </a:r>
          </a:p>
          <a:p>
            <a:pPr marL="312039" indent="-312039" defTabSz="832104">
              <a:spcBef>
                <a:spcPts val="0"/>
              </a:spcBef>
              <a:defRPr sz="2184"/>
            </a:pPr>
            <a:r>
              <a:t>Questions régulières sur la santé mentale et le bien-être</a:t>
            </a:r>
          </a:p>
          <a:p>
            <a:pPr marL="312039" indent="-312039" defTabSz="832104">
              <a:defRPr sz="2184"/>
            </a:pPr>
            <a:r>
              <a:t>Fondés sur la conversation</a:t>
            </a:r>
          </a:p>
          <a:p>
            <a:pPr marL="312039" indent="-312039" defTabSz="832104">
              <a:defRPr sz="2184"/>
            </a:pPr>
            <a:r>
              <a:t>Les questions posées durant les soins ne constituent pas un dépistage</a:t>
            </a:r>
          </a:p>
        </p:txBody>
      </p:sp>
      <p:sp>
        <p:nvSpPr>
          <p:cNvPr id="397" name="Slide Number Placeholder 3"/>
          <p:cNvSpPr txBox="1">
            <a:spLocks noGrp="1"/>
          </p:cNvSpPr>
          <p:nvPr>
            <p:ph type="sldNum" sz="quarter" idx="2"/>
          </p:nvPr>
        </p:nvSpPr>
        <p:spPr>
          <a:xfrm>
            <a:off x="8413144" y="6314710"/>
            <a:ext cx="273656" cy="2642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25</a:t>
            </a:fld>
            <a:endParaRPr/>
          </a:p>
        </p:txBody>
      </p:sp>
      <p:sp>
        <p:nvSpPr>
          <p:cNvPr id="398" name="Title 1"/>
          <p:cNvSpPr txBox="1">
            <a:spLocks noGrp="1"/>
          </p:cNvSpPr>
          <p:nvPr>
            <p:ph type="title"/>
          </p:nvPr>
        </p:nvSpPr>
        <p:spPr>
          <a:prstGeom prst="rect">
            <a:avLst/>
          </a:prstGeom>
        </p:spPr>
        <p:txBody>
          <a:bodyPr/>
          <a:lstStyle>
            <a:lvl1pPr>
              <a:defRPr sz="3200">
                <a:solidFill>
                  <a:schemeClr val="accent2"/>
                </a:solidFill>
              </a:defRPr>
            </a:lvl1pPr>
          </a:lstStyle>
          <a:p>
            <a:r>
              <a:t>Dépistage ou soins habituels</a:t>
            </a:r>
          </a:p>
        </p:txBody>
      </p:sp>
      <p:sp>
        <p:nvSpPr>
          <p:cNvPr id="399" name="Content Placeholder 2"/>
          <p:cNvSpPr txBox="1"/>
          <p:nvPr/>
        </p:nvSpPr>
        <p:spPr>
          <a:xfrm>
            <a:off x="470010" y="1499822"/>
            <a:ext cx="3836635" cy="46412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500"/>
              </a:spcBef>
              <a:defRPr sz="2400" b="1">
                <a:latin typeface="Arial"/>
                <a:ea typeface="Arial"/>
                <a:cs typeface="Arial"/>
                <a:sym typeface="Arial"/>
              </a:defRPr>
            </a:pPr>
            <a:r>
              <a:t>Dépistage</a:t>
            </a:r>
          </a:p>
          <a:p>
            <a:pPr marL="342900" indent="-342900">
              <a:spcBef>
                <a:spcPts val="500"/>
              </a:spcBef>
              <a:buSzPct val="100000"/>
              <a:buFont typeface="Arial"/>
              <a:buChar char="•"/>
              <a:defRPr sz="2400">
                <a:latin typeface="Arial"/>
                <a:ea typeface="Arial"/>
                <a:cs typeface="Arial"/>
                <a:sym typeface="Arial"/>
              </a:defRPr>
            </a:pPr>
            <a:r>
              <a:t>Utilise un test médical ou un outil (p. ex., un questionnaire avec un seuil) pour repérer les personnes à risque d’avoir une maladie ou un problème de santé</a:t>
            </a:r>
          </a:p>
          <a:p>
            <a:pPr marL="342900" indent="-342900">
              <a:spcBef>
                <a:spcPts val="500"/>
              </a:spcBef>
              <a:buSzPct val="100000"/>
              <a:buFont typeface="Arial"/>
              <a:buChar char="•"/>
              <a:defRPr sz="2400">
                <a:latin typeface="Arial"/>
                <a:ea typeface="Arial"/>
                <a:cs typeface="Arial"/>
                <a:sym typeface="Arial"/>
              </a:defRPr>
            </a:pPr>
            <a:r>
              <a:t>Fait chez chaque adulte</a:t>
            </a:r>
          </a:p>
          <a:p>
            <a:pPr marL="342900" indent="-342900">
              <a:spcBef>
                <a:spcPts val="500"/>
              </a:spcBef>
              <a:buSzPct val="100000"/>
              <a:buFont typeface="Arial"/>
              <a:buChar char="•"/>
              <a:defRPr sz="2400">
                <a:latin typeface="Arial"/>
                <a:ea typeface="Arial"/>
                <a:cs typeface="Arial"/>
                <a:sym typeface="Arial"/>
              </a:defRPr>
            </a:pPr>
            <a:r>
              <a:t>Pour les personnes sans symptômes</a:t>
            </a:r>
          </a:p>
        </p:txBody>
      </p:sp>
      <p:sp>
        <p:nvSpPr>
          <p:cNvPr id="400" name="Straight Arrow Connector 5"/>
          <p:cNvSpPr/>
          <p:nvPr/>
        </p:nvSpPr>
        <p:spPr>
          <a:xfrm flipH="1">
            <a:off x="4625718" y="1504102"/>
            <a:ext cx="17907" cy="4040791"/>
          </a:xfrm>
          <a:prstGeom prst="line">
            <a:avLst/>
          </a:prstGeom>
          <a:ln>
            <a:solidFill>
              <a:srgbClr val="000000"/>
            </a:solidFill>
          </a:ln>
        </p:spPr>
        <p:txBody>
          <a:bodyPr lIns="45719" rIns="45719"/>
          <a:lstStyle/>
          <a:p>
            <a:endParaRPr/>
          </a:p>
        </p:txBody>
      </p:sp>
      <p:pic>
        <p:nvPicPr>
          <p:cNvPr id="401" name="Picture 8" descr="Picture 8"/>
          <p:cNvPicPr>
            <a:picLocks noChangeAspect="1"/>
          </p:cNvPicPr>
          <p:nvPr/>
        </p:nvPicPr>
        <p:blipFill>
          <a:blip r:embed="rId2"/>
          <a:stretch>
            <a:fillRect/>
          </a:stretch>
        </p:blipFill>
        <p:spPr>
          <a:xfrm>
            <a:off x="5872793" y="5202885"/>
            <a:ext cx="1581921" cy="1426515"/>
          </a:xfrm>
          <a:prstGeom prst="rect">
            <a:avLst/>
          </a:prstGeom>
          <a:ln w="12700">
            <a:miter lim="400000"/>
          </a:ln>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Content Placeholder 2"/>
          <p:cNvSpPr txBox="1">
            <a:spLocks noGrp="1"/>
          </p:cNvSpPr>
          <p:nvPr>
            <p:ph type="body" sz="half" idx="1"/>
          </p:nvPr>
        </p:nvSpPr>
        <p:spPr>
          <a:xfrm>
            <a:off x="456735" y="2055857"/>
            <a:ext cx="6543074" cy="3173527"/>
          </a:xfrm>
          <a:prstGeom prst="rect">
            <a:avLst/>
          </a:prstGeom>
        </p:spPr>
        <p:txBody>
          <a:bodyPr/>
          <a:lstStyle>
            <a:lvl1pPr marL="0" indent="0">
              <a:lnSpc>
                <a:spcPct val="90000"/>
              </a:lnSpc>
              <a:spcBef>
                <a:spcPts val="600"/>
              </a:spcBef>
              <a:buSzTx/>
              <a:buNone/>
              <a:defRPr sz="2500"/>
            </a:lvl1pPr>
          </a:lstStyle>
          <a:p>
            <a:r>
              <a:t>Le Groupe d’étude canadien sur les soins de santé préventifs recommande de ne pas effectuer de dépistage systématique de la dépression à l’aide d’outils (comme un questionnaire avec un score prédéfini permettant de départager les résultats positifs et négatifs) chez tous les adultes de 18 ans et plus.</a:t>
            </a:r>
          </a:p>
        </p:txBody>
      </p:sp>
      <p:sp>
        <p:nvSpPr>
          <p:cNvPr id="404" name="Slide Number Placeholder 3"/>
          <p:cNvSpPr txBox="1">
            <a:spLocks noGrp="1"/>
          </p:cNvSpPr>
          <p:nvPr>
            <p:ph type="sldNum" sz="quarter" idx="2"/>
          </p:nvPr>
        </p:nvSpPr>
        <p:spPr>
          <a:xfrm>
            <a:off x="8413144" y="6314710"/>
            <a:ext cx="273656" cy="2642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26</a:t>
            </a:fld>
            <a:endParaRPr/>
          </a:p>
        </p:txBody>
      </p:sp>
      <p:grpSp>
        <p:nvGrpSpPr>
          <p:cNvPr id="407" name="Content Placeholder 2"/>
          <p:cNvGrpSpPr/>
          <p:nvPr/>
        </p:nvGrpSpPr>
        <p:grpSpPr>
          <a:xfrm>
            <a:off x="457200" y="434254"/>
            <a:ext cx="8229600" cy="1153671"/>
            <a:chOff x="0" y="0"/>
            <a:chExt cx="8229600" cy="1153669"/>
          </a:xfrm>
        </p:grpSpPr>
        <p:sp>
          <p:nvSpPr>
            <p:cNvPr id="405" name="Rectangle"/>
            <p:cNvSpPr/>
            <p:nvPr/>
          </p:nvSpPr>
          <p:spPr>
            <a:xfrm>
              <a:off x="0" y="0"/>
              <a:ext cx="8229600" cy="1153670"/>
            </a:xfrm>
            <a:prstGeom prst="rect">
              <a:avLst/>
            </a:prstGeom>
            <a:solidFill>
              <a:srgbClr val="E1F2FC"/>
            </a:solidFill>
            <a:ln w="9525" cap="flat">
              <a:solidFill>
                <a:srgbClr val="2CA8ED"/>
              </a:solidFill>
              <a:prstDash val="solid"/>
              <a:round/>
            </a:ln>
            <a:effectLst/>
          </p:spPr>
          <p:txBody>
            <a:bodyPr wrap="square" lIns="45719" tIns="45719" rIns="45719" bIns="45719" numCol="1" anchor="ctr">
              <a:noAutofit/>
            </a:bodyPr>
            <a:lstStyle/>
            <a:p>
              <a:pPr marL="342900" indent="-342900" algn="ctr">
                <a:spcBef>
                  <a:spcPts val="500"/>
                </a:spcBef>
                <a:defRPr sz="2400" b="1">
                  <a:latin typeface="Arial"/>
                  <a:ea typeface="Arial"/>
                  <a:cs typeface="Arial"/>
                  <a:sym typeface="Arial"/>
                </a:defRPr>
              </a:pPr>
              <a:endParaRPr/>
            </a:p>
          </p:txBody>
        </p:sp>
        <p:sp>
          <p:nvSpPr>
            <p:cNvPr id="406" name="Recommandation forte"/>
            <p:cNvSpPr txBox="1"/>
            <p:nvPr/>
          </p:nvSpPr>
          <p:spPr>
            <a:xfrm>
              <a:off x="50482" y="4762"/>
              <a:ext cx="8128636" cy="114414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rmAutofit/>
            </a:bodyPr>
            <a:lstStyle>
              <a:lvl1pPr marL="342900" indent="-342900" algn="ctr">
                <a:spcBef>
                  <a:spcPts val="600"/>
                </a:spcBef>
                <a:defRPr sz="2800" b="1">
                  <a:latin typeface="Arial"/>
                  <a:ea typeface="Arial"/>
                  <a:cs typeface="Arial"/>
                  <a:sym typeface="Arial"/>
                </a:defRPr>
              </a:lvl1pPr>
            </a:lstStyle>
            <a:p>
              <a:r>
                <a:t>Recommandation forte</a:t>
              </a:r>
            </a:p>
          </p:txBody>
        </p:sp>
      </p:grpSp>
      <p:pic>
        <p:nvPicPr>
          <p:cNvPr id="408" name="Picture 1" descr="Picture 1"/>
          <p:cNvPicPr>
            <a:picLocks noChangeAspect="1"/>
          </p:cNvPicPr>
          <p:nvPr/>
        </p:nvPicPr>
        <p:blipFill>
          <a:blip r:embed="rId3"/>
          <a:srcRect l="18627" t="12871" r="51854" b="11715"/>
          <a:stretch>
            <a:fillRect/>
          </a:stretch>
        </p:blipFill>
        <p:spPr>
          <a:xfrm>
            <a:off x="7117608" y="2230950"/>
            <a:ext cx="1711235" cy="2114391"/>
          </a:xfrm>
          <a:prstGeom prst="rect">
            <a:avLst/>
          </a:prstGeom>
          <a:ln w="12700">
            <a:miter lim="400000"/>
          </a:ln>
        </p:spPr>
      </p:pic>
      <p:sp>
        <p:nvSpPr>
          <p:cNvPr id="409" name="TextBox 4"/>
          <p:cNvSpPr txBox="1"/>
          <p:nvPr/>
        </p:nvSpPr>
        <p:spPr>
          <a:xfrm>
            <a:off x="500035" y="5394094"/>
            <a:ext cx="7194913" cy="412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200" i="1">
                <a:latin typeface="Arial"/>
                <a:ea typeface="Arial"/>
                <a:cs typeface="Arial"/>
                <a:sym typeface="Arial"/>
              </a:defRPr>
            </a:lvl1pPr>
          </a:lstStyle>
          <a:p>
            <a:r>
              <a:t>(Forte recommandation; données de très faible certitude)</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 name="Title 1"/>
          <p:cNvSpPr txBox="1">
            <a:spLocks noGrp="1"/>
          </p:cNvSpPr>
          <p:nvPr>
            <p:ph type="title"/>
          </p:nvPr>
        </p:nvSpPr>
        <p:spPr>
          <a:prstGeom prst="rect">
            <a:avLst/>
          </a:prstGeom>
        </p:spPr>
        <p:txBody>
          <a:bodyPr/>
          <a:lstStyle/>
          <a:p>
            <a:r>
              <a:t>Forte recommandation avec faible certitude</a:t>
            </a:r>
          </a:p>
        </p:txBody>
      </p:sp>
      <p:sp>
        <p:nvSpPr>
          <p:cNvPr id="414" name="Content Placeholder 2"/>
          <p:cNvSpPr txBox="1">
            <a:spLocks noGrp="1"/>
          </p:cNvSpPr>
          <p:nvPr>
            <p:ph type="body" idx="1"/>
          </p:nvPr>
        </p:nvSpPr>
        <p:spPr>
          <a:xfrm>
            <a:off x="457200" y="1404627"/>
            <a:ext cx="8229600" cy="4602163"/>
          </a:xfrm>
          <a:prstGeom prst="rect">
            <a:avLst/>
          </a:prstGeom>
        </p:spPr>
        <p:txBody>
          <a:bodyPr/>
          <a:lstStyle/>
          <a:p>
            <a:pPr>
              <a:lnSpc>
                <a:spcPct val="80000"/>
              </a:lnSpc>
              <a:defRPr sz="2200" b="1"/>
            </a:pPr>
            <a:r>
              <a:t>Évaluation GRADE :</a:t>
            </a:r>
          </a:p>
          <a:p>
            <a:pPr marL="742950" lvl="1" indent="-285750">
              <a:lnSpc>
                <a:spcPct val="80000"/>
              </a:lnSpc>
              <a:defRPr sz="2200"/>
            </a:pPr>
            <a:r>
              <a:t>Quand des données probantes de faible qualité semblent indiquer un bénéfice et que des données probantes de haute qualité semblent indiquer un préjudice ou un coût très élevé</a:t>
            </a:r>
            <a:endParaRPr sz="1800"/>
          </a:p>
          <a:p>
            <a:pPr>
              <a:lnSpc>
                <a:spcPct val="80000"/>
              </a:lnSpc>
              <a:defRPr sz="2200" b="1"/>
            </a:pPr>
            <a:r>
              <a:t>Application de l’évaluation GRADE par le Groupe d’étude canadien :</a:t>
            </a:r>
          </a:p>
          <a:p>
            <a:pPr marL="742950" lvl="1" indent="-285750">
              <a:lnSpc>
                <a:spcPct val="80000"/>
              </a:lnSpc>
              <a:defRPr sz="2200"/>
            </a:pPr>
            <a:r>
              <a:t>Quand il est certain que les enjeux de ressources sont importants et que les bénéfices n’ont pas été démontrés ou nécessitent un degré de spéculation considérable sur les chaînes d’événements qui entraîneraient des bénéfices, le Groupe d’étude canadien fera une forte recommandation contre un nouveau service dans le contexte d’une faible certitude des données, et recommandera que le service ne soit pas offert </a:t>
            </a:r>
          </a:p>
        </p:txBody>
      </p:sp>
      <p:sp>
        <p:nvSpPr>
          <p:cNvPr id="415" name="Slide Number Placeholder 3"/>
          <p:cNvSpPr txBox="1">
            <a:spLocks noGrp="1"/>
          </p:cNvSpPr>
          <p:nvPr>
            <p:ph type="sldNum" sz="quarter" idx="2"/>
          </p:nvPr>
        </p:nvSpPr>
        <p:spPr>
          <a:xfrm>
            <a:off x="8413144" y="6314710"/>
            <a:ext cx="273656" cy="2642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27</a:t>
            </a:fld>
            <a:endParaRPr/>
          </a:p>
        </p:txBody>
      </p:sp>
      <p:pic>
        <p:nvPicPr>
          <p:cNvPr id="416" name="Picture 5" descr="Picture 5"/>
          <p:cNvPicPr>
            <a:picLocks noChangeAspect="1"/>
          </p:cNvPicPr>
          <p:nvPr/>
        </p:nvPicPr>
        <p:blipFill>
          <a:blip r:embed="rId2"/>
          <a:srcRect l="18627" t="12871" r="51854" b="11715"/>
          <a:stretch>
            <a:fillRect/>
          </a:stretch>
        </p:blipFill>
        <p:spPr>
          <a:xfrm>
            <a:off x="7238272" y="5398068"/>
            <a:ext cx="1055377" cy="1306450"/>
          </a:xfrm>
          <a:prstGeom prst="rect">
            <a:avLst/>
          </a:prstGeom>
          <a:ln w="12700">
            <a:miter lim="400000"/>
          </a:ln>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 name="Title 1"/>
          <p:cNvSpPr txBox="1">
            <a:spLocks noGrp="1"/>
          </p:cNvSpPr>
          <p:nvPr>
            <p:ph type="title"/>
          </p:nvPr>
        </p:nvSpPr>
        <p:spPr>
          <a:prstGeom prst="rect">
            <a:avLst/>
          </a:prstGeom>
        </p:spPr>
        <p:txBody>
          <a:bodyPr/>
          <a:lstStyle/>
          <a:p>
            <a:r>
              <a:t>Forte recommandation avec faible certitude</a:t>
            </a:r>
          </a:p>
        </p:txBody>
      </p:sp>
      <p:sp>
        <p:nvSpPr>
          <p:cNvPr id="419" name="Content Placeholder 2"/>
          <p:cNvSpPr txBox="1">
            <a:spLocks noGrp="1"/>
          </p:cNvSpPr>
          <p:nvPr>
            <p:ph type="body" idx="1"/>
          </p:nvPr>
        </p:nvSpPr>
        <p:spPr>
          <a:xfrm>
            <a:off x="457200" y="1404627"/>
            <a:ext cx="8229600" cy="4602163"/>
          </a:xfrm>
          <a:prstGeom prst="rect">
            <a:avLst/>
          </a:prstGeom>
        </p:spPr>
        <p:txBody>
          <a:bodyPr/>
          <a:lstStyle/>
          <a:p>
            <a:pPr>
              <a:defRPr b="1"/>
            </a:pPr>
            <a:r>
              <a:t>Comment cela s’applique-t-il à ce guide de pratique?</a:t>
            </a:r>
          </a:p>
          <a:p>
            <a:pPr marL="742950" lvl="1" indent="-285750"/>
            <a:r>
              <a:t>Le dépistage systématique des adultes n’est pas appliqué à grande échelle</a:t>
            </a:r>
            <a:endParaRPr sz="2000"/>
          </a:p>
          <a:p>
            <a:pPr marL="742950" lvl="1" indent="-285750"/>
            <a:r>
              <a:t>Les données probantes n’indiquent aucun effet du dépistage sur les résultats cliniques importants pour les patients, ou un effet très incertain</a:t>
            </a:r>
            <a:endParaRPr sz="2000"/>
          </a:p>
          <a:p>
            <a:pPr marL="742950" lvl="1" indent="-285750"/>
            <a:r>
              <a:t>Il est certain que le dépistage systématique entraînerait de faux positifs et une hausse de l’utilisation des ressources</a:t>
            </a:r>
          </a:p>
        </p:txBody>
      </p:sp>
      <p:sp>
        <p:nvSpPr>
          <p:cNvPr id="420" name="Slide Number Placeholder 3"/>
          <p:cNvSpPr txBox="1">
            <a:spLocks noGrp="1"/>
          </p:cNvSpPr>
          <p:nvPr>
            <p:ph type="sldNum" sz="quarter" idx="2"/>
          </p:nvPr>
        </p:nvSpPr>
        <p:spPr>
          <a:xfrm>
            <a:off x="8413144" y="6314710"/>
            <a:ext cx="273656" cy="2642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28</a:t>
            </a:fld>
            <a:endParaRPr/>
          </a:p>
        </p:txBody>
      </p:sp>
      <p:pic>
        <p:nvPicPr>
          <p:cNvPr id="421" name="Picture 5" descr="Picture 5"/>
          <p:cNvPicPr>
            <a:picLocks noChangeAspect="1"/>
          </p:cNvPicPr>
          <p:nvPr/>
        </p:nvPicPr>
        <p:blipFill>
          <a:blip r:embed="rId2"/>
          <a:srcRect l="18627" t="12871" r="51854" b="11715"/>
          <a:stretch>
            <a:fillRect/>
          </a:stretch>
        </p:blipFill>
        <p:spPr>
          <a:xfrm>
            <a:off x="6590123" y="4638128"/>
            <a:ext cx="1711235" cy="2114391"/>
          </a:xfrm>
          <a:prstGeom prst="rect">
            <a:avLst/>
          </a:prstGeom>
          <a:ln w="12700">
            <a:miter lim="400000"/>
          </a:ln>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 name="Title 1"/>
          <p:cNvSpPr txBox="1">
            <a:spLocks noGrp="1"/>
          </p:cNvSpPr>
          <p:nvPr>
            <p:ph type="title"/>
          </p:nvPr>
        </p:nvSpPr>
        <p:spPr>
          <a:xfrm>
            <a:off x="494747" y="533400"/>
            <a:ext cx="8420653" cy="762000"/>
          </a:xfrm>
          <a:prstGeom prst="rect">
            <a:avLst/>
          </a:prstGeom>
        </p:spPr>
        <p:txBody>
          <a:bodyPr/>
          <a:lstStyle>
            <a:lvl1pPr>
              <a:defRPr sz="3200">
                <a:solidFill>
                  <a:schemeClr val="accent2"/>
                </a:solidFill>
              </a:defRPr>
            </a:lvl1pPr>
          </a:lstStyle>
          <a:p>
            <a:r>
              <a:t>Approche globale</a:t>
            </a:r>
          </a:p>
        </p:txBody>
      </p:sp>
      <p:sp>
        <p:nvSpPr>
          <p:cNvPr id="424" name="Slide Number Placeholder 3"/>
          <p:cNvSpPr txBox="1">
            <a:spLocks noGrp="1"/>
          </p:cNvSpPr>
          <p:nvPr>
            <p:ph type="sldNum" sz="quarter" idx="2"/>
          </p:nvPr>
        </p:nvSpPr>
        <p:spPr>
          <a:xfrm>
            <a:off x="8413144" y="6314710"/>
            <a:ext cx="273656" cy="2642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29</a:t>
            </a:fld>
            <a:endParaRPr/>
          </a:p>
        </p:txBody>
      </p:sp>
      <p:sp>
        <p:nvSpPr>
          <p:cNvPr id="425" name="Content Placeholder 2"/>
          <p:cNvSpPr txBox="1">
            <a:spLocks noGrp="1"/>
          </p:cNvSpPr>
          <p:nvPr>
            <p:ph type="body" idx="1"/>
          </p:nvPr>
        </p:nvSpPr>
        <p:spPr>
          <a:xfrm>
            <a:off x="492841" y="1568786"/>
            <a:ext cx="6287237" cy="4254161"/>
          </a:xfrm>
          <a:prstGeom prst="rect">
            <a:avLst/>
          </a:prstGeom>
        </p:spPr>
        <p:txBody>
          <a:bodyPr/>
          <a:lstStyle/>
          <a:p>
            <a:pPr marL="277749" indent="-277749" defTabSz="740663">
              <a:spcBef>
                <a:spcPts val="0"/>
              </a:spcBef>
              <a:buFontTx/>
              <a:buChar char="✓"/>
              <a:defRPr sz="1944"/>
            </a:pPr>
            <a:r>
              <a:t>En recommandant de ne pas faire de dépistage systématique chez les adultes, le Groupe d’étude canadien souligne l’importance de bonnes pratiques cliniques où les cliniciens :</a:t>
            </a:r>
          </a:p>
          <a:p>
            <a:pPr marL="601789" lvl="1" indent="-231457" defTabSz="740663">
              <a:spcBef>
                <a:spcPts val="400"/>
              </a:spcBef>
              <a:buFont typeface="Courier New"/>
              <a:buChar char="o"/>
              <a:defRPr sz="1944" b="1"/>
            </a:pPr>
            <a:r>
              <a:t>peuvent poser des questions sur le bien-être de leurs patients et portent attention aux patients ayant des facteurs de risque de dépression ou des symptômes de dépression;</a:t>
            </a:r>
          </a:p>
          <a:p>
            <a:pPr marL="601789" lvl="1" indent="-231457" defTabSz="740663">
              <a:spcBef>
                <a:spcPts val="400"/>
              </a:spcBef>
              <a:buFont typeface="Courier New"/>
              <a:buChar char="o"/>
              <a:defRPr sz="1944"/>
            </a:pPr>
            <a:r>
              <a:t>font une évaluation approfondie quand elle est cliniquement indiquée</a:t>
            </a:r>
            <a:endParaRPr sz="1620"/>
          </a:p>
          <a:p>
            <a:pPr marL="0" indent="0" defTabSz="740663">
              <a:spcBef>
                <a:spcPts val="400"/>
              </a:spcBef>
              <a:buSzTx/>
              <a:buNone/>
              <a:defRPr sz="1944" b="1"/>
            </a:pPr>
            <a:endParaRPr sz="1620"/>
          </a:p>
          <a:p>
            <a:pPr marL="0" indent="0" defTabSz="740663">
              <a:spcBef>
                <a:spcPts val="400"/>
              </a:spcBef>
              <a:buSzTx/>
              <a:buNone/>
              <a:defRPr sz="1944"/>
            </a:pPr>
            <a:br>
              <a:rPr b="1"/>
            </a:br>
            <a:endParaRPr b="1"/>
          </a:p>
        </p:txBody>
      </p:sp>
      <p:pic>
        <p:nvPicPr>
          <p:cNvPr id="426" name="Picture 4" descr="Picture 4"/>
          <p:cNvPicPr>
            <a:picLocks noChangeAspect="1"/>
          </p:cNvPicPr>
          <p:nvPr/>
        </p:nvPicPr>
        <p:blipFill>
          <a:blip r:embed="rId2"/>
          <a:stretch>
            <a:fillRect/>
          </a:stretch>
        </p:blipFill>
        <p:spPr>
          <a:xfrm>
            <a:off x="6857888" y="2870929"/>
            <a:ext cx="1826636" cy="1653323"/>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 name="Picture 3" descr="Picture 3"/>
          <p:cNvPicPr>
            <a:picLocks noChangeAspect="1"/>
          </p:cNvPicPr>
          <p:nvPr/>
        </p:nvPicPr>
        <p:blipFill>
          <a:blip r:embed="rId3"/>
          <a:stretch>
            <a:fillRect/>
          </a:stretch>
        </p:blipFill>
        <p:spPr>
          <a:xfrm>
            <a:off x="5194016" y="2839845"/>
            <a:ext cx="3913525" cy="3310595"/>
          </a:xfrm>
          <a:prstGeom prst="rect">
            <a:avLst/>
          </a:prstGeom>
          <a:ln w="12700">
            <a:miter lim="400000"/>
          </a:ln>
        </p:spPr>
      </p:pic>
      <p:sp>
        <p:nvSpPr>
          <p:cNvPr id="238" name="Title 1"/>
          <p:cNvSpPr txBox="1">
            <a:spLocks noGrp="1"/>
          </p:cNvSpPr>
          <p:nvPr>
            <p:ph type="title"/>
          </p:nvPr>
        </p:nvSpPr>
        <p:spPr>
          <a:prstGeom prst="rect">
            <a:avLst/>
          </a:prstGeom>
        </p:spPr>
        <p:txBody>
          <a:bodyPr/>
          <a:lstStyle>
            <a:lvl1pPr>
              <a:defRPr sz="3200">
                <a:solidFill>
                  <a:schemeClr val="accent2"/>
                </a:solidFill>
              </a:defRPr>
            </a:lvl1pPr>
          </a:lstStyle>
          <a:p>
            <a:r>
              <a:t>Série de diapositives</a:t>
            </a:r>
          </a:p>
        </p:txBody>
      </p:sp>
      <p:sp>
        <p:nvSpPr>
          <p:cNvPr id="239" name="Slide Number Placeholder 3"/>
          <p:cNvSpPr txBox="1">
            <a:spLocks noGrp="1"/>
          </p:cNvSpPr>
          <p:nvPr>
            <p:ph type="sldNum" sz="quarter" idx="2"/>
          </p:nvPr>
        </p:nvSpPr>
        <p:spPr>
          <a:xfrm>
            <a:off x="8712376" y="6484988"/>
            <a:ext cx="203025" cy="28882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400"/>
            </a:lvl1pPr>
          </a:lstStyle>
          <a:p>
            <a:fld id="{86CB4B4D-7CA3-9044-876B-883B54F8677D}" type="slidenum">
              <a:t>3</a:t>
            </a:fld>
            <a:endParaRPr/>
          </a:p>
        </p:txBody>
      </p:sp>
      <p:sp>
        <p:nvSpPr>
          <p:cNvPr id="240" name="Content Placeholder 2"/>
          <p:cNvSpPr txBox="1">
            <a:spLocks noGrp="1"/>
          </p:cNvSpPr>
          <p:nvPr>
            <p:ph type="body" sz="half" idx="1"/>
          </p:nvPr>
        </p:nvSpPr>
        <p:spPr>
          <a:xfrm>
            <a:off x="457200" y="1417556"/>
            <a:ext cx="8229600" cy="1572982"/>
          </a:xfrm>
          <a:prstGeom prst="rect">
            <a:avLst/>
          </a:prstGeom>
        </p:spPr>
        <p:txBody>
          <a:bodyPr/>
          <a:lstStyle/>
          <a:p>
            <a:r>
              <a:t>Les diapositives suivantes seront rendues publiques après la parution du guide de pratique clinique pour en favoriser la diffusion, l’adoption et la mise en œuvre dans la pratique.</a:t>
            </a:r>
          </a:p>
        </p:txBody>
      </p:sp>
      <p:sp>
        <p:nvSpPr>
          <p:cNvPr id="241" name="TextBox 1"/>
          <p:cNvSpPr txBox="1"/>
          <p:nvPr/>
        </p:nvSpPr>
        <p:spPr>
          <a:xfrm>
            <a:off x="502920" y="3112692"/>
            <a:ext cx="3468187" cy="22150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marL="342900" indent="-342900">
              <a:buSzPct val="100000"/>
              <a:buFont typeface="Arial"/>
              <a:buChar char="•"/>
              <a:defRPr sz="2400">
                <a:latin typeface="Arial"/>
                <a:ea typeface="Arial"/>
                <a:cs typeface="Arial"/>
                <a:sym typeface="Arial"/>
              </a:defRPr>
            </a:lvl1pPr>
          </a:lstStyle>
          <a:p>
            <a:r>
              <a:t>Les vues exprimées ici ne reflètent pas nécessairement la position officielle de l’Agence de la santé publique du Canada.</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 name="Title 1"/>
          <p:cNvSpPr txBox="1">
            <a:spLocks noGrp="1"/>
          </p:cNvSpPr>
          <p:nvPr>
            <p:ph type="title"/>
          </p:nvPr>
        </p:nvSpPr>
        <p:spPr>
          <a:xfrm>
            <a:off x="494747" y="533400"/>
            <a:ext cx="8420653" cy="762000"/>
          </a:xfrm>
          <a:prstGeom prst="rect">
            <a:avLst/>
          </a:prstGeom>
        </p:spPr>
        <p:txBody>
          <a:bodyPr/>
          <a:lstStyle>
            <a:lvl1pPr>
              <a:defRPr sz="3200">
                <a:solidFill>
                  <a:schemeClr val="accent2"/>
                </a:solidFill>
              </a:defRPr>
            </a:lvl1pPr>
          </a:lstStyle>
          <a:p>
            <a:r>
              <a:t>Conseils aux cliniciens</a:t>
            </a:r>
          </a:p>
        </p:txBody>
      </p:sp>
      <p:sp>
        <p:nvSpPr>
          <p:cNvPr id="429" name="Slide Number Placeholder 3"/>
          <p:cNvSpPr txBox="1">
            <a:spLocks noGrp="1"/>
          </p:cNvSpPr>
          <p:nvPr>
            <p:ph type="sldNum" sz="quarter" idx="2"/>
          </p:nvPr>
        </p:nvSpPr>
        <p:spPr>
          <a:xfrm>
            <a:off x="8413144" y="6314710"/>
            <a:ext cx="273656" cy="2642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30</a:t>
            </a:fld>
            <a:endParaRPr/>
          </a:p>
        </p:txBody>
      </p:sp>
      <p:sp>
        <p:nvSpPr>
          <p:cNvPr id="430" name="Content Placeholder 2"/>
          <p:cNvSpPr txBox="1">
            <a:spLocks noGrp="1"/>
          </p:cNvSpPr>
          <p:nvPr>
            <p:ph type="body" idx="1"/>
          </p:nvPr>
        </p:nvSpPr>
        <p:spPr>
          <a:xfrm>
            <a:off x="430088" y="1641545"/>
            <a:ext cx="6445787" cy="3988664"/>
          </a:xfrm>
          <a:prstGeom prst="rect">
            <a:avLst/>
          </a:prstGeom>
        </p:spPr>
        <p:txBody>
          <a:bodyPr/>
          <a:lstStyle/>
          <a:p>
            <a:pPr marL="322325" indent="-322325" defTabSz="859536">
              <a:defRPr sz="2256" b="1"/>
            </a:pPr>
            <a:r>
              <a:t>Demander </a:t>
            </a:r>
            <a:r>
              <a:rPr b="0"/>
              <a:t>aux patients comment ils vont et comment va leur santé mentale durant les soins habituels</a:t>
            </a:r>
          </a:p>
          <a:p>
            <a:pPr marL="322325" indent="-322325" defTabSz="859536">
              <a:defRPr sz="2256" b="1"/>
            </a:pPr>
            <a:r>
              <a:t>User</a:t>
            </a:r>
            <a:r>
              <a:rPr b="0"/>
              <a:t> de son jugement clinique pour détecter les cas possibles de dépression</a:t>
            </a:r>
          </a:p>
          <a:p>
            <a:pPr marL="322325" indent="-322325" defTabSz="859536">
              <a:defRPr sz="2256" b="1"/>
            </a:pPr>
            <a:r>
              <a:t>Éviter</a:t>
            </a:r>
            <a:r>
              <a:rPr b="0"/>
              <a:t> de faire un dépistage systématique à l’aide d’un instrument normalisé avec seuil</a:t>
            </a:r>
          </a:p>
          <a:p>
            <a:pPr marL="322325" indent="-322325" defTabSz="859536">
              <a:defRPr sz="2256" b="1"/>
            </a:pPr>
            <a:r>
              <a:t>Porter</a:t>
            </a:r>
            <a:r>
              <a:rPr b="0"/>
              <a:t> </a:t>
            </a:r>
            <a:r>
              <a:t>attention </a:t>
            </a:r>
            <a:r>
              <a:rPr b="0"/>
              <a:t>aux signes de dépression</a:t>
            </a:r>
          </a:p>
          <a:p>
            <a:pPr marL="322325" indent="-322325" defTabSz="859536">
              <a:defRPr sz="2256" b="1"/>
            </a:pPr>
            <a:r>
              <a:t>Utiliser </a:t>
            </a:r>
            <a:r>
              <a:rPr b="0"/>
              <a:t>son jugement clinique pour décider des prochaines étapes plutôt que les scores d’instruments de dépistage</a:t>
            </a:r>
          </a:p>
        </p:txBody>
      </p:sp>
      <p:grpSp>
        <p:nvGrpSpPr>
          <p:cNvPr id="433" name="Group 7"/>
          <p:cNvGrpSpPr/>
          <p:nvPr/>
        </p:nvGrpSpPr>
        <p:grpSpPr>
          <a:xfrm>
            <a:off x="6357916" y="2725891"/>
            <a:ext cx="2810218" cy="2394567"/>
            <a:chOff x="0" y="0"/>
            <a:chExt cx="2810216" cy="2394566"/>
          </a:xfrm>
        </p:grpSpPr>
        <p:pic>
          <p:nvPicPr>
            <p:cNvPr id="431" name="Picture 4" descr="Picture 4"/>
            <p:cNvPicPr>
              <a:picLocks noChangeAspect="1"/>
            </p:cNvPicPr>
            <p:nvPr/>
          </p:nvPicPr>
          <p:blipFill>
            <a:blip r:embed="rId2"/>
            <a:stretch>
              <a:fillRect/>
            </a:stretch>
          </p:blipFill>
          <p:spPr>
            <a:xfrm>
              <a:off x="0" y="-1"/>
              <a:ext cx="2810217" cy="2221101"/>
            </a:xfrm>
            <a:prstGeom prst="rect">
              <a:avLst/>
            </a:prstGeom>
            <a:ln w="12700" cap="flat">
              <a:noFill/>
              <a:miter lim="400000"/>
            </a:ln>
            <a:effectLst/>
          </p:spPr>
        </p:pic>
        <p:pic>
          <p:nvPicPr>
            <p:cNvPr id="432" name="Graphic 6" descr="Graphic 6"/>
            <p:cNvPicPr>
              <a:picLocks noChangeAspect="1"/>
            </p:cNvPicPr>
            <p:nvPr/>
          </p:nvPicPr>
          <p:blipFill>
            <a:blip r:embed="rId3"/>
            <a:stretch>
              <a:fillRect/>
            </a:stretch>
          </p:blipFill>
          <p:spPr>
            <a:xfrm>
              <a:off x="1828485" y="1759246"/>
              <a:ext cx="636763" cy="635321"/>
            </a:xfrm>
            <a:prstGeom prst="rect">
              <a:avLst/>
            </a:prstGeom>
            <a:ln w="12700" cap="flat">
              <a:noFill/>
              <a:miter lim="400000"/>
            </a:ln>
            <a:effectLst/>
          </p:spPr>
        </p:pic>
      </p:gr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 name="Text Placeholder 5"/>
          <p:cNvSpPr txBox="1">
            <a:spLocks noGrp="1"/>
          </p:cNvSpPr>
          <p:nvPr>
            <p:ph type="body" sz="quarter" idx="1"/>
          </p:nvPr>
        </p:nvSpPr>
        <p:spPr>
          <a:xfrm>
            <a:off x="589028" y="2820504"/>
            <a:ext cx="8189226" cy="1500188"/>
          </a:xfrm>
          <a:prstGeom prst="rect">
            <a:avLst/>
          </a:prstGeom>
        </p:spPr>
        <p:txBody>
          <a:bodyPr/>
          <a:lstStyle>
            <a:lvl1pPr>
              <a:spcBef>
                <a:spcPts val="1000"/>
              </a:spcBef>
              <a:defRPr sz="4400"/>
            </a:lvl1pPr>
          </a:lstStyle>
          <a:p>
            <a:r>
              <a:t>Recherche</a:t>
            </a:r>
          </a:p>
        </p:txBody>
      </p:sp>
      <p:sp>
        <p:nvSpPr>
          <p:cNvPr id="437" name="Slide Number Placeholder 3"/>
          <p:cNvSpPr txBox="1">
            <a:spLocks noGrp="1"/>
          </p:cNvSpPr>
          <p:nvPr>
            <p:ph type="sldNum" sz="quarter" idx="2"/>
          </p:nvPr>
        </p:nvSpPr>
        <p:spPr>
          <a:xfrm>
            <a:off x="8413144" y="6314710"/>
            <a:ext cx="273657" cy="2642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31</a:t>
            </a:fld>
            <a:endParaRP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1" name="Picture 4" descr="Picture 4"/>
          <p:cNvPicPr>
            <a:picLocks noChangeAspect="1"/>
          </p:cNvPicPr>
          <p:nvPr/>
        </p:nvPicPr>
        <p:blipFill>
          <a:blip r:embed="rId2"/>
          <a:stretch>
            <a:fillRect/>
          </a:stretch>
        </p:blipFill>
        <p:spPr>
          <a:xfrm>
            <a:off x="2737498" y="3813483"/>
            <a:ext cx="3664447" cy="2637415"/>
          </a:xfrm>
          <a:prstGeom prst="rect">
            <a:avLst/>
          </a:prstGeom>
          <a:ln w="12700">
            <a:miter lim="400000"/>
          </a:ln>
        </p:spPr>
      </p:pic>
      <p:sp>
        <p:nvSpPr>
          <p:cNvPr id="442" name="Content Placeholder 2"/>
          <p:cNvSpPr txBox="1">
            <a:spLocks noGrp="1"/>
          </p:cNvSpPr>
          <p:nvPr>
            <p:ph type="body" idx="1"/>
          </p:nvPr>
        </p:nvSpPr>
        <p:spPr>
          <a:xfrm>
            <a:off x="459545" y="1556891"/>
            <a:ext cx="6498061" cy="4376706"/>
          </a:xfrm>
          <a:prstGeom prst="rect">
            <a:avLst/>
          </a:prstGeom>
        </p:spPr>
        <p:txBody>
          <a:bodyPr/>
          <a:lstStyle/>
          <a:p>
            <a:pPr marL="457200" indent="-457200">
              <a:buFontTx/>
              <a:buAutoNum type="arabicPeriod"/>
              <a:defRPr b="1" i="1">
                <a:solidFill>
                  <a:schemeClr val="accent5"/>
                </a:solidFill>
              </a:defRPr>
            </a:pPr>
            <a:r>
              <a:t>Revue systématique</a:t>
            </a:r>
            <a:r>
              <a:rPr b="0" i="0">
                <a:solidFill>
                  <a:srgbClr val="000000"/>
                </a:solidFill>
              </a:rPr>
              <a:t> – sur les bénéfices et les préjudices du dépistage de la dépression chez les adultes de 18 ans et plus</a:t>
            </a:r>
          </a:p>
          <a:p>
            <a:pPr marL="857250" lvl="1" indent="-457200">
              <a:spcBef>
                <a:spcPts val="400"/>
              </a:spcBef>
              <a:defRPr sz="2000"/>
            </a:pPr>
            <a:r>
              <a:t>Y compris les personnes enceintes et en période postpartum</a:t>
            </a:r>
          </a:p>
          <a:p>
            <a:pPr marL="857250" lvl="1" indent="-457200">
              <a:spcBef>
                <a:spcPts val="400"/>
              </a:spcBef>
              <a:defRPr sz="2000"/>
            </a:pPr>
            <a:r>
              <a:t>Soins primaires et milieux de soins non liés à la santé mentale</a:t>
            </a:r>
          </a:p>
        </p:txBody>
      </p:sp>
      <p:sp>
        <p:nvSpPr>
          <p:cNvPr id="443" name="Slide Number Placeholder 3"/>
          <p:cNvSpPr txBox="1">
            <a:spLocks noGrp="1"/>
          </p:cNvSpPr>
          <p:nvPr>
            <p:ph type="sldNum" sz="quarter" idx="2"/>
          </p:nvPr>
        </p:nvSpPr>
        <p:spPr>
          <a:xfrm>
            <a:off x="8413144" y="6314710"/>
            <a:ext cx="273656" cy="2642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32</a:t>
            </a:fld>
            <a:endParaRPr/>
          </a:p>
        </p:txBody>
      </p:sp>
      <p:sp>
        <p:nvSpPr>
          <p:cNvPr id="444" name="Title 1"/>
          <p:cNvSpPr txBox="1"/>
          <p:nvPr/>
        </p:nvSpPr>
        <p:spPr>
          <a:xfrm>
            <a:off x="502919" y="753057"/>
            <a:ext cx="8138162" cy="5480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defRPr sz="3200" b="1">
                <a:solidFill>
                  <a:schemeClr val="accent2"/>
                </a:solidFill>
                <a:latin typeface="Arial"/>
                <a:ea typeface="Arial"/>
                <a:cs typeface="Arial"/>
                <a:sym typeface="Arial"/>
              </a:defRPr>
            </a:lvl1pPr>
          </a:lstStyle>
          <a:p>
            <a:r>
              <a:t>Comment avons-nous procédé?</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 name="Content Placeholder 2"/>
          <p:cNvSpPr txBox="1">
            <a:spLocks noGrp="1"/>
          </p:cNvSpPr>
          <p:nvPr>
            <p:ph type="body" idx="1"/>
          </p:nvPr>
        </p:nvSpPr>
        <p:spPr>
          <a:xfrm>
            <a:off x="459546" y="1556891"/>
            <a:ext cx="7214242" cy="4376706"/>
          </a:xfrm>
          <a:prstGeom prst="rect">
            <a:avLst/>
          </a:prstGeom>
        </p:spPr>
        <p:txBody>
          <a:bodyPr/>
          <a:lstStyle/>
          <a:p>
            <a:r>
              <a:t>3 essais contrôlés randomisés (ECR) qui ont isolé les effets du dépistage de la dépression dans les milieux de soins de première ligne</a:t>
            </a:r>
          </a:p>
          <a:p>
            <a:pPr marL="742950" lvl="1" indent="-285750">
              <a:spcBef>
                <a:spcPts val="400"/>
              </a:spcBef>
              <a:defRPr sz="2000" b="1"/>
            </a:pPr>
            <a:r>
              <a:t>États-Unis</a:t>
            </a:r>
            <a:r>
              <a:rPr b="0"/>
              <a:t> : adultes ayant reçu un diagnostic récent de syndrome coronarien aigu (SCA)</a:t>
            </a:r>
          </a:p>
          <a:p>
            <a:pPr marL="742950" lvl="1" indent="-285750">
              <a:spcBef>
                <a:spcPts val="400"/>
              </a:spcBef>
              <a:defRPr sz="2000" b="1"/>
            </a:pPr>
            <a:r>
              <a:t>Royaume-Uni</a:t>
            </a:r>
            <a:r>
              <a:rPr b="0"/>
              <a:t> : adultes consultant pour des symptômes d’arthrose</a:t>
            </a:r>
          </a:p>
          <a:p>
            <a:pPr marL="742950" lvl="1" indent="-285750">
              <a:spcBef>
                <a:spcPts val="400"/>
              </a:spcBef>
              <a:defRPr sz="2000" b="1"/>
            </a:pPr>
            <a:r>
              <a:t>Hong Kong</a:t>
            </a:r>
            <a:r>
              <a:rPr b="0"/>
              <a:t> : mères ayant accouché 2 mois plus tôt</a:t>
            </a:r>
          </a:p>
        </p:txBody>
      </p:sp>
      <p:sp>
        <p:nvSpPr>
          <p:cNvPr id="447" name="Slide Number Placeholder 3"/>
          <p:cNvSpPr txBox="1">
            <a:spLocks noGrp="1"/>
          </p:cNvSpPr>
          <p:nvPr>
            <p:ph type="sldNum" sz="quarter" idx="2"/>
          </p:nvPr>
        </p:nvSpPr>
        <p:spPr>
          <a:xfrm>
            <a:off x="8413144" y="6314710"/>
            <a:ext cx="273656" cy="2642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33</a:t>
            </a:fld>
            <a:endParaRPr/>
          </a:p>
        </p:txBody>
      </p:sp>
      <p:sp>
        <p:nvSpPr>
          <p:cNvPr id="448" name="Title 1"/>
          <p:cNvSpPr txBox="1"/>
          <p:nvPr/>
        </p:nvSpPr>
        <p:spPr>
          <a:xfrm>
            <a:off x="502919" y="753057"/>
            <a:ext cx="8138162" cy="5480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defRPr sz="3200" b="1">
                <a:solidFill>
                  <a:schemeClr val="accent2"/>
                </a:solidFill>
                <a:latin typeface="Arial"/>
                <a:ea typeface="Arial"/>
                <a:cs typeface="Arial"/>
                <a:sym typeface="Arial"/>
              </a:defRPr>
            </a:lvl1pPr>
          </a:lstStyle>
          <a:p>
            <a:r>
              <a:t>Recherche</a:t>
            </a:r>
          </a:p>
        </p:txBody>
      </p:sp>
      <p:pic>
        <p:nvPicPr>
          <p:cNvPr id="449" name="Picture 1" descr="Picture 1"/>
          <p:cNvPicPr>
            <a:picLocks noChangeAspect="1"/>
          </p:cNvPicPr>
          <p:nvPr/>
        </p:nvPicPr>
        <p:blipFill>
          <a:blip r:embed="rId2"/>
          <a:stretch>
            <a:fillRect/>
          </a:stretch>
        </p:blipFill>
        <p:spPr>
          <a:xfrm>
            <a:off x="2690947" y="4369639"/>
            <a:ext cx="3766460" cy="2124664"/>
          </a:xfrm>
          <a:prstGeom prst="rect">
            <a:avLst/>
          </a:prstGeom>
          <a:ln w="12700">
            <a:miter lim="400000"/>
          </a:ln>
        </p:spPr>
      </p:pic>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 name="Content Placeholder 2"/>
          <p:cNvSpPr txBox="1">
            <a:spLocks noGrp="1"/>
          </p:cNvSpPr>
          <p:nvPr>
            <p:ph type="body" idx="1"/>
          </p:nvPr>
        </p:nvSpPr>
        <p:spPr>
          <a:xfrm>
            <a:off x="459545" y="1556891"/>
            <a:ext cx="8155538" cy="4376706"/>
          </a:xfrm>
          <a:prstGeom prst="rect">
            <a:avLst/>
          </a:prstGeom>
        </p:spPr>
        <p:txBody>
          <a:bodyPr/>
          <a:lstStyle/>
          <a:p>
            <a:pPr>
              <a:defRPr b="1"/>
            </a:pPr>
            <a:r>
              <a:t>Symptômes de dépression</a:t>
            </a:r>
          </a:p>
          <a:p>
            <a:pPr marL="742950" lvl="1" indent="-285750">
              <a:spcBef>
                <a:spcPts val="400"/>
              </a:spcBef>
              <a:defRPr sz="2000"/>
            </a:pPr>
            <a:r>
              <a:t>1 essai (SCA) : Probablement une différence de minime à nulle dans les symptômes dépressifs avec le dépistage (certitude modérée)</a:t>
            </a:r>
          </a:p>
          <a:p>
            <a:pPr marL="742950" lvl="1" indent="-285750">
              <a:spcBef>
                <a:spcPts val="1400"/>
              </a:spcBef>
              <a:defRPr sz="2000"/>
            </a:pPr>
            <a:r>
              <a:t>2 essais : Données très incertaines quant à l’effet du dépistage sur les symptômes dépressifs</a:t>
            </a:r>
          </a:p>
          <a:p>
            <a:pPr>
              <a:defRPr b="1"/>
            </a:pPr>
            <a:r>
              <a:t>Qualité de vie liée à la santé</a:t>
            </a:r>
          </a:p>
          <a:p>
            <a:pPr marL="742950" lvl="1" indent="-285750">
              <a:spcBef>
                <a:spcPts val="400"/>
              </a:spcBef>
              <a:defRPr sz="2000"/>
            </a:pPr>
            <a:r>
              <a:t>1 essai (SCA) : Effet de minime à nul du dépistage </a:t>
            </a:r>
          </a:p>
          <a:p>
            <a:pPr marL="742950" lvl="1" indent="-285750">
              <a:spcBef>
                <a:spcPts val="400"/>
              </a:spcBef>
              <a:defRPr sz="2000"/>
            </a:pPr>
            <a:r>
              <a:t>1 essai (arthrose) : Effet très incertain du dépistage</a:t>
            </a:r>
          </a:p>
        </p:txBody>
      </p:sp>
      <p:sp>
        <p:nvSpPr>
          <p:cNvPr id="452" name="Slide Number Placeholder 3"/>
          <p:cNvSpPr txBox="1">
            <a:spLocks noGrp="1"/>
          </p:cNvSpPr>
          <p:nvPr>
            <p:ph type="sldNum" sz="quarter" idx="2"/>
          </p:nvPr>
        </p:nvSpPr>
        <p:spPr>
          <a:xfrm>
            <a:off x="8413144" y="6314710"/>
            <a:ext cx="273656" cy="2642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34</a:t>
            </a:fld>
            <a:endParaRPr/>
          </a:p>
        </p:txBody>
      </p:sp>
      <p:sp>
        <p:nvSpPr>
          <p:cNvPr id="453" name="Title 1"/>
          <p:cNvSpPr txBox="1"/>
          <p:nvPr/>
        </p:nvSpPr>
        <p:spPr>
          <a:xfrm>
            <a:off x="502919" y="753057"/>
            <a:ext cx="8138162" cy="5480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defRPr sz="3200" b="1">
                <a:solidFill>
                  <a:schemeClr val="accent2"/>
                </a:solidFill>
                <a:latin typeface="Arial"/>
                <a:ea typeface="Arial"/>
                <a:cs typeface="Arial"/>
                <a:sym typeface="Arial"/>
              </a:defRPr>
            </a:lvl1pPr>
          </a:lstStyle>
          <a:p>
            <a:r>
              <a:t>Recherche</a:t>
            </a:r>
          </a:p>
        </p:txBody>
      </p:sp>
      <p:pic>
        <p:nvPicPr>
          <p:cNvPr id="454" name="Picture 4" descr="Picture 4"/>
          <p:cNvPicPr>
            <a:picLocks noChangeAspect="1"/>
          </p:cNvPicPr>
          <p:nvPr/>
        </p:nvPicPr>
        <p:blipFill>
          <a:blip r:embed="rId2"/>
          <a:stretch>
            <a:fillRect/>
          </a:stretch>
        </p:blipFill>
        <p:spPr>
          <a:xfrm>
            <a:off x="3185217" y="4873414"/>
            <a:ext cx="2701877" cy="1502075"/>
          </a:xfrm>
          <a:prstGeom prst="rect">
            <a:avLst/>
          </a:prstGeom>
          <a:ln w="12700">
            <a:miter lim="400000"/>
          </a:ln>
        </p:spPr>
      </p:pic>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 name="Content Placeholder 2"/>
          <p:cNvSpPr txBox="1">
            <a:spLocks noGrp="1"/>
          </p:cNvSpPr>
          <p:nvPr>
            <p:ph type="body" idx="1"/>
          </p:nvPr>
        </p:nvSpPr>
        <p:spPr>
          <a:xfrm>
            <a:off x="459545" y="1556891"/>
            <a:ext cx="8155538" cy="4376706"/>
          </a:xfrm>
          <a:prstGeom prst="rect">
            <a:avLst/>
          </a:prstGeom>
        </p:spPr>
        <p:txBody>
          <a:bodyPr/>
          <a:lstStyle/>
          <a:p>
            <a:endParaRPr/>
          </a:p>
          <a:p>
            <a:r>
              <a:t>Pas de différence entre les deux bras pour ce qui est des préjudices découlant du traitement antidépresseur (1 essai)  </a:t>
            </a:r>
          </a:p>
          <a:p>
            <a:r>
              <a:t>Autres bénéfices et préjudices du dépistage (p. ex., faux positifs) non mesurés directement</a:t>
            </a:r>
          </a:p>
        </p:txBody>
      </p:sp>
      <p:sp>
        <p:nvSpPr>
          <p:cNvPr id="457" name="Slide Number Placeholder 3"/>
          <p:cNvSpPr txBox="1">
            <a:spLocks noGrp="1"/>
          </p:cNvSpPr>
          <p:nvPr>
            <p:ph type="sldNum" sz="quarter" idx="2"/>
          </p:nvPr>
        </p:nvSpPr>
        <p:spPr>
          <a:xfrm>
            <a:off x="8413144" y="6314710"/>
            <a:ext cx="273656" cy="2642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35</a:t>
            </a:fld>
            <a:endParaRPr/>
          </a:p>
        </p:txBody>
      </p:sp>
      <p:sp>
        <p:nvSpPr>
          <p:cNvPr id="458" name="Title 1"/>
          <p:cNvSpPr txBox="1"/>
          <p:nvPr/>
        </p:nvSpPr>
        <p:spPr>
          <a:xfrm>
            <a:off x="502919" y="753057"/>
            <a:ext cx="8138162" cy="5480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defRPr sz="3200" b="1">
                <a:solidFill>
                  <a:schemeClr val="accent2"/>
                </a:solidFill>
                <a:latin typeface="Arial"/>
                <a:ea typeface="Arial"/>
                <a:cs typeface="Arial"/>
                <a:sym typeface="Arial"/>
              </a:defRPr>
            </a:lvl1pPr>
          </a:lstStyle>
          <a:p>
            <a:r>
              <a:t>Recherche</a:t>
            </a:r>
          </a:p>
        </p:txBody>
      </p:sp>
      <p:pic>
        <p:nvPicPr>
          <p:cNvPr id="459" name="Picture 4" descr="Picture 4"/>
          <p:cNvPicPr>
            <a:picLocks noChangeAspect="1"/>
          </p:cNvPicPr>
          <p:nvPr/>
        </p:nvPicPr>
        <p:blipFill>
          <a:blip r:embed="rId2"/>
          <a:stretch>
            <a:fillRect/>
          </a:stretch>
        </p:blipFill>
        <p:spPr>
          <a:xfrm>
            <a:off x="2690947" y="4369639"/>
            <a:ext cx="3766460" cy="2124664"/>
          </a:xfrm>
          <a:prstGeom prst="rect">
            <a:avLst/>
          </a:prstGeom>
          <a:ln w="12700">
            <a:miter lim="400000"/>
          </a:ln>
        </p:spPr>
      </p:pic>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 name="Content Placeholder 2"/>
          <p:cNvSpPr txBox="1">
            <a:spLocks noGrp="1"/>
          </p:cNvSpPr>
          <p:nvPr>
            <p:ph type="body" idx="1"/>
          </p:nvPr>
        </p:nvSpPr>
        <p:spPr>
          <a:xfrm>
            <a:off x="459546" y="1556891"/>
            <a:ext cx="7214242" cy="4376706"/>
          </a:xfrm>
          <a:prstGeom prst="rect">
            <a:avLst/>
          </a:prstGeom>
        </p:spPr>
        <p:txBody>
          <a:bodyPr/>
          <a:lstStyle>
            <a:lvl2pPr marL="742950" indent="-285750">
              <a:spcBef>
                <a:spcPts val="400"/>
              </a:spcBef>
              <a:defRPr sz="2000"/>
            </a:lvl2pPr>
            <a:lvl3pPr marL="1143000" indent="-228600">
              <a:spcBef>
                <a:spcPts val="400"/>
              </a:spcBef>
              <a:buFontTx/>
              <a:buChar char="▪"/>
              <a:defRPr sz="2000"/>
            </a:lvl3pPr>
          </a:lstStyle>
          <a:p>
            <a:r>
              <a:t>Utilisation des données sur l’exactitude pour estimer les préjudices potentiels du dépistage (faux positif) :</a:t>
            </a:r>
          </a:p>
          <a:p>
            <a:pPr lvl="1"/>
            <a:r>
              <a:t>Méta-analyse des données individuelles de patients sur l’exactitude de l’instrument PHQ-9 avec le seuil courant de 10 :</a:t>
            </a:r>
          </a:p>
          <a:p>
            <a:pPr lvl="2"/>
            <a:r>
              <a:t>Entraînerait 9 vrais positifs, 2 faux négatifs, 13 faux positifs et 76 vrais négatifs</a:t>
            </a:r>
          </a:p>
        </p:txBody>
      </p:sp>
      <p:sp>
        <p:nvSpPr>
          <p:cNvPr id="462" name="Slide Number Placeholder 3"/>
          <p:cNvSpPr txBox="1">
            <a:spLocks noGrp="1"/>
          </p:cNvSpPr>
          <p:nvPr>
            <p:ph type="sldNum" sz="quarter" idx="2"/>
          </p:nvPr>
        </p:nvSpPr>
        <p:spPr>
          <a:xfrm>
            <a:off x="8413144" y="6314710"/>
            <a:ext cx="273656" cy="2642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36</a:t>
            </a:fld>
            <a:endParaRPr/>
          </a:p>
        </p:txBody>
      </p:sp>
      <p:sp>
        <p:nvSpPr>
          <p:cNvPr id="463" name="Title 1"/>
          <p:cNvSpPr txBox="1"/>
          <p:nvPr/>
        </p:nvSpPr>
        <p:spPr>
          <a:xfrm>
            <a:off x="502919" y="753057"/>
            <a:ext cx="8138162" cy="5480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defRPr sz="3200" b="1">
                <a:solidFill>
                  <a:schemeClr val="accent2"/>
                </a:solidFill>
                <a:latin typeface="Arial"/>
                <a:ea typeface="Arial"/>
                <a:cs typeface="Arial"/>
                <a:sym typeface="Arial"/>
              </a:defRPr>
            </a:lvl1pPr>
          </a:lstStyle>
          <a:p>
            <a:r>
              <a:t>Recherche</a:t>
            </a:r>
          </a:p>
        </p:txBody>
      </p:sp>
      <p:pic>
        <p:nvPicPr>
          <p:cNvPr id="464" name="Picture 4" descr="Picture 4"/>
          <p:cNvPicPr>
            <a:picLocks noChangeAspect="1"/>
          </p:cNvPicPr>
          <p:nvPr/>
        </p:nvPicPr>
        <p:blipFill>
          <a:blip r:embed="rId2"/>
          <a:stretch>
            <a:fillRect/>
          </a:stretch>
        </p:blipFill>
        <p:spPr>
          <a:xfrm>
            <a:off x="2690947" y="4369639"/>
            <a:ext cx="3766460" cy="2124664"/>
          </a:xfrm>
          <a:prstGeom prst="rect">
            <a:avLst/>
          </a:prstGeom>
          <a:ln w="12700">
            <a:miter lim="400000"/>
          </a:ln>
        </p:spPr>
      </p:pic>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 name="Title 4"/>
          <p:cNvSpPr txBox="1">
            <a:spLocks noGrp="1"/>
          </p:cNvSpPr>
          <p:nvPr>
            <p:ph type="title"/>
          </p:nvPr>
        </p:nvSpPr>
        <p:spPr>
          <a:xfrm>
            <a:off x="457199" y="533400"/>
            <a:ext cx="8452024" cy="762000"/>
          </a:xfrm>
          <a:prstGeom prst="rect">
            <a:avLst/>
          </a:prstGeom>
        </p:spPr>
        <p:txBody>
          <a:bodyPr/>
          <a:lstStyle>
            <a:lvl1pPr defTabSz="768095">
              <a:defRPr sz="2351">
                <a:solidFill>
                  <a:schemeClr val="accent2"/>
                </a:solidFill>
              </a:defRPr>
            </a:lvl1pPr>
          </a:lstStyle>
          <a:p>
            <a:r>
              <a:t>Comment ce guide de pratique se compare-t-il à d’autres guides de pratique clinique nationaux?</a:t>
            </a:r>
          </a:p>
        </p:txBody>
      </p:sp>
      <p:sp>
        <p:nvSpPr>
          <p:cNvPr id="468" name="Slide Number Placeholder 3"/>
          <p:cNvSpPr txBox="1">
            <a:spLocks noGrp="1"/>
          </p:cNvSpPr>
          <p:nvPr>
            <p:ph type="sldNum" sz="quarter" idx="2"/>
          </p:nvPr>
        </p:nvSpPr>
        <p:spPr>
          <a:xfrm>
            <a:off x="8413144" y="6314710"/>
            <a:ext cx="273656" cy="2642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37</a:t>
            </a:fld>
            <a:endParaRPr/>
          </a:p>
        </p:txBody>
      </p:sp>
      <p:sp>
        <p:nvSpPr>
          <p:cNvPr id="469" name="TextBox 6"/>
          <p:cNvSpPr txBox="1"/>
          <p:nvPr/>
        </p:nvSpPr>
        <p:spPr>
          <a:xfrm>
            <a:off x="502900" y="1526073"/>
            <a:ext cx="7338082" cy="44535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600" b="1">
                <a:latin typeface="Arial"/>
                <a:ea typeface="Arial"/>
                <a:cs typeface="Arial"/>
                <a:sym typeface="Arial"/>
              </a:defRPr>
            </a:pPr>
            <a:r>
              <a:t>Groupe d’étude canadien sur les soins de santé préventifs, 2013</a:t>
            </a:r>
          </a:p>
          <a:p>
            <a:pPr marL="285750" indent="-285750">
              <a:buSzPct val="100000"/>
              <a:buFont typeface="Arial"/>
              <a:buChar char="•"/>
              <a:defRPr sz="1600">
                <a:latin typeface="Arial"/>
                <a:ea typeface="Arial"/>
                <a:cs typeface="Arial"/>
                <a:sym typeface="Arial"/>
              </a:defRPr>
            </a:pPr>
            <a:r>
              <a:t>Recommande de ne pas faire de dépistage basé sur un instrument chez tous les adultes</a:t>
            </a:r>
          </a:p>
          <a:p>
            <a:pPr>
              <a:defRPr sz="1200" b="1">
                <a:latin typeface="Arial"/>
                <a:ea typeface="Arial"/>
                <a:cs typeface="Arial"/>
                <a:sym typeface="Arial"/>
              </a:defRPr>
            </a:pPr>
            <a:endParaRPr/>
          </a:p>
          <a:p>
            <a:pPr>
              <a:defRPr sz="1600" b="1">
                <a:latin typeface="Arial"/>
                <a:ea typeface="Arial"/>
                <a:cs typeface="Arial"/>
                <a:sym typeface="Arial"/>
              </a:defRPr>
            </a:pPr>
            <a:r>
              <a:t>National Institute for Health and Care Excellence (Angleterre)</a:t>
            </a:r>
          </a:p>
          <a:p>
            <a:pPr>
              <a:defRPr sz="1200">
                <a:latin typeface="Arial"/>
                <a:ea typeface="Arial"/>
                <a:cs typeface="Arial"/>
                <a:sym typeface="Arial"/>
              </a:defRPr>
            </a:pPr>
            <a:endParaRPr/>
          </a:p>
          <a:p>
            <a:pPr marL="285750" indent="-285750">
              <a:buSzPct val="100000"/>
              <a:buFont typeface="Arial"/>
              <a:buChar char="•"/>
              <a:defRPr sz="1600">
                <a:latin typeface="Arial"/>
                <a:ea typeface="Arial"/>
                <a:cs typeface="Arial"/>
                <a:sym typeface="Arial"/>
              </a:defRPr>
            </a:pPr>
            <a:r>
              <a:t>Ne comprend pas de recommandation sur le dépistage de tous les adultes</a:t>
            </a:r>
          </a:p>
          <a:p>
            <a:pPr marL="285750" indent="-285750">
              <a:buSzPct val="100000"/>
              <a:buFont typeface="Arial"/>
              <a:buChar char="•"/>
              <a:defRPr sz="1600">
                <a:latin typeface="Arial"/>
                <a:ea typeface="Arial"/>
                <a:cs typeface="Arial"/>
                <a:sym typeface="Arial"/>
              </a:defRPr>
            </a:pPr>
            <a:r>
              <a:t>Recommande que les professionnels de la santé et des services sociaux soient à l’affût des signes de dépression et songent à poser des questions à ce sujet aux patients chez qui ils soupçonnent une dépression (surtout en présence d’antécédents de dépression ou de problème de santé chronique associé à une incapacité fonctionnelle).</a:t>
            </a:r>
          </a:p>
          <a:p>
            <a:pPr marL="285750" indent="-285750">
              <a:buSzPct val="100000"/>
              <a:buFont typeface="Arial"/>
              <a:buChar char="•"/>
              <a:defRPr sz="1200">
                <a:latin typeface="Arial"/>
                <a:ea typeface="Arial"/>
                <a:cs typeface="Arial"/>
                <a:sym typeface="Arial"/>
              </a:defRPr>
            </a:pPr>
            <a:endParaRPr/>
          </a:p>
          <a:p>
            <a:pPr>
              <a:defRPr sz="1600" b="1">
                <a:latin typeface="Arial"/>
                <a:ea typeface="Arial"/>
                <a:cs typeface="Arial"/>
                <a:sym typeface="Arial"/>
              </a:defRPr>
            </a:pPr>
            <a:r>
              <a:t>UK National Screening Committee</a:t>
            </a:r>
          </a:p>
          <a:p>
            <a:pPr marL="285750" indent="-285750">
              <a:buSzPct val="100000"/>
              <a:buFont typeface="Arial"/>
              <a:buChar char="•"/>
              <a:defRPr sz="1600">
                <a:latin typeface="Arial"/>
                <a:ea typeface="Arial"/>
                <a:cs typeface="Arial"/>
                <a:sym typeface="Arial"/>
              </a:defRPr>
            </a:pPr>
            <a:r>
              <a:t>Dépistage actuellement non recommandé</a:t>
            </a:r>
          </a:p>
          <a:p>
            <a:pPr marL="285750" indent="-285750">
              <a:buSzPct val="100000"/>
              <a:buFont typeface="Arial"/>
              <a:buChar char="•"/>
              <a:defRPr sz="1200">
                <a:latin typeface="Arial"/>
                <a:ea typeface="Arial"/>
                <a:cs typeface="Arial"/>
                <a:sym typeface="Arial"/>
              </a:defRPr>
            </a:pPr>
            <a:endParaRPr/>
          </a:p>
          <a:p>
            <a:pPr>
              <a:defRPr sz="1600" b="1">
                <a:latin typeface="Arial"/>
                <a:ea typeface="Arial"/>
                <a:cs typeface="Arial"/>
                <a:sym typeface="Arial"/>
              </a:defRPr>
            </a:pPr>
            <a:r>
              <a:t>Groupe de travail des services préventifs des États-Unis</a:t>
            </a:r>
          </a:p>
          <a:p>
            <a:pPr marL="285750" indent="-285750">
              <a:buSzPct val="100000"/>
              <a:buFont typeface="Arial"/>
              <a:buChar char="•"/>
              <a:defRPr sz="1600">
                <a:latin typeface="Arial"/>
                <a:ea typeface="Arial"/>
                <a:cs typeface="Arial"/>
                <a:sym typeface="Arial"/>
              </a:defRPr>
            </a:pPr>
            <a:r>
              <a:t>Recommande le dépistage de la dépression dans la population adulte, y compris chez les personnes enceintes et en période postpartum, ainsi que chez les aînés</a:t>
            </a:r>
          </a:p>
        </p:txBody>
      </p:sp>
      <p:pic>
        <p:nvPicPr>
          <p:cNvPr id="470" name="Picture 10" descr="Picture 10"/>
          <p:cNvPicPr>
            <a:picLocks noChangeAspect="1"/>
          </p:cNvPicPr>
          <p:nvPr/>
        </p:nvPicPr>
        <p:blipFill>
          <a:blip r:embed="rId2"/>
          <a:srcRect l="7427" t="33448" r="7246" b="35172"/>
          <a:stretch>
            <a:fillRect/>
          </a:stretch>
        </p:blipFill>
        <p:spPr>
          <a:xfrm>
            <a:off x="7238580" y="2314300"/>
            <a:ext cx="1808927" cy="347572"/>
          </a:xfrm>
          <a:prstGeom prst="rect">
            <a:avLst/>
          </a:prstGeom>
          <a:ln w="12700">
            <a:miter lim="400000"/>
          </a:ln>
        </p:spPr>
      </p:pic>
      <p:pic>
        <p:nvPicPr>
          <p:cNvPr id="471" name="Picture 9" descr="Picture 9"/>
          <p:cNvPicPr>
            <a:picLocks noChangeAspect="1"/>
          </p:cNvPicPr>
          <p:nvPr/>
        </p:nvPicPr>
        <p:blipFill>
          <a:blip r:embed="rId3"/>
          <a:stretch>
            <a:fillRect/>
          </a:stretch>
        </p:blipFill>
        <p:spPr>
          <a:xfrm>
            <a:off x="7376846" y="5423701"/>
            <a:ext cx="1532376" cy="440604"/>
          </a:xfrm>
          <a:prstGeom prst="rect">
            <a:avLst/>
          </a:prstGeom>
          <a:ln w="12700">
            <a:miter lim="400000"/>
          </a:ln>
        </p:spPr>
      </p:pic>
      <p:pic>
        <p:nvPicPr>
          <p:cNvPr id="472" name="Picture 14" descr="Picture 14"/>
          <p:cNvPicPr>
            <a:picLocks noChangeAspect="1"/>
          </p:cNvPicPr>
          <p:nvPr/>
        </p:nvPicPr>
        <p:blipFill>
          <a:blip r:embed="rId4"/>
          <a:stretch>
            <a:fillRect/>
          </a:stretch>
        </p:blipFill>
        <p:spPr>
          <a:xfrm>
            <a:off x="7490490" y="4570283"/>
            <a:ext cx="1300235" cy="574676"/>
          </a:xfrm>
          <a:prstGeom prst="rect">
            <a:avLst/>
          </a:prstGeom>
          <a:ln w="12700">
            <a:miter lim="400000"/>
          </a:ln>
        </p:spPr>
      </p:pic>
      <p:sp>
        <p:nvSpPr>
          <p:cNvPr id="473" name="Straight Arrow Connector 1"/>
          <p:cNvSpPr/>
          <p:nvPr/>
        </p:nvSpPr>
        <p:spPr>
          <a:xfrm>
            <a:off x="511341" y="2317415"/>
            <a:ext cx="8211553" cy="30079"/>
          </a:xfrm>
          <a:prstGeom prst="line">
            <a:avLst/>
          </a:prstGeom>
          <a:ln>
            <a:solidFill>
              <a:srgbClr val="000000"/>
            </a:solidFill>
          </a:ln>
        </p:spPr>
        <p:txBody>
          <a:bodyPr lIns="45719" rIns="45719"/>
          <a:lstStyle/>
          <a:p>
            <a:endParaRPr/>
          </a:p>
        </p:txBody>
      </p:sp>
      <p:sp>
        <p:nvSpPr>
          <p:cNvPr id="474" name="Straight Arrow Connector 2"/>
          <p:cNvSpPr/>
          <p:nvPr/>
        </p:nvSpPr>
        <p:spPr>
          <a:xfrm>
            <a:off x="511341" y="4432682"/>
            <a:ext cx="8211553" cy="30079"/>
          </a:xfrm>
          <a:prstGeom prst="line">
            <a:avLst/>
          </a:prstGeom>
          <a:ln>
            <a:solidFill>
              <a:srgbClr val="000000"/>
            </a:solidFill>
          </a:ln>
        </p:spPr>
        <p:txBody>
          <a:bodyPr lIns="45719" rIns="45719"/>
          <a:lstStyle/>
          <a:p>
            <a:endParaRPr/>
          </a:p>
        </p:txBody>
      </p:sp>
      <p:sp>
        <p:nvSpPr>
          <p:cNvPr id="475" name="Straight Arrow Connector 7"/>
          <p:cNvSpPr/>
          <p:nvPr/>
        </p:nvSpPr>
        <p:spPr>
          <a:xfrm>
            <a:off x="511341" y="5165492"/>
            <a:ext cx="8211553" cy="30079"/>
          </a:xfrm>
          <a:prstGeom prst="line">
            <a:avLst/>
          </a:prstGeom>
          <a:ln>
            <a:solidFill>
              <a:srgbClr val="000000"/>
            </a:solidFill>
          </a:ln>
        </p:spPr>
        <p:txBody>
          <a:bodyPr lIns="45719" rIns="45719"/>
          <a:lstStyle/>
          <a:p>
            <a:endParaRPr/>
          </a:p>
        </p:txBody>
      </p:sp>
      <p:pic>
        <p:nvPicPr>
          <p:cNvPr id="476" name="Picture 9" descr="Picture 9"/>
          <p:cNvPicPr>
            <a:picLocks noChangeAspect="1"/>
          </p:cNvPicPr>
          <p:nvPr/>
        </p:nvPicPr>
        <p:blipFill>
          <a:blip r:embed="rId5"/>
          <a:stretch>
            <a:fillRect/>
          </a:stretch>
        </p:blipFill>
        <p:spPr>
          <a:xfrm>
            <a:off x="8180003" y="1323831"/>
            <a:ext cx="692870" cy="723333"/>
          </a:xfrm>
          <a:prstGeom prst="rect">
            <a:avLst/>
          </a:prstGeom>
          <a:ln w="12700">
            <a:miter lim="400000"/>
          </a:ln>
        </p:spPr>
      </p:pic>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 name="Title 4"/>
          <p:cNvSpPr txBox="1">
            <a:spLocks noGrp="1"/>
          </p:cNvSpPr>
          <p:nvPr>
            <p:ph type="title"/>
          </p:nvPr>
        </p:nvSpPr>
        <p:spPr>
          <a:xfrm>
            <a:off x="590515" y="4675537"/>
            <a:ext cx="8128311" cy="1362076"/>
          </a:xfrm>
          <a:prstGeom prst="rect">
            <a:avLst/>
          </a:prstGeom>
        </p:spPr>
        <p:txBody>
          <a:bodyPr/>
          <a:lstStyle>
            <a:lvl1pPr>
              <a:defRPr sz="2800"/>
            </a:lvl1pPr>
          </a:lstStyle>
          <a:p>
            <a:r>
              <a:t>Bénéfices et préjudices</a:t>
            </a:r>
          </a:p>
        </p:txBody>
      </p:sp>
      <p:sp>
        <p:nvSpPr>
          <p:cNvPr id="479" name="Text Placeholder 5"/>
          <p:cNvSpPr txBox="1">
            <a:spLocks noGrp="1"/>
          </p:cNvSpPr>
          <p:nvPr>
            <p:ph type="body" sz="quarter" idx="1"/>
          </p:nvPr>
        </p:nvSpPr>
        <p:spPr>
          <a:xfrm>
            <a:off x="588995" y="2821471"/>
            <a:ext cx="8185878" cy="1500188"/>
          </a:xfrm>
          <a:prstGeom prst="rect">
            <a:avLst/>
          </a:prstGeom>
        </p:spPr>
        <p:txBody>
          <a:bodyPr/>
          <a:lstStyle>
            <a:lvl1pPr>
              <a:spcBef>
                <a:spcPts val="1000"/>
              </a:spcBef>
              <a:defRPr sz="4400"/>
            </a:lvl1pPr>
          </a:lstStyle>
          <a:p>
            <a:r>
              <a:t>Justification</a:t>
            </a:r>
          </a:p>
        </p:txBody>
      </p:sp>
      <p:sp>
        <p:nvSpPr>
          <p:cNvPr id="480" name="Slide Number Placeholder 2"/>
          <p:cNvSpPr txBox="1">
            <a:spLocks noGrp="1"/>
          </p:cNvSpPr>
          <p:nvPr>
            <p:ph type="sldNum" sz="quarter" idx="2"/>
          </p:nvPr>
        </p:nvSpPr>
        <p:spPr>
          <a:xfrm>
            <a:off x="8413144" y="6314710"/>
            <a:ext cx="273657" cy="2642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38</a:t>
            </a:fld>
            <a:endParaRP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 name="Slide Number Placeholder 3"/>
          <p:cNvSpPr txBox="1">
            <a:spLocks noGrp="1"/>
          </p:cNvSpPr>
          <p:nvPr>
            <p:ph type="sldNum" sz="quarter" idx="2"/>
          </p:nvPr>
        </p:nvSpPr>
        <p:spPr>
          <a:xfrm>
            <a:off x="8413144" y="6314710"/>
            <a:ext cx="273656" cy="2642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39</a:t>
            </a:fld>
            <a:endParaRPr/>
          </a:p>
        </p:txBody>
      </p:sp>
      <p:sp>
        <p:nvSpPr>
          <p:cNvPr id="486" name="TextBox 4"/>
          <p:cNvSpPr txBox="1"/>
          <p:nvPr/>
        </p:nvSpPr>
        <p:spPr>
          <a:xfrm>
            <a:off x="622111" y="1159390"/>
            <a:ext cx="5775554" cy="50598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400" b="1">
                <a:latin typeface="Arial"/>
                <a:ea typeface="Arial"/>
                <a:cs typeface="Arial"/>
                <a:sym typeface="Arial"/>
              </a:defRPr>
            </a:pPr>
            <a:r>
              <a:t>La recommandation contre le dépistage de la dépression chez tous les adultes de 18 ans et plus au moyen d’un questionnaire est forte.</a:t>
            </a:r>
          </a:p>
          <a:p>
            <a:pPr marL="342900" indent="-342900">
              <a:buSzPct val="100000"/>
              <a:buFont typeface="Arial"/>
              <a:buChar char="•"/>
              <a:defRPr sz="2400">
                <a:latin typeface="Arial"/>
                <a:ea typeface="Arial"/>
                <a:cs typeface="Arial"/>
                <a:sym typeface="Arial"/>
              </a:defRPr>
            </a:pPr>
            <a:r>
              <a:t>Fondée sur des données probantes de certitude modérée indiquant que le dépistage a probablement une incidence minime ou nulle sur les symptômes de dépression ou la qualité de vie liée à la santé, données tirées d’un essai</a:t>
            </a:r>
          </a:p>
          <a:p>
            <a:pPr marL="342900" indent="-342900">
              <a:buSzPct val="100000"/>
              <a:buFont typeface="Arial"/>
              <a:buChar char="•"/>
              <a:defRPr sz="2400">
                <a:latin typeface="Arial"/>
                <a:ea typeface="Arial"/>
                <a:cs typeface="Arial"/>
                <a:sym typeface="Arial"/>
              </a:defRPr>
            </a:pPr>
            <a:r>
              <a:t>Données probantes très incertaines sur l’incidence du dépistage, tirées de 2 autres essais</a:t>
            </a:r>
          </a:p>
        </p:txBody>
      </p:sp>
      <p:pic>
        <p:nvPicPr>
          <p:cNvPr id="487" name="Picture 7" descr="Picture 7"/>
          <p:cNvPicPr>
            <a:picLocks noChangeAspect="1"/>
          </p:cNvPicPr>
          <p:nvPr/>
        </p:nvPicPr>
        <p:blipFill>
          <a:blip r:embed="rId2"/>
          <a:srcRect l="18627" t="12871" r="51854" b="11715"/>
          <a:stretch>
            <a:fillRect/>
          </a:stretch>
        </p:blipFill>
        <p:spPr>
          <a:xfrm>
            <a:off x="6667233" y="2230949"/>
            <a:ext cx="2161611" cy="2673950"/>
          </a:xfrm>
          <a:prstGeom prst="rect">
            <a:avLst/>
          </a:prstGeom>
          <a:ln w="12700">
            <a:miter lim="400000"/>
          </a:ln>
        </p:spPr>
      </p:pic>
      <p:sp>
        <p:nvSpPr>
          <p:cNvPr id="488" name="Title 1"/>
          <p:cNvSpPr txBox="1"/>
          <p:nvPr/>
        </p:nvSpPr>
        <p:spPr>
          <a:xfrm>
            <a:off x="502919" y="533400"/>
            <a:ext cx="8138162" cy="762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defRPr sz="2600" b="1">
                <a:solidFill>
                  <a:schemeClr val="accent2"/>
                </a:solidFill>
                <a:latin typeface="Arial"/>
                <a:ea typeface="Arial"/>
                <a:cs typeface="Arial"/>
                <a:sym typeface="Arial"/>
              </a:defRPr>
            </a:lvl1pPr>
          </a:lstStyle>
          <a:p>
            <a:r>
              <a:t>Justification</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Content Placeholder 2"/>
          <p:cNvSpPr txBox="1">
            <a:spLocks noGrp="1"/>
          </p:cNvSpPr>
          <p:nvPr>
            <p:ph type="body" idx="1"/>
          </p:nvPr>
        </p:nvSpPr>
        <p:spPr>
          <a:xfrm>
            <a:off x="457200" y="1394251"/>
            <a:ext cx="5642518" cy="4605852"/>
          </a:xfrm>
          <a:prstGeom prst="rect">
            <a:avLst/>
          </a:prstGeom>
        </p:spPr>
        <p:txBody>
          <a:bodyPr>
            <a:normAutofit lnSpcReduction="10000"/>
          </a:bodyPr>
          <a:lstStyle/>
          <a:p>
            <a:pPr marL="339470" indent="-339470" defTabSz="905255">
              <a:defRPr sz="2376" b="1"/>
            </a:pPr>
            <a:r>
              <a:rPr dirty="0" err="1"/>
              <a:t>Présentation</a:t>
            </a:r>
            <a:endParaRPr dirty="0"/>
          </a:p>
          <a:p>
            <a:pPr marL="735520" lvl="1" indent="-282892" defTabSz="905255">
              <a:buChar char="•"/>
              <a:defRPr sz="2376"/>
            </a:pPr>
            <a:r>
              <a:rPr dirty="0" err="1"/>
              <a:t>Méthodes</a:t>
            </a:r>
            <a:endParaRPr sz="1979" dirty="0"/>
          </a:p>
          <a:p>
            <a:pPr marL="735520" lvl="1" indent="-282892" defTabSz="905255">
              <a:buChar char="•"/>
              <a:defRPr sz="2376"/>
            </a:pPr>
            <a:r>
              <a:rPr dirty="0" err="1"/>
              <a:t>Contexte</a:t>
            </a:r>
            <a:endParaRPr dirty="0"/>
          </a:p>
          <a:p>
            <a:pPr marL="735520" lvl="1" indent="-282892" defTabSz="905255">
              <a:buChar char="•"/>
              <a:defRPr sz="2376"/>
            </a:pPr>
            <a:r>
              <a:rPr dirty="0" err="1"/>
              <a:t>Recommandation</a:t>
            </a:r>
            <a:r>
              <a:rPr sz="1979" dirty="0" err="1"/>
              <a:t>s</a:t>
            </a:r>
            <a:endParaRPr sz="1979" dirty="0"/>
          </a:p>
          <a:p>
            <a:pPr marL="735520" lvl="1" indent="-282892" defTabSz="905255">
              <a:buChar char="•"/>
              <a:defRPr sz="2376"/>
            </a:pPr>
            <a:r>
              <a:rPr dirty="0"/>
              <a:t>Recherche</a:t>
            </a:r>
            <a:endParaRPr sz="1979" dirty="0"/>
          </a:p>
          <a:p>
            <a:pPr marL="735520" lvl="1" indent="-282892" defTabSz="905255">
              <a:buChar char="•"/>
              <a:defRPr sz="2376"/>
            </a:pPr>
            <a:r>
              <a:rPr dirty="0"/>
              <a:t>Justification</a:t>
            </a:r>
            <a:endParaRPr sz="1979" dirty="0"/>
          </a:p>
          <a:p>
            <a:pPr marL="735520" lvl="1" indent="-282892" defTabSz="905255">
              <a:buChar char="•"/>
              <a:defRPr sz="2376"/>
            </a:pPr>
            <a:r>
              <a:rPr dirty="0" err="1"/>
              <a:t>Outils</a:t>
            </a:r>
            <a:r>
              <a:rPr dirty="0"/>
              <a:t> </a:t>
            </a:r>
            <a:r>
              <a:rPr dirty="0" err="1"/>
              <a:t>d’application</a:t>
            </a:r>
            <a:r>
              <a:rPr dirty="0"/>
              <a:t> des </a:t>
            </a:r>
            <a:r>
              <a:rPr dirty="0" err="1"/>
              <a:t>connaissances</a:t>
            </a:r>
            <a:endParaRPr sz="1979" dirty="0"/>
          </a:p>
          <a:p>
            <a:pPr marL="735520" lvl="1" indent="-282892" defTabSz="905255">
              <a:buChar char="•"/>
              <a:defRPr sz="2376"/>
            </a:pPr>
            <a:r>
              <a:rPr dirty="0"/>
              <a:t>Conclusion</a:t>
            </a:r>
          </a:p>
          <a:p>
            <a:pPr marL="0" indent="0" defTabSz="905255">
              <a:buSzTx/>
              <a:buNone/>
              <a:defRPr sz="2376"/>
            </a:pPr>
            <a:endParaRPr dirty="0"/>
          </a:p>
          <a:p>
            <a:pPr marL="339470" indent="-339470" defTabSz="905255">
              <a:defRPr sz="2376" b="1"/>
            </a:pPr>
            <a:r>
              <a:rPr dirty="0" err="1"/>
              <a:t>Période</a:t>
            </a:r>
            <a:r>
              <a:rPr dirty="0"/>
              <a:t> de questions</a:t>
            </a:r>
          </a:p>
        </p:txBody>
      </p:sp>
      <p:sp>
        <p:nvSpPr>
          <p:cNvPr id="246" name="Title 1"/>
          <p:cNvSpPr txBox="1"/>
          <p:nvPr/>
        </p:nvSpPr>
        <p:spPr>
          <a:xfrm>
            <a:off x="502919" y="611940"/>
            <a:ext cx="7356049" cy="5480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defRPr sz="3200" b="1">
                <a:solidFill>
                  <a:schemeClr val="accent2"/>
                </a:solidFill>
                <a:latin typeface="Arial"/>
                <a:ea typeface="Arial"/>
                <a:cs typeface="Arial"/>
                <a:sym typeface="Arial"/>
              </a:defRPr>
            </a:lvl1pPr>
          </a:lstStyle>
          <a:p>
            <a:r>
              <a:t>Survol du webinaire</a:t>
            </a:r>
          </a:p>
        </p:txBody>
      </p:sp>
      <p:pic>
        <p:nvPicPr>
          <p:cNvPr id="247" name="Graphic 1" descr="Graphic 1"/>
          <p:cNvPicPr>
            <a:picLocks noChangeAspect="1"/>
          </p:cNvPicPr>
          <p:nvPr/>
        </p:nvPicPr>
        <p:blipFill>
          <a:blip r:embed="rId3"/>
          <a:stretch>
            <a:fillRect/>
          </a:stretch>
        </p:blipFill>
        <p:spPr>
          <a:xfrm>
            <a:off x="5490188" y="1992366"/>
            <a:ext cx="3011215" cy="3001362"/>
          </a:xfrm>
          <a:prstGeom prst="rect">
            <a:avLst/>
          </a:prstGeom>
          <a:ln w="12700">
            <a:miter lim="400000"/>
          </a:ln>
        </p:spPr>
      </p:pic>
      <p:sp>
        <p:nvSpPr>
          <p:cNvPr id="248" name="Slide Number Placeholder 2"/>
          <p:cNvSpPr txBox="1">
            <a:spLocks noGrp="1"/>
          </p:cNvSpPr>
          <p:nvPr>
            <p:ph type="sldNum" sz="quarter" idx="2"/>
          </p:nvPr>
        </p:nvSpPr>
        <p:spPr>
          <a:xfrm>
            <a:off x="8497902" y="6314710"/>
            <a:ext cx="188898" cy="2642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a:t>
            </a:fld>
            <a:endParaRP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 name="Slide Number Placeholder 3"/>
          <p:cNvSpPr txBox="1">
            <a:spLocks noGrp="1"/>
          </p:cNvSpPr>
          <p:nvPr>
            <p:ph type="sldNum" sz="quarter" idx="2"/>
          </p:nvPr>
        </p:nvSpPr>
        <p:spPr>
          <a:xfrm>
            <a:off x="8413144" y="6314710"/>
            <a:ext cx="273656" cy="2642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40</a:t>
            </a:fld>
            <a:endParaRPr/>
          </a:p>
        </p:txBody>
      </p:sp>
      <p:sp>
        <p:nvSpPr>
          <p:cNvPr id="492" name="TextBox 4"/>
          <p:cNvSpPr txBox="1"/>
          <p:nvPr/>
        </p:nvSpPr>
        <p:spPr>
          <a:xfrm>
            <a:off x="751767" y="1299709"/>
            <a:ext cx="6934239" cy="47042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400" b="1">
                <a:latin typeface="Arial"/>
                <a:ea typeface="Arial"/>
                <a:cs typeface="Arial"/>
                <a:sym typeface="Arial"/>
              </a:defRPr>
            </a:pPr>
            <a:r>
              <a:t>Faux positif</a:t>
            </a:r>
          </a:p>
          <a:p>
            <a:pPr marL="342900" indent="-342900">
              <a:buSzPct val="100000"/>
              <a:buFont typeface="Arial"/>
              <a:buChar char="•"/>
              <a:defRPr sz="2400">
                <a:latin typeface="Arial"/>
                <a:ea typeface="Arial"/>
                <a:cs typeface="Arial"/>
                <a:sym typeface="Arial"/>
              </a:defRPr>
            </a:pPr>
            <a:r>
              <a:t>Peut survenir quand un patient atteint le seuil et est aiguillé en psychiatrie pour une évaluation alors qu’il ne répond pas aux critères diagnostiques de la dépression</a:t>
            </a:r>
          </a:p>
          <a:p>
            <a:pPr marL="342900" indent="-342900">
              <a:buSzPct val="100000"/>
              <a:buFont typeface="Arial"/>
              <a:buChar char="•"/>
              <a:defRPr sz="2400">
                <a:latin typeface="Arial"/>
                <a:ea typeface="Arial"/>
                <a:cs typeface="Arial"/>
                <a:sym typeface="Arial"/>
              </a:defRPr>
            </a:pPr>
            <a:r>
              <a:t>Dans une méta-analyse de l’instrument de dépistage PHQ-9 utilisée dans les ECR inclus :</a:t>
            </a:r>
          </a:p>
          <a:p>
            <a:pPr marL="800100" lvl="1" indent="-342900">
              <a:buSzPct val="100000"/>
              <a:buFont typeface="Arial"/>
              <a:buChar char="•"/>
              <a:defRPr sz="2400">
                <a:latin typeface="Arial"/>
                <a:ea typeface="Arial"/>
                <a:cs typeface="Arial"/>
                <a:sym typeface="Arial"/>
              </a:defRPr>
            </a:pPr>
            <a:r>
              <a:t>22 % des patients qui ont fait l’objet d’un dépistage seraient aiguillés ou auraient des évaluations supplémentaires (9 % étant de vrais positifs)</a:t>
            </a:r>
          </a:p>
          <a:p>
            <a:pPr marL="342900" indent="-342900">
              <a:buSzPct val="100000"/>
              <a:buFont typeface="Arial"/>
              <a:buChar char="•"/>
              <a:defRPr sz="2400">
                <a:latin typeface="Arial"/>
                <a:ea typeface="Arial"/>
                <a:cs typeface="Arial"/>
                <a:sym typeface="Arial"/>
              </a:defRPr>
            </a:pPr>
            <a:endParaRPr/>
          </a:p>
        </p:txBody>
      </p:sp>
      <p:sp>
        <p:nvSpPr>
          <p:cNvPr id="493" name="Title 1"/>
          <p:cNvSpPr txBox="1"/>
          <p:nvPr/>
        </p:nvSpPr>
        <p:spPr>
          <a:xfrm>
            <a:off x="502919" y="533400"/>
            <a:ext cx="8138162" cy="762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defRPr sz="2600" b="1">
                <a:solidFill>
                  <a:schemeClr val="accent2"/>
                </a:solidFill>
                <a:latin typeface="Arial"/>
                <a:ea typeface="Arial"/>
                <a:cs typeface="Arial"/>
                <a:sym typeface="Arial"/>
              </a:defRPr>
            </a:lvl1pPr>
          </a:lstStyle>
          <a:p>
            <a:r>
              <a:t>Justification</a:t>
            </a:r>
          </a:p>
        </p:txBody>
      </p:sp>
      <p:pic>
        <p:nvPicPr>
          <p:cNvPr id="494" name="Picture 7" descr="Picture 7"/>
          <p:cNvPicPr>
            <a:picLocks noChangeAspect="1"/>
          </p:cNvPicPr>
          <p:nvPr/>
        </p:nvPicPr>
        <p:blipFill>
          <a:blip r:embed="rId2"/>
          <a:stretch>
            <a:fillRect/>
          </a:stretch>
        </p:blipFill>
        <p:spPr>
          <a:xfrm flipH="1">
            <a:off x="6159287" y="4013741"/>
            <a:ext cx="2656117" cy="2656116"/>
          </a:xfrm>
          <a:prstGeom prst="rect">
            <a:avLst/>
          </a:prstGeom>
          <a:ln w="12700">
            <a:miter lim="400000"/>
          </a:ln>
        </p:spPr>
      </p:pic>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 name="Slide Number Placeholder 3"/>
          <p:cNvSpPr txBox="1">
            <a:spLocks noGrp="1"/>
          </p:cNvSpPr>
          <p:nvPr>
            <p:ph type="sldNum" sz="quarter" idx="2"/>
          </p:nvPr>
        </p:nvSpPr>
        <p:spPr>
          <a:xfrm>
            <a:off x="8413144" y="6314710"/>
            <a:ext cx="273656" cy="2642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41</a:t>
            </a:fld>
            <a:endParaRPr/>
          </a:p>
        </p:txBody>
      </p:sp>
      <p:sp>
        <p:nvSpPr>
          <p:cNvPr id="498" name="TextBox 4"/>
          <p:cNvSpPr txBox="1"/>
          <p:nvPr/>
        </p:nvSpPr>
        <p:spPr>
          <a:xfrm>
            <a:off x="746508" y="1303823"/>
            <a:ext cx="7867420" cy="54154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400" b="1">
                <a:latin typeface="Arial"/>
                <a:ea typeface="Arial"/>
                <a:cs typeface="Arial"/>
                <a:sym typeface="Arial"/>
              </a:defRPr>
            </a:pPr>
            <a:r>
              <a:t>Surdiagnostic</a:t>
            </a:r>
          </a:p>
          <a:p>
            <a:pPr marL="342900" indent="-342900">
              <a:buSzPct val="100000"/>
              <a:buFont typeface="Arial"/>
              <a:buChar char="•"/>
              <a:defRPr sz="2400">
                <a:latin typeface="Arial"/>
                <a:ea typeface="Arial"/>
                <a:cs typeface="Arial"/>
                <a:sym typeface="Arial"/>
              </a:defRPr>
            </a:pPr>
            <a:r>
              <a:t>La surdétection chez des patients ayant des symptômes légers temporaires qui pourraient atteindre un seuil de dépistage :</a:t>
            </a:r>
          </a:p>
          <a:p>
            <a:pPr marL="800100" lvl="1" indent="-342900">
              <a:buSzPct val="100000"/>
              <a:buFont typeface="Courier New"/>
              <a:buChar char="o"/>
              <a:defRPr sz="2400">
                <a:latin typeface="Arial"/>
                <a:ea typeface="Arial"/>
                <a:cs typeface="Arial"/>
                <a:sym typeface="Arial"/>
              </a:defRPr>
            </a:pPr>
            <a:r>
              <a:t>mène à une évaluation approfondie et à un aiguillage possible vers des services de santé mentale spécialisés;</a:t>
            </a:r>
          </a:p>
          <a:p>
            <a:pPr marL="800100" lvl="1" indent="-342900">
              <a:buSzPct val="100000"/>
              <a:buFont typeface="Courier New"/>
              <a:buChar char="o"/>
              <a:defRPr sz="2400">
                <a:latin typeface="Arial"/>
                <a:ea typeface="Arial"/>
                <a:cs typeface="Arial"/>
                <a:sym typeface="Arial"/>
              </a:defRPr>
            </a:pPr>
            <a:r>
              <a:t>ne serait pas bénéfique, puisque les symptômes se seraient atténués sans intervention, ou n’auraient pas causé d’incapacité fonctionnelle</a:t>
            </a:r>
            <a:br/>
            <a:r>
              <a:t>(p. ex., dans les rôles sociaux ou</a:t>
            </a:r>
            <a:br/>
            <a:r>
              <a:t>professionnels) ou de détresse.</a:t>
            </a:r>
          </a:p>
          <a:p>
            <a:pPr marL="342900" indent="-342900">
              <a:buSzPct val="100000"/>
              <a:buFont typeface="Arial"/>
              <a:buChar char="•"/>
              <a:defRPr sz="2400">
                <a:latin typeface="Arial"/>
                <a:ea typeface="Arial"/>
                <a:cs typeface="Arial"/>
                <a:sym typeface="Arial"/>
              </a:defRPr>
            </a:pPr>
            <a:endParaRPr/>
          </a:p>
          <a:p>
            <a:pPr marL="342900" indent="-342900">
              <a:buSzPct val="100000"/>
              <a:buFont typeface="Arial"/>
              <a:buChar char="•"/>
              <a:defRPr sz="2400">
                <a:latin typeface="Arial"/>
                <a:ea typeface="Arial"/>
                <a:cs typeface="Arial"/>
                <a:sym typeface="Arial"/>
              </a:defRPr>
            </a:pPr>
            <a:endParaRPr/>
          </a:p>
        </p:txBody>
      </p:sp>
      <p:sp>
        <p:nvSpPr>
          <p:cNvPr id="499" name="Title 1"/>
          <p:cNvSpPr txBox="1"/>
          <p:nvPr/>
        </p:nvSpPr>
        <p:spPr>
          <a:xfrm>
            <a:off x="502919" y="533400"/>
            <a:ext cx="8138162" cy="762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defRPr sz="2600" b="1">
                <a:solidFill>
                  <a:schemeClr val="accent2"/>
                </a:solidFill>
                <a:latin typeface="Arial"/>
                <a:ea typeface="Arial"/>
                <a:cs typeface="Arial"/>
                <a:sym typeface="Arial"/>
              </a:defRPr>
            </a:lvl1pPr>
          </a:lstStyle>
          <a:p>
            <a:r>
              <a:t>Justification</a:t>
            </a:r>
          </a:p>
        </p:txBody>
      </p:sp>
      <p:pic>
        <p:nvPicPr>
          <p:cNvPr id="500" name="Picture 9" descr="Picture 9"/>
          <p:cNvPicPr>
            <a:picLocks noChangeAspect="1"/>
          </p:cNvPicPr>
          <p:nvPr/>
        </p:nvPicPr>
        <p:blipFill>
          <a:blip r:embed="rId2"/>
          <a:stretch>
            <a:fillRect/>
          </a:stretch>
        </p:blipFill>
        <p:spPr>
          <a:xfrm flipH="1">
            <a:off x="6536872" y="4762500"/>
            <a:ext cx="1869078" cy="1869077"/>
          </a:xfrm>
          <a:prstGeom prst="rect">
            <a:avLst/>
          </a:prstGeom>
          <a:ln w="12700">
            <a:miter lim="400000"/>
          </a:ln>
        </p:spPr>
      </p:pic>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 name="Slide Number Placeholder 3"/>
          <p:cNvSpPr txBox="1">
            <a:spLocks noGrp="1"/>
          </p:cNvSpPr>
          <p:nvPr>
            <p:ph type="sldNum" sz="quarter" idx="2"/>
          </p:nvPr>
        </p:nvSpPr>
        <p:spPr>
          <a:xfrm>
            <a:off x="8413144" y="6314710"/>
            <a:ext cx="273656" cy="2642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42</a:t>
            </a:fld>
            <a:endParaRPr/>
          </a:p>
        </p:txBody>
      </p:sp>
      <p:sp>
        <p:nvSpPr>
          <p:cNvPr id="504" name="TextBox 4"/>
          <p:cNvSpPr txBox="1"/>
          <p:nvPr/>
        </p:nvSpPr>
        <p:spPr>
          <a:xfrm>
            <a:off x="746508" y="1303823"/>
            <a:ext cx="7867420" cy="32818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400" b="1">
                <a:latin typeface="Arial"/>
                <a:ea typeface="Arial"/>
                <a:cs typeface="Arial"/>
                <a:sym typeface="Arial"/>
              </a:defRPr>
            </a:pPr>
            <a:r>
              <a:t>Surdiagnostic</a:t>
            </a:r>
          </a:p>
          <a:p>
            <a:pPr marL="342900" indent="-342900">
              <a:buSzPct val="100000"/>
              <a:buFont typeface="Arial"/>
              <a:buChar char="•"/>
              <a:defRPr sz="2400">
                <a:latin typeface="Arial"/>
                <a:ea typeface="Arial"/>
                <a:cs typeface="Arial"/>
                <a:sym typeface="Arial"/>
              </a:defRPr>
            </a:pPr>
            <a:r>
              <a:t>Aucun essai n’a estimé le surdiagnostic; sa magnitude est donc inconnue et ne peut que faire l’objet d’hypothèses.</a:t>
            </a:r>
          </a:p>
          <a:p>
            <a:pPr marL="342900" indent="-342900">
              <a:buSzPct val="100000"/>
              <a:buFont typeface="Arial"/>
              <a:buChar char="•"/>
              <a:defRPr sz="2400">
                <a:latin typeface="Arial"/>
                <a:ea typeface="Arial"/>
                <a:cs typeface="Arial"/>
                <a:sym typeface="Arial"/>
              </a:defRPr>
            </a:pPr>
            <a:r>
              <a:t>Étant donné le taux de faux positifs, il est probable qu’il soit présent dans une certaine mesure.</a:t>
            </a:r>
            <a:br/>
            <a:endParaRPr/>
          </a:p>
          <a:p>
            <a:pPr marL="342900" indent="-342900">
              <a:buSzPct val="100000"/>
              <a:buFont typeface="Arial"/>
              <a:buChar char="•"/>
              <a:defRPr sz="2400">
                <a:latin typeface="Arial"/>
                <a:ea typeface="Arial"/>
                <a:cs typeface="Arial"/>
                <a:sym typeface="Arial"/>
              </a:defRPr>
            </a:pPr>
            <a:endParaRPr/>
          </a:p>
        </p:txBody>
      </p:sp>
      <p:sp>
        <p:nvSpPr>
          <p:cNvPr id="505" name="Title 1"/>
          <p:cNvSpPr txBox="1"/>
          <p:nvPr/>
        </p:nvSpPr>
        <p:spPr>
          <a:xfrm>
            <a:off x="502919" y="533400"/>
            <a:ext cx="8138162" cy="762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defRPr sz="2600" b="1">
                <a:solidFill>
                  <a:schemeClr val="accent2"/>
                </a:solidFill>
                <a:latin typeface="Arial"/>
                <a:ea typeface="Arial"/>
                <a:cs typeface="Arial"/>
                <a:sym typeface="Arial"/>
              </a:defRPr>
            </a:lvl1pPr>
          </a:lstStyle>
          <a:p>
            <a:r>
              <a:t>Justification</a:t>
            </a:r>
          </a:p>
        </p:txBody>
      </p:sp>
      <p:pic>
        <p:nvPicPr>
          <p:cNvPr id="506" name="Picture 5" descr="Picture 5"/>
          <p:cNvPicPr>
            <a:picLocks noChangeAspect="1"/>
          </p:cNvPicPr>
          <p:nvPr/>
        </p:nvPicPr>
        <p:blipFill>
          <a:blip r:embed="rId2"/>
          <a:stretch>
            <a:fillRect/>
          </a:stretch>
        </p:blipFill>
        <p:spPr>
          <a:xfrm flipH="1">
            <a:off x="5849982" y="3853541"/>
            <a:ext cx="2778037" cy="2778037"/>
          </a:xfrm>
          <a:prstGeom prst="rect">
            <a:avLst/>
          </a:prstGeom>
          <a:ln w="12700">
            <a:miter lim="400000"/>
          </a:ln>
        </p:spPr>
      </p:pic>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 name="Slide Number Placeholder 3"/>
          <p:cNvSpPr txBox="1">
            <a:spLocks noGrp="1"/>
          </p:cNvSpPr>
          <p:nvPr>
            <p:ph type="sldNum" sz="quarter" idx="2"/>
          </p:nvPr>
        </p:nvSpPr>
        <p:spPr>
          <a:xfrm>
            <a:off x="8413144" y="6314710"/>
            <a:ext cx="273656" cy="2642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43</a:t>
            </a:fld>
            <a:endParaRPr/>
          </a:p>
        </p:txBody>
      </p:sp>
      <p:sp>
        <p:nvSpPr>
          <p:cNvPr id="510" name="TextBox 4"/>
          <p:cNvSpPr txBox="1"/>
          <p:nvPr/>
        </p:nvSpPr>
        <p:spPr>
          <a:xfrm>
            <a:off x="804018" y="1473880"/>
            <a:ext cx="6934239" cy="4730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200" b="1">
                <a:latin typeface="Arial"/>
                <a:ea typeface="Arial"/>
                <a:cs typeface="Arial"/>
                <a:sym typeface="Arial"/>
              </a:defRPr>
            </a:pPr>
            <a:r>
              <a:t>Faisabilité</a:t>
            </a:r>
          </a:p>
          <a:p>
            <a:pPr marL="342900" indent="-342900">
              <a:buSzPct val="100000"/>
              <a:buFont typeface="Arial"/>
              <a:buChar char="•"/>
              <a:defRPr sz="2200">
                <a:latin typeface="Arial"/>
                <a:ea typeface="Arial"/>
                <a:cs typeface="Arial"/>
                <a:sym typeface="Arial"/>
              </a:defRPr>
            </a:pPr>
            <a:r>
              <a:t>Le Groupe d’étude canadien considère qu’une recommandation contre le dépistage systématique chez les adultes est faisable, car la plupart des provinces et territoires n’ont pas de recommandations à ce sujet (mars 2025)</a:t>
            </a:r>
          </a:p>
          <a:p>
            <a:pPr>
              <a:defRPr sz="2400" b="1">
                <a:latin typeface="Arial"/>
                <a:ea typeface="Arial"/>
                <a:cs typeface="Arial"/>
                <a:sym typeface="Arial"/>
              </a:defRPr>
            </a:pPr>
            <a:endParaRPr/>
          </a:p>
          <a:p>
            <a:pPr>
              <a:defRPr sz="2200" b="1">
                <a:latin typeface="Arial"/>
                <a:ea typeface="Arial"/>
                <a:cs typeface="Arial"/>
                <a:sym typeface="Arial"/>
              </a:defRPr>
            </a:pPr>
            <a:r>
              <a:t>Acceptabilité</a:t>
            </a:r>
          </a:p>
          <a:p>
            <a:pPr marL="342900" indent="-342900">
              <a:buSzPct val="100000"/>
              <a:buFont typeface="Arial"/>
              <a:buChar char="•"/>
              <a:defRPr sz="2200">
                <a:latin typeface="Arial"/>
                <a:ea typeface="Arial"/>
                <a:cs typeface="Arial"/>
                <a:sym typeface="Arial"/>
              </a:defRPr>
            </a:pPr>
            <a:r>
              <a:t>Les médecins qui ne font pas actuellement de dépistage devraient trouver la recommandation acceptable.</a:t>
            </a:r>
          </a:p>
          <a:p>
            <a:pPr marL="342900" indent="-342900">
              <a:buSzPct val="100000"/>
              <a:buFont typeface="Arial"/>
              <a:buChar char="•"/>
              <a:defRPr sz="2200">
                <a:latin typeface="Arial"/>
                <a:ea typeface="Arial"/>
                <a:cs typeface="Arial"/>
                <a:sym typeface="Arial"/>
              </a:defRPr>
            </a:pPr>
            <a:r>
              <a:t>Cela représenterait un changement de pratique pour les médecins qui font le dépistage (p. ex., réduction des tâches)</a:t>
            </a:r>
          </a:p>
        </p:txBody>
      </p:sp>
      <p:pic>
        <p:nvPicPr>
          <p:cNvPr id="511" name="Graphic 7" descr="Graphic 7"/>
          <p:cNvPicPr>
            <a:picLocks noChangeAspect="1"/>
          </p:cNvPicPr>
          <p:nvPr/>
        </p:nvPicPr>
        <p:blipFill>
          <a:blip r:embed="rId2"/>
          <a:stretch>
            <a:fillRect/>
          </a:stretch>
        </p:blipFill>
        <p:spPr>
          <a:xfrm>
            <a:off x="7883135" y="1600917"/>
            <a:ext cx="765124" cy="765124"/>
          </a:xfrm>
          <a:prstGeom prst="rect">
            <a:avLst/>
          </a:prstGeom>
          <a:ln w="12700">
            <a:miter lim="400000"/>
          </a:ln>
        </p:spPr>
      </p:pic>
      <p:pic>
        <p:nvPicPr>
          <p:cNvPr id="512" name="Graphic 10" descr="Graphic 10"/>
          <p:cNvPicPr>
            <a:picLocks noChangeAspect="1"/>
          </p:cNvPicPr>
          <p:nvPr/>
        </p:nvPicPr>
        <p:blipFill>
          <a:blip r:embed="rId2"/>
          <a:stretch>
            <a:fillRect/>
          </a:stretch>
        </p:blipFill>
        <p:spPr>
          <a:xfrm>
            <a:off x="7883135" y="4054292"/>
            <a:ext cx="765124" cy="765124"/>
          </a:xfrm>
          <a:prstGeom prst="rect">
            <a:avLst/>
          </a:prstGeom>
          <a:ln w="12700">
            <a:miter lim="400000"/>
          </a:ln>
        </p:spPr>
      </p:pic>
      <p:sp>
        <p:nvSpPr>
          <p:cNvPr id="513" name="Straight Arrow Connector 11"/>
          <p:cNvSpPr/>
          <p:nvPr/>
        </p:nvSpPr>
        <p:spPr>
          <a:xfrm>
            <a:off x="682387" y="3662717"/>
            <a:ext cx="7847464" cy="27296"/>
          </a:xfrm>
          <a:prstGeom prst="line">
            <a:avLst/>
          </a:prstGeom>
          <a:ln>
            <a:solidFill>
              <a:srgbClr val="000000"/>
            </a:solidFill>
          </a:ln>
        </p:spPr>
        <p:txBody>
          <a:bodyPr lIns="45719" rIns="45719"/>
          <a:lstStyle/>
          <a:p>
            <a:endParaRPr/>
          </a:p>
        </p:txBody>
      </p:sp>
      <p:sp>
        <p:nvSpPr>
          <p:cNvPr id="514" name="Title 1"/>
          <p:cNvSpPr txBox="1"/>
          <p:nvPr/>
        </p:nvSpPr>
        <p:spPr>
          <a:xfrm>
            <a:off x="502919" y="533400"/>
            <a:ext cx="8138162" cy="762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defRPr sz="2600" b="1">
                <a:solidFill>
                  <a:schemeClr val="accent2"/>
                </a:solidFill>
                <a:latin typeface="Arial"/>
                <a:ea typeface="Arial"/>
                <a:cs typeface="Arial"/>
                <a:sym typeface="Arial"/>
              </a:defRPr>
            </a:lvl1pPr>
          </a:lstStyle>
          <a:p>
            <a:r>
              <a:t>Justification</a:t>
            </a: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 name="Slide Number Placeholder 3"/>
          <p:cNvSpPr txBox="1">
            <a:spLocks noGrp="1"/>
          </p:cNvSpPr>
          <p:nvPr>
            <p:ph type="sldNum" sz="quarter" idx="2"/>
          </p:nvPr>
        </p:nvSpPr>
        <p:spPr>
          <a:xfrm>
            <a:off x="8413144" y="6314710"/>
            <a:ext cx="273656" cy="2642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44</a:t>
            </a:fld>
            <a:endParaRPr/>
          </a:p>
        </p:txBody>
      </p:sp>
      <p:sp>
        <p:nvSpPr>
          <p:cNvPr id="518" name="TextBox 4"/>
          <p:cNvSpPr txBox="1"/>
          <p:nvPr/>
        </p:nvSpPr>
        <p:spPr>
          <a:xfrm>
            <a:off x="804018" y="1473880"/>
            <a:ext cx="6934239" cy="29262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400" b="1">
                <a:latin typeface="Arial"/>
                <a:ea typeface="Arial"/>
                <a:cs typeface="Arial"/>
                <a:sym typeface="Arial"/>
              </a:defRPr>
            </a:pPr>
            <a:r>
              <a:t>Équité</a:t>
            </a:r>
          </a:p>
          <a:p>
            <a:pPr marL="342900" indent="-342900">
              <a:buSzPct val="100000"/>
              <a:buFont typeface="Arial"/>
              <a:buChar char="•"/>
              <a:defRPr sz="2400">
                <a:latin typeface="Arial"/>
                <a:ea typeface="Arial"/>
                <a:cs typeface="Arial"/>
                <a:sym typeface="Arial"/>
              </a:defRPr>
            </a:pPr>
            <a:r>
              <a:t>Le dépistage universel pourrait nuire à l’équité si les ressources sont détournées des personnes ayant des problèmes de santé mentale connus pour servir au dépistage de tous les adultes et à l’examen approfondi des résultats positifs</a:t>
            </a:r>
          </a:p>
        </p:txBody>
      </p:sp>
      <p:sp>
        <p:nvSpPr>
          <p:cNvPr id="519" name="Title 1"/>
          <p:cNvSpPr txBox="1"/>
          <p:nvPr/>
        </p:nvSpPr>
        <p:spPr>
          <a:xfrm>
            <a:off x="502919" y="533400"/>
            <a:ext cx="8138162" cy="762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defRPr sz="2600" b="1">
                <a:solidFill>
                  <a:schemeClr val="accent2"/>
                </a:solidFill>
                <a:latin typeface="Arial"/>
                <a:ea typeface="Arial"/>
                <a:cs typeface="Arial"/>
                <a:sym typeface="Arial"/>
              </a:defRPr>
            </a:lvl1pPr>
          </a:lstStyle>
          <a:p>
            <a:r>
              <a:t>Justification</a:t>
            </a:r>
          </a:p>
        </p:txBody>
      </p:sp>
      <p:pic>
        <p:nvPicPr>
          <p:cNvPr id="520" name="Picture 6" descr="Picture 6"/>
          <p:cNvPicPr>
            <a:picLocks noChangeAspect="1"/>
          </p:cNvPicPr>
          <p:nvPr/>
        </p:nvPicPr>
        <p:blipFill>
          <a:blip r:embed="rId2"/>
          <a:stretch>
            <a:fillRect/>
          </a:stretch>
        </p:blipFill>
        <p:spPr>
          <a:xfrm>
            <a:off x="3241427" y="3733234"/>
            <a:ext cx="2664568" cy="2619600"/>
          </a:xfrm>
          <a:prstGeom prst="rect">
            <a:avLst/>
          </a:prstGeom>
          <a:ln w="12700">
            <a:miter lim="400000"/>
          </a:ln>
        </p:spPr>
      </p:pic>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 name="Picture 1" descr="Picture 1"/>
          <p:cNvPicPr>
            <a:picLocks noChangeAspect="1"/>
          </p:cNvPicPr>
          <p:nvPr/>
        </p:nvPicPr>
        <p:blipFill>
          <a:blip r:embed="rId2"/>
          <a:srcRect l="19029" t="3045" r="19544" b="5375"/>
          <a:stretch>
            <a:fillRect/>
          </a:stretch>
        </p:blipFill>
        <p:spPr>
          <a:xfrm>
            <a:off x="6529599" y="3593510"/>
            <a:ext cx="2155577" cy="2580945"/>
          </a:xfrm>
          <a:prstGeom prst="rect">
            <a:avLst/>
          </a:prstGeom>
          <a:ln w="12700">
            <a:miter lim="400000"/>
          </a:ln>
        </p:spPr>
      </p:pic>
      <p:sp>
        <p:nvSpPr>
          <p:cNvPr id="523" name="Content Placeholder 2"/>
          <p:cNvSpPr txBox="1">
            <a:spLocks noGrp="1"/>
          </p:cNvSpPr>
          <p:nvPr>
            <p:ph type="body" sz="half" idx="1"/>
          </p:nvPr>
        </p:nvSpPr>
        <p:spPr>
          <a:xfrm>
            <a:off x="608710" y="1451268"/>
            <a:ext cx="8222278" cy="2385294"/>
          </a:xfrm>
          <a:prstGeom prst="rect">
            <a:avLst/>
          </a:prstGeom>
        </p:spPr>
        <p:txBody>
          <a:bodyPr/>
          <a:lstStyle/>
          <a:p>
            <a:pPr marL="305180" indent="-305180" defTabSz="813816">
              <a:spcBef>
                <a:spcPts val="1000"/>
              </a:spcBef>
              <a:defRPr sz="2136"/>
            </a:pPr>
            <a:r>
              <a:t>La plupart des provinces et territoires n’ont pas de recommandations sur le dépistage de la dépression chez tous les adultes</a:t>
            </a:r>
          </a:p>
          <a:p>
            <a:pPr marL="305180" indent="-305180" defTabSz="813816">
              <a:spcBef>
                <a:spcPts val="1000"/>
              </a:spcBef>
              <a:defRPr sz="2136"/>
            </a:pPr>
            <a:r>
              <a:t>La Colombie-Britannique mentionne le dépistage dans son guide de pratique clinique de soins primaires, mais pour les personnes présentant des symptômes de trouble dépressif majeur</a:t>
            </a:r>
          </a:p>
        </p:txBody>
      </p:sp>
      <p:sp>
        <p:nvSpPr>
          <p:cNvPr id="524" name="Slide Number Placeholder 3"/>
          <p:cNvSpPr txBox="1">
            <a:spLocks noGrp="1"/>
          </p:cNvSpPr>
          <p:nvPr>
            <p:ph type="sldNum" sz="quarter" idx="2"/>
          </p:nvPr>
        </p:nvSpPr>
        <p:spPr>
          <a:xfrm>
            <a:off x="8413144" y="6314710"/>
            <a:ext cx="273656" cy="2642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45</a:t>
            </a:fld>
            <a:endParaRPr/>
          </a:p>
        </p:txBody>
      </p:sp>
      <p:sp>
        <p:nvSpPr>
          <p:cNvPr id="525" name="TextBox 5"/>
          <p:cNvSpPr txBox="1"/>
          <p:nvPr/>
        </p:nvSpPr>
        <p:spPr>
          <a:xfrm>
            <a:off x="653043" y="4285396"/>
            <a:ext cx="5012824" cy="18594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400">
                <a:solidFill>
                  <a:srgbClr val="0070C0"/>
                </a:solidFill>
                <a:latin typeface="Arial"/>
                <a:ea typeface="Arial"/>
                <a:cs typeface="Arial"/>
                <a:sym typeface="Arial"/>
              </a:defRPr>
            </a:pPr>
            <a:r>
              <a:t>Le Groupe d’étude canadien considère que le dépistage est un processus servant à détecter la maladie chez les personnes </a:t>
            </a:r>
            <a:r>
              <a:rPr i="1"/>
              <a:t>sans</a:t>
            </a:r>
            <a:r>
              <a:t> symptômes</a:t>
            </a:r>
          </a:p>
        </p:txBody>
      </p:sp>
      <p:sp>
        <p:nvSpPr>
          <p:cNvPr id="526" name="Title 1"/>
          <p:cNvSpPr txBox="1"/>
          <p:nvPr/>
        </p:nvSpPr>
        <p:spPr>
          <a:xfrm>
            <a:off x="502919" y="533400"/>
            <a:ext cx="8138162" cy="762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defRPr sz="2600" b="1">
                <a:solidFill>
                  <a:schemeClr val="accent2"/>
                </a:solidFill>
                <a:latin typeface="Arial"/>
                <a:ea typeface="Arial"/>
                <a:cs typeface="Arial"/>
                <a:sym typeface="Arial"/>
              </a:defRPr>
            </a:lvl1pPr>
          </a:lstStyle>
          <a:p>
            <a:r>
              <a:t>Utilisation des ressources</a:t>
            </a: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 name="Content Placeholder 2"/>
          <p:cNvSpPr txBox="1">
            <a:spLocks noGrp="1"/>
          </p:cNvSpPr>
          <p:nvPr>
            <p:ph type="body" idx="1"/>
          </p:nvPr>
        </p:nvSpPr>
        <p:spPr>
          <a:xfrm>
            <a:off x="567766" y="1464914"/>
            <a:ext cx="7533070" cy="4023028"/>
          </a:xfrm>
          <a:prstGeom prst="rect">
            <a:avLst/>
          </a:prstGeom>
        </p:spPr>
        <p:txBody>
          <a:bodyPr/>
          <a:lstStyle/>
          <a:p>
            <a:pPr>
              <a:spcBef>
                <a:spcPts val="1200"/>
              </a:spcBef>
            </a:pPr>
            <a:r>
              <a:t>La mise en œuvre de programmes de dépistage pour tous les adultes sans symptômes aurait des coûts :</a:t>
            </a:r>
          </a:p>
          <a:p>
            <a:pPr marL="742950" lvl="1" indent="-285750">
              <a:spcBef>
                <a:spcPts val="1200"/>
              </a:spcBef>
              <a:defRPr sz="2000"/>
            </a:pPr>
            <a:r>
              <a:t>Administration des instruments de dépistage</a:t>
            </a:r>
          </a:p>
          <a:p>
            <a:pPr marL="742950" lvl="1" indent="-285750">
              <a:spcBef>
                <a:spcPts val="1200"/>
              </a:spcBef>
              <a:defRPr sz="2000"/>
            </a:pPr>
            <a:r>
              <a:t>Temps supplémentaire pour les cliniciens, qui doivent procéder au dépistage, effectuer un triage et évaluer les patients ayant un résultat positif</a:t>
            </a:r>
          </a:p>
        </p:txBody>
      </p:sp>
      <p:sp>
        <p:nvSpPr>
          <p:cNvPr id="529" name="Slide Number Placeholder 3"/>
          <p:cNvSpPr txBox="1">
            <a:spLocks noGrp="1"/>
          </p:cNvSpPr>
          <p:nvPr>
            <p:ph type="sldNum" sz="quarter" idx="2"/>
          </p:nvPr>
        </p:nvSpPr>
        <p:spPr>
          <a:xfrm>
            <a:off x="8413144" y="6314710"/>
            <a:ext cx="273656" cy="2642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46</a:t>
            </a:fld>
            <a:endParaRPr/>
          </a:p>
        </p:txBody>
      </p:sp>
      <p:pic>
        <p:nvPicPr>
          <p:cNvPr id="530" name="Picture 5" descr="Picture 5"/>
          <p:cNvPicPr>
            <a:picLocks noChangeAspect="1"/>
          </p:cNvPicPr>
          <p:nvPr/>
        </p:nvPicPr>
        <p:blipFill>
          <a:blip r:embed="rId2"/>
          <a:srcRect l="19029" t="3045" r="19544" b="5375"/>
          <a:stretch>
            <a:fillRect/>
          </a:stretch>
        </p:blipFill>
        <p:spPr>
          <a:xfrm>
            <a:off x="6008899" y="3860210"/>
            <a:ext cx="2155577" cy="2580945"/>
          </a:xfrm>
          <a:prstGeom prst="rect">
            <a:avLst/>
          </a:prstGeom>
          <a:ln w="12700">
            <a:miter lim="400000"/>
          </a:ln>
        </p:spPr>
      </p:pic>
      <p:sp>
        <p:nvSpPr>
          <p:cNvPr id="531" name="Title 1"/>
          <p:cNvSpPr txBox="1"/>
          <p:nvPr/>
        </p:nvSpPr>
        <p:spPr>
          <a:xfrm>
            <a:off x="502919" y="533400"/>
            <a:ext cx="8138162" cy="762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defRPr sz="2600" b="1">
                <a:solidFill>
                  <a:schemeClr val="accent2"/>
                </a:solidFill>
                <a:latin typeface="Arial"/>
                <a:ea typeface="Arial"/>
                <a:cs typeface="Arial"/>
                <a:sym typeface="Arial"/>
              </a:defRPr>
            </a:lvl1pPr>
          </a:lstStyle>
          <a:p>
            <a:r>
              <a:t>Utilisation des ressources</a:t>
            </a:r>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 name="Content Placeholder 2"/>
          <p:cNvSpPr txBox="1">
            <a:spLocks noGrp="1"/>
          </p:cNvSpPr>
          <p:nvPr>
            <p:ph type="body" idx="1"/>
          </p:nvPr>
        </p:nvSpPr>
        <p:spPr>
          <a:xfrm>
            <a:off x="526823" y="1478562"/>
            <a:ext cx="8256401" cy="4009379"/>
          </a:xfrm>
          <a:prstGeom prst="rect">
            <a:avLst/>
          </a:prstGeom>
        </p:spPr>
        <p:txBody>
          <a:bodyPr/>
          <a:lstStyle/>
          <a:p>
            <a:r>
              <a:t>Comme le dépistage de la dépression n’a pas montré plus de bénéfices que les soins habituels, l’utilisation de ressources supplémentaires ne semble pas justifiée</a:t>
            </a:r>
          </a:p>
          <a:p>
            <a:r>
              <a:t>Les besoins en ressources pour une recommandation contre le dépistage sont incertains, mais devraient être nuls ou minimes</a:t>
            </a:r>
          </a:p>
        </p:txBody>
      </p:sp>
      <p:sp>
        <p:nvSpPr>
          <p:cNvPr id="534" name="Slide Number Placeholder 3"/>
          <p:cNvSpPr txBox="1">
            <a:spLocks noGrp="1"/>
          </p:cNvSpPr>
          <p:nvPr>
            <p:ph type="sldNum" sz="quarter" idx="2"/>
          </p:nvPr>
        </p:nvSpPr>
        <p:spPr>
          <a:xfrm>
            <a:off x="8413144" y="6314710"/>
            <a:ext cx="273656" cy="2642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47</a:t>
            </a:fld>
            <a:endParaRPr/>
          </a:p>
        </p:txBody>
      </p:sp>
      <p:pic>
        <p:nvPicPr>
          <p:cNvPr id="535" name="Picture 5" descr="Picture 5"/>
          <p:cNvPicPr>
            <a:picLocks noChangeAspect="1"/>
          </p:cNvPicPr>
          <p:nvPr/>
        </p:nvPicPr>
        <p:blipFill>
          <a:blip r:embed="rId2"/>
          <a:srcRect l="19029" t="3045" r="19544" b="5375"/>
          <a:stretch>
            <a:fillRect/>
          </a:stretch>
        </p:blipFill>
        <p:spPr>
          <a:xfrm>
            <a:off x="6529599" y="3593510"/>
            <a:ext cx="2155577" cy="2580945"/>
          </a:xfrm>
          <a:prstGeom prst="rect">
            <a:avLst/>
          </a:prstGeom>
          <a:ln w="12700">
            <a:miter lim="400000"/>
          </a:ln>
        </p:spPr>
      </p:pic>
      <p:sp>
        <p:nvSpPr>
          <p:cNvPr id="536" name="Title 1"/>
          <p:cNvSpPr txBox="1"/>
          <p:nvPr/>
        </p:nvSpPr>
        <p:spPr>
          <a:xfrm>
            <a:off x="502919" y="533400"/>
            <a:ext cx="8138162" cy="762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defRPr sz="2600" b="1">
                <a:solidFill>
                  <a:schemeClr val="accent2"/>
                </a:solidFill>
                <a:latin typeface="Arial"/>
                <a:ea typeface="Arial"/>
                <a:cs typeface="Arial"/>
                <a:sym typeface="Arial"/>
              </a:defRPr>
            </a:lvl1pPr>
          </a:lstStyle>
          <a:p>
            <a:r>
              <a:t>Utilisation des ressources</a:t>
            </a:r>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 name="Slide Number Placeholder 3"/>
          <p:cNvSpPr txBox="1">
            <a:spLocks noGrp="1"/>
          </p:cNvSpPr>
          <p:nvPr>
            <p:ph type="sldNum" sz="quarter" idx="2"/>
          </p:nvPr>
        </p:nvSpPr>
        <p:spPr>
          <a:xfrm>
            <a:off x="8413144" y="6314710"/>
            <a:ext cx="273656" cy="2642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48</a:t>
            </a:fld>
            <a:endParaRPr/>
          </a:p>
        </p:txBody>
      </p:sp>
      <p:sp>
        <p:nvSpPr>
          <p:cNvPr id="539" name="TextBox 4"/>
          <p:cNvSpPr txBox="1"/>
          <p:nvPr/>
        </p:nvSpPr>
        <p:spPr>
          <a:xfrm>
            <a:off x="804018" y="1473880"/>
            <a:ext cx="6934239" cy="50598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400">
                <a:latin typeface="Arial"/>
                <a:ea typeface="Arial"/>
                <a:cs typeface="Arial"/>
                <a:sym typeface="Arial"/>
              </a:defRPr>
            </a:pPr>
            <a:r>
              <a:t>Le Groupe d’étude canadien a pris en compte :</a:t>
            </a:r>
          </a:p>
          <a:p>
            <a:pPr marL="342900" indent="-342900">
              <a:buSzPct val="100000"/>
              <a:buFont typeface="Arial"/>
              <a:buChar char="•"/>
              <a:defRPr sz="2400">
                <a:latin typeface="Arial"/>
                <a:ea typeface="Arial"/>
                <a:cs typeface="Arial"/>
                <a:sym typeface="Arial"/>
              </a:defRPr>
            </a:pPr>
            <a:r>
              <a:t>les contraintes de ressources en soins primaires au Canada;</a:t>
            </a:r>
          </a:p>
          <a:p>
            <a:pPr marL="342900" indent="-342900">
              <a:buSzPct val="100000"/>
              <a:buFont typeface="Arial"/>
              <a:buChar char="•"/>
              <a:defRPr sz="2400">
                <a:latin typeface="Arial"/>
                <a:ea typeface="Arial"/>
                <a:cs typeface="Arial"/>
                <a:sym typeface="Arial"/>
              </a:defRPr>
            </a:pPr>
            <a:r>
              <a:t>le fardeau associé aux activités qui utilisent des ressources limitées ou limitent l’accès aux soins primaires, avec des bénéfices non démontrés;</a:t>
            </a:r>
          </a:p>
          <a:p>
            <a:pPr marL="342900" indent="-342900">
              <a:buSzPct val="100000"/>
              <a:buFont typeface="Arial"/>
              <a:buChar char="•"/>
              <a:defRPr sz="2400">
                <a:latin typeface="Arial"/>
                <a:ea typeface="Arial"/>
                <a:cs typeface="Arial"/>
                <a:sym typeface="Arial"/>
              </a:defRPr>
            </a:pPr>
            <a:r>
              <a:t>le fait que le dépistage systématique chez les adultes peut mener à de faux positifs, et à des aiguillages et des traitements non nécessaires :</a:t>
            </a:r>
          </a:p>
          <a:p>
            <a:pPr marL="800100" lvl="1" indent="-342900">
              <a:buSzPct val="100000"/>
              <a:buFont typeface="Arial"/>
              <a:buChar char="•"/>
              <a:defRPr sz="2400">
                <a:latin typeface="Arial"/>
                <a:ea typeface="Arial"/>
                <a:cs typeface="Arial"/>
                <a:sym typeface="Arial"/>
              </a:defRPr>
            </a:pPr>
            <a:r>
              <a:t>ce qui peut empêcher des personnes ayant des problèmes de santé mentale d’accéder aux soins.</a:t>
            </a:r>
          </a:p>
          <a:p>
            <a:pPr marL="342900" indent="-342900">
              <a:buSzPct val="100000"/>
              <a:buFont typeface="Arial"/>
              <a:buChar char="•"/>
              <a:defRPr sz="2400">
                <a:latin typeface="Arial"/>
                <a:ea typeface="Arial"/>
                <a:cs typeface="Arial"/>
                <a:sym typeface="Arial"/>
              </a:defRPr>
            </a:pPr>
            <a:endParaRPr/>
          </a:p>
        </p:txBody>
      </p:sp>
      <p:sp>
        <p:nvSpPr>
          <p:cNvPr id="540" name="Title 1"/>
          <p:cNvSpPr txBox="1"/>
          <p:nvPr/>
        </p:nvSpPr>
        <p:spPr>
          <a:xfrm>
            <a:off x="502919" y="533400"/>
            <a:ext cx="8138162" cy="762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defRPr sz="2600" b="1">
                <a:solidFill>
                  <a:schemeClr val="accent2"/>
                </a:solidFill>
                <a:latin typeface="Arial"/>
                <a:ea typeface="Arial"/>
                <a:cs typeface="Arial"/>
                <a:sym typeface="Arial"/>
              </a:defRPr>
            </a:lvl1pPr>
          </a:lstStyle>
          <a:p>
            <a:r>
              <a:t>Justification</a:t>
            </a:r>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 name="Text Placeholder 5"/>
          <p:cNvSpPr txBox="1">
            <a:spLocks noGrp="1"/>
          </p:cNvSpPr>
          <p:nvPr>
            <p:ph type="body" sz="quarter" idx="1"/>
          </p:nvPr>
        </p:nvSpPr>
        <p:spPr>
          <a:xfrm>
            <a:off x="588995" y="2821471"/>
            <a:ext cx="8185878" cy="1500188"/>
          </a:xfrm>
          <a:prstGeom prst="rect">
            <a:avLst/>
          </a:prstGeom>
        </p:spPr>
        <p:txBody>
          <a:bodyPr/>
          <a:lstStyle>
            <a:lvl1pPr>
              <a:spcBef>
                <a:spcPts val="1000"/>
              </a:spcBef>
              <a:defRPr sz="4400"/>
            </a:lvl1pPr>
          </a:lstStyle>
          <a:p>
            <a:r>
              <a:t>Outils d’application des connaissances</a:t>
            </a:r>
          </a:p>
        </p:txBody>
      </p:sp>
      <p:sp>
        <p:nvSpPr>
          <p:cNvPr id="545" name="Slide Number Placeholder 2"/>
          <p:cNvSpPr txBox="1">
            <a:spLocks noGrp="1"/>
          </p:cNvSpPr>
          <p:nvPr>
            <p:ph type="sldNum" sz="quarter" idx="2"/>
          </p:nvPr>
        </p:nvSpPr>
        <p:spPr>
          <a:xfrm>
            <a:off x="8413144" y="6314710"/>
            <a:ext cx="273657" cy="2642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49</a:t>
            </a:fld>
            <a:endParaRP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Text Placeholder 5"/>
          <p:cNvSpPr txBox="1">
            <a:spLocks noGrp="1"/>
          </p:cNvSpPr>
          <p:nvPr>
            <p:ph type="body" sz="half" idx="1"/>
          </p:nvPr>
        </p:nvSpPr>
        <p:spPr>
          <a:xfrm>
            <a:off x="589029" y="3051654"/>
            <a:ext cx="8553658" cy="1522275"/>
          </a:xfrm>
          <a:prstGeom prst="rect">
            <a:avLst/>
          </a:prstGeom>
        </p:spPr>
        <p:txBody>
          <a:bodyPr/>
          <a:lstStyle>
            <a:lvl1pPr>
              <a:spcBef>
                <a:spcPts val="1000"/>
              </a:spcBef>
              <a:defRPr sz="4400"/>
            </a:lvl1pPr>
          </a:lstStyle>
          <a:p>
            <a:r>
              <a:t>Méthodes</a:t>
            </a:r>
          </a:p>
        </p:txBody>
      </p:sp>
      <p:sp>
        <p:nvSpPr>
          <p:cNvPr id="254" name="Slide Number Placeholder 3"/>
          <p:cNvSpPr txBox="1">
            <a:spLocks noGrp="1"/>
          </p:cNvSpPr>
          <p:nvPr>
            <p:ph type="sldNum" sz="quarter" idx="2"/>
          </p:nvPr>
        </p:nvSpPr>
        <p:spPr>
          <a:xfrm>
            <a:off x="8497902" y="6314710"/>
            <a:ext cx="188898" cy="2642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a:t>
            </a:fld>
            <a:endParaRPr/>
          </a:p>
        </p:txBody>
      </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 name="Title 1"/>
          <p:cNvSpPr txBox="1">
            <a:spLocks noGrp="1"/>
          </p:cNvSpPr>
          <p:nvPr>
            <p:ph type="title"/>
          </p:nvPr>
        </p:nvSpPr>
        <p:spPr>
          <a:prstGeom prst="rect">
            <a:avLst/>
          </a:prstGeom>
        </p:spPr>
        <p:txBody>
          <a:bodyPr/>
          <a:lstStyle>
            <a:lvl1pPr>
              <a:defRPr sz="3200">
                <a:solidFill>
                  <a:schemeClr val="accent2"/>
                </a:solidFill>
              </a:defRPr>
            </a:lvl1pPr>
          </a:lstStyle>
          <a:p>
            <a:r>
              <a:t>Outils</a:t>
            </a:r>
          </a:p>
        </p:txBody>
      </p:sp>
      <p:sp>
        <p:nvSpPr>
          <p:cNvPr id="548" name="Content Placeholder 2"/>
          <p:cNvSpPr txBox="1">
            <a:spLocks noGrp="1"/>
          </p:cNvSpPr>
          <p:nvPr>
            <p:ph type="body" sz="quarter" idx="1"/>
          </p:nvPr>
        </p:nvSpPr>
        <p:spPr>
          <a:xfrm>
            <a:off x="405058" y="2758507"/>
            <a:ext cx="4619524" cy="2016693"/>
          </a:xfrm>
          <a:prstGeom prst="rect">
            <a:avLst/>
          </a:prstGeom>
          <a:solidFill>
            <a:schemeClr val="accent1"/>
          </a:solidFill>
        </p:spPr>
        <p:txBody>
          <a:bodyPr lIns="274320" tIns="274320" rIns="274320" bIns="274320"/>
          <a:lstStyle/>
          <a:p>
            <a:pPr marL="294894" indent="-294894" defTabSz="786384">
              <a:spcBef>
                <a:spcPts val="400"/>
              </a:spcBef>
              <a:defRPr sz="1806" b="1">
                <a:solidFill>
                  <a:srgbClr val="FFFFFF"/>
                </a:solidFill>
              </a:defRPr>
            </a:pPr>
            <a:r>
              <a:t>Infographie à l’intention des patients</a:t>
            </a:r>
          </a:p>
          <a:p>
            <a:pPr marL="294894" indent="-294894" defTabSz="786384">
              <a:spcBef>
                <a:spcPts val="400"/>
              </a:spcBef>
              <a:defRPr sz="1806" b="1">
                <a:solidFill>
                  <a:srgbClr val="FFFFFF"/>
                </a:solidFill>
              </a:defRPr>
            </a:pPr>
            <a:r>
              <a:t>Infographie à l’intention des cliniciens</a:t>
            </a:r>
          </a:p>
          <a:p>
            <a:pPr marL="294894" indent="-294894" defTabSz="786384">
              <a:spcBef>
                <a:spcPts val="400"/>
              </a:spcBef>
              <a:defRPr sz="1806" b="1">
                <a:solidFill>
                  <a:srgbClr val="FFFFFF"/>
                </a:solidFill>
              </a:defRPr>
            </a:pPr>
            <a:r>
              <a:t>Page Web publique</a:t>
            </a:r>
          </a:p>
        </p:txBody>
      </p:sp>
      <p:sp>
        <p:nvSpPr>
          <p:cNvPr id="549" name="Slide Number Placeholder 3"/>
          <p:cNvSpPr txBox="1">
            <a:spLocks noGrp="1"/>
          </p:cNvSpPr>
          <p:nvPr>
            <p:ph type="sldNum" sz="quarter" idx="2"/>
          </p:nvPr>
        </p:nvSpPr>
        <p:spPr>
          <a:xfrm>
            <a:off x="8413144" y="6314710"/>
            <a:ext cx="273657" cy="2642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50</a:t>
            </a:fld>
            <a:endParaRPr/>
          </a:p>
        </p:txBody>
      </p:sp>
      <p:grpSp>
        <p:nvGrpSpPr>
          <p:cNvPr id="552" name="Group 6"/>
          <p:cNvGrpSpPr/>
          <p:nvPr/>
        </p:nvGrpSpPr>
        <p:grpSpPr>
          <a:xfrm>
            <a:off x="4660900" y="609781"/>
            <a:ext cx="3972215" cy="5486295"/>
            <a:chOff x="0" y="0"/>
            <a:chExt cx="3972214" cy="5486293"/>
          </a:xfrm>
        </p:grpSpPr>
        <p:pic>
          <p:nvPicPr>
            <p:cNvPr id="550" name="Picture 4" descr="Picture 4"/>
            <p:cNvPicPr>
              <a:picLocks noChangeAspect="1"/>
            </p:cNvPicPr>
            <p:nvPr/>
          </p:nvPicPr>
          <p:blipFill>
            <a:blip r:embed="rId3"/>
            <a:stretch>
              <a:fillRect/>
            </a:stretch>
          </p:blipFill>
          <p:spPr>
            <a:xfrm>
              <a:off x="1741632" y="-1"/>
              <a:ext cx="2230583" cy="5347065"/>
            </a:xfrm>
            <a:prstGeom prst="rect">
              <a:avLst/>
            </a:prstGeom>
            <a:ln w="12700" cap="flat">
              <a:noFill/>
              <a:miter lim="400000"/>
            </a:ln>
            <a:effectLst/>
          </p:spPr>
        </p:pic>
        <p:pic>
          <p:nvPicPr>
            <p:cNvPr id="551" name="Picture 5" descr="Picture 5"/>
            <p:cNvPicPr>
              <a:picLocks noChangeAspect="1"/>
            </p:cNvPicPr>
            <p:nvPr/>
          </p:nvPicPr>
          <p:blipFill>
            <a:blip r:embed="rId4"/>
            <a:stretch>
              <a:fillRect/>
            </a:stretch>
          </p:blipFill>
          <p:spPr>
            <a:xfrm>
              <a:off x="0" y="628937"/>
              <a:ext cx="2266951" cy="4857357"/>
            </a:xfrm>
            <a:prstGeom prst="rect">
              <a:avLst/>
            </a:prstGeom>
            <a:ln w="12700" cap="flat">
              <a:noFill/>
              <a:miter lim="400000"/>
            </a:ln>
            <a:effectLst/>
          </p:spPr>
        </p:pic>
      </p:grpSp>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 name="Slide Number Placeholder 3"/>
          <p:cNvSpPr txBox="1">
            <a:spLocks noGrp="1"/>
          </p:cNvSpPr>
          <p:nvPr>
            <p:ph type="sldNum" sz="quarter" idx="2"/>
          </p:nvPr>
        </p:nvSpPr>
        <p:spPr>
          <a:xfrm>
            <a:off x="8413144" y="6314710"/>
            <a:ext cx="273657" cy="2642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51</a:t>
            </a:fld>
            <a:endParaRPr/>
          </a:p>
        </p:txBody>
      </p:sp>
      <p:sp>
        <p:nvSpPr>
          <p:cNvPr id="558" name="Title 1"/>
          <p:cNvSpPr txBox="1">
            <a:spLocks noGrp="1"/>
          </p:cNvSpPr>
          <p:nvPr>
            <p:ph type="title"/>
          </p:nvPr>
        </p:nvSpPr>
        <p:spPr>
          <a:prstGeom prst="rect">
            <a:avLst/>
          </a:prstGeom>
        </p:spPr>
        <p:txBody>
          <a:bodyPr/>
          <a:lstStyle>
            <a:lvl1pPr>
              <a:defRPr sz="3200">
                <a:solidFill>
                  <a:schemeClr val="accent2"/>
                </a:solidFill>
              </a:defRPr>
            </a:lvl1pPr>
          </a:lstStyle>
          <a:p>
            <a:r>
              <a:t>Outils</a:t>
            </a:r>
          </a:p>
        </p:txBody>
      </p:sp>
      <p:grpSp>
        <p:nvGrpSpPr>
          <p:cNvPr id="561" name="Group 6"/>
          <p:cNvGrpSpPr/>
          <p:nvPr/>
        </p:nvGrpSpPr>
        <p:grpSpPr>
          <a:xfrm>
            <a:off x="1407899" y="892108"/>
            <a:ext cx="6328201" cy="5316948"/>
            <a:chOff x="0" y="0"/>
            <a:chExt cx="6328200" cy="5316947"/>
          </a:xfrm>
        </p:grpSpPr>
        <p:pic>
          <p:nvPicPr>
            <p:cNvPr id="559" name="Picture 7" descr="Picture 7"/>
            <p:cNvPicPr>
              <a:picLocks noChangeAspect="1"/>
            </p:cNvPicPr>
            <p:nvPr/>
          </p:nvPicPr>
          <p:blipFill>
            <a:blip r:embed="rId3"/>
            <a:stretch>
              <a:fillRect/>
            </a:stretch>
          </p:blipFill>
          <p:spPr>
            <a:xfrm>
              <a:off x="0" y="0"/>
              <a:ext cx="6328201" cy="5316948"/>
            </a:xfrm>
            <a:prstGeom prst="rect">
              <a:avLst/>
            </a:prstGeom>
            <a:ln w="12700" cap="flat">
              <a:noFill/>
              <a:miter lim="400000"/>
            </a:ln>
            <a:effectLst/>
          </p:spPr>
        </p:pic>
        <p:pic>
          <p:nvPicPr>
            <p:cNvPr id="560" name="Picture 1" descr="Picture 1"/>
            <p:cNvPicPr>
              <a:picLocks noChangeAspect="1"/>
            </p:cNvPicPr>
            <p:nvPr/>
          </p:nvPicPr>
          <p:blipFill>
            <a:blip r:embed="rId4"/>
            <a:srcRect l="3316" r="3616"/>
            <a:stretch>
              <a:fillRect/>
            </a:stretch>
          </p:blipFill>
          <p:spPr>
            <a:xfrm>
              <a:off x="468798" y="594184"/>
              <a:ext cx="5373500" cy="3049391"/>
            </a:xfrm>
            <a:prstGeom prst="rect">
              <a:avLst/>
            </a:prstGeom>
            <a:ln w="12700" cap="flat">
              <a:noFill/>
              <a:miter lim="400000"/>
            </a:ln>
            <a:effectLst/>
          </p:spPr>
        </p:pic>
      </p:gr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 name="Text Placeholder 5"/>
          <p:cNvSpPr txBox="1">
            <a:spLocks noGrp="1"/>
          </p:cNvSpPr>
          <p:nvPr>
            <p:ph type="body" sz="quarter" idx="1"/>
          </p:nvPr>
        </p:nvSpPr>
        <p:spPr>
          <a:xfrm>
            <a:off x="577952" y="2865645"/>
            <a:ext cx="7810397" cy="1500189"/>
          </a:xfrm>
          <a:prstGeom prst="rect">
            <a:avLst/>
          </a:prstGeom>
        </p:spPr>
        <p:txBody>
          <a:bodyPr/>
          <a:lstStyle>
            <a:lvl1pPr>
              <a:spcBef>
                <a:spcPts val="1000"/>
              </a:spcBef>
              <a:defRPr sz="4400"/>
            </a:lvl1pPr>
          </a:lstStyle>
          <a:p>
            <a:r>
              <a:t>Conclusion</a:t>
            </a:r>
          </a:p>
        </p:txBody>
      </p:sp>
      <p:sp>
        <p:nvSpPr>
          <p:cNvPr id="566" name="Slide Number Placeholder 3"/>
          <p:cNvSpPr txBox="1">
            <a:spLocks noGrp="1"/>
          </p:cNvSpPr>
          <p:nvPr>
            <p:ph type="sldNum" sz="quarter" idx="2"/>
          </p:nvPr>
        </p:nvSpPr>
        <p:spPr>
          <a:xfrm>
            <a:off x="8413144" y="6314710"/>
            <a:ext cx="273657" cy="2642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52</a:t>
            </a:fld>
            <a:endParaRPr/>
          </a:p>
        </p:txBody>
      </p:sp>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 name="Slide Number Placeholder 3"/>
          <p:cNvSpPr txBox="1">
            <a:spLocks noGrp="1"/>
          </p:cNvSpPr>
          <p:nvPr>
            <p:ph type="sldNum" sz="quarter" idx="2"/>
          </p:nvPr>
        </p:nvSpPr>
        <p:spPr>
          <a:xfrm>
            <a:off x="8413144" y="6314710"/>
            <a:ext cx="273656" cy="2642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53</a:t>
            </a:fld>
            <a:endParaRPr/>
          </a:p>
        </p:txBody>
      </p:sp>
      <p:pic>
        <p:nvPicPr>
          <p:cNvPr id="572" name="Graphic 7" descr="Graphic 7"/>
          <p:cNvPicPr>
            <a:picLocks noChangeAspect="1"/>
          </p:cNvPicPr>
          <p:nvPr/>
        </p:nvPicPr>
        <p:blipFill>
          <a:blip r:embed="rId2"/>
          <a:stretch>
            <a:fillRect/>
          </a:stretch>
        </p:blipFill>
        <p:spPr>
          <a:xfrm>
            <a:off x="7730007" y="755798"/>
            <a:ext cx="765124" cy="765124"/>
          </a:xfrm>
          <a:prstGeom prst="rect">
            <a:avLst/>
          </a:prstGeom>
          <a:ln w="12700">
            <a:miter lim="400000"/>
          </a:ln>
        </p:spPr>
      </p:pic>
      <p:grpSp>
        <p:nvGrpSpPr>
          <p:cNvPr id="575" name="Content Placeholder 2"/>
          <p:cNvGrpSpPr/>
          <p:nvPr/>
        </p:nvGrpSpPr>
        <p:grpSpPr>
          <a:xfrm>
            <a:off x="457200" y="567780"/>
            <a:ext cx="8229600" cy="953142"/>
            <a:chOff x="0" y="0"/>
            <a:chExt cx="8229600" cy="953141"/>
          </a:xfrm>
        </p:grpSpPr>
        <p:sp>
          <p:nvSpPr>
            <p:cNvPr id="573" name="Rectangle"/>
            <p:cNvSpPr/>
            <p:nvPr/>
          </p:nvSpPr>
          <p:spPr>
            <a:xfrm>
              <a:off x="0" y="-1"/>
              <a:ext cx="8229600" cy="953143"/>
            </a:xfrm>
            <a:prstGeom prst="rect">
              <a:avLst/>
            </a:prstGeom>
            <a:solidFill>
              <a:srgbClr val="E1F2FC"/>
            </a:solidFill>
            <a:ln w="9525" cap="flat">
              <a:solidFill>
                <a:srgbClr val="2CA8ED"/>
              </a:solidFill>
              <a:prstDash val="solid"/>
              <a:round/>
            </a:ln>
            <a:effectLst/>
          </p:spPr>
          <p:txBody>
            <a:bodyPr wrap="square" lIns="45719" tIns="45719" rIns="45719" bIns="45719" numCol="1" anchor="ctr">
              <a:noAutofit/>
            </a:bodyPr>
            <a:lstStyle/>
            <a:p>
              <a:pPr marL="342900" indent="-342900">
                <a:spcBef>
                  <a:spcPts val="500"/>
                </a:spcBef>
                <a:defRPr sz="2400" b="1">
                  <a:latin typeface="Arial"/>
                  <a:ea typeface="Arial"/>
                  <a:cs typeface="Arial"/>
                  <a:sym typeface="Arial"/>
                </a:defRPr>
              </a:pPr>
              <a:endParaRPr/>
            </a:p>
          </p:txBody>
        </p:sp>
        <p:sp>
          <p:nvSpPr>
            <p:cNvPr id="574" name="Recommandation forte"/>
            <p:cNvSpPr txBox="1"/>
            <p:nvPr/>
          </p:nvSpPr>
          <p:spPr>
            <a:xfrm>
              <a:off x="50482" y="4762"/>
              <a:ext cx="8128636" cy="94361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rmAutofit/>
            </a:bodyPr>
            <a:lstStyle>
              <a:lvl1pPr marL="342900" indent="-342900">
                <a:spcBef>
                  <a:spcPts val="600"/>
                </a:spcBef>
                <a:defRPr sz="2800" b="1">
                  <a:latin typeface="Arial"/>
                  <a:ea typeface="Arial"/>
                  <a:cs typeface="Arial"/>
                  <a:sym typeface="Arial"/>
                </a:defRPr>
              </a:lvl1pPr>
            </a:lstStyle>
            <a:p>
              <a:r>
                <a:t>Recommandation forte</a:t>
              </a:r>
            </a:p>
          </p:txBody>
        </p:sp>
      </p:grpSp>
      <p:pic>
        <p:nvPicPr>
          <p:cNvPr id="576" name="Graphic 7" descr="Graphic 7"/>
          <p:cNvPicPr>
            <a:picLocks noChangeAspect="1"/>
          </p:cNvPicPr>
          <p:nvPr/>
        </p:nvPicPr>
        <p:blipFill>
          <a:blip r:embed="rId2"/>
          <a:stretch>
            <a:fillRect/>
          </a:stretch>
        </p:blipFill>
        <p:spPr>
          <a:xfrm>
            <a:off x="7730007" y="644702"/>
            <a:ext cx="765124" cy="765125"/>
          </a:xfrm>
          <a:prstGeom prst="rect">
            <a:avLst/>
          </a:prstGeom>
          <a:ln w="12700">
            <a:miter lim="400000"/>
          </a:ln>
        </p:spPr>
      </p:pic>
      <p:sp>
        <p:nvSpPr>
          <p:cNvPr id="577" name="Content Placeholder 2"/>
          <p:cNvSpPr txBox="1"/>
          <p:nvPr/>
        </p:nvSpPr>
        <p:spPr>
          <a:xfrm>
            <a:off x="822265" y="2695219"/>
            <a:ext cx="4795912" cy="40455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342900" indent="-342900">
              <a:spcBef>
                <a:spcPts val="500"/>
              </a:spcBef>
              <a:buSzPct val="100000"/>
              <a:buFont typeface="Arial"/>
              <a:buChar char="•"/>
              <a:defRPr sz="2400">
                <a:latin typeface="Arial"/>
                <a:ea typeface="Arial"/>
                <a:cs typeface="Arial"/>
                <a:sym typeface="Arial"/>
              </a:defRPr>
            </a:pPr>
            <a:r>
              <a:t>La recommandation de ne pas faire le dépistage chez tous les adultes au moyen d’un instrument, comme un questionnaire, et met l’accent sur l’importance de la prestation de bons soins cliniques et de la vigilance quant au bien-être des patients</a:t>
            </a:r>
          </a:p>
          <a:p>
            <a:pPr marL="742950" lvl="1" indent="-285750">
              <a:spcBef>
                <a:spcPts val="1400"/>
              </a:spcBef>
              <a:buSzPct val="100000"/>
              <a:buFont typeface="Arial"/>
              <a:buChar char="–"/>
              <a:defRPr sz="2000">
                <a:latin typeface="Arial"/>
                <a:ea typeface="Arial"/>
                <a:cs typeface="Arial"/>
                <a:sym typeface="Arial"/>
              </a:defRPr>
            </a:pPr>
            <a:endParaRPr/>
          </a:p>
        </p:txBody>
      </p:sp>
      <p:pic>
        <p:nvPicPr>
          <p:cNvPr id="578" name="Picture 10" descr="Picture 10"/>
          <p:cNvPicPr>
            <a:picLocks noChangeAspect="1"/>
          </p:cNvPicPr>
          <p:nvPr/>
        </p:nvPicPr>
        <p:blipFill>
          <a:blip r:embed="rId3"/>
          <a:stretch>
            <a:fillRect/>
          </a:stretch>
        </p:blipFill>
        <p:spPr>
          <a:xfrm>
            <a:off x="5851788" y="2614935"/>
            <a:ext cx="2645501" cy="2424422"/>
          </a:xfrm>
          <a:prstGeom prst="rect">
            <a:avLst/>
          </a:prstGeom>
          <a:ln w="12700">
            <a:miter lim="400000"/>
          </a:ln>
        </p:spPr>
      </p:pic>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 name="Title 1"/>
          <p:cNvSpPr txBox="1">
            <a:spLocks noGrp="1"/>
          </p:cNvSpPr>
          <p:nvPr>
            <p:ph type="title"/>
          </p:nvPr>
        </p:nvSpPr>
        <p:spPr>
          <a:xfrm>
            <a:off x="540000" y="514800"/>
            <a:ext cx="8213153" cy="824401"/>
          </a:xfrm>
          <a:prstGeom prst="rect">
            <a:avLst/>
          </a:prstGeom>
        </p:spPr>
        <p:txBody>
          <a:bodyPr/>
          <a:lstStyle>
            <a:lvl1pPr>
              <a:defRPr sz="3600">
                <a:solidFill>
                  <a:schemeClr val="accent2"/>
                </a:solidFill>
              </a:defRPr>
            </a:lvl1pPr>
          </a:lstStyle>
          <a:p>
            <a:r>
              <a:t>À retenir</a:t>
            </a:r>
          </a:p>
        </p:txBody>
      </p:sp>
      <p:sp>
        <p:nvSpPr>
          <p:cNvPr id="581" name="Content Placeholder 2"/>
          <p:cNvSpPr txBox="1">
            <a:spLocks noGrp="1"/>
          </p:cNvSpPr>
          <p:nvPr>
            <p:ph type="body" sz="half" idx="1"/>
          </p:nvPr>
        </p:nvSpPr>
        <p:spPr>
          <a:xfrm>
            <a:off x="453815" y="1315191"/>
            <a:ext cx="8039983" cy="2930577"/>
          </a:xfrm>
          <a:prstGeom prst="rect">
            <a:avLst/>
          </a:prstGeom>
        </p:spPr>
        <p:txBody>
          <a:bodyPr/>
          <a:lstStyle/>
          <a:p>
            <a:pPr>
              <a:defRPr b="1"/>
            </a:pPr>
            <a:r>
              <a:t>Faites preuve de vigilance et informez-vous </a:t>
            </a:r>
            <a:r>
              <a:rPr b="0"/>
              <a:t>régulièrement sur la santé mentale de vos patients</a:t>
            </a:r>
          </a:p>
          <a:p>
            <a:pPr>
              <a:defRPr b="1"/>
            </a:pPr>
            <a:r>
              <a:t>N’utilisez pas </a:t>
            </a:r>
            <a:r>
              <a:rPr b="0"/>
              <a:t>de questionnaire avec un seuil pour détecter la dépression</a:t>
            </a:r>
          </a:p>
          <a:p>
            <a:pPr>
              <a:defRPr b="1"/>
            </a:pPr>
            <a:r>
              <a:t>Utilisez tous les renseignements cliniques </a:t>
            </a:r>
            <a:r>
              <a:rPr b="0"/>
              <a:t>pour faire une évaluation de la santé mentale</a:t>
            </a:r>
          </a:p>
        </p:txBody>
      </p:sp>
      <p:grpSp>
        <p:nvGrpSpPr>
          <p:cNvPr id="588" name="Group 7"/>
          <p:cNvGrpSpPr/>
          <p:nvPr/>
        </p:nvGrpSpPr>
        <p:grpSpPr>
          <a:xfrm>
            <a:off x="445107" y="4470451"/>
            <a:ext cx="8058223" cy="1553497"/>
            <a:chOff x="0" y="0"/>
            <a:chExt cx="8058221" cy="1553496"/>
          </a:xfrm>
        </p:grpSpPr>
        <p:sp>
          <p:nvSpPr>
            <p:cNvPr id="582" name="Rectangle: Rounded Corners 6"/>
            <p:cNvSpPr/>
            <p:nvPr/>
          </p:nvSpPr>
          <p:spPr>
            <a:xfrm>
              <a:off x="582282" y="216087"/>
              <a:ext cx="7475940" cy="1337409"/>
            </a:xfrm>
            <a:prstGeom prst="roundRect">
              <a:avLst>
                <a:gd name="adj" fmla="val 16667"/>
              </a:avLst>
            </a:prstGeom>
            <a:solidFill>
              <a:srgbClr val="0D0D0D"/>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nvGrpSpPr>
            <p:cNvPr id="585" name="Rectangle: Rounded Corners 4"/>
            <p:cNvGrpSpPr/>
            <p:nvPr/>
          </p:nvGrpSpPr>
          <p:grpSpPr>
            <a:xfrm>
              <a:off x="471394" y="5011"/>
              <a:ext cx="7581650" cy="1420538"/>
              <a:chOff x="0" y="0"/>
              <a:chExt cx="7581648" cy="1420536"/>
            </a:xfrm>
          </p:grpSpPr>
          <p:sp>
            <p:nvSpPr>
              <p:cNvPr id="583" name="Rounded Rectangle"/>
              <p:cNvSpPr/>
              <p:nvPr/>
            </p:nvSpPr>
            <p:spPr>
              <a:xfrm>
                <a:off x="0" y="0"/>
                <a:ext cx="7581649" cy="1420537"/>
              </a:xfrm>
              <a:prstGeom prst="roundRect">
                <a:avLst>
                  <a:gd name="adj" fmla="val 16667"/>
                </a:avLst>
              </a:prstGeom>
              <a:solidFill>
                <a:srgbClr val="404040"/>
              </a:solidFill>
              <a:ln w="12700" cap="flat">
                <a:noFill/>
                <a:miter lim="400000"/>
              </a:ln>
              <a:effectLst/>
            </p:spPr>
            <p:txBody>
              <a:bodyPr wrap="square" lIns="45719" tIns="45719" rIns="45719" bIns="45719" numCol="1" anchor="ctr">
                <a:noAutofit/>
              </a:bodyPr>
              <a:lstStyle/>
              <a:p>
                <a:pPr>
                  <a:defRPr>
                    <a:solidFill>
                      <a:srgbClr val="FFFFFF"/>
                    </a:solidFill>
                  </a:defRPr>
                </a:pPr>
                <a:endParaRPr/>
              </a:p>
            </p:txBody>
          </p:sp>
          <p:sp>
            <p:nvSpPr>
              <p:cNvPr id="584" name="Le Groupe d’étude canadien a créé des infographies pour les patients et les cliniciens qui résument le guide de pratique clinique"/>
              <p:cNvSpPr txBox="1"/>
              <p:nvPr/>
            </p:nvSpPr>
            <p:spPr>
              <a:xfrm>
                <a:off x="938025" y="136133"/>
                <a:ext cx="6391399" cy="114827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defRPr sz="2400">
                    <a:solidFill>
                      <a:srgbClr val="FFFFFF"/>
                    </a:solidFill>
                    <a:latin typeface="Arial"/>
                    <a:ea typeface="Arial"/>
                    <a:cs typeface="Arial"/>
                    <a:sym typeface="Arial"/>
                  </a:defRPr>
                </a:lvl1pPr>
              </a:lstStyle>
              <a:p>
                <a:r>
                  <a:t>Le Groupe d’étude canadien a créé des infographies pour les patients et les cliniciens qui résument le guide de pratique clinique</a:t>
                </a:r>
              </a:p>
            </p:txBody>
          </p:sp>
        </p:grpSp>
        <p:pic>
          <p:nvPicPr>
            <p:cNvPr id="586" name="Picture 3" descr="Picture 3"/>
            <p:cNvPicPr>
              <a:picLocks noChangeAspect="1"/>
            </p:cNvPicPr>
            <p:nvPr/>
          </p:nvPicPr>
          <p:blipFill>
            <a:blip r:embed="rId3"/>
            <a:stretch>
              <a:fillRect/>
            </a:stretch>
          </p:blipFill>
          <p:spPr>
            <a:xfrm>
              <a:off x="73393" y="43471"/>
              <a:ext cx="1222528" cy="1213999"/>
            </a:xfrm>
            <a:prstGeom prst="rect">
              <a:avLst/>
            </a:prstGeom>
            <a:ln w="12700" cap="flat">
              <a:noFill/>
              <a:miter lim="400000"/>
            </a:ln>
            <a:effectLst/>
          </p:spPr>
        </p:pic>
        <p:sp>
          <p:nvSpPr>
            <p:cNvPr id="587" name="Oval 5"/>
            <p:cNvSpPr/>
            <p:nvPr/>
          </p:nvSpPr>
          <p:spPr>
            <a:xfrm>
              <a:off x="0" y="-1"/>
              <a:ext cx="1206501" cy="1190625"/>
            </a:xfrm>
            <a:prstGeom prst="ellipse">
              <a:avLst/>
            </a:prstGeom>
            <a:noFill/>
            <a:ln w="25400" cap="flat">
              <a:solidFill>
                <a:srgbClr val="F2F2F2"/>
              </a:solidFill>
              <a:prstDash val="solid"/>
              <a:round/>
            </a:ln>
            <a:effectLst/>
          </p:spPr>
          <p:txBody>
            <a:bodyPr wrap="square" lIns="45719" tIns="45719" rIns="45719" bIns="45719" numCol="1" anchor="ctr">
              <a:noAutofit/>
            </a:bodyPr>
            <a:lstStyle/>
            <a:p>
              <a:pPr algn="ctr">
                <a:defRPr>
                  <a:solidFill>
                    <a:srgbClr val="FFFFFF"/>
                  </a:solidFill>
                </a:defRPr>
              </a:pPr>
              <a:endParaRPr/>
            </a:p>
          </p:txBody>
        </p:sp>
      </p:grpSp>
      <p:sp>
        <p:nvSpPr>
          <p:cNvPr id="589" name="Slide Number Placeholder 3"/>
          <p:cNvSpPr txBox="1">
            <a:spLocks noGrp="1"/>
          </p:cNvSpPr>
          <p:nvPr>
            <p:ph type="sldNum" sz="quarter" idx="2"/>
          </p:nvPr>
        </p:nvSpPr>
        <p:spPr>
          <a:xfrm>
            <a:off x="8413144" y="6314710"/>
            <a:ext cx="273657" cy="2642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54</a:t>
            </a:fld>
            <a:endParaRPr/>
          </a:p>
        </p:txBody>
      </p:sp>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 name="Content Placeholder 2"/>
          <p:cNvSpPr txBox="1">
            <a:spLocks noGrp="1"/>
          </p:cNvSpPr>
          <p:nvPr>
            <p:ph type="body" sz="half" idx="1"/>
          </p:nvPr>
        </p:nvSpPr>
        <p:spPr>
          <a:xfrm>
            <a:off x="3567314" y="1630901"/>
            <a:ext cx="4647351" cy="3606416"/>
          </a:xfrm>
          <a:prstGeom prst="rect">
            <a:avLst/>
          </a:prstGeom>
        </p:spPr>
        <p:txBody>
          <a:bodyPr/>
          <a:lstStyle/>
          <a:p>
            <a:pPr marL="0" indent="0" defTabSz="786384">
              <a:spcBef>
                <a:spcPts val="1200"/>
              </a:spcBef>
              <a:buSzTx/>
              <a:buNone/>
              <a:defRPr sz="1548"/>
            </a:pPr>
            <a:r>
              <a:t>La dépression peut nuire grandement à la santé et au bien-être des gens et, malheureusement, elle est de plus en plus fréquente. Cependant, les données montrent qu’une approche générique de dépistage pour tous les adultes avec un questionnaire n’a qu’un effet minime ou nul sur la santé. Étant donné la difficulté considérable à obtenir des soins de santé mentale au Canada, nous ne recommandons pas des interventions sans bénéfices démontrés. Soyez plutôt vigilants et informez-vous sur la santé mentale de vos patients durant les soins habituels.</a:t>
            </a:r>
          </a:p>
          <a:p>
            <a:pPr marL="0" indent="0" defTabSz="786384">
              <a:spcBef>
                <a:spcPts val="300"/>
              </a:spcBef>
              <a:buSzTx/>
              <a:buNone/>
              <a:defRPr sz="1376"/>
            </a:pPr>
            <a:r>
              <a:t>– </a:t>
            </a:r>
            <a:r>
              <a:rPr sz="1548"/>
              <a:t>D</a:t>
            </a:r>
            <a:r>
              <a:rPr sz="1548" baseline="29674"/>
              <a:t>r</a:t>
            </a:r>
            <a:r>
              <a:rPr sz="1548"/>
              <a:t> Eddy Lang, président, </a:t>
            </a:r>
            <a:br>
              <a:rPr sz="1548"/>
            </a:br>
            <a:r>
              <a:rPr sz="1548"/>
              <a:t>Groupe de travail sur la dépression chez les adultes</a:t>
            </a:r>
          </a:p>
        </p:txBody>
      </p:sp>
      <p:sp>
        <p:nvSpPr>
          <p:cNvPr id="594" name="Slide Number Placeholder 3"/>
          <p:cNvSpPr txBox="1">
            <a:spLocks noGrp="1"/>
          </p:cNvSpPr>
          <p:nvPr>
            <p:ph type="sldNum" sz="quarter" idx="2"/>
          </p:nvPr>
        </p:nvSpPr>
        <p:spPr>
          <a:xfrm>
            <a:off x="8613492" y="6484988"/>
            <a:ext cx="301908" cy="28882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400"/>
            </a:lvl1pPr>
          </a:lstStyle>
          <a:p>
            <a:fld id="{86CB4B4D-7CA3-9044-876B-883B54F8677D}" type="slidenum">
              <a:t>55</a:t>
            </a:fld>
            <a:endParaRPr/>
          </a:p>
        </p:txBody>
      </p:sp>
      <p:pic>
        <p:nvPicPr>
          <p:cNvPr id="595" name="Graphic 6" descr="Graphic 6"/>
          <p:cNvPicPr>
            <a:picLocks noChangeAspect="1"/>
          </p:cNvPicPr>
          <p:nvPr/>
        </p:nvPicPr>
        <p:blipFill>
          <a:blip r:embed="rId2"/>
          <a:stretch>
            <a:fillRect/>
          </a:stretch>
        </p:blipFill>
        <p:spPr>
          <a:xfrm>
            <a:off x="2769683" y="1533462"/>
            <a:ext cx="914401" cy="914401"/>
          </a:xfrm>
          <a:prstGeom prst="rect">
            <a:avLst/>
          </a:prstGeom>
          <a:ln w="12700">
            <a:miter lim="400000"/>
          </a:ln>
        </p:spPr>
      </p:pic>
      <p:pic>
        <p:nvPicPr>
          <p:cNvPr id="596" name="Graphic 6" descr="Graphic 6"/>
          <p:cNvPicPr>
            <a:picLocks noChangeAspect="1"/>
          </p:cNvPicPr>
          <p:nvPr/>
        </p:nvPicPr>
        <p:blipFill>
          <a:blip r:embed="rId2"/>
          <a:stretch>
            <a:fillRect/>
          </a:stretch>
        </p:blipFill>
        <p:spPr>
          <a:xfrm rot="10800000">
            <a:off x="7896165" y="4610463"/>
            <a:ext cx="914401" cy="914401"/>
          </a:xfrm>
          <a:prstGeom prst="rect">
            <a:avLst/>
          </a:prstGeom>
          <a:ln w="12700">
            <a:miter lim="400000"/>
          </a:ln>
        </p:spPr>
      </p:pic>
      <p:sp>
        <p:nvSpPr>
          <p:cNvPr id="597" name="ZoneTexte 2"/>
          <p:cNvSpPr txBox="1"/>
          <p:nvPr/>
        </p:nvSpPr>
        <p:spPr>
          <a:xfrm>
            <a:off x="585720" y="711089"/>
            <a:ext cx="7178635" cy="6098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defRPr sz="3600" b="1">
                <a:solidFill>
                  <a:schemeClr val="accent2"/>
                </a:solidFill>
                <a:latin typeface="Arial"/>
                <a:ea typeface="Arial"/>
                <a:cs typeface="Arial"/>
                <a:sym typeface="Arial"/>
              </a:defRPr>
            </a:lvl1pPr>
          </a:lstStyle>
          <a:p>
            <a:r>
              <a:t>Merci!</a:t>
            </a:r>
          </a:p>
        </p:txBody>
      </p:sp>
      <p:pic>
        <p:nvPicPr>
          <p:cNvPr id="598" name="Picture 4" descr="Picture 4"/>
          <p:cNvPicPr>
            <a:picLocks noChangeAspect="1"/>
          </p:cNvPicPr>
          <p:nvPr/>
        </p:nvPicPr>
        <p:blipFill>
          <a:blip r:embed="rId3"/>
          <a:stretch>
            <a:fillRect/>
          </a:stretch>
        </p:blipFill>
        <p:spPr>
          <a:xfrm>
            <a:off x="446703" y="1802913"/>
            <a:ext cx="2322980" cy="3252173"/>
          </a:xfrm>
          <a:prstGeom prst="rect">
            <a:avLst/>
          </a:prstGeom>
          <a:ln w="12700">
            <a:miter lim="400000"/>
          </a:ln>
        </p:spPr>
      </p:pic>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 name="Title 1"/>
          <p:cNvSpPr txBox="1">
            <a:spLocks noGrp="1"/>
          </p:cNvSpPr>
          <p:nvPr>
            <p:ph type="title"/>
          </p:nvPr>
        </p:nvSpPr>
        <p:spPr>
          <a:xfrm>
            <a:off x="539999" y="532800"/>
            <a:ext cx="8229601" cy="824400"/>
          </a:xfrm>
          <a:prstGeom prst="rect">
            <a:avLst/>
          </a:prstGeom>
        </p:spPr>
        <p:txBody>
          <a:bodyPr/>
          <a:lstStyle>
            <a:lvl1pPr>
              <a:defRPr sz="3200">
                <a:solidFill>
                  <a:schemeClr val="accent2"/>
                </a:solidFill>
              </a:defRPr>
            </a:lvl1pPr>
          </a:lstStyle>
          <a:p>
            <a:r>
              <a:t>Renseignements additionnels</a:t>
            </a:r>
          </a:p>
        </p:txBody>
      </p:sp>
      <p:sp>
        <p:nvSpPr>
          <p:cNvPr id="601" name="Content Placeholder 2"/>
          <p:cNvSpPr txBox="1">
            <a:spLocks noGrp="1"/>
          </p:cNvSpPr>
          <p:nvPr>
            <p:ph type="body" sz="quarter" idx="1"/>
          </p:nvPr>
        </p:nvSpPr>
        <p:spPr>
          <a:xfrm>
            <a:off x="457199" y="2598760"/>
            <a:ext cx="4567303" cy="1523927"/>
          </a:xfrm>
          <a:prstGeom prst="rect">
            <a:avLst/>
          </a:prstGeom>
        </p:spPr>
        <p:txBody>
          <a:bodyPr/>
          <a:lstStyle/>
          <a:p>
            <a:pPr marL="0" indent="0" defTabSz="576072">
              <a:spcBef>
                <a:spcPts val="300"/>
              </a:spcBef>
              <a:buSzTx/>
              <a:buNone/>
              <a:defRPr sz="1512"/>
            </a:pPr>
            <a:r>
              <a:t>Pour trouver le guide de pratique clinique, les infographies destinées aux cliniciens et au public et les liens vers les revues systématiques, visitez le site :</a:t>
            </a:r>
          </a:p>
          <a:p>
            <a:pPr marL="0" indent="0" defTabSz="576072">
              <a:spcBef>
                <a:spcPts val="300"/>
              </a:spcBef>
              <a:buSzTx/>
              <a:buNone/>
              <a:defRPr sz="1512"/>
            </a:pPr>
            <a:endParaRPr/>
          </a:p>
          <a:p>
            <a:pPr marL="216027" indent="-216027" defTabSz="576072">
              <a:spcBef>
                <a:spcPts val="300"/>
              </a:spcBef>
              <a:defRPr sz="1512"/>
            </a:pPr>
            <a:r>
              <a:rPr u="sng">
                <a:solidFill>
                  <a:schemeClr val="accent2"/>
                </a:solidFill>
                <a:uFill>
                  <a:solidFill>
                    <a:schemeClr val="accent2"/>
                  </a:solidFill>
                </a:uFill>
                <a:hlinkClick r:id="rId3"/>
              </a:rPr>
              <a:t>http://canadiantaskforce.ca/fr</a:t>
            </a:r>
          </a:p>
        </p:txBody>
      </p:sp>
      <p:pic>
        <p:nvPicPr>
          <p:cNvPr id="602" name="Picture 4" descr="Picture 4"/>
          <p:cNvPicPr>
            <a:picLocks noChangeAspect="1"/>
          </p:cNvPicPr>
          <p:nvPr/>
        </p:nvPicPr>
        <p:blipFill>
          <a:blip r:embed="rId4"/>
          <a:stretch>
            <a:fillRect/>
          </a:stretch>
        </p:blipFill>
        <p:spPr>
          <a:xfrm>
            <a:off x="5090166" y="1527621"/>
            <a:ext cx="3597694" cy="3670100"/>
          </a:xfrm>
          <a:prstGeom prst="rect">
            <a:avLst/>
          </a:prstGeom>
          <a:ln w="12700">
            <a:miter lim="400000"/>
          </a:ln>
        </p:spPr>
      </p:pic>
      <p:sp>
        <p:nvSpPr>
          <p:cNvPr id="603" name="Slide Number Placeholder 3"/>
          <p:cNvSpPr txBox="1">
            <a:spLocks noGrp="1"/>
          </p:cNvSpPr>
          <p:nvPr>
            <p:ph type="sldNum" sz="quarter" idx="2"/>
          </p:nvPr>
        </p:nvSpPr>
        <p:spPr>
          <a:xfrm>
            <a:off x="8413144" y="6314710"/>
            <a:ext cx="273657" cy="2642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56</a:t>
            </a:fld>
            <a:endParaRPr/>
          </a:p>
        </p:txBody>
      </p:sp>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 name="Slide Number Placeholder 3"/>
          <p:cNvSpPr txBox="1">
            <a:spLocks noGrp="1"/>
          </p:cNvSpPr>
          <p:nvPr>
            <p:ph type="sldNum" sz="quarter" idx="2"/>
          </p:nvPr>
        </p:nvSpPr>
        <p:spPr>
          <a:xfrm>
            <a:off x="8413144" y="6314710"/>
            <a:ext cx="273656" cy="2642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57</a:t>
            </a:fld>
            <a:endParaRPr/>
          </a:p>
        </p:txBody>
      </p:sp>
      <p:sp>
        <p:nvSpPr>
          <p:cNvPr id="608" name="TextBox 4"/>
          <p:cNvSpPr txBox="1"/>
          <p:nvPr/>
        </p:nvSpPr>
        <p:spPr>
          <a:xfrm>
            <a:off x="3032379" y="1375954"/>
            <a:ext cx="3053543" cy="11432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3600" b="1">
                <a:latin typeface="Arial"/>
                <a:ea typeface="Arial"/>
                <a:cs typeface="Arial"/>
                <a:sym typeface="Arial"/>
              </a:defRPr>
            </a:lvl1pPr>
          </a:lstStyle>
          <a:p>
            <a:r>
              <a:t>Des questions?</a:t>
            </a:r>
          </a:p>
        </p:txBody>
      </p:sp>
      <p:pic>
        <p:nvPicPr>
          <p:cNvPr id="609" name="Graphic 8" descr="Graphic 8"/>
          <p:cNvPicPr>
            <a:picLocks noChangeAspect="1"/>
          </p:cNvPicPr>
          <p:nvPr/>
        </p:nvPicPr>
        <p:blipFill>
          <a:blip r:embed="rId2"/>
          <a:stretch>
            <a:fillRect/>
          </a:stretch>
        </p:blipFill>
        <p:spPr>
          <a:xfrm>
            <a:off x="3118180" y="2502561"/>
            <a:ext cx="2881942" cy="2866995"/>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Content Placeholder 2"/>
          <p:cNvSpPr txBox="1">
            <a:spLocks noGrp="1"/>
          </p:cNvSpPr>
          <p:nvPr>
            <p:ph type="body" idx="1"/>
          </p:nvPr>
        </p:nvSpPr>
        <p:spPr>
          <a:xfrm>
            <a:off x="10441" y="1696546"/>
            <a:ext cx="7990252" cy="4299380"/>
          </a:xfrm>
          <a:prstGeom prst="rect">
            <a:avLst/>
          </a:prstGeom>
        </p:spPr>
        <p:txBody>
          <a:bodyPr>
            <a:normAutofit lnSpcReduction="10000"/>
          </a:bodyPr>
          <a:lstStyle/>
          <a:p>
            <a:pPr marL="742950" lvl="1" indent="-285750">
              <a:buChar char="•"/>
              <a:defRPr sz="2100" spc="-100"/>
            </a:pPr>
            <a:r>
              <a:rPr dirty="0"/>
              <a:t>Groupe </a:t>
            </a:r>
            <a:r>
              <a:rPr dirty="0" err="1"/>
              <a:t>indépendant</a:t>
            </a:r>
            <a:r>
              <a:rPr dirty="0"/>
              <a:t> de </a:t>
            </a:r>
            <a:r>
              <a:rPr dirty="0" err="1"/>
              <a:t>cliniciens</a:t>
            </a:r>
            <a:r>
              <a:rPr dirty="0"/>
              <a:t> et de </a:t>
            </a:r>
            <a:r>
              <a:rPr dirty="0" err="1"/>
              <a:t>méthodologistes</a:t>
            </a:r>
            <a:r>
              <a:rPr dirty="0"/>
              <a:t> </a:t>
            </a:r>
            <a:r>
              <a:rPr dirty="0" err="1"/>
              <a:t>bénévoles</a:t>
            </a:r>
            <a:endParaRPr sz="2000" spc="-95" dirty="0"/>
          </a:p>
          <a:p>
            <a:pPr marL="1143000" lvl="2" indent="-228600">
              <a:spcBef>
                <a:spcPts val="400"/>
              </a:spcBef>
              <a:defRPr sz="1900" spc="-100"/>
            </a:pPr>
            <a:r>
              <a:rPr dirty="0"/>
              <a:t>6 </a:t>
            </a:r>
            <a:r>
              <a:rPr dirty="0" err="1"/>
              <a:t>médecins</a:t>
            </a:r>
            <a:r>
              <a:rPr dirty="0"/>
              <a:t> de </a:t>
            </a:r>
            <a:r>
              <a:rPr dirty="0" err="1"/>
              <a:t>famille</a:t>
            </a:r>
            <a:r>
              <a:rPr dirty="0"/>
              <a:t>, 4 </a:t>
            </a:r>
            <a:r>
              <a:rPr dirty="0" err="1"/>
              <a:t>spécialistes</a:t>
            </a:r>
            <a:r>
              <a:rPr dirty="0"/>
              <a:t>, 2 </a:t>
            </a:r>
            <a:r>
              <a:rPr dirty="0" err="1"/>
              <a:t>infirmières</a:t>
            </a:r>
            <a:r>
              <a:rPr dirty="0"/>
              <a:t> </a:t>
            </a:r>
            <a:r>
              <a:rPr dirty="0" err="1"/>
              <a:t>praticiennes</a:t>
            </a:r>
            <a:endParaRPr spc="-29" dirty="0"/>
          </a:p>
          <a:p>
            <a:pPr marL="0" lvl="1" indent="400050">
              <a:spcBef>
                <a:spcPts val="400"/>
              </a:spcBef>
              <a:buSzTx/>
              <a:buNone/>
              <a:defRPr sz="2200"/>
            </a:pPr>
            <a:endParaRPr spc="-29" dirty="0"/>
          </a:p>
          <a:p>
            <a:pPr marL="0" lvl="1" indent="457200">
              <a:buSzTx/>
              <a:buNone/>
              <a:defRPr sz="2200" b="1"/>
            </a:pPr>
            <a:r>
              <a:rPr dirty="0" err="1"/>
              <a:t>Mandat</a:t>
            </a:r>
            <a:endParaRPr sz="2000" dirty="0"/>
          </a:p>
          <a:p>
            <a:pPr lvl="1">
              <a:buFont typeface="Arial" panose="020B0604020202020204" pitchFamily="34" charset="0"/>
              <a:buChar char="•"/>
              <a:defRPr sz="2100" spc="-100"/>
            </a:pPr>
            <a:r>
              <a:rPr sz="2100" dirty="0" err="1"/>
              <a:t>Élaborer</a:t>
            </a:r>
            <a:r>
              <a:rPr sz="2100" dirty="0"/>
              <a:t> des guides de pratique </a:t>
            </a:r>
            <a:r>
              <a:rPr sz="2100" dirty="0" err="1"/>
              <a:t>clinique</a:t>
            </a:r>
            <a:r>
              <a:rPr sz="2100" dirty="0"/>
              <a:t> </a:t>
            </a:r>
            <a:r>
              <a:rPr sz="2100" dirty="0" err="1"/>
              <a:t>fondés</a:t>
            </a:r>
            <a:r>
              <a:rPr sz="2100" dirty="0"/>
              <a:t> sur des </a:t>
            </a:r>
            <a:r>
              <a:rPr sz="2100" dirty="0" err="1"/>
              <a:t>données</a:t>
            </a:r>
            <a:r>
              <a:rPr sz="2100" dirty="0"/>
              <a:t> </a:t>
            </a:r>
            <a:r>
              <a:rPr sz="2100" dirty="0" err="1"/>
              <a:t>probantes</a:t>
            </a:r>
            <a:r>
              <a:rPr sz="2100" dirty="0"/>
              <a:t> </a:t>
            </a:r>
            <a:r>
              <a:rPr sz="2100" dirty="0" err="1"/>
              <a:t>appuyant</a:t>
            </a:r>
            <a:r>
              <a:rPr sz="2100" dirty="0"/>
              <a:t> la prestation de </a:t>
            </a:r>
            <a:r>
              <a:rPr sz="2100" dirty="0" err="1"/>
              <a:t>soins</a:t>
            </a:r>
            <a:r>
              <a:rPr sz="2100" dirty="0"/>
              <a:t> de </a:t>
            </a:r>
            <a:r>
              <a:rPr sz="2100" dirty="0" err="1"/>
              <a:t>santé</a:t>
            </a:r>
            <a:r>
              <a:rPr sz="2100" dirty="0"/>
              <a:t> </a:t>
            </a:r>
            <a:r>
              <a:rPr sz="2100" dirty="0" err="1"/>
              <a:t>préventifs</a:t>
            </a:r>
            <a:r>
              <a:rPr sz="2100" dirty="0"/>
              <a:t> par les </a:t>
            </a:r>
            <a:r>
              <a:rPr sz="2100" dirty="0" err="1"/>
              <a:t>fournisseurs</a:t>
            </a:r>
            <a:r>
              <a:rPr sz="2100" dirty="0"/>
              <a:t> de </a:t>
            </a:r>
            <a:r>
              <a:rPr sz="2100" dirty="0" err="1"/>
              <a:t>soins</a:t>
            </a:r>
            <a:r>
              <a:rPr sz="2100" dirty="0"/>
              <a:t> </a:t>
            </a:r>
            <a:r>
              <a:rPr sz="2100" dirty="0" err="1"/>
              <a:t>primaires</a:t>
            </a:r>
            <a:endParaRPr sz="2100" spc="-95" dirty="0"/>
          </a:p>
          <a:p>
            <a:pPr marL="0" lvl="1" indent="457200">
              <a:spcBef>
                <a:spcPts val="400"/>
              </a:spcBef>
              <a:buSzTx/>
              <a:buNone/>
              <a:defRPr sz="2200" b="1"/>
            </a:pPr>
            <a:endParaRPr sz="2000" spc="-95" dirty="0"/>
          </a:p>
          <a:p>
            <a:pPr marL="0" lvl="1" indent="457200">
              <a:buSzTx/>
              <a:buNone/>
              <a:defRPr sz="2200" b="1"/>
            </a:pPr>
            <a:r>
              <a:rPr dirty="0" err="1"/>
              <a:t>Objectifs</a:t>
            </a:r>
            <a:endParaRPr sz="2000" dirty="0"/>
          </a:p>
          <a:p>
            <a:pPr lvl="1">
              <a:buFont typeface="Arial" panose="020B0604020202020204" pitchFamily="34" charset="0"/>
              <a:buChar char="•"/>
              <a:defRPr sz="2100" spc="-100"/>
            </a:pPr>
            <a:r>
              <a:rPr dirty="0" err="1"/>
              <a:t>Améliorer</a:t>
            </a:r>
            <a:r>
              <a:rPr dirty="0"/>
              <a:t> la </a:t>
            </a:r>
            <a:r>
              <a:rPr dirty="0" err="1"/>
              <a:t>santé</a:t>
            </a:r>
            <a:r>
              <a:rPr dirty="0"/>
              <a:t> de la population </a:t>
            </a:r>
            <a:r>
              <a:rPr dirty="0" err="1"/>
              <a:t>canadienne</a:t>
            </a:r>
            <a:r>
              <a:rPr dirty="0"/>
              <a:t> grâce </a:t>
            </a:r>
            <a:r>
              <a:rPr dirty="0" err="1"/>
              <a:t>à</a:t>
            </a:r>
            <a:r>
              <a:rPr dirty="0"/>
              <a:t> des guides de pratique </a:t>
            </a:r>
            <a:r>
              <a:rPr dirty="0" err="1"/>
              <a:t>clinique</a:t>
            </a:r>
            <a:r>
              <a:rPr dirty="0"/>
              <a:t> </a:t>
            </a:r>
            <a:r>
              <a:rPr dirty="0" err="1"/>
              <a:t>fondés</a:t>
            </a:r>
            <a:r>
              <a:rPr dirty="0"/>
              <a:t> sur des </a:t>
            </a:r>
            <a:r>
              <a:rPr dirty="0" err="1"/>
              <a:t>données</a:t>
            </a:r>
            <a:r>
              <a:rPr dirty="0"/>
              <a:t> </a:t>
            </a:r>
            <a:r>
              <a:rPr dirty="0" err="1"/>
              <a:t>probantes</a:t>
            </a:r>
            <a:r>
              <a:rPr dirty="0"/>
              <a:t> pour les </a:t>
            </a:r>
            <a:r>
              <a:rPr dirty="0" err="1"/>
              <a:t>soins</a:t>
            </a:r>
            <a:r>
              <a:rPr dirty="0"/>
              <a:t> de </a:t>
            </a:r>
            <a:r>
              <a:rPr dirty="0" err="1"/>
              <a:t>santé</a:t>
            </a:r>
            <a:r>
              <a:rPr dirty="0"/>
              <a:t> </a:t>
            </a:r>
            <a:r>
              <a:rPr dirty="0" err="1"/>
              <a:t>primaires</a:t>
            </a:r>
            <a:endParaRPr dirty="0"/>
          </a:p>
        </p:txBody>
      </p:sp>
      <p:sp>
        <p:nvSpPr>
          <p:cNvPr id="259" name="Slide Number Placeholder 3"/>
          <p:cNvSpPr txBox="1">
            <a:spLocks noGrp="1"/>
          </p:cNvSpPr>
          <p:nvPr>
            <p:ph type="sldNum" sz="quarter" idx="2"/>
          </p:nvPr>
        </p:nvSpPr>
        <p:spPr>
          <a:xfrm>
            <a:off x="8497902" y="6314710"/>
            <a:ext cx="188898" cy="2642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a:t>
            </a:fld>
            <a:endParaRPr/>
          </a:p>
        </p:txBody>
      </p:sp>
      <p:sp>
        <p:nvSpPr>
          <p:cNvPr id="260" name="Title 4"/>
          <p:cNvSpPr txBox="1"/>
          <p:nvPr/>
        </p:nvSpPr>
        <p:spPr>
          <a:xfrm>
            <a:off x="276264" y="280913"/>
            <a:ext cx="8591472" cy="12990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defRPr sz="2800" b="1">
                <a:solidFill>
                  <a:schemeClr val="accent2"/>
                </a:solidFill>
                <a:latin typeface="Arial"/>
                <a:ea typeface="Arial"/>
                <a:cs typeface="Arial"/>
                <a:sym typeface="Arial"/>
              </a:defRPr>
            </a:lvl1pPr>
          </a:lstStyle>
          <a:p>
            <a:r>
              <a:t>Groupe d’étude canadien sur les soins de santé préventifs (GECSSP) : Qui sommes-nous et que faisons-nous?</a:t>
            </a:r>
          </a:p>
        </p:txBody>
      </p:sp>
      <p:sp>
        <p:nvSpPr>
          <p:cNvPr id="261" name="Straight Connector 4"/>
          <p:cNvSpPr/>
          <p:nvPr/>
        </p:nvSpPr>
        <p:spPr>
          <a:xfrm>
            <a:off x="456675" y="2609209"/>
            <a:ext cx="8230126" cy="1"/>
          </a:xfrm>
          <a:prstGeom prst="line">
            <a:avLst/>
          </a:prstGeom>
          <a:ln>
            <a:solidFill>
              <a:srgbClr val="000000"/>
            </a:solidFill>
          </a:ln>
        </p:spPr>
        <p:txBody>
          <a:bodyPr lIns="45719" rIns="45719"/>
          <a:lstStyle/>
          <a:p>
            <a:endParaRPr/>
          </a:p>
        </p:txBody>
      </p:sp>
      <p:sp>
        <p:nvSpPr>
          <p:cNvPr id="262" name="Straight Connector 7"/>
          <p:cNvSpPr/>
          <p:nvPr/>
        </p:nvSpPr>
        <p:spPr>
          <a:xfrm>
            <a:off x="456674" y="4285480"/>
            <a:ext cx="8230126" cy="1"/>
          </a:xfrm>
          <a:prstGeom prst="line">
            <a:avLst/>
          </a:prstGeom>
          <a:ln>
            <a:solidFill>
              <a:srgbClr val="000000"/>
            </a:solidFill>
          </a:ln>
        </p:spPr>
        <p:txBody>
          <a:bodyPr lIns="45719" rIns="45719"/>
          <a:lstStyle/>
          <a:p>
            <a:endParaRPr/>
          </a:p>
        </p:txBody>
      </p:sp>
      <p:pic>
        <p:nvPicPr>
          <p:cNvPr id="263" name="Graphic 14" descr="Graphic 14"/>
          <p:cNvPicPr>
            <a:picLocks noChangeAspect="1"/>
          </p:cNvPicPr>
          <p:nvPr/>
        </p:nvPicPr>
        <p:blipFill>
          <a:blip r:embed="rId3"/>
          <a:stretch>
            <a:fillRect/>
          </a:stretch>
        </p:blipFill>
        <p:spPr>
          <a:xfrm>
            <a:off x="7973876" y="5014493"/>
            <a:ext cx="750959" cy="717828"/>
          </a:xfrm>
          <a:prstGeom prst="rect">
            <a:avLst/>
          </a:prstGeom>
          <a:ln w="12700">
            <a:miter lim="400000"/>
          </a:ln>
        </p:spPr>
      </p:pic>
      <p:pic>
        <p:nvPicPr>
          <p:cNvPr id="264" name="Graphic 15" descr="Graphic 15"/>
          <p:cNvPicPr>
            <a:picLocks noChangeAspect="1"/>
          </p:cNvPicPr>
          <p:nvPr/>
        </p:nvPicPr>
        <p:blipFill>
          <a:blip r:embed="rId4"/>
          <a:stretch>
            <a:fillRect/>
          </a:stretch>
        </p:blipFill>
        <p:spPr>
          <a:xfrm>
            <a:off x="7973877" y="3098184"/>
            <a:ext cx="758691" cy="860288"/>
          </a:xfrm>
          <a:prstGeom prst="rect">
            <a:avLst/>
          </a:prstGeom>
          <a:ln w="12700">
            <a:miter lim="400000"/>
          </a:ln>
        </p:spPr>
      </p:pic>
      <p:pic>
        <p:nvPicPr>
          <p:cNvPr id="265" name="Graphic 16" descr="Graphic 16"/>
          <p:cNvPicPr>
            <a:picLocks noChangeAspect="1"/>
          </p:cNvPicPr>
          <p:nvPr/>
        </p:nvPicPr>
        <p:blipFill>
          <a:blip r:embed="rId5"/>
          <a:stretch>
            <a:fillRect/>
          </a:stretch>
        </p:blipFill>
        <p:spPr>
          <a:xfrm>
            <a:off x="7918660" y="1699483"/>
            <a:ext cx="878511" cy="790163"/>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TextBox 12"/>
          <p:cNvSpPr txBox="1"/>
          <p:nvPr/>
        </p:nvSpPr>
        <p:spPr>
          <a:xfrm>
            <a:off x="4823613" y="4883194"/>
            <a:ext cx="3037538" cy="4920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285750" indent="-285750">
              <a:buSzPct val="100000"/>
              <a:buFont typeface="Arial"/>
              <a:buChar char="•"/>
              <a:defRPr sz="1400" b="1">
                <a:latin typeface="Arial"/>
                <a:ea typeface="Arial"/>
                <a:cs typeface="Arial"/>
                <a:sym typeface="Arial"/>
              </a:defRPr>
            </a:pPr>
            <a:r>
              <a:t>Greg Traversy</a:t>
            </a:r>
          </a:p>
          <a:p>
            <a:pPr marL="285750" indent="-285750">
              <a:buSzPct val="100000"/>
              <a:buFont typeface="Arial"/>
              <a:buChar char="•"/>
              <a:defRPr sz="1400" b="1">
                <a:latin typeface="Arial"/>
                <a:ea typeface="Arial"/>
                <a:cs typeface="Arial"/>
                <a:sym typeface="Arial"/>
              </a:defRPr>
            </a:pPr>
            <a:r>
              <a:t>Casey Gray</a:t>
            </a:r>
          </a:p>
        </p:txBody>
      </p:sp>
      <p:sp>
        <p:nvSpPr>
          <p:cNvPr id="270" name="Title 1"/>
          <p:cNvSpPr txBox="1"/>
          <p:nvPr/>
        </p:nvSpPr>
        <p:spPr>
          <a:xfrm>
            <a:off x="152046" y="538384"/>
            <a:ext cx="8489034" cy="5480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defTabSz="685800">
              <a:defRPr sz="3200" b="1">
                <a:solidFill>
                  <a:schemeClr val="accent2"/>
                </a:solidFill>
                <a:latin typeface="Arial"/>
                <a:ea typeface="Arial"/>
                <a:cs typeface="Arial"/>
                <a:sym typeface="Arial"/>
              </a:defRPr>
            </a:lvl1pPr>
          </a:lstStyle>
          <a:p>
            <a:r>
              <a:t>Qui a travaillé sur ce guide de pratique?</a:t>
            </a:r>
          </a:p>
        </p:txBody>
      </p:sp>
      <p:sp>
        <p:nvSpPr>
          <p:cNvPr id="271" name="TextBox 9"/>
          <p:cNvSpPr txBox="1"/>
          <p:nvPr/>
        </p:nvSpPr>
        <p:spPr>
          <a:xfrm>
            <a:off x="4720728" y="4020222"/>
            <a:ext cx="3780001" cy="492025"/>
          </a:xfrm>
          <a:prstGeom prst="rect">
            <a:avLst/>
          </a:prstGeom>
          <a:solidFill>
            <a:srgbClr val="40404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400" b="1">
                <a:solidFill>
                  <a:srgbClr val="FFFFFF"/>
                </a:solidFill>
                <a:latin typeface="Arial"/>
                <a:ea typeface="Arial"/>
                <a:cs typeface="Arial"/>
                <a:sym typeface="Arial"/>
              </a:defRPr>
            </a:lvl1pPr>
          </a:lstStyle>
          <a:p>
            <a:r>
              <a:t>Équipe scientifique : ASPC (sans droit de vote)</a:t>
            </a:r>
          </a:p>
        </p:txBody>
      </p:sp>
      <p:sp>
        <p:nvSpPr>
          <p:cNvPr id="272" name="TextBox 10"/>
          <p:cNvSpPr txBox="1"/>
          <p:nvPr/>
        </p:nvSpPr>
        <p:spPr>
          <a:xfrm>
            <a:off x="2367604" y="2189188"/>
            <a:ext cx="1970460" cy="6952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400" b="1">
                <a:latin typeface="Arial"/>
                <a:ea typeface="Arial"/>
                <a:cs typeface="Arial"/>
                <a:sym typeface="Arial"/>
              </a:defRPr>
            </a:pPr>
            <a:r>
              <a:t>Eddy Lang</a:t>
            </a:r>
          </a:p>
          <a:p>
            <a:pPr>
              <a:defRPr sz="1400" b="1">
                <a:latin typeface="Arial"/>
                <a:ea typeface="Arial"/>
                <a:cs typeface="Arial"/>
                <a:sym typeface="Arial"/>
              </a:defRPr>
            </a:pPr>
            <a:r>
              <a:t>Président du groupe de travail</a:t>
            </a:r>
          </a:p>
        </p:txBody>
      </p:sp>
      <p:sp>
        <p:nvSpPr>
          <p:cNvPr id="273" name="TextBox 19"/>
          <p:cNvSpPr txBox="1"/>
          <p:nvPr/>
        </p:nvSpPr>
        <p:spPr>
          <a:xfrm>
            <a:off x="2355417" y="4769232"/>
            <a:ext cx="1695089" cy="2888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400" b="1">
                <a:solidFill>
                  <a:srgbClr val="303030"/>
                </a:solidFill>
                <a:latin typeface="Arial"/>
                <a:ea typeface="Arial"/>
                <a:cs typeface="Arial"/>
                <a:sym typeface="Arial"/>
              </a:defRPr>
            </a:lvl1pPr>
          </a:lstStyle>
          <a:p>
            <a:r>
              <a:t>John Leblanc</a:t>
            </a:r>
          </a:p>
        </p:txBody>
      </p:sp>
      <p:grpSp>
        <p:nvGrpSpPr>
          <p:cNvPr id="276" name="Picture 20"/>
          <p:cNvGrpSpPr/>
          <p:nvPr/>
        </p:nvGrpSpPr>
        <p:grpSpPr>
          <a:xfrm>
            <a:off x="359030" y="1535570"/>
            <a:ext cx="1501380" cy="1501379"/>
            <a:chOff x="0" y="0"/>
            <a:chExt cx="1501378" cy="1501378"/>
          </a:xfrm>
        </p:grpSpPr>
        <p:pic>
          <p:nvPicPr>
            <p:cNvPr id="274" name="image13.jpeg" descr="image13.jpeg"/>
            <p:cNvPicPr>
              <a:picLocks noChangeAspect="1"/>
            </p:cNvPicPr>
            <p:nvPr/>
          </p:nvPicPr>
          <p:blipFill>
            <a:blip r:embed="rId3"/>
            <a:srcRect t="2597" r="445" b="1287"/>
            <a:stretch>
              <a:fillRect/>
            </a:stretch>
          </p:blipFill>
          <p:spPr>
            <a:xfrm>
              <a:off x="13643" y="0"/>
              <a:ext cx="1487736" cy="1501379"/>
            </a:xfrm>
            <a:custGeom>
              <a:avLst/>
              <a:gdLst/>
              <a:ahLst/>
              <a:cxnLst>
                <a:cxn ang="0">
                  <a:pos x="wd2" y="hd2"/>
                </a:cxn>
                <a:cxn ang="5400000">
                  <a:pos x="wd2" y="hd2"/>
                </a:cxn>
                <a:cxn ang="10800000">
                  <a:pos x="wd2" y="hd2"/>
                </a:cxn>
                <a:cxn ang="16200000">
                  <a:pos x="wd2" y="hd2"/>
                </a:cxn>
              </a:cxnLst>
              <a:rect l="0" t="0" r="r" b="b"/>
              <a:pathLst>
                <a:path w="21600" h="21600" extrusionOk="0">
                  <a:moveTo>
                    <a:pt x="10699" y="0"/>
                  </a:moveTo>
                  <a:cubicBezTo>
                    <a:pt x="5379" y="0"/>
                    <a:pt x="956" y="3780"/>
                    <a:pt x="0" y="8776"/>
                  </a:cubicBezTo>
                  <a:lnTo>
                    <a:pt x="0" y="12818"/>
                  </a:lnTo>
                  <a:cubicBezTo>
                    <a:pt x="956" y="17815"/>
                    <a:pt x="5379" y="21600"/>
                    <a:pt x="10699" y="21600"/>
                  </a:cubicBezTo>
                  <a:cubicBezTo>
                    <a:pt x="16717" y="21600"/>
                    <a:pt x="21600" y="16761"/>
                    <a:pt x="21600" y="10797"/>
                  </a:cubicBezTo>
                  <a:cubicBezTo>
                    <a:pt x="21600" y="4833"/>
                    <a:pt x="16717" y="0"/>
                    <a:pt x="10699" y="0"/>
                  </a:cubicBezTo>
                  <a:close/>
                </a:path>
              </a:pathLst>
            </a:custGeom>
            <a:ln w="12700" cap="flat">
              <a:noFill/>
              <a:miter lim="400000"/>
            </a:ln>
            <a:effectLst/>
          </p:spPr>
        </p:pic>
        <p:sp>
          <p:nvSpPr>
            <p:cNvPr id="275" name="Shape"/>
            <p:cNvSpPr/>
            <p:nvPr/>
          </p:nvSpPr>
          <p:spPr>
            <a:xfrm>
              <a:off x="0" y="0"/>
              <a:ext cx="1501201" cy="15012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10800"/>
                  </a:lnTo>
                  <a:cubicBezTo>
                    <a:pt x="0" y="4835"/>
                    <a:pt x="4835" y="0"/>
                    <a:pt x="10800" y="0"/>
                  </a:cubicBezTo>
                  <a:lnTo>
                    <a:pt x="10800" y="0"/>
                  </a:lnTo>
                  <a:cubicBezTo>
                    <a:pt x="16765" y="0"/>
                    <a:pt x="21600" y="4835"/>
                    <a:pt x="21600" y="10800"/>
                  </a:cubicBezTo>
                  <a:lnTo>
                    <a:pt x="21600" y="10800"/>
                  </a:lnTo>
                  <a:cubicBezTo>
                    <a:pt x="21600" y="16765"/>
                    <a:pt x="16765" y="21600"/>
                    <a:pt x="10800" y="21600"/>
                  </a:cubicBezTo>
                  <a:lnTo>
                    <a:pt x="10800" y="21600"/>
                  </a:lnTo>
                  <a:cubicBezTo>
                    <a:pt x="4835" y="21600"/>
                    <a:pt x="0" y="16765"/>
                    <a:pt x="0" y="10800"/>
                  </a:cubicBezTo>
                  <a:close/>
                </a:path>
              </a:pathLst>
            </a:custGeom>
            <a:noFill/>
            <a:ln w="9525" cap="flat">
              <a:solidFill>
                <a:srgbClr val="BFBFBF"/>
              </a:solidFill>
              <a:prstDash val="solid"/>
              <a:round/>
            </a:ln>
            <a:effectLst/>
          </p:spPr>
          <p:txBody>
            <a:bodyPr wrap="square" lIns="45719" tIns="45719" rIns="45719" bIns="45719" numCol="1" anchor="ctr">
              <a:noAutofit/>
            </a:bodyPr>
            <a:lstStyle/>
            <a:p>
              <a:endParaRPr/>
            </a:p>
          </p:txBody>
        </p:sp>
      </p:grpSp>
      <p:sp>
        <p:nvSpPr>
          <p:cNvPr id="277" name="TextBox 26"/>
          <p:cNvSpPr txBox="1"/>
          <p:nvPr/>
        </p:nvSpPr>
        <p:spPr>
          <a:xfrm>
            <a:off x="6500208" y="2209782"/>
            <a:ext cx="1954801" cy="2888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400" b="1">
                <a:latin typeface="Arial"/>
                <a:ea typeface="Arial"/>
                <a:cs typeface="Arial"/>
                <a:sym typeface="Arial"/>
              </a:defRPr>
            </a:lvl1pPr>
          </a:lstStyle>
          <a:p>
            <a:r>
              <a:t>Heather Colquhoun</a:t>
            </a:r>
          </a:p>
        </p:txBody>
      </p:sp>
      <p:sp>
        <p:nvSpPr>
          <p:cNvPr id="278" name="Straight Arrow Connector 7"/>
          <p:cNvSpPr/>
          <p:nvPr/>
        </p:nvSpPr>
        <p:spPr>
          <a:xfrm>
            <a:off x="4567023" y="1186274"/>
            <a:ext cx="14503" cy="4939087"/>
          </a:xfrm>
          <a:prstGeom prst="line">
            <a:avLst/>
          </a:prstGeom>
          <a:ln>
            <a:solidFill>
              <a:srgbClr val="000000"/>
            </a:solidFill>
          </a:ln>
        </p:spPr>
        <p:txBody>
          <a:bodyPr lIns="45719" rIns="45719"/>
          <a:lstStyle/>
          <a:p>
            <a:endParaRPr/>
          </a:p>
        </p:txBody>
      </p:sp>
      <p:sp>
        <p:nvSpPr>
          <p:cNvPr id="279" name="Espace réservé du numéro de diapositive 3"/>
          <p:cNvSpPr txBox="1">
            <a:spLocks noGrp="1"/>
          </p:cNvSpPr>
          <p:nvPr>
            <p:ph type="sldNum" sz="quarter" idx="2"/>
          </p:nvPr>
        </p:nvSpPr>
        <p:spPr>
          <a:xfrm>
            <a:off x="8497902" y="6314710"/>
            <a:ext cx="188898" cy="2642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a:t>
            </a:fld>
            <a:endParaRPr/>
          </a:p>
        </p:txBody>
      </p:sp>
      <p:sp>
        <p:nvSpPr>
          <p:cNvPr id="280" name="Straight Connector 14"/>
          <p:cNvSpPr/>
          <p:nvPr/>
        </p:nvSpPr>
        <p:spPr>
          <a:xfrm>
            <a:off x="628769" y="3683520"/>
            <a:ext cx="3780001" cy="1"/>
          </a:xfrm>
          <a:prstGeom prst="line">
            <a:avLst/>
          </a:prstGeom>
          <a:ln>
            <a:solidFill>
              <a:srgbClr val="000000"/>
            </a:solidFill>
          </a:ln>
        </p:spPr>
        <p:txBody>
          <a:bodyPr lIns="45719" rIns="45719"/>
          <a:lstStyle/>
          <a:p>
            <a:endParaRPr/>
          </a:p>
        </p:txBody>
      </p:sp>
      <p:sp>
        <p:nvSpPr>
          <p:cNvPr id="281" name="Straight Connector 15"/>
          <p:cNvSpPr/>
          <p:nvPr/>
        </p:nvSpPr>
        <p:spPr>
          <a:xfrm>
            <a:off x="4720728" y="3683520"/>
            <a:ext cx="3780002" cy="1"/>
          </a:xfrm>
          <a:prstGeom prst="line">
            <a:avLst/>
          </a:prstGeom>
          <a:ln>
            <a:solidFill>
              <a:srgbClr val="000000"/>
            </a:solidFill>
          </a:ln>
        </p:spPr>
        <p:txBody>
          <a:bodyPr lIns="45719" rIns="45719"/>
          <a:lstStyle/>
          <a:p>
            <a:endParaRPr/>
          </a:p>
        </p:txBody>
      </p:sp>
      <p:pic>
        <p:nvPicPr>
          <p:cNvPr id="282" name="Picture 2" descr="Picture 2"/>
          <p:cNvPicPr>
            <a:picLocks noChangeAspect="1"/>
          </p:cNvPicPr>
          <p:nvPr/>
        </p:nvPicPr>
        <p:blipFill>
          <a:blip r:embed="rId4"/>
          <a:stretch>
            <a:fillRect/>
          </a:stretch>
        </p:blipFill>
        <p:spPr>
          <a:xfrm>
            <a:off x="4776635" y="1536699"/>
            <a:ext cx="1508023" cy="14986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close/>
              </a:path>
            </a:pathLst>
          </a:custGeom>
          <a:ln>
            <a:solidFill>
              <a:srgbClr val="BFBFBF"/>
            </a:solidFill>
          </a:ln>
        </p:spPr>
      </p:pic>
      <p:pic>
        <p:nvPicPr>
          <p:cNvPr id="283" name="Picture 4" descr="Picture 4"/>
          <p:cNvPicPr>
            <a:picLocks noChangeAspect="1"/>
          </p:cNvPicPr>
          <p:nvPr/>
        </p:nvPicPr>
        <p:blipFill>
          <a:blip r:embed="rId5"/>
          <a:srcRect/>
          <a:stretch>
            <a:fillRect/>
          </a:stretch>
        </p:blipFill>
        <p:spPr>
          <a:xfrm>
            <a:off x="352117" y="4174842"/>
            <a:ext cx="1508023" cy="151328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6" y="0"/>
                  <a:pt x="0" y="4838"/>
                  <a:pt x="0" y="10803"/>
                </a:cubicBezTo>
                <a:cubicBezTo>
                  <a:pt x="0" y="16768"/>
                  <a:pt x="4836" y="21600"/>
                  <a:pt x="10800" y="21600"/>
                </a:cubicBezTo>
                <a:cubicBezTo>
                  <a:pt x="16764" y="21600"/>
                  <a:pt x="21600" y="16768"/>
                  <a:pt x="21600" y="10803"/>
                </a:cubicBezTo>
                <a:cubicBezTo>
                  <a:pt x="21600" y="4838"/>
                  <a:pt x="16764" y="0"/>
                  <a:pt x="10800" y="0"/>
                </a:cubicBezTo>
                <a:close/>
              </a:path>
            </a:pathLst>
          </a:custGeom>
          <a:ln>
            <a:solidFill>
              <a:srgbClr val="BFBFBF"/>
            </a:solidFill>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Title 1"/>
          <p:cNvSpPr txBox="1">
            <a:spLocks noGrp="1"/>
          </p:cNvSpPr>
          <p:nvPr>
            <p:ph type="title"/>
          </p:nvPr>
        </p:nvSpPr>
        <p:spPr>
          <a:prstGeom prst="rect">
            <a:avLst/>
          </a:prstGeom>
        </p:spPr>
        <p:txBody>
          <a:bodyPr anchor="b"/>
          <a:lstStyle>
            <a:lvl1pPr defTabSz="868680">
              <a:lnSpc>
                <a:spcPct val="90000"/>
              </a:lnSpc>
              <a:defRPr sz="2470">
                <a:solidFill>
                  <a:schemeClr val="accent2"/>
                </a:solidFill>
              </a:defRPr>
            </a:lvl1pPr>
          </a:lstStyle>
          <a:p>
            <a:r>
              <a:t>Experts de contenu sur le dépistage de la dépression – sans droit de vote</a:t>
            </a:r>
          </a:p>
        </p:txBody>
      </p:sp>
      <p:sp>
        <p:nvSpPr>
          <p:cNvPr id="288" name="Slide Number Placeholder 3"/>
          <p:cNvSpPr txBox="1">
            <a:spLocks noGrp="1"/>
          </p:cNvSpPr>
          <p:nvPr>
            <p:ph type="sldNum" sz="quarter" idx="2"/>
          </p:nvPr>
        </p:nvSpPr>
        <p:spPr>
          <a:xfrm>
            <a:off x="8505418" y="6322685"/>
            <a:ext cx="181382" cy="24830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a:bodyPr>
          <a:lstStyle>
            <a:lvl1pPr>
              <a:spcBef>
                <a:spcPts val="600"/>
              </a:spcBef>
              <a:defRPr b="0">
                <a:solidFill>
                  <a:srgbClr val="FFFFFF"/>
                </a:solidFill>
                <a:latin typeface="+mj-lt"/>
                <a:ea typeface="+mj-ea"/>
                <a:cs typeface="+mj-cs"/>
                <a:sym typeface="Calibri"/>
              </a:defRPr>
            </a:lvl1pPr>
          </a:lstStyle>
          <a:p>
            <a:fld id="{86CB4B4D-7CA3-9044-876B-883B54F8677D}" type="slidenum">
              <a:t>8</a:t>
            </a:fld>
            <a:endParaRPr/>
          </a:p>
        </p:txBody>
      </p:sp>
      <p:sp>
        <p:nvSpPr>
          <p:cNvPr id="289" name="TextBox 7"/>
          <p:cNvSpPr txBox="1"/>
          <p:nvPr/>
        </p:nvSpPr>
        <p:spPr>
          <a:xfrm>
            <a:off x="502921" y="4440642"/>
            <a:ext cx="2624866" cy="8230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1400" b="1">
                <a:latin typeface="Arial"/>
                <a:ea typeface="Arial"/>
                <a:cs typeface="Arial"/>
                <a:sym typeface="Arial"/>
              </a:defRPr>
            </a:pPr>
            <a:r>
              <a:t>Bianca Lauria-Horner</a:t>
            </a:r>
            <a:r>
              <a:rPr b="0"/>
              <a:t>, M.D.</a:t>
            </a:r>
          </a:p>
          <a:p>
            <a:pPr algn="ctr">
              <a:defRPr sz="1200">
                <a:latin typeface="Arial"/>
                <a:ea typeface="Arial"/>
                <a:cs typeface="Arial"/>
                <a:sym typeface="Arial"/>
              </a:defRPr>
            </a:pPr>
            <a:r>
              <a:t>professeure agrégée, Département de psychiatrie, Université Dalhousie</a:t>
            </a:r>
          </a:p>
        </p:txBody>
      </p:sp>
      <p:sp>
        <p:nvSpPr>
          <p:cNvPr id="290" name="TextBox 9"/>
          <p:cNvSpPr txBox="1"/>
          <p:nvPr/>
        </p:nvSpPr>
        <p:spPr>
          <a:xfrm>
            <a:off x="6500308" y="4466411"/>
            <a:ext cx="2307168" cy="17120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1400" b="1">
                <a:latin typeface="Arial"/>
                <a:ea typeface="Arial"/>
                <a:cs typeface="Arial"/>
                <a:sym typeface="Arial"/>
              </a:defRPr>
            </a:pPr>
            <a:r>
              <a:t>Brett Thombs, Ph.D.</a:t>
            </a:r>
          </a:p>
          <a:p>
            <a:pPr algn="ctr">
              <a:defRPr sz="1200">
                <a:latin typeface="Arial"/>
                <a:ea typeface="Arial"/>
                <a:cs typeface="Arial"/>
                <a:sym typeface="Arial"/>
              </a:defRPr>
            </a:pPr>
            <a:r>
              <a:t>Titulaire d’une chaire de recherche du Canada</a:t>
            </a:r>
          </a:p>
          <a:p>
            <a:pPr algn="ctr">
              <a:defRPr sz="1200">
                <a:latin typeface="Arial"/>
                <a:ea typeface="Arial"/>
                <a:cs typeface="Arial"/>
                <a:sym typeface="Arial"/>
              </a:defRPr>
            </a:pPr>
            <a:r>
              <a:t>Professeur, Département de psychiatrie, Université McGill</a:t>
            </a:r>
          </a:p>
          <a:p>
            <a:pPr algn="ctr">
              <a:defRPr sz="1200">
                <a:latin typeface="Arial"/>
                <a:ea typeface="Arial"/>
                <a:cs typeface="Arial"/>
                <a:sym typeface="Arial"/>
              </a:defRPr>
            </a:pPr>
            <a:r>
              <a:t> Chercheur principal, Institut Lady Davis de recherches médicales, Hôpital général juif</a:t>
            </a:r>
          </a:p>
        </p:txBody>
      </p:sp>
      <p:sp>
        <p:nvSpPr>
          <p:cNvPr id="291" name="Espace réservé du numéro de diapositive 3"/>
          <p:cNvSpPr txBox="1"/>
          <p:nvPr/>
        </p:nvSpPr>
        <p:spPr>
          <a:xfrm>
            <a:off x="7315015" y="6467110"/>
            <a:ext cx="1478465"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r">
              <a:defRPr sz="1200" b="1">
                <a:latin typeface="Arial"/>
                <a:ea typeface="Arial"/>
                <a:cs typeface="Arial"/>
                <a:sym typeface="Arial"/>
              </a:defRPr>
            </a:lvl1pPr>
          </a:lstStyle>
          <a:p>
            <a:r>
              <a:t>8</a:t>
            </a:r>
          </a:p>
        </p:txBody>
      </p:sp>
      <p:sp>
        <p:nvSpPr>
          <p:cNvPr id="292" name="TextBox 2"/>
          <p:cNvSpPr txBox="1"/>
          <p:nvPr/>
        </p:nvSpPr>
        <p:spPr>
          <a:xfrm>
            <a:off x="3529382" y="4416385"/>
            <a:ext cx="2405779" cy="20033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1400" b="1">
                <a:latin typeface="Arial"/>
                <a:ea typeface="Arial"/>
                <a:cs typeface="Arial"/>
                <a:sym typeface="Arial"/>
              </a:defRPr>
            </a:pPr>
            <a:r>
              <a:t>Scott Patten</a:t>
            </a:r>
            <a:r>
              <a:rPr b="0"/>
              <a:t>, M.D.</a:t>
            </a:r>
          </a:p>
          <a:p>
            <a:pPr algn="ctr">
              <a:defRPr sz="1200">
                <a:latin typeface="Arial"/>
                <a:ea typeface="Arial"/>
                <a:cs typeface="Arial"/>
                <a:sym typeface="Arial"/>
              </a:defRPr>
            </a:pPr>
            <a:r>
              <a:t>Professeur, Faculté de médecine Cumming, Université de Calgary</a:t>
            </a:r>
          </a:p>
          <a:p>
            <a:pPr algn="ctr">
              <a:defRPr sz="1200">
                <a:latin typeface="Arial"/>
                <a:ea typeface="Arial"/>
                <a:cs typeface="Arial"/>
                <a:sym typeface="Arial"/>
              </a:defRPr>
            </a:pPr>
            <a:r>
              <a:t>Titulaire de la chaire Cuthbertson &amp; Fischer en santé mentale pédiatrique, Alberta Children’s Hospital Research Institute</a:t>
            </a:r>
          </a:p>
          <a:p>
            <a:pPr algn="ctr">
              <a:defRPr sz="1200">
                <a:latin typeface="Arial"/>
                <a:ea typeface="Arial"/>
                <a:cs typeface="Arial"/>
                <a:sym typeface="Arial"/>
              </a:defRPr>
            </a:pPr>
            <a:endParaRPr/>
          </a:p>
          <a:p>
            <a:pPr algn="ctr">
              <a:defRPr>
                <a:latin typeface="Arial"/>
                <a:ea typeface="Arial"/>
                <a:cs typeface="Arial"/>
                <a:sym typeface="Arial"/>
              </a:defRPr>
            </a:pPr>
            <a:endParaRPr/>
          </a:p>
        </p:txBody>
      </p:sp>
      <p:pic>
        <p:nvPicPr>
          <p:cNvPr id="293" name="Picture 2" descr="Picture 2"/>
          <p:cNvPicPr>
            <a:picLocks noChangeAspect="1"/>
          </p:cNvPicPr>
          <p:nvPr/>
        </p:nvPicPr>
        <p:blipFill>
          <a:blip r:embed="rId2"/>
          <a:srcRect b="3903"/>
          <a:stretch>
            <a:fillRect/>
          </a:stretch>
        </p:blipFill>
        <p:spPr>
          <a:xfrm>
            <a:off x="6540162" y="1973017"/>
            <a:ext cx="2223877" cy="2235694"/>
          </a:xfrm>
          <a:prstGeom prst="rect">
            <a:avLst/>
          </a:prstGeom>
          <a:ln w="12700">
            <a:miter lim="400000"/>
          </a:ln>
        </p:spPr>
      </p:pic>
      <p:pic>
        <p:nvPicPr>
          <p:cNvPr id="294" name="Picture 5" descr="Picture 5"/>
          <p:cNvPicPr>
            <a:picLocks noChangeAspect="1"/>
          </p:cNvPicPr>
          <p:nvPr/>
        </p:nvPicPr>
        <p:blipFill>
          <a:blip r:embed="rId3"/>
          <a:srcRect b="10643"/>
          <a:stretch>
            <a:fillRect/>
          </a:stretch>
        </p:blipFill>
        <p:spPr>
          <a:xfrm>
            <a:off x="702391" y="1971982"/>
            <a:ext cx="2217801" cy="2245594"/>
          </a:xfrm>
          <a:prstGeom prst="rect">
            <a:avLst/>
          </a:prstGeom>
          <a:ln w="12700">
            <a:miter lim="400000"/>
          </a:ln>
        </p:spPr>
      </p:pic>
      <p:pic>
        <p:nvPicPr>
          <p:cNvPr id="295" name="Picture 6" descr="Picture 6"/>
          <p:cNvPicPr>
            <a:picLocks noChangeAspect="1"/>
          </p:cNvPicPr>
          <p:nvPr/>
        </p:nvPicPr>
        <p:blipFill>
          <a:blip r:embed="rId4"/>
          <a:srcRect t="37" b="24092"/>
          <a:stretch>
            <a:fillRect/>
          </a:stretch>
        </p:blipFill>
        <p:spPr>
          <a:xfrm>
            <a:off x="3619806" y="1973704"/>
            <a:ext cx="2217800" cy="2230921"/>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 name="Title 4"/>
          <p:cNvSpPr txBox="1">
            <a:spLocks noGrp="1"/>
          </p:cNvSpPr>
          <p:nvPr>
            <p:ph type="title"/>
          </p:nvPr>
        </p:nvSpPr>
        <p:spPr>
          <a:xfrm>
            <a:off x="442773" y="689112"/>
            <a:ext cx="8155128" cy="762001"/>
          </a:xfrm>
          <a:prstGeom prst="rect">
            <a:avLst/>
          </a:prstGeom>
        </p:spPr>
        <p:txBody>
          <a:bodyPr/>
          <a:lstStyle>
            <a:lvl1pPr>
              <a:defRPr sz="3200">
                <a:solidFill>
                  <a:schemeClr val="accent2"/>
                </a:solidFill>
              </a:defRPr>
            </a:lvl1pPr>
          </a:lstStyle>
          <a:p>
            <a:r>
              <a:t>Patients et membres du public</a:t>
            </a:r>
          </a:p>
        </p:txBody>
      </p:sp>
      <p:sp>
        <p:nvSpPr>
          <p:cNvPr id="298" name="Content Placeholder 5"/>
          <p:cNvSpPr txBox="1">
            <a:spLocks noGrp="1"/>
          </p:cNvSpPr>
          <p:nvPr>
            <p:ph type="body" idx="1"/>
          </p:nvPr>
        </p:nvSpPr>
        <p:spPr>
          <a:xfrm>
            <a:off x="555916" y="1534919"/>
            <a:ext cx="8155152" cy="4121919"/>
          </a:xfrm>
          <a:prstGeom prst="rect">
            <a:avLst/>
          </a:prstGeom>
        </p:spPr>
        <p:txBody>
          <a:bodyPr/>
          <a:lstStyle/>
          <a:p>
            <a:pPr marL="0" indent="0">
              <a:spcBef>
                <a:spcPts val="1200"/>
              </a:spcBef>
              <a:buSzTx/>
              <a:buNone/>
              <a:defRPr b="1"/>
            </a:pPr>
            <a:r>
              <a:t>Phase 1</a:t>
            </a:r>
          </a:p>
          <a:p>
            <a:pPr>
              <a:spcBef>
                <a:spcPts val="1200"/>
              </a:spcBef>
              <a:defRPr sz="2000"/>
            </a:pPr>
            <a:r>
              <a:t>16 citoyens adultes ont évalué l’importance relative des méfaits et des avantages du dépistage</a:t>
            </a:r>
          </a:p>
          <a:p>
            <a:pPr>
              <a:spcBef>
                <a:spcPts val="1200"/>
              </a:spcBef>
              <a:defRPr sz="2000"/>
            </a:pPr>
            <a:r>
              <a:t>2 groupes de discussion (14 adultes) et 2 entrevues sur les résultats</a:t>
            </a:r>
          </a:p>
          <a:p>
            <a:pPr marL="0" indent="0">
              <a:spcBef>
                <a:spcPts val="1200"/>
              </a:spcBef>
              <a:buSzTx/>
              <a:buNone/>
              <a:defRPr b="1"/>
            </a:pPr>
            <a:r>
              <a:t>Phase 2</a:t>
            </a:r>
          </a:p>
          <a:p>
            <a:pPr>
              <a:spcBef>
                <a:spcPts val="1200"/>
              </a:spcBef>
              <a:defRPr sz="2000"/>
            </a:pPr>
            <a:r>
              <a:t>18 adultes ont reçu des données de revue systématique sur les résultats</a:t>
            </a:r>
          </a:p>
          <a:p>
            <a:pPr>
              <a:spcBef>
                <a:spcPts val="1200"/>
              </a:spcBef>
              <a:defRPr sz="2000"/>
            </a:pPr>
            <a:r>
              <a:t>4 groupes de discussion (18 adultes) sur les valeurs et préférences</a:t>
            </a:r>
          </a:p>
          <a:p>
            <a:pPr>
              <a:spcBef>
                <a:spcPts val="1200"/>
              </a:spcBef>
              <a:defRPr sz="2000"/>
            </a:pPr>
            <a:r>
              <a:t>Le public et les cliniciens ont donné leur rétroaction sur les outils associés au guide de pratique clinique</a:t>
            </a:r>
          </a:p>
        </p:txBody>
      </p:sp>
      <p:sp>
        <p:nvSpPr>
          <p:cNvPr id="299" name="Slide Number Placeholder 3"/>
          <p:cNvSpPr txBox="1">
            <a:spLocks noGrp="1"/>
          </p:cNvSpPr>
          <p:nvPr>
            <p:ph type="sldNum" sz="quarter" idx="2"/>
          </p:nvPr>
        </p:nvSpPr>
        <p:spPr>
          <a:xfrm>
            <a:off x="8497902" y="6314710"/>
            <a:ext cx="188898" cy="2642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a:t>
            </a:fld>
            <a:endParaRPr/>
          </a:p>
        </p:txBody>
      </p:sp>
      <p:pic>
        <p:nvPicPr>
          <p:cNvPr id="300" name="Picture 3" descr="Picture 3"/>
          <p:cNvPicPr>
            <a:picLocks noChangeAspect="1"/>
          </p:cNvPicPr>
          <p:nvPr/>
        </p:nvPicPr>
        <p:blipFill>
          <a:blip r:embed="rId3"/>
          <a:stretch>
            <a:fillRect/>
          </a:stretch>
        </p:blipFill>
        <p:spPr>
          <a:xfrm>
            <a:off x="6554396" y="354177"/>
            <a:ext cx="2465040" cy="1699008"/>
          </a:xfrm>
          <a:prstGeom prst="rect">
            <a:avLst/>
          </a:prstGeom>
          <a:ln w="12700">
            <a:miter lim="400000"/>
          </a:ln>
        </p:spPr>
      </p:pic>
      <p:sp>
        <p:nvSpPr>
          <p:cNvPr id="301" name="Straight Arrow Connector 2"/>
          <p:cNvSpPr/>
          <p:nvPr/>
        </p:nvSpPr>
        <p:spPr>
          <a:xfrm>
            <a:off x="342646" y="3256229"/>
            <a:ext cx="8492435" cy="33131"/>
          </a:xfrm>
          <a:prstGeom prst="line">
            <a:avLst/>
          </a:prstGeom>
          <a:ln>
            <a:solidFill>
              <a:srgbClr val="000000"/>
            </a:solidFill>
          </a:ln>
        </p:spPr>
        <p:txBody>
          <a:bodyPr lIns="45719" rIns="45719"/>
          <a:lstStyle/>
          <a:p>
            <a:endParaRPr/>
          </a:p>
        </p:txBody>
      </p:sp>
    </p:spTree>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C60651"/>
      </a:accent1>
      <a:accent2>
        <a:srgbClr val="007BC3"/>
      </a:accent2>
      <a:accent3>
        <a:srgbClr val="14B24B"/>
      </a:accent3>
      <a:accent4>
        <a:srgbClr val="560F27"/>
      </a:accent4>
      <a:accent5>
        <a:srgbClr val="0A5077"/>
      </a:accent5>
      <a:accent6>
        <a:srgbClr val="FDB83E"/>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C60651"/>
      </a:accent1>
      <a:accent2>
        <a:srgbClr val="007BC3"/>
      </a:accent2>
      <a:accent3>
        <a:srgbClr val="14B24B"/>
      </a:accent3>
      <a:accent4>
        <a:srgbClr val="560F27"/>
      </a:accent4>
      <a:accent5>
        <a:srgbClr val="0A5077"/>
      </a:accent5>
      <a:accent6>
        <a:srgbClr val="FDB83E"/>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TotalTime>
  <Words>4268</Words>
  <Application>Microsoft Macintosh PowerPoint</Application>
  <PresentationFormat>On-screen Show (4:3)</PresentationFormat>
  <Paragraphs>379</Paragraphs>
  <Slides>57</Slides>
  <Notes>21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57</vt:i4>
      </vt:variant>
    </vt:vector>
  </HeadingPairs>
  <TitlesOfParts>
    <vt:vector size="61" baseType="lpstr">
      <vt:lpstr>Arial</vt:lpstr>
      <vt:lpstr>Calibri</vt:lpstr>
      <vt:lpstr>Courier New</vt:lpstr>
      <vt:lpstr>Office Theme</vt:lpstr>
      <vt:lpstr>Recommandations sur le dépistage de la dépression chez les adultes avec un outil de dépistage</vt:lpstr>
      <vt:lpstr>Avis de confidentialité important</vt:lpstr>
      <vt:lpstr>Série de diapositives</vt:lpstr>
      <vt:lpstr>PowerPoint Presentation</vt:lpstr>
      <vt:lpstr>PowerPoint Presentation</vt:lpstr>
      <vt:lpstr>PowerPoint Presentation</vt:lpstr>
      <vt:lpstr>PowerPoint Presentation</vt:lpstr>
      <vt:lpstr>Experts de contenu sur le dépistage de la dépression – sans droit de vote</vt:lpstr>
      <vt:lpstr>Patients et membres du public</vt:lpstr>
      <vt:lpstr>PowerPoint Presentation</vt:lpstr>
      <vt:lpstr>CONFLITS D’INTÉRÊTS</vt:lpstr>
      <vt:lpstr>CONFLITS D’INTÉRÊTS</vt:lpstr>
      <vt:lpstr>À quelles questions avons-nous voulu répondre?</vt:lpstr>
      <vt:lpstr>À qui s’adressent les recommandations?</vt:lpstr>
      <vt:lpstr>Qu’avons-nous examiné? </vt:lpstr>
      <vt:lpstr>PowerPoint Presentation</vt:lpstr>
      <vt:lpstr>PowerPoint Presentation</vt:lpstr>
      <vt:lpstr>Comment avons-nous procédé?</vt:lpstr>
      <vt:lpstr>PowerPoint Presentation</vt:lpstr>
      <vt:lpstr>PowerPoint Presentation</vt:lpstr>
      <vt:lpstr>PowerPoint Presentation</vt:lpstr>
      <vt:lpstr>PowerPoint Presentation</vt:lpstr>
      <vt:lpstr>PowerPoint Presentation</vt:lpstr>
      <vt:lpstr>À qui s’applique ce guide de pratique?</vt:lpstr>
      <vt:lpstr>Dépistage ou soins habituels</vt:lpstr>
      <vt:lpstr>PowerPoint Presentation</vt:lpstr>
      <vt:lpstr>Forte recommandation avec faible certitude</vt:lpstr>
      <vt:lpstr>Forte recommandation avec faible certitude</vt:lpstr>
      <vt:lpstr>Approche globale</vt:lpstr>
      <vt:lpstr>Conseils aux cliniciens</vt:lpstr>
      <vt:lpstr>PowerPoint Presentation</vt:lpstr>
      <vt:lpstr>PowerPoint Presentation</vt:lpstr>
      <vt:lpstr>PowerPoint Presentation</vt:lpstr>
      <vt:lpstr>PowerPoint Presentation</vt:lpstr>
      <vt:lpstr>PowerPoint Presentation</vt:lpstr>
      <vt:lpstr>PowerPoint Presentation</vt:lpstr>
      <vt:lpstr>Comment ce guide de pratique se compare-t-il à d’autres guides de pratique clinique nationaux?</vt:lpstr>
      <vt:lpstr>Bénéfices et préjudices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Outils</vt:lpstr>
      <vt:lpstr>Outils</vt:lpstr>
      <vt:lpstr>PowerPoint Presentation</vt:lpstr>
      <vt:lpstr>PowerPoint Presentation</vt:lpstr>
      <vt:lpstr>À retenir</vt:lpstr>
      <vt:lpstr>PowerPoint Presentation</vt:lpstr>
      <vt:lpstr>Renseignements additionnels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Recommandations sur le dépistage de la dépression chez les adultes avec un outil de dépistage</dc:title>
  <cp:lastModifiedBy>Fatiah De Matas</cp:lastModifiedBy>
  <cp:revision>2</cp:revision>
  <dcterms:modified xsi:type="dcterms:W3CDTF">2025-10-14T20:24:24Z</dcterms:modified>
</cp:coreProperties>
</file>