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heme/themeOverride2.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75"/>
  </p:notesMasterIdLst>
  <p:sldIdLst>
    <p:sldId id="345" r:id="rId5"/>
    <p:sldId id="1350" r:id="rId6"/>
    <p:sldId id="378" r:id="rId7"/>
    <p:sldId id="346" r:id="rId8"/>
    <p:sldId id="1359" r:id="rId9"/>
    <p:sldId id="257" r:id="rId10"/>
    <p:sldId id="1337" r:id="rId11"/>
    <p:sldId id="588" r:id="rId12"/>
    <p:sldId id="1353" r:id="rId13"/>
    <p:sldId id="1204" r:id="rId14"/>
    <p:sldId id="1461" r:id="rId15"/>
    <p:sldId id="1472" r:id="rId16"/>
    <p:sldId id="1361" r:id="rId17"/>
    <p:sldId id="1424" r:id="rId18"/>
    <p:sldId id="549" r:id="rId19"/>
    <p:sldId id="529" r:id="rId20"/>
    <p:sldId id="520" r:id="rId21"/>
    <p:sldId id="1425" r:id="rId22"/>
    <p:sldId id="1352" r:id="rId23"/>
    <p:sldId id="550" r:id="rId24"/>
    <p:sldId id="1426" r:id="rId25"/>
    <p:sldId id="1427" r:id="rId26"/>
    <p:sldId id="1430" r:id="rId27"/>
    <p:sldId id="1432" r:id="rId28"/>
    <p:sldId id="479" r:id="rId29"/>
    <p:sldId id="571" r:id="rId30"/>
    <p:sldId id="1433" r:id="rId31"/>
    <p:sldId id="560" r:id="rId32"/>
    <p:sldId id="1471" r:id="rId33"/>
    <p:sldId id="558" r:id="rId34"/>
    <p:sldId id="543" r:id="rId35"/>
    <p:sldId id="1434" r:id="rId36"/>
    <p:sldId id="1435" r:id="rId37"/>
    <p:sldId id="581" r:id="rId38"/>
    <p:sldId id="554" r:id="rId39"/>
    <p:sldId id="1470" r:id="rId40"/>
    <p:sldId id="1439" r:id="rId41"/>
    <p:sldId id="576" r:id="rId42"/>
    <p:sldId id="575" r:id="rId43"/>
    <p:sldId id="552" r:id="rId44"/>
    <p:sldId id="561" r:id="rId45"/>
    <p:sldId id="1440" r:id="rId46"/>
    <p:sldId id="1441" r:id="rId47"/>
    <p:sldId id="1442" r:id="rId48"/>
    <p:sldId id="1452" r:id="rId49"/>
    <p:sldId id="1453" r:id="rId50"/>
    <p:sldId id="1454" r:id="rId51"/>
    <p:sldId id="1455" r:id="rId52"/>
    <p:sldId id="1459" r:id="rId53"/>
    <p:sldId id="1456" r:id="rId54"/>
    <p:sldId id="1458" r:id="rId55"/>
    <p:sldId id="1457" r:id="rId56"/>
    <p:sldId id="1462" r:id="rId57"/>
    <p:sldId id="1443" r:id="rId58"/>
    <p:sldId id="497" r:id="rId59"/>
    <p:sldId id="538" r:id="rId60"/>
    <p:sldId id="539" r:id="rId61"/>
    <p:sldId id="1436" r:id="rId62"/>
    <p:sldId id="1444" r:id="rId63"/>
    <p:sldId id="1449" r:id="rId64"/>
    <p:sldId id="1450" r:id="rId65"/>
    <p:sldId id="1451" r:id="rId66"/>
    <p:sldId id="1446" r:id="rId67"/>
    <p:sldId id="1447" r:id="rId68"/>
    <p:sldId id="1448" r:id="rId69"/>
    <p:sldId id="1437" r:id="rId70"/>
    <p:sldId id="570" r:id="rId71"/>
    <p:sldId id="542" r:id="rId72"/>
    <p:sldId id="1438" r:id="rId73"/>
    <p:sldId id="1460" r:id="rId7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FA982C-440E-EB07-890D-70AC1724C88B}" name="Fatiah De Matas" initials="FM" userId="S::fdmatas@ctfphc.onmicrosoft.com::886f7a6d-0f78-4897-8e70-db1eff908c43" providerId="AD"/>
  <p188:author id="{4153953D-D5C2-871A-2FB0-7201B783E505}" name="Kim Barnhardt" initials="KB" userId="S::kbarnhardt@ctfphc.onmicrosoft.com::22548bd2-3d05-41e5-b660-63a460e4cc8f" providerId="AD"/>
  <p188:author id="{D527B44E-4119-2DAC-711F-3C0C0EDB1D2C}" name="Heather Limburg" initials="HL" userId="S::heatherl@ctfphc.onmicrosoft.com::f582532d-3868-4cb9-a0fd-5d0657647e27" providerId="AD"/>
  <p188:author id="{8A52A862-28C9-2769-5E48-45DD3545D98B}" name="Kim Barnhardt" initials="KB" userId="S::kbarnhardt@CTFPHC.onmicrosoft.com::22548bd2-3d05-41e5-b660-63a460e4cc8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9" name="Robyn Beckett" initials="RB" lastIdx="2" clrIdx="28">
    <p:extLst>
      <p:ext uri="{19B8F6BF-5375-455C-9EA6-DF929625EA0E}">
        <p15:presenceInfo xmlns:p15="http://schemas.microsoft.com/office/powerpoint/2012/main" userId="S-1-5-21-1713919750-443283458-3588888695-23376" providerId="AD"/>
      </p:ext>
    </p:extLst>
  </p:cmAuthor>
  <p:cmAuthor id="1" name="sharon straus" initials="ss" lastIdx="9" clrIdx="0"/>
  <p:cmAuthor id="2" name="Kate Einarson" initials="KME" lastIdx="1" clrIdx="1"/>
  <p:cmAuthor id="3" name="S Klarenbach" initials="swk" lastIdx="19" clrIdx="2"/>
  <p:cmAuthor id="4" name="Nicola Sims-Jones" initials="NS" lastIdx="4" clrIdx="3"/>
  <p:cmAuthor id="5" name="Scott Klarenbach" initials="SWK" lastIdx="2" clrIdx="4"/>
  <p:cmAuthor id="6" name="Ainsley Moore" initials="" lastIdx="3" clrIdx="5"/>
  <p:cmAuthor id="7" name="Elizabeth Harris" initials="EH" lastIdx="28" clrIdx="6">
    <p:extLst>
      <p:ext uri="{19B8F6BF-5375-455C-9EA6-DF929625EA0E}">
        <p15:presenceInfo xmlns:p15="http://schemas.microsoft.com/office/powerpoint/2012/main" userId="Elizabeth Harris" providerId="None"/>
      </p:ext>
    </p:extLst>
  </p:cmAuthor>
  <p:cmAuthor id="8" name="Heather Limburg" initials="HL" lastIdx="25" clrIdx="7">
    <p:extLst>
      <p:ext uri="{19B8F6BF-5375-455C-9EA6-DF929625EA0E}">
        <p15:presenceInfo xmlns:p15="http://schemas.microsoft.com/office/powerpoint/2012/main" userId="S-1-5-21-3874007654-1566841883-3423792957-3643" providerId="AD"/>
      </p:ext>
    </p:extLst>
  </p:cmAuthor>
  <p:cmAuthor id="9" name="Kim Barnhardt" initials="KB" lastIdx="299" clrIdx="8">
    <p:extLst>
      <p:ext uri="{19B8F6BF-5375-455C-9EA6-DF929625EA0E}">
        <p15:presenceInfo xmlns:p15="http://schemas.microsoft.com/office/powerpoint/2012/main" userId="S::kbarnhardt@CTFPHC.onmicrosoft.com::22548bd2-3d05-41e5-b660-63a460e4cc8f" providerId="AD"/>
      </p:ext>
    </p:extLst>
  </p:cmAuthor>
  <p:cmAuthor id="10" name="ainsley moore" initials="am" lastIdx="3" clrIdx="9">
    <p:extLst>
      <p:ext uri="{19B8F6BF-5375-455C-9EA6-DF929625EA0E}">
        <p15:presenceInfo xmlns:p15="http://schemas.microsoft.com/office/powerpoint/2012/main" userId="52b6fb78119ab9b8" providerId="Windows Live"/>
      </p:ext>
    </p:extLst>
  </p:cmAuthor>
  <p:cmAuthor id="11" name="Greg Traversy" initials="GT" lastIdx="55" clrIdx="10">
    <p:extLst>
      <p:ext uri="{19B8F6BF-5375-455C-9EA6-DF929625EA0E}">
        <p15:presenceInfo xmlns:p15="http://schemas.microsoft.com/office/powerpoint/2012/main" userId="S::gtraversy@ctfphc.onmicrosoft.com::f4db7baa-87e4-470b-8310-01afc5696082" providerId="AD"/>
      </p:ext>
    </p:extLst>
  </p:cmAuthor>
  <p:cmAuthor id="12" name="Fatiah De Matas" initials="FM" lastIdx="63" clrIdx="11">
    <p:extLst>
      <p:ext uri="{19B8F6BF-5375-455C-9EA6-DF929625EA0E}">
        <p15:presenceInfo xmlns:p15="http://schemas.microsoft.com/office/powerpoint/2012/main" userId="S::fdmatas@ctfphc.onmicrosoft.com::886f7a6d-0f78-4897-8e70-db1eff908c43" providerId="AD"/>
      </p:ext>
    </p:extLst>
  </p:cmAuthor>
  <p:cmAuthor id="13" name="Guylène Thériault, Dr." initials="GTD" lastIdx="11" clrIdx="12">
    <p:extLst>
      <p:ext uri="{19B8F6BF-5375-455C-9EA6-DF929625EA0E}">
        <p15:presenceInfo xmlns:p15="http://schemas.microsoft.com/office/powerpoint/2012/main" userId="S::guylene.theriault@mcgill.ca::8a43362c-cb26-49bd-a167-1fab96c191a5" providerId="AD"/>
      </p:ext>
    </p:extLst>
  </p:cmAuthor>
  <p:cmAuthor id="14" name="fatiah.dematas@unityhealth.to" initials="fa" lastIdx="1" clrIdx="13">
    <p:extLst>
      <p:ext uri="{19B8F6BF-5375-455C-9EA6-DF929625EA0E}">
        <p15:presenceInfo xmlns:p15="http://schemas.microsoft.com/office/powerpoint/2012/main" userId="S::urn:spo:guest#fatiah.dematas@unityhealth.to::" providerId="AD"/>
      </p:ext>
    </p:extLst>
  </p:cmAuthor>
  <p:cmAuthor id="15" name="heather.limburg@phac-aspc.gc.ca" initials="he" lastIdx="17" clrIdx="14">
    <p:extLst>
      <p:ext uri="{19B8F6BF-5375-455C-9EA6-DF929625EA0E}">
        <p15:presenceInfo xmlns:p15="http://schemas.microsoft.com/office/powerpoint/2012/main" userId="S::urn:spo:guest#heather.limburg@phac-aspc.gc.ca::" providerId="AD"/>
      </p:ext>
    </p:extLst>
  </p:cmAuthor>
  <p:cmAuthor id="16" name="Christine Fahim" initials="CF" lastIdx="212" clrIdx="15">
    <p:extLst>
      <p:ext uri="{19B8F6BF-5375-455C-9EA6-DF929625EA0E}">
        <p15:presenceInfo xmlns:p15="http://schemas.microsoft.com/office/powerpoint/2012/main" userId="Christine Fahim" providerId="None"/>
      </p:ext>
    </p:extLst>
  </p:cmAuthor>
  <p:cmAuthor id="17" name="Heather Limburg" initials="HL [2]" lastIdx="25" clrIdx="16">
    <p:extLst>
      <p:ext uri="{19B8F6BF-5375-455C-9EA6-DF929625EA0E}">
        <p15:presenceInfo xmlns:p15="http://schemas.microsoft.com/office/powerpoint/2012/main" userId="S::heatherl@ctfphc.onmicrosoft.com::f582532d-3868-4cb9-a0fd-5d0657647e27" providerId="AD"/>
      </p:ext>
    </p:extLst>
  </p:cmAuthor>
  <p:cmAuthor id="18" name="Laure Tessier" initials="LT" lastIdx="5" clrIdx="17">
    <p:extLst>
      <p:ext uri="{19B8F6BF-5375-455C-9EA6-DF929625EA0E}">
        <p15:presenceInfo xmlns:p15="http://schemas.microsoft.com/office/powerpoint/2012/main" userId="S::ltessier@ctfphc.onmicrosoft.com::64023733-c2a1-4cde-a7fd-546e9154e6af" providerId="AD"/>
      </p:ext>
    </p:extLst>
  </p:cmAuthor>
  <p:cmAuthor id="19" name="guylene.theriault@mcgill.ca" initials="gu" lastIdx="2" clrIdx="18">
    <p:extLst>
      <p:ext uri="{19B8F6BF-5375-455C-9EA6-DF929625EA0E}">
        <p15:presenceInfo xmlns:p15="http://schemas.microsoft.com/office/powerpoint/2012/main" userId="S::urn:spo:guest#guylene.theriault@mcgill.ca::" providerId="AD"/>
      </p:ext>
    </p:extLst>
  </p:cmAuthor>
  <p:cmAuthor id="20" name="Greg Traversy" initials="GT [2]" lastIdx="2" clrIdx="19">
    <p:extLst>
      <p:ext uri="{19B8F6BF-5375-455C-9EA6-DF929625EA0E}">
        <p15:presenceInfo xmlns:p15="http://schemas.microsoft.com/office/powerpoint/2012/main" userId="j+kcC1mLL9qWaVMGc4XcuqkDBosgleQjpM5SBpMxfPI=" providerId="None"/>
      </p:ext>
    </p:extLst>
  </p:cmAuthor>
  <p:cmAuthor id="21" name="Fatiah De Matas" initials="FM [2]" lastIdx="3" clrIdx="20">
    <p:extLst>
      <p:ext uri="{19B8F6BF-5375-455C-9EA6-DF929625EA0E}">
        <p15:presenceInfo xmlns:p15="http://schemas.microsoft.com/office/powerpoint/2012/main" userId="TTdC8EeoF5I4HY+tsCGR757ZDB/6G3cwMjhpsy1YETQ=" providerId="None"/>
      </p:ext>
    </p:extLst>
  </p:cmAuthor>
  <p:cmAuthor id="22" name="Limburg, Heather (PHAC/ASPC)" initials="HL" lastIdx="1" clrIdx="21">
    <p:extLst>
      <p:ext uri="{19B8F6BF-5375-455C-9EA6-DF929625EA0E}">
        <p15:presenceInfo xmlns:p15="http://schemas.microsoft.com/office/powerpoint/2012/main" userId="S::heather.limburg@phac-aspc.gc.ca::147f61fa-10d1-4b39-83d4-4cb204d3e8a8" providerId="AD"/>
      </p:ext>
    </p:extLst>
  </p:cmAuthor>
  <p:cmAuthor id="23" name="Heather Limburg" initials="HL [3]" lastIdx="2" clrIdx="22">
    <p:extLst>
      <p:ext uri="{19B8F6BF-5375-455C-9EA6-DF929625EA0E}">
        <p15:presenceInfo xmlns:p15="http://schemas.microsoft.com/office/powerpoint/2012/main" userId="JP6SEcaH0OYzERtYPLHb20aWaTIQ9nWsJtPPSDxDprY=" providerId="None"/>
      </p:ext>
    </p:extLst>
  </p:cmAuthor>
  <p:cmAuthor id="24" name="Dr. Donna Reynolds" initials="DLR" lastIdx="35" clrIdx="23">
    <p:extLst>
      <p:ext uri="{19B8F6BF-5375-455C-9EA6-DF929625EA0E}">
        <p15:presenceInfo xmlns:p15="http://schemas.microsoft.com/office/powerpoint/2012/main" userId="Dr. Donna Reynolds" providerId="None"/>
      </p:ext>
    </p:extLst>
  </p:cmAuthor>
  <p:cmAuthor id="25" name="Donna Reynolds" initials="DR" lastIdx="84" clrIdx="24">
    <p:extLst>
      <p:ext uri="{19B8F6BF-5375-455C-9EA6-DF929625EA0E}">
        <p15:presenceInfo xmlns:p15="http://schemas.microsoft.com/office/powerpoint/2012/main" userId="S::donnar@ctfphc.onmicrosoft.com::9feb4e89-2a14-43e2-b0e2-e347fc1f4ff8" providerId="AD"/>
      </p:ext>
    </p:extLst>
  </p:cmAuthor>
  <p:cmAuthor id="26" name="Traversy, Gregory (PHAC/ASPC)" initials="GT" lastIdx="13" clrIdx="25">
    <p:extLst>
      <p:ext uri="{19B8F6BF-5375-455C-9EA6-DF929625EA0E}">
        <p15:presenceInfo xmlns:p15="http://schemas.microsoft.com/office/powerpoint/2012/main" userId="S::gregory.traversy@phac-aspc.gc.ca::479b54a3-2c37-4b9a-b0ab-8a08045fb6be" providerId="AD"/>
      </p:ext>
    </p:extLst>
  </p:cmAuthor>
  <p:cmAuthor id="27" name="Fatiah De Matas" initials="FD" lastIdx="10" clrIdx="26">
    <p:extLst>
      <p:ext uri="{19B8F6BF-5375-455C-9EA6-DF929625EA0E}">
        <p15:presenceInfo xmlns:p15="http://schemas.microsoft.com/office/powerpoint/2012/main" userId="a030202fe68d39c7" providerId="Windows Live"/>
      </p:ext>
    </p:extLst>
  </p:cmAuthor>
  <p:cmAuthor id="28" name="gregory.traversy@phac-aspc.gc.ca" initials="gr" lastIdx="8" clrIdx="27">
    <p:extLst>
      <p:ext uri="{19B8F6BF-5375-455C-9EA6-DF929625EA0E}">
        <p15:presenceInfo xmlns:p15="http://schemas.microsoft.com/office/powerpoint/2012/main" userId="S::urn:spo:guest#gregory.traversy@phac-aspc.gc.c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DFF"/>
    <a:srgbClr val="EACCD0"/>
    <a:srgbClr val="60B4BF"/>
    <a:srgbClr val="1AA3D4"/>
    <a:srgbClr val="199E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94628"/>
  </p:normalViewPr>
  <p:slideViewPr>
    <p:cSldViewPr snapToGrid="0">
      <p:cViewPr varScale="1">
        <p:scale>
          <a:sx n="115" d="100"/>
          <a:sy n="115" d="100"/>
        </p:scale>
        <p:origin x="1224" y="19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E9438252-4DDB-4386-A666-8FAB5C0E9891}" type="datetimeFigureOut">
              <a:rPr lang="en-US" smtClean="0"/>
              <a:t>8/2/25</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9344FC17-8036-4C17-99E3-36847C815777}" type="slidenum">
              <a:rPr lang="en-US" smtClean="0"/>
              <a:t>‹#›</a:t>
            </a:fld>
            <a:endParaRPr lang="en-US"/>
          </a:p>
        </p:txBody>
      </p:sp>
    </p:spTree>
    <p:extLst>
      <p:ext uri="{BB962C8B-B14F-4D97-AF65-F5344CB8AC3E}">
        <p14:creationId xmlns:p14="http://schemas.microsoft.com/office/powerpoint/2010/main" val="2179372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systematicreviewsjournal.biomedcentral.com/articles/10.1186/s13643-024-02570-9"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systematicreviewsjournal.biomedcentral.com/articles/10.1186/s13643-024-02572-7"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intrepidlab.ca/en/canadaptt/PublishingImages/Pages/CAN-ADAPTT-Guidelines/CAN-ADAPTT%20Canadian%20Smoking%20Cessation%20Guideline_website.pdf"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cochranelibrary.com/cdsr/doi/10.1002/14651858.CD006103.pub7/full"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canadiantaskforce.ca/"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CA">
              <a:cs typeface="Calibri"/>
            </a:endParaRPr>
          </a:p>
        </p:txBody>
      </p:sp>
      <p:sp>
        <p:nvSpPr>
          <p:cNvPr id="4" name="Slide Number Placeholder 3"/>
          <p:cNvSpPr>
            <a:spLocks noGrp="1"/>
          </p:cNvSpPr>
          <p:nvPr>
            <p:ph type="sldNum" sz="quarter" idx="10"/>
          </p:nvPr>
        </p:nvSpPr>
        <p:spPr/>
        <p:txBody>
          <a:bodyPr/>
          <a:lstStyle/>
          <a:p>
            <a:fld id="{9344FC17-8036-4C17-99E3-36847C815777}" type="slidenum">
              <a:rPr lang="en-US" smtClean="0"/>
              <a:t>1</a:t>
            </a:fld>
            <a:endParaRPr lang="en-US"/>
          </a:p>
        </p:txBody>
      </p:sp>
    </p:spTree>
    <p:extLst>
      <p:ext uri="{BB962C8B-B14F-4D97-AF65-F5344CB8AC3E}">
        <p14:creationId xmlns:p14="http://schemas.microsoft.com/office/powerpoint/2010/main" val="3313360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Here is a summary of those involved in the guideline, and adds the evidence review and synthesis </a:t>
            </a:r>
            <a:r>
              <a:rPr lang="en-US" dirty="0" err="1">
                <a:ea typeface="Calibri"/>
                <a:cs typeface="Calibri"/>
              </a:rPr>
              <a:t>centre</a:t>
            </a:r>
            <a:r>
              <a:rPr lang="en-US" dirty="0">
                <a:ea typeface="Calibri"/>
                <a:cs typeface="Calibri"/>
              </a:rPr>
              <a:t> from the University of </a:t>
            </a:r>
            <a:r>
              <a:rPr lang="en-US" dirty="0" err="1">
                <a:ea typeface="Calibri"/>
                <a:cs typeface="Calibri"/>
              </a:rPr>
              <a:t>of</a:t>
            </a:r>
            <a:r>
              <a:rPr lang="en-US" dirty="0">
                <a:ea typeface="Calibri"/>
                <a:cs typeface="Calibri"/>
              </a:rPr>
              <a:t> Ottawa.</a:t>
            </a:r>
          </a:p>
        </p:txBody>
      </p:sp>
      <p:sp>
        <p:nvSpPr>
          <p:cNvPr id="4" name="Slide Number Placeholder 3"/>
          <p:cNvSpPr>
            <a:spLocks noGrp="1"/>
          </p:cNvSpPr>
          <p:nvPr>
            <p:ph type="sldNum" sz="quarter" idx="5"/>
          </p:nvPr>
        </p:nvSpPr>
        <p:spPr/>
        <p:txBody>
          <a:bodyPr/>
          <a:lstStyle/>
          <a:p>
            <a:fld id="{9344FC17-8036-4C17-99E3-36847C815777}" type="slidenum">
              <a:rPr lang="en-US" smtClean="0"/>
              <a:t>10</a:t>
            </a:fld>
            <a:endParaRPr lang="en-US"/>
          </a:p>
        </p:txBody>
      </p:sp>
    </p:spTree>
    <p:extLst>
      <p:ext uri="{BB962C8B-B14F-4D97-AF65-F5344CB8AC3E}">
        <p14:creationId xmlns:p14="http://schemas.microsoft.com/office/powerpoint/2010/main" val="345975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Conflicts of interest were managed according to the Task Force's COI policy which outlines different requirements for Task Force members and non-voting experts. </a:t>
            </a:r>
            <a:r>
              <a:rPr lang="en-US" dirty="0"/>
              <a:t>We did not judge any disclosures to represent competing interests that precluded participation of task force members or clinical experts. Content experts do not provide input into or vote on direction or strength of recommendations.</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9344FC17-8036-4C17-99E3-36847C815777}" type="slidenum">
              <a:rPr lang="en-US" smtClean="0"/>
              <a:t>11</a:t>
            </a:fld>
            <a:endParaRPr lang="en-US"/>
          </a:p>
        </p:txBody>
      </p:sp>
    </p:spTree>
    <p:extLst>
      <p:ext uri="{BB962C8B-B14F-4D97-AF65-F5344CB8AC3E}">
        <p14:creationId xmlns:p14="http://schemas.microsoft.com/office/powerpoint/2010/main" val="1103586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defRPr/>
            </a:pPr>
            <a:r>
              <a:rPr lang="en-CA"/>
              <a:t>Tobacco smoking is the leading cause of preventable disease and death in Canada because of the increased risk of many types of cancer, respiratory disease, cardiovascular disease, and other health conditions</a:t>
            </a:r>
          </a:p>
          <a:p>
            <a:pPr marL="171450" indent="-171450">
              <a:buFont typeface="Arial"/>
              <a:buChar char="•"/>
              <a:defRPr/>
            </a:pPr>
            <a:r>
              <a:rPr lang="en-CA"/>
              <a:t>Most of the harm from cigarettes is due to inhalation of cigarette smoke that contains more than 7000 chemicals, of which about 70 are carcinogens </a:t>
            </a:r>
          </a:p>
          <a:p>
            <a:pPr marL="171450" indent="-171450">
              <a:buFont typeface="Arial"/>
              <a:buChar char="•"/>
              <a:defRPr/>
            </a:pPr>
            <a:r>
              <a:rPr lang="en-CA"/>
              <a:t>People who smoke tobacco regularly do so because of the highly addictive nature of nicotine. This drives ongoing smoking even among people who may desire to quit </a:t>
            </a:r>
            <a:endParaRPr lang="en-CA">
              <a:ea typeface="Calibri"/>
              <a:cs typeface="Calibri"/>
            </a:endParaRPr>
          </a:p>
        </p:txBody>
      </p:sp>
      <p:sp>
        <p:nvSpPr>
          <p:cNvPr id="4" name="Slide Number Placeholder 3"/>
          <p:cNvSpPr>
            <a:spLocks noGrp="1"/>
          </p:cNvSpPr>
          <p:nvPr>
            <p:ph type="sldNum" sz="quarter" idx="10"/>
          </p:nvPr>
        </p:nvSpPr>
        <p:spPr/>
        <p:txBody>
          <a:bodyPr/>
          <a:lstStyle/>
          <a:p>
            <a:fld id="{9344FC17-8036-4C17-99E3-36847C815777}" type="slidenum">
              <a:rPr lang="en-US" smtClean="0"/>
              <a:t>14</a:t>
            </a:fld>
            <a:endParaRPr lang="en-US"/>
          </a:p>
        </p:txBody>
      </p:sp>
    </p:spTree>
    <p:extLst>
      <p:ext uri="{BB962C8B-B14F-4D97-AF65-F5344CB8AC3E}">
        <p14:creationId xmlns:p14="http://schemas.microsoft.com/office/powerpoint/2010/main" val="40611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2843C-9D9F-BC94-7682-BC25671DC0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955FFD-A983-D4E1-5239-5A68479572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0D1CCA-4F73-BB38-3A97-C1C2D6DBA58E}"/>
              </a:ext>
            </a:extLst>
          </p:cNvPr>
          <p:cNvSpPr>
            <a:spLocks noGrp="1"/>
          </p:cNvSpPr>
          <p:nvPr>
            <p:ph type="body" idx="1"/>
          </p:nvPr>
        </p:nvSpPr>
        <p:spPr/>
        <p:txBody>
          <a:bodyPr/>
          <a:lstStyle/>
          <a:p>
            <a:pPr marL="171450" indent="-171450">
              <a:buFont typeface="Arial"/>
              <a:buChar char="•"/>
              <a:defRPr/>
            </a:pPr>
            <a:r>
              <a:rPr lang="en-CA"/>
              <a:t>In 2022, 11% of Canadians aged 15 or older were currently smoking tobacco (13% of males and 9% of females), and approximately 75% of them were smoking daily</a:t>
            </a:r>
            <a:endParaRPr lang="en-CA">
              <a:cs typeface="Calibri"/>
            </a:endParaRPr>
          </a:p>
        </p:txBody>
      </p:sp>
      <p:sp>
        <p:nvSpPr>
          <p:cNvPr id="4" name="Slide Number Placeholder 3">
            <a:extLst>
              <a:ext uri="{FF2B5EF4-FFF2-40B4-BE49-F238E27FC236}">
                <a16:creationId xmlns:a16="http://schemas.microsoft.com/office/drawing/2014/main" id="{D5EA1976-6911-2408-3F55-D0AF2BCCDC3C}"/>
              </a:ext>
            </a:extLst>
          </p:cNvPr>
          <p:cNvSpPr>
            <a:spLocks noGrp="1"/>
          </p:cNvSpPr>
          <p:nvPr>
            <p:ph type="sldNum" sz="quarter" idx="10"/>
          </p:nvPr>
        </p:nvSpPr>
        <p:spPr/>
        <p:txBody>
          <a:bodyPr/>
          <a:lstStyle/>
          <a:p>
            <a:fld id="{9344FC17-8036-4C17-99E3-36847C815777}" type="slidenum">
              <a:rPr lang="en-US" smtClean="0"/>
              <a:t>15</a:t>
            </a:fld>
            <a:endParaRPr lang="en-US"/>
          </a:p>
        </p:txBody>
      </p:sp>
    </p:spTree>
    <p:extLst>
      <p:ext uri="{BB962C8B-B14F-4D97-AF65-F5344CB8AC3E}">
        <p14:creationId xmlns:p14="http://schemas.microsoft.com/office/powerpoint/2010/main" val="1820658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defRPr/>
            </a:pPr>
            <a:r>
              <a:rPr lang="en-CA" dirty="0"/>
              <a:t>Populations in Canada with higher smoking prevalence include people who are single, separated, divorced, or widowed; identify as gay or bisexual; identify as First Nations, Inuit or Métis; have lower levels of education; are workers whose jobs do not require training or a specific level of education;  or have mental health diagnoses or substance use disorders </a:t>
            </a:r>
          </a:p>
        </p:txBody>
      </p:sp>
      <p:sp>
        <p:nvSpPr>
          <p:cNvPr id="4" name="Slide Number Placeholder 3"/>
          <p:cNvSpPr>
            <a:spLocks noGrp="1"/>
          </p:cNvSpPr>
          <p:nvPr>
            <p:ph type="sldNum" sz="quarter" idx="10"/>
          </p:nvPr>
        </p:nvSpPr>
        <p:spPr/>
        <p:txBody>
          <a:bodyPr/>
          <a:lstStyle/>
          <a:p>
            <a:fld id="{9344FC17-8036-4C17-99E3-36847C815777}" type="slidenum">
              <a:rPr lang="en-US" smtClean="0"/>
              <a:t>16</a:t>
            </a:fld>
            <a:endParaRPr lang="en-US"/>
          </a:p>
        </p:txBody>
      </p:sp>
    </p:spTree>
    <p:extLst>
      <p:ext uri="{BB962C8B-B14F-4D97-AF65-F5344CB8AC3E}">
        <p14:creationId xmlns:p14="http://schemas.microsoft.com/office/powerpoint/2010/main" val="847885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Quitting smoking increases life expectancy and improves mental health and quality of life. People often will try several times to quit before being successful long term.</a:t>
            </a:r>
            <a:endParaRPr lang="en-US" dirty="0">
              <a:ea typeface="Calibri"/>
              <a:cs typeface="Calibri"/>
            </a:endParaRPr>
          </a:p>
        </p:txBody>
      </p:sp>
      <p:sp>
        <p:nvSpPr>
          <p:cNvPr id="4" name="Slide Number Placeholder 3"/>
          <p:cNvSpPr>
            <a:spLocks noGrp="1"/>
          </p:cNvSpPr>
          <p:nvPr>
            <p:ph type="sldNum" sz="quarter" idx="10"/>
          </p:nvPr>
        </p:nvSpPr>
        <p:spPr/>
        <p:txBody>
          <a:bodyPr/>
          <a:lstStyle/>
          <a:p>
            <a:fld id="{9344FC17-8036-4C17-99E3-36847C815777}" type="slidenum">
              <a:rPr lang="en-US" smtClean="0"/>
              <a:t>17</a:t>
            </a:fld>
            <a:endParaRPr lang="en-US"/>
          </a:p>
        </p:txBody>
      </p:sp>
    </p:spTree>
    <p:extLst>
      <p:ext uri="{BB962C8B-B14F-4D97-AF65-F5344CB8AC3E}">
        <p14:creationId xmlns:p14="http://schemas.microsoft.com/office/powerpoint/2010/main" val="1215693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The two key questions for this guideline related to the benefits and harms of different interventions for smoking cessation. We addressed e-cigarettes as a separate question as we took a different approach to the evidence for this question (de novo review versus overview of reviews). This will be covered in more detail in later slides.</a:t>
            </a:r>
          </a:p>
        </p:txBody>
      </p:sp>
      <p:sp>
        <p:nvSpPr>
          <p:cNvPr id="4" name="Slide Number Placeholder 3"/>
          <p:cNvSpPr>
            <a:spLocks noGrp="1"/>
          </p:cNvSpPr>
          <p:nvPr>
            <p:ph type="sldNum" sz="quarter" idx="5"/>
          </p:nvPr>
        </p:nvSpPr>
        <p:spPr/>
        <p:txBody>
          <a:bodyPr/>
          <a:lstStyle/>
          <a:p>
            <a:fld id="{9344FC17-8036-4C17-99E3-36847C815777}" type="slidenum">
              <a:rPr lang="en-US" smtClean="0"/>
              <a:t>19</a:t>
            </a:fld>
            <a:endParaRPr lang="en-US"/>
          </a:p>
        </p:txBody>
      </p:sp>
    </p:spTree>
    <p:extLst>
      <p:ext uri="{BB962C8B-B14F-4D97-AF65-F5344CB8AC3E}">
        <p14:creationId xmlns:p14="http://schemas.microsoft.com/office/powerpoint/2010/main" val="3079024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D841A-8C9A-257F-7184-737920E0FB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BD8A28-0E8A-3A0D-9DA3-1B7A9644A8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031D36-669A-B388-4693-A7879DAB7AAE}"/>
              </a:ext>
            </a:extLst>
          </p:cNvPr>
          <p:cNvSpPr>
            <a:spLocks noGrp="1"/>
          </p:cNvSpPr>
          <p:nvPr>
            <p:ph type="body" idx="1"/>
          </p:nvPr>
        </p:nvSpPr>
        <p:spPr/>
        <p:txBody>
          <a:bodyPr/>
          <a:lstStyle/>
          <a:p>
            <a:pPr marL="171450" indent="-171450">
              <a:buFont typeface="Arial"/>
              <a:buChar char="•"/>
              <a:defRPr/>
            </a:pPr>
            <a:r>
              <a:rPr lang="en-CA"/>
              <a:t>These recommendations provide guidance to primary care professionals, including physicians, nurses, and others who serve as a first point of contact for individuals who smoke, on smoking cessation for non-pregnant adults aged 18 years or older who currently smoke tobacco cigarettes. This includes those who smoke regularly or occasionally and those motivated or not motivated to quit. </a:t>
            </a:r>
            <a:endParaRPr lang="en-CA">
              <a:ea typeface="Calibri"/>
              <a:cs typeface="Calibri"/>
            </a:endParaRPr>
          </a:p>
          <a:p>
            <a:pPr marL="171450" indent="-171450">
              <a:buFont typeface="Arial"/>
              <a:buChar char="•"/>
              <a:defRPr/>
            </a:pPr>
            <a:r>
              <a:rPr lang="en-CA"/>
              <a:t>Although this guideline is primarily aimed at primary care providers, the task force recognizes that addressing tobacco-related inequities likely requires a broader range of stakeholders to organize cessation efforts strategically so that that those who experience the greatest inequities can be supported to quit smoking. As such, this guideline may also be of use outside of primary care settings (e.g., by the public or policymakers). </a:t>
            </a:r>
            <a:endParaRPr lang="en-CA">
              <a:ea typeface="Calibri"/>
              <a:cs typeface="Calibri"/>
            </a:endParaRPr>
          </a:p>
        </p:txBody>
      </p:sp>
      <p:sp>
        <p:nvSpPr>
          <p:cNvPr id="4" name="Slide Number Placeholder 3">
            <a:extLst>
              <a:ext uri="{FF2B5EF4-FFF2-40B4-BE49-F238E27FC236}">
                <a16:creationId xmlns:a16="http://schemas.microsoft.com/office/drawing/2014/main" id="{BB9FB1D4-B59F-9579-301F-C1EEDC18DBB1}"/>
              </a:ext>
            </a:extLst>
          </p:cNvPr>
          <p:cNvSpPr>
            <a:spLocks noGrp="1"/>
          </p:cNvSpPr>
          <p:nvPr>
            <p:ph type="sldNum" sz="quarter" idx="10"/>
          </p:nvPr>
        </p:nvSpPr>
        <p:spPr/>
        <p:txBody>
          <a:bodyPr/>
          <a:lstStyle/>
          <a:p>
            <a:fld id="{9344FC17-8036-4C17-99E3-36847C815777}" type="slidenum">
              <a:rPr lang="en-US" smtClean="0"/>
              <a:t>20</a:t>
            </a:fld>
            <a:endParaRPr lang="en-US"/>
          </a:p>
        </p:txBody>
      </p:sp>
    </p:spTree>
    <p:extLst>
      <p:ext uri="{BB962C8B-B14F-4D97-AF65-F5344CB8AC3E}">
        <p14:creationId xmlns:p14="http://schemas.microsoft.com/office/powerpoint/2010/main" val="1604840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We examined data on patient-important outcomes (benefits and harms) related to a wide variety of tobacco smoking cessation interventions that could feasibly be delivered or referred to from primary care.  </a:t>
            </a:r>
          </a:p>
        </p:txBody>
      </p:sp>
      <p:sp>
        <p:nvSpPr>
          <p:cNvPr id="4" name="Slide Number Placeholder 3"/>
          <p:cNvSpPr>
            <a:spLocks noGrp="1"/>
          </p:cNvSpPr>
          <p:nvPr>
            <p:ph type="sldNum" sz="quarter" idx="5"/>
          </p:nvPr>
        </p:nvSpPr>
        <p:spPr/>
        <p:txBody>
          <a:bodyPr/>
          <a:lstStyle/>
          <a:p>
            <a:fld id="{9344FC17-8036-4C17-99E3-36847C815777}" type="slidenum">
              <a:rPr lang="en-US" smtClean="0"/>
              <a:t>21</a:t>
            </a:fld>
            <a:endParaRPr lang="en-US"/>
          </a:p>
        </p:txBody>
      </p:sp>
    </p:spTree>
    <p:extLst>
      <p:ext uri="{BB962C8B-B14F-4D97-AF65-F5344CB8AC3E}">
        <p14:creationId xmlns:p14="http://schemas.microsoft.com/office/powerpoint/2010/main" val="1085793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F90C2-3704-6965-C007-B0074D75D4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EC8683-EF47-E7BA-ACCF-35D2872268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BDB15C-9030-7394-0353-A8CE3AAA4B97}"/>
              </a:ext>
            </a:extLst>
          </p:cNvPr>
          <p:cNvSpPr>
            <a:spLocks noGrp="1"/>
          </p:cNvSpPr>
          <p:nvPr>
            <p:ph type="body" idx="1"/>
          </p:nvPr>
        </p:nvSpPr>
        <p:spPr/>
        <p:txBody>
          <a:bodyPr/>
          <a:lstStyle/>
          <a:p>
            <a:pPr marL="171450" indent="-171450">
              <a:buFont typeface="Arial"/>
              <a:buChar char="•"/>
            </a:pPr>
            <a:r>
              <a:rPr lang="en-CA" dirty="0"/>
              <a:t>Potential benefits of interventions were required to be reported at least 6 months from the quit date or initiation of the intervention if the quit date was not specified</a:t>
            </a:r>
          </a:p>
          <a:p>
            <a:pPr marL="171450" indent="-171450">
              <a:buFont typeface="Arial"/>
              <a:buChar char="•"/>
            </a:pPr>
            <a:r>
              <a:rPr lang="en-CA" dirty="0">
                <a:ea typeface="Calibri"/>
                <a:cs typeface="Calibri"/>
              </a:rPr>
              <a:t>Outcomes were measured in various ways (e.g., self-report vs biochemical validation for cessation – this is reported in the evidence review and taken into account for certainty</a:t>
            </a:r>
          </a:p>
          <a:p>
            <a:pPr marL="171450" indent="-171450">
              <a:buFont typeface="Arial"/>
              <a:buChar char="•"/>
            </a:pPr>
            <a:r>
              <a:rPr lang="en-CA" dirty="0">
                <a:ea typeface="Calibri"/>
                <a:cs typeface="Calibri"/>
              </a:rPr>
              <a:t>Outcomes were rates according to GRADE by the guideline working group members, content experts, and patients engaged in focus groups. </a:t>
            </a:r>
            <a:endParaRPr lang="en-CA" dirty="0"/>
          </a:p>
          <a:p>
            <a:pPr marL="171450" indent="-171450">
              <a:buFont typeface="Arial"/>
              <a:buChar char="•"/>
            </a:pPr>
            <a:r>
              <a:rPr lang="en-CA" dirty="0"/>
              <a:t>Outcomes rated as critical or important by both the focus group participants and working group members were considered during guideline development. </a:t>
            </a:r>
            <a:endParaRPr lang="en-CA" dirty="0">
              <a:ea typeface="Calibri"/>
              <a:cs typeface="Calibri"/>
            </a:endParaRPr>
          </a:p>
          <a:p>
            <a:pPr marL="171450" indent="-171450">
              <a:buFont typeface="Arial"/>
              <a:buChar char="•"/>
            </a:pPr>
            <a:r>
              <a:rPr lang="en-CA" dirty="0"/>
              <a:t>After we considered outcome ratings from the public engagement, 2 expert advisors, and task force members, the final outcome list included smoking cessation as a critical outcome. Reduction in smoking, quality of life, adverse events, weight gain, changes in emotional state, and loss of social group were considered important.  </a:t>
            </a:r>
            <a:endParaRPr lang="en-CA" dirty="0">
              <a:ea typeface="Calibri"/>
              <a:cs typeface="Calibri"/>
            </a:endParaRPr>
          </a:p>
          <a:p>
            <a:pPr>
              <a:defRPr/>
            </a:pPr>
            <a:endParaRPr lang="en-CA" dirty="0">
              <a:ea typeface="Calibri"/>
              <a:cs typeface="Calibri"/>
            </a:endParaRPr>
          </a:p>
          <a:p>
            <a:pPr marL="171450" indent="-171450">
              <a:buFont typeface="Arial"/>
              <a:buChar char="•"/>
            </a:pPr>
            <a:endParaRPr lang="en-CA">
              <a:ea typeface="Calibri"/>
              <a:cs typeface="Calibri"/>
            </a:endParaRPr>
          </a:p>
        </p:txBody>
      </p:sp>
      <p:sp>
        <p:nvSpPr>
          <p:cNvPr id="4" name="Slide Number Placeholder 3">
            <a:extLst>
              <a:ext uri="{FF2B5EF4-FFF2-40B4-BE49-F238E27FC236}">
                <a16:creationId xmlns:a16="http://schemas.microsoft.com/office/drawing/2014/main" id="{86459947-0F61-7EFF-1551-C431A2B6411A}"/>
              </a:ext>
            </a:extLst>
          </p:cNvPr>
          <p:cNvSpPr>
            <a:spLocks noGrp="1"/>
          </p:cNvSpPr>
          <p:nvPr>
            <p:ph type="sldNum" sz="quarter" idx="10"/>
          </p:nvPr>
        </p:nvSpPr>
        <p:spPr/>
        <p:txBody>
          <a:bodyPr/>
          <a:lstStyle/>
          <a:p>
            <a:fld id="{9344FC17-8036-4C17-99E3-36847C815777}" type="slidenum">
              <a:rPr lang="en-US" smtClean="0"/>
              <a:t>22</a:t>
            </a:fld>
            <a:endParaRPr lang="en-US"/>
          </a:p>
        </p:txBody>
      </p:sp>
    </p:spTree>
    <p:extLst>
      <p:ext uri="{BB962C8B-B14F-4D97-AF65-F5344CB8AC3E}">
        <p14:creationId xmlns:p14="http://schemas.microsoft.com/office/powerpoint/2010/main" val="2941387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 reminder about confidentiality. By staying on this call, you agree to </a:t>
            </a:r>
            <a:r>
              <a:rPr lang="en-US" b="1" dirty="0"/>
              <a:t>keep all information from the presentation and question and answer period </a:t>
            </a:r>
            <a:r>
              <a:rPr lang="en-US" b="1" dirty="0">
                <a:solidFill>
                  <a:srgbClr val="C00000"/>
                </a:solidFill>
              </a:rPr>
              <a:t>confidential</a:t>
            </a:r>
            <a:r>
              <a:rPr lang="en-US" dirty="0"/>
              <a:t> until the recommendations are publicly released on August 25, 2025</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344FC17-8036-4C17-99E3-36847C815777}" type="slidenum">
              <a:rPr lang="en-US" smtClean="0"/>
              <a:t>2</a:t>
            </a:fld>
            <a:endParaRPr lang="en-US"/>
          </a:p>
        </p:txBody>
      </p:sp>
    </p:spTree>
    <p:extLst>
      <p:ext uri="{BB962C8B-B14F-4D97-AF65-F5344CB8AC3E}">
        <p14:creationId xmlns:p14="http://schemas.microsoft.com/office/powerpoint/2010/main" val="23665560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1E4E9-86C9-4015-3BAA-41F1C3EA65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8B62B6-3537-6432-5173-EA239D8B0B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44169C-5D60-247A-D3E9-329268642DC5}"/>
              </a:ext>
            </a:extLst>
          </p:cNvPr>
          <p:cNvSpPr>
            <a:spLocks noGrp="1"/>
          </p:cNvSpPr>
          <p:nvPr>
            <p:ph type="body" idx="1"/>
          </p:nvPr>
        </p:nvSpPr>
        <p:spPr/>
        <p:txBody>
          <a:bodyPr/>
          <a:lstStyle/>
          <a:p>
            <a:pPr marL="171450" indent="-171450">
              <a:buFont typeface="Arial"/>
              <a:buChar char="•"/>
              <a:defRPr/>
            </a:pPr>
            <a:r>
              <a:rPr lang="en-CA"/>
              <a:t>The recommendations apply to commercial tobacco cigarettes (including hand-rolled cigarettes) produced for individual consumption regardless of place of manufacture and not to traditional or ceremonial use. </a:t>
            </a:r>
          </a:p>
          <a:p>
            <a:pPr marL="171450" indent="-171450">
              <a:buFont typeface="Arial"/>
              <a:buChar char="•"/>
              <a:defRPr/>
            </a:pPr>
            <a:r>
              <a:rPr lang="en-CA"/>
              <a:t>This guideline does not provide recommendations on interventions to promote cessation of other tobacco products (e.g., pouches).</a:t>
            </a:r>
            <a:endParaRPr lang="en-CA">
              <a:ea typeface="Calibri"/>
              <a:cs typeface="Calibri"/>
            </a:endParaRPr>
          </a:p>
        </p:txBody>
      </p:sp>
      <p:sp>
        <p:nvSpPr>
          <p:cNvPr id="4" name="Slide Number Placeholder 3">
            <a:extLst>
              <a:ext uri="{FF2B5EF4-FFF2-40B4-BE49-F238E27FC236}">
                <a16:creationId xmlns:a16="http://schemas.microsoft.com/office/drawing/2014/main" id="{932EC01A-EAFC-CB4E-B4FA-466A9B5D491A}"/>
              </a:ext>
            </a:extLst>
          </p:cNvPr>
          <p:cNvSpPr>
            <a:spLocks noGrp="1"/>
          </p:cNvSpPr>
          <p:nvPr>
            <p:ph type="sldNum" sz="quarter" idx="10"/>
          </p:nvPr>
        </p:nvSpPr>
        <p:spPr/>
        <p:txBody>
          <a:bodyPr/>
          <a:lstStyle/>
          <a:p>
            <a:fld id="{9344FC17-8036-4C17-99E3-36847C815777}" type="slidenum">
              <a:rPr lang="en-US" smtClean="0"/>
              <a:t>23</a:t>
            </a:fld>
            <a:endParaRPr lang="en-US"/>
          </a:p>
        </p:txBody>
      </p:sp>
    </p:spTree>
    <p:extLst>
      <p:ext uri="{BB962C8B-B14F-4D97-AF65-F5344CB8AC3E}">
        <p14:creationId xmlns:p14="http://schemas.microsoft.com/office/powerpoint/2010/main" val="26970513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59FA0-153C-EC47-9DC2-CAEFE6DEA0F8}"/>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7F5B9D21-E7BA-3756-7AF3-BCEC01B6B56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56429F2-B485-6069-C137-D51D5C72B099}"/>
              </a:ext>
            </a:extLst>
          </p:cNvPr>
          <p:cNvSpPr>
            <a:spLocks noGrp="1"/>
          </p:cNvSpPr>
          <p:nvPr>
            <p:ph type="body" idx="1"/>
          </p:nvPr>
        </p:nvSpPr>
        <p:spPr/>
        <p:txBody>
          <a:bodyPr/>
          <a:lstStyle/>
          <a:p>
            <a:r>
              <a:rPr lang="fr-FR" dirty="0">
                <a:solidFill>
                  <a:srgbClr val="212121"/>
                </a:solidFill>
              </a:rPr>
              <a:t>GRADE (</a:t>
            </a:r>
            <a:r>
              <a:rPr lang="fr-FR" dirty="0" err="1">
                <a:solidFill>
                  <a:srgbClr val="212121"/>
                </a:solidFill>
              </a:rPr>
              <a:t>Grading</a:t>
            </a:r>
            <a:r>
              <a:rPr lang="fr-FR" dirty="0">
                <a:solidFill>
                  <a:srgbClr val="212121"/>
                </a:solidFill>
              </a:rPr>
              <a:t> of </a:t>
            </a:r>
            <a:r>
              <a:rPr lang="fr-FR" dirty="0" err="1">
                <a:solidFill>
                  <a:srgbClr val="212121"/>
                </a:solidFill>
              </a:rPr>
              <a:t>Recommendations</a:t>
            </a:r>
            <a:r>
              <a:rPr lang="fr-FR" dirty="0">
                <a:solidFill>
                  <a:srgbClr val="212121"/>
                </a:solidFill>
              </a:rPr>
              <a:t> </a:t>
            </a:r>
            <a:r>
              <a:rPr lang="fr-FR" dirty="0" err="1">
                <a:solidFill>
                  <a:srgbClr val="212121"/>
                </a:solidFill>
              </a:rPr>
              <a:t>Assessment</a:t>
            </a:r>
            <a:r>
              <a:rPr lang="fr-FR" dirty="0">
                <a:solidFill>
                  <a:srgbClr val="212121"/>
                </a:solidFill>
              </a:rPr>
              <a:t>, </a:t>
            </a:r>
            <a:r>
              <a:rPr lang="fr-FR" dirty="0" err="1">
                <a:solidFill>
                  <a:srgbClr val="212121"/>
                </a:solidFill>
              </a:rPr>
              <a:t>Development</a:t>
            </a:r>
            <a:r>
              <a:rPr lang="fr-FR" dirty="0">
                <a:solidFill>
                  <a:srgbClr val="212121"/>
                </a:solidFill>
              </a:rPr>
              <a:t> and Evaluation) </a:t>
            </a:r>
            <a:r>
              <a:rPr lang="fr-FR" dirty="0" err="1">
                <a:solidFill>
                  <a:srgbClr val="212121"/>
                </a:solidFill>
              </a:rPr>
              <a:t>provides</a:t>
            </a:r>
            <a:r>
              <a:rPr lang="fr-FR" dirty="0">
                <a:solidFill>
                  <a:srgbClr val="212121"/>
                </a:solidFill>
              </a:rPr>
              <a:t> a standard </a:t>
            </a:r>
            <a:r>
              <a:rPr lang="fr-FR" dirty="0" err="1">
                <a:solidFill>
                  <a:srgbClr val="212121"/>
                </a:solidFill>
              </a:rPr>
              <a:t>methodology</a:t>
            </a:r>
            <a:r>
              <a:rPr lang="fr-FR" dirty="0">
                <a:solidFill>
                  <a:srgbClr val="212121"/>
                </a:solidFill>
              </a:rPr>
              <a:t> for </a:t>
            </a:r>
            <a:r>
              <a:rPr lang="fr-FR" dirty="0" err="1">
                <a:solidFill>
                  <a:srgbClr val="212121"/>
                </a:solidFill>
              </a:rPr>
              <a:t>assessing</a:t>
            </a:r>
            <a:r>
              <a:rPr lang="fr-FR" dirty="0">
                <a:solidFill>
                  <a:srgbClr val="212121"/>
                </a:solidFill>
              </a:rPr>
              <a:t> the </a:t>
            </a:r>
            <a:r>
              <a:rPr lang="fr-FR" dirty="0" err="1">
                <a:solidFill>
                  <a:srgbClr val="212121"/>
                </a:solidFill>
              </a:rPr>
              <a:t>certainty</a:t>
            </a:r>
            <a:r>
              <a:rPr lang="fr-FR" dirty="0">
                <a:solidFill>
                  <a:srgbClr val="212121"/>
                </a:solidFill>
              </a:rPr>
              <a:t> of the </a:t>
            </a:r>
            <a:r>
              <a:rPr lang="fr-FR" dirty="0" err="1">
                <a:solidFill>
                  <a:srgbClr val="212121"/>
                </a:solidFill>
              </a:rPr>
              <a:t>evidence</a:t>
            </a:r>
            <a:r>
              <a:rPr lang="fr-FR" dirty="0">
                <a:solidFill>
                  <a:srgbClr val="212121"/>
                </a:solidFill>
              </a:rPr>
              <a:t> and </a:t>
            </a:r>
            <a:r>
              <a:rPr lang="fr-FR" dirty="0" err="1">
                <a:solidFill>
                  <a:srgbClr val="212121"/>
                </a:solidFill>
              </a:rPr>
              <a:t>making</a:t>
            </a:r>
            <a:r>
              <a:rPr lang="fr-FR" dirty="0">
                <a:solidFill>
                  <a:srgbClr val="212121"/>
                </a:solidFill>
              </a:rPr>
              <a:t> </a:t>
            </a:r>
            <a:r>
              <a:rPr lang="fr-FR" dirty="0" err="1">
                <a:solidFill>
                  <a:srgbClr val="212121"/>
                </a:solidFill>
              </a:rPr>
              <a:t>recommendations</a:t>
            </a:r>
            <a:r>
              <a:rPr lang="fr-FR" dirty="0">
                <a:solidFill>
                  <a:srgbClr val="212121"/>
                </a:solidFill>
              </a:rPr>
              <a:t>. It </a:t>
            </a:r>
            <a:r>
              <a:rPr lang="fr-FR" dirty="0" err="1">
                <a:solidFill>
                  <a:srgbClr val="212121"/>
                </a:solidFill>
              </a:rPr>
              <a:t>is</a:t>
            </a:r>
            <a:r>
              <a:rPr lang="fr-FR" dirty="0">
                <a:solidFill>
                  <a:srgbClr val="212121"/>
                </a:solidFill>
              </a:rPr>
              <a:t> </a:t>
            </a:r>
            <a:r>
              <a:rPr lang="fr-FR" dirty="0" err="1">
                <a:solidFill>
                  <a:srgbClr val="212121"/>
                </a:solidFill>
              </a:rPr>
              <a:t>used</a:t>
            </a:r>
            <a:r>
              <a:rPr lang="fr-FR" dirty="0">
                <a:solidFill>
                  <a:srgbClr val="212121"/>
                </a:solidFill>
              </a:rPr>
              <a:t> </a:t>
            </a:r>
            <a:r>
              <a:rPr lang="fr-FR" dirty="0" err="1">
                <a:solidFill>
                  <a:srgbClr val="212121"/>
                </a:solidFill>
              </a:rPr>
              <a:t>extensively</a:t>
            </a:r>
            <a:r>
              <a:rPr lang="fr-FR" dirty="0">
                <a:solidFill>
                  <a:srgbClr val="212121"/>
                </a:solidFill>
              </a:rPr>
              <a:t> </a:t>
            </a:r>
            <a:r>
              <a:rPr lang="fr-FR" dirty="0" err="1">
                <a:solidFill>
                  <a:srgbClr val="212121"/>
                </a:solidFill>
              </a:rPr>
              <a:t>around</a:t>
            </a:r>
            <a:r>
              <a:rPr lang="fr-FR" dirty="0">
                <a:solidFill>
                  <a:srgbClr val="212121"/>
                </a:solidFill>
              </a:rPr>
              <a:t> the world and </a:t>
            </a:r>
            <a:r>
              <a:rPr lang="fr-FR" dirty="0" err="1">
                <a:solidFill>
                  <a:srgbClr val="212121"/>
                </a:solidFill>
              </a:rPr>
              <a:t>helps</a:t>
            </a:r>
            <a:r>
              <a:rPr lang="fr-FR" dirty="0">
                <a:solidFill>
                  <a:srgbClr val="212121"/>
                </a:solidFill>
              </a:rPr>
              <a:t> </a:t>
            </a:r>
            <a:r>
              <a:rPr lang="fr-FR" dirty="0" err="1">
                <a:solidFill>
                  <a:srgbClr val="212121"/>
                </a:solidFill>
              </a:rPr>
              <a:t>minimize</a:t>
            </a:r>
            <a:r>
              <a:rPr lang="fr-FR" dirty="0">
                <a:solidFill>
                  <a:srgbClr val="212121"/>
                </a:solidFill>
              </a:rPr>
              <a:t> </a:t>
            </a:r>
            <a:r>
              <a:rPr lang="fr-FR" dirty="0" err="1">
                <a:solidFill>
                  <a:srgbClr val="212121"/>
                </a:solidFill>
              </a:rPr>
              <a:t>bias</a:t>
            </a:r>
            <a:r>
              <a:rPr lang="fr-FR" dirty="0">
                <a:solidFill>
                  <a:srgbClr val="212121"/>
                </a:solidFill>
              </a:rPr>
              <a:t> </a:t>
            </a:r>
            <a:r>
              <a:rPr lang="fr-FR" dirty="0" err="1">
                <a:solidFill>
                  <a:srgbClr val="212121"/>
                </a:solidFill>
              </a:rPr>
              <a:t>during</a:t>
            </a:r>
            <a:r>
              <a:rPr lang="fr-FR" dirty="0">
                <a:solidFill>
                  <a:srgbClr val="212121"/>
                </a:solidFill>
              </a:rPr>
              <a:t> </a:t>
            </a:r>
            <a:r>
              <a:rPr lang="fr-FR" dirty="0" err="1">
                <a:solidFill>
                  <a:srgbClr val="212121"/>
                </a:solidFill>
              </a:rPr>
              <a:t>each</a:t>
            </a:r>
            <a:r>
              <a:rPr lang="fr-FR" dirty="0">
                <a:solidFill>
                  <a:srgbClr val="212121"/>
                </a:solidFill>
              </a:rPr>
              <a:t> </a:t>
            </a:r>
            <a:r>
              <a:rPr lang="fr-FR" dirty="0" err="1">
                <a:solidFill>
                  <a:srgbClr val="212121"/>
                </a:solidFill>
              </a:rPr>
              <a:t>step</a:t>
            </a:r>
            <a:r>
              <a:rPr lang="fr-FR" dirty="0">
                <a:solidFill>
                  <a:srgbClr val="212121"/>
                </a:solidFill>
              </a:rPr>
              <a:t> of guideline </a:t>
            </a:r>
            <a:r>
              <a:rPr lang="fr-FR" dirty="0" err="1">
                <a:solidFill>
                  <a:srgbClr val="212121"/>
                </a:solidFill>
              </a:rPr>
              <a:t>development</a:t>
            </a:r>
            <a:r>
              <a:rPr lang="fr-FR" dirty="0">
                <a:solidFill>
                  <a:srgbClr val="212121"/>
                </a:solidFill>
              </a:rPr>
              <a:t>.</a:t>
            </a:r>
            <a:endParaRPr lang="fr-FR" dirty="0">
              <a:solidFill>
                <a:srgbClr val="212121"/>
              </a:solidFill>
              <a:ea typeface="Calibri"/>
              <a:cs typeface="Calibri"/>
            </a:endParaRPr>
          </a:p>
        </p:txBody>
      </p:sp>
      <p:sp>
        <p:nvSpPr>
          <p:cNvPr id="4" name="Espace réservé du numéro de diapositive 3">
            <a:extLst>
              <a:ext uri="{FF2B5EF4-FFF2-40B4-BE49-F238E27FC236}">
                <a16:creationId xmlns:a16="http://schemas.microsoft.com/office/drawing/2014/main" id="{17146BFE-8835-AAF0-CD87-6548693C70EE}"/>
              </a:ext>
            </a:extLst>
          </p:cNvPr>
          <p:cNvSpPr>
            <a:spLocks noGrp="1"/>
          </p:cNvSpPr>
          <p:nvPr>
            <p:ph type="sldNum" sz="quarter" idx="5"/>
          </p:nvPr>
        </p:nvSpPr>
        <p:spPr/>
        <p:txBody>
          <a:bodyPr/>
          <a:lstStyle/>
          <a:p>
            <a:fld id="{9344FC17-8036-4C17-99E3-36847C815777}" type="slidenum">
              <a:rPr lang="en-US" smtClean="0"/>
              <a:t>24</a:t>
            </a:fld>
            <a:endParaRPr lang="en-US"/>
          </a:p>
        </p:txBody>
      </p:sp>
    </p:spTree>
    <p:extLst>
      <p:ext uri="{BB962C8B-B14F-4D97-AF65-F5344CB8AC3E}">
        <p14:creationId xmlns:p14="http://schemas.microsoft.com/office/powerpoint/2010/main" val="699270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r>
              <a:rPr lang="en-CA"/>
              <a:t>For the overview, Cochrane reviews focusing on smoking cessation interventions that could be directly delivered or referred to by primary care practitioners in Canada, compared to no intervention, placebo, or usual care controls, were included. </a:t>
            </a:r>
          </a:p>
          <a:p>
            <a:pPr marL="171450" indent="-171450">
              <a:buFont typeface="Arial"/>
              <a:buChar char="•"/>
            </a:pPr>
            <a:r>
              <a:rPr lang="en-CA" dirty="0"/>
              <a:t>To identify updates to Cochrane reviews included in the guideline prior to publication, we carried out an additional search on June 24, 2024 (Appendix 2 of the guideline). </a:t>
            </a:r>
            <a:endParaRPr lang="en-CA" dirty="0">
              <a:ea typeface="Calibri"/>
              <a:cs typeface="Calibri"/>
            </a:endParaRPr>
          </a:p>
          <a:p>
            <a:pPr marL="171450" indent="-171450">
              <a:buFont typeface="Arial"/>
              <a:buChar char="•"/>
            </a:pPr>
            <a:endParaRPr lang="en-CA" dirty="0"/>
          </a:p>
          <a:p>
            <a:pPr marL="171450" indent="-171450">
              <a:buFont typeface="Arial"/>
              <a:buChar char="•"/>
            </a:pPr>
            <a:r>
              <a:rPr lang="en-CA" dirty="0"/>
              <a:t>Link to publication: </a:t>
            </a:r>
            <a:r>
              <a:rPr lang="en-CA" dirty="0">
                <a:hlinkClick r:id="rId3"/>
              </a:rPr>
              <a:t>https://systematicreviewsjournal.biomedcentral.com/articles/10.1186/s13643-024-02570-9</a:t>
            </a:r>
            <a:r>
              <a:rPr lang="en-CA" dirty="0"/>
              <a:t> </a:t>
            </a:r>
            <a:endParaRPr lang="en-CA" dirty="0">
              <a:ea typeface="Calibri"/>
              <a:cs typeface="Calibri"/>
            </a:endParaRPr>
          </a:p>
        </p:txBody>
      </p:sp>
      <p:sp>
        <p:nvSpPr>
          <p:cNvPr id="4" name="Slide Number Placeholder 3"/>
          <p:cNvSpPr>
            <a:spLocks noGrp="1"/>
          </p:cNvSpPr>
          <p:nvPr>
            <p:ph type="sldNum" sz="quarter" idx="10"/>
          </p:nvPr>
        </p:nvSpPr>
        <p:spPr/>
        <p:txBody>
          <a:bodyPr/>
          <a:lstStyle/>
          <a:p>
            <a:fld id="{9344FC17-8036-4C17-99E3-36847C815777}" type="slidenum">
              <a:rPr lang="en-US" smtClean="0"/>
              <a:t>25</a:t>
            </a:fld>
            <a:endParaRPr lang="en-US"/>
          </a:p>
        </p:txBody>
      </p:sp>
    </p:spTree>
    <p:extLst>
      <p:ext uri="{BB962C8B-B14F-4D97-AF65-F5344CB8AC3E}">
        <p14:creationId xmlns:p14="http://schemas.microsoft.com/office/powerpoint/2010/main" val="3952175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5E71D-008B-CCDE-4C73-B39492D75B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2A02B3-A546-BA14-5D37-560AE5F9C1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C24631-ADB3-78CA-B76E-20FBA9566136}"/>
              </a:ext>
            </a:extLst>
          </p:cNvPr>
          <p:cNvSpPr>
            <a:spLocks noGrp="1"/>
          </p:cNvSpPr>
          <p:nvPr>
            <p:ph type="body" idx="1"/>
          </p:nvPr>
        </p:nvSpPr>
        <p:spPr/>
        <p:txBody>
          <a:bodyPr/>
          <a:lstStyle/>
          <a:p>
            <a:pPr marL="171450" indent="-171450">
              <a:buFont typeface="Arial"/>
              <a:buChar char="•"/>
            </a:pPr>
            <a:r>
              <a:rPr lang="en-CA" dirty="0">
                <a:ea typeface="Calibri"/>
                <a:cs typeface="Calibri"/>
              </a:rPr>
              <a:t>We then did a systematic review of primary studies on the benefits and harms of e-cigarette interventions</a:t>
            </a:r>
            <a:endParaRPr lang="en-CA" dirty="0"/>
          </a:p>
          <a:p>
            <a:pPr marL="171450" indent="-171450">
              <a:buFont typeface="Arial"/>
              <a:buChar char="•"/>
            </a:pPr>
            <a:r>
              <a:rPr lang="en-CA" dirty="0"/>
              <a:t>Although Cochrane has since transformed its review into a living systematic review, it had not yet done so when we developed our evidence review protocol </a:t>
            </a:r>
            <a:endParaRPr lang="en-CA" dirty="0">
              <a:ea typeface="Calibri"/>
              <a:cs typeface="Calibri"/>
            </a:endParaRPr>
          </a:p>
          <a:p>
            <a:pPr marL="171450" indent="-171450">
              <a:buFont typeface="Arial"/>
              <a:buChar char="•"/>
            </a:pPr>
            <a:r>
              <a:rPr lang="en-CA" dirty="0">
                <a:ea typeface="Calibri"/>
                <a:cs typeface="Calibri"/>
              </a:rPr>
              <a:t>Randomized controlled trials comparing e-cigarettes with or without nicotine to placebo, no intervention, or usual care were selected for inclusion to evaluate </a:t>
            </a:r>
            <a:r>
              <a:rPr lang="en-CA" dirty="0" err="1">
                <a:ea typeface="Calibri"/>
                <a:cs typeface="Calibri"/>
              </a:rPr>
              <a:t>tbenefits</a:t>
            </a:r>
            <a:r>
              <a:rPr lang="en-CA" dirty="0">
                <a:ea typeface="Calibri"/>
                <a:cs typeface="Calibri"/>
              </a:rPr>
              <a:t>. To explore harms associated with e-cigarettes, randomized and non-randomized trials, as well as comparative observational studies (i.e., prospective, and retrospective cohort, case–control) were selected for inclusion.</a:t>
            </a:r>
            <a:endParaRPr lang="en-CA" dirty="0"/>
          </a:p>
          <a:p>
            <a:pPr marL="171450" indent="-171450">
              <a:buFont typeface="Arial"/>
              <a:buChar char="•"/>
            </a:pPr>
            <a:endParaRPr lang="en-CA" dirty="0">
              <a:ea typeface="Calibri"/>
              <a:cs typeface="Calibri"/>
            </a:endParaRPr>
          </a:p>
          <a:p>
            <a:pPr marL="171450" indent="-171450">
              <a:buFont typeface="Arial"/>
              <a:buChar char="•"/>
            </a:pPr>
            <a:r>
              <a:rPr lang="en-CA" dirty="0">
                <a:ea typeface="Calibri"/>
                <a:cs typeface="Calibri"/>
              </a:rPr>
              <a:t>Link to publication: </a:t>
            </a:r>
            <a:r>
              <a:rPr lang="en-CA" dirty="0">
                <a:hlinkClick r:id="rId3"/>
              </a:rPr>
              <a:t>https://systematicreviewsjournal.biomedcentral.com/articles/10.1186/s13643-024-02572-7</a:t>
            </a:r>
            <a:r>
              <a:rPr lang="en-CA" dirty="0"/>
              <a:t> </a:t>
            </a:r>
            <a:endParaRPr lang="en-CA" dirty="0">
              <a:ea typeface="Calibri"/>
              <a:cs typeface="Calibri"/>
            </a:endParaRPr>
          </a:p>
        </p:txBody>
      </p:sp>
      <p:sp>
        <p:nvSpPr>
          <p:cNvPr id="4" name="Slide Number Placeholder 3">
            <a:extLst>
              <a:ext uri="{FF2B5EF4-FFF2-40B4-BE49-F238E27FC236}">
                <a16:creationId xmlns:a16="http://schemas.microsoft.com/office/drawing/2014/main" id="{A3223580-D4AA-BBFA-1F37-40940592743A}"/>
              </a:ext>
            </a:extLst>
          </p:cNvPr>
          <p:cNvSpPr>
            <a:spLocks noGrp="1"/>
          </p:cNvSpPr>
          <p:nvPr>
            <p:ph type="sldNum" sz="quarter" idx="10"/>
          </p:nvPr>
        </p:nvSpPr>
        <p:spPr/>
        <p:txBody>
          <a:bodyPr/>
          <a:lstStyle/>
          <a:p>
            <a:fld id="{9344FC17-8036-4C17-99E3-36847C815777}" type="slidenum">
              <a:rPr lang="en-US" smtClean="0"/>
              <a:t>26</a:t>
            </a:fld>
            <a:endParaRPr lang="en-US"/>
          </a:p>
        </p:txBody>
      </p:sp>
    </p:spTree>
    <p:extLst>
      <p:ext uri="{BB962C8B-B14F-4D97-AF65-F5344CB8AC3E}">
        <p14:creationId xmlns:p14="http://schemas.microsoft.com/office/powerpoint/2010/main" val="16306129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EA49B-6759-0AF5-52C1-A3560871214D}"/>
            </a:ext>
          </a:extLst>
        </p:cNvPr>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FDC6A634-749C-24B4-9B58-0141DCE69D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725B1EBA-613B-44D8-FA14-03689ECC09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ea typeface="ヒラギノ角ゴ Pro W3" charset="-128"/>
              <a:cs typeface="Calibri"/>
            </a:endParaRPr>
          </a:p>
        </p:txBody>
      </p:sp>
      <p:sp>
        <p:nvSpPr>
          <p:cNvPr id="77828" name="Slide Number Placeholder 3">
            <a:extLst>
              <a:ext uri="{FF2B5EF4-FFF2-40B4-BE49-F238E27FC236}">
                <a16:creationId xmlns:a16="http://schemas.microsoft.com/office/drawing/2014/main" id="{458A542C-5AA9-90F4-EB39-5A83022B84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58255" indent="-291636" eaLnBrk="0" hangingPunct="0">
              <a:spcBef>
                <a:spcPct val="30000"/>
              </a:spcBef>
              <a:defRPr sz="1200">
                <a:solidFill>
                  <a:schemeClr val="tx1"/>
                </a:solidFill>
                <a:latin typeface="Calibri" pitchFamily="34" charset="0"/>
                <a:ea typeface="ヒラギノ角ゴ Pro W3" charset="-128"/>
              </a:defRPr>
            </a:lvl2pPr>
            <a:lvl3pPr marL="1166546" indent="-233309" eaLnBrk="0" hangingPunct="0">
              <a:spcBef>
                <a:spcPct val="30000"/>
              </a:spcBef>
              <a:defRPr sz="1200">
                <a:solidFill>
                  <a:schemeClr val="tx1"/>
                </a:solidFill>
                <a:latin typeface="Calibri" pitchFamily="34" charset="0"/>
                <a:ea typeface="ヒラギノ角ゴ Pro W3" charset="-128"/>
              </a:defRPr>
            </a:lvl3pPr>
            <a:lvl4pPr marL="1633164" indent="-233309" eaLnBrk="0" hangingPunct="0">
              <a:spcBef>
                <a:spcPct val="30000"/>
              </a:spcBef>
              <a:defRPr sz="1200">
                <a:solidFill>
                  <a:schemeClr val="tx1"/>
                </a:solidFill>
                <a:latin typeface="Calibri" pitchFamily="34" charset="0"/>
                <a:ea typeface="ヒラギノ角ゴ Pro W3" charset="-128"/>
              </a:defRPr>
            </a:lvl4pPr>
            <a:lvl5pPr marL="2099782" indent="-233309" eaLnBrk="0" hangingPunct="0">
              <a:spcBef>
                <a:spcPct val="30000"/>
              </a:spcBef>
              <a:defRPr sz="1200">
                <a:solidFill>
                  <a:schemeClr val="tx1"/>
                </a:solidFill>
                <a:latin typeface="Calibri" pitchFamily="34" charset="0"/>
                <a:ea typeface="ヒラギノ角ゴ Pro W3" charset="-128"/>
              </a:defRPr>
            </a:lvl5pPr>
            <a:lvl6pPr marL="2566401" indent="-233309" eaLnBrk="0" fontAlgn="base" hangingPunct="0">
              <a:spcBef>
                <a:spcPct val="30000"/>
              </a:spcBef>
              <a:spcAft>
                <a:spcPct val="0"/>
              </a:spcAft>
              <a:defRPr sz="1200">
                <a:solidFill>
                  <a:schemeClr val="tx1"/>
                </a:solidFill>
                <a:latin typeface="Calibri" pitchFamily="34" charset="0"/>
                <a:ea typeface="ヒラギノ角ゴ Pro W3" charset="-128"/>
              </a:defRPr>
            </a:lvl6pPr>
            <a:lvl7pPr marL="3033019" indent="-233309"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99637" indent="-233309"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966256" indent="-233309"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DC1BA8BC-1136-4EAB-96EE-D46BE4C6073B}" type="slidenum">
              <a:rPr lang="en-CA" altLang="en-US" smtClean="0">
                <a:latin typeface="Arial" pitchFamily="34" charset="0"/>
              </a:rPr>
              <a:pPr>
                <a:spcBef>
                  <a:spcPct val="0"/>
                </a:spcBef>
              </a:pPr>
              <a:t>27</a:t>
            </a:fld>
            <a:endParaRPr lang="en-CA" altLang="en-US">
              <a:latin typeface="Arial" pitchFamily="34" charset="0"/>
            </a:endParaRPr>
          </a:p>
        </p:txBody>
      </p:sp>
    </p:spTree>
    <p:extLst>
      <p:ext uri="{BB962C8B-B14F-4D97-AF65-F5344CB8AC3E}">
        <p14:creationId xmlns:p14="http://schemas.microsoft.com/office/powerpoint/2010/main" val="5947045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F4AC6-B3B8-E019-D4AE-48C1A44417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5E87BD-4E16-1EFB-0B7B-403F8B0FAF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7B875B-03C5-4E4A-7324-96D828C203F9}"/>
              </a:ext>
            </a:extLst>
          </p:cNvPr>
          <p:cNvSpPr>
            <a:spLocks noGrp="1"/>
          </p:cNvSpPr>
          <p:nvPr>
            <p:ph type="body" idx="1"/>
          </p:nvPr>
        </p:nvSpPr>
        <p:spPr/>
        <p:txBody>
          <a:bodyPr/>
          <a:lstStyle/>
          <a:p>
            <a:pPr marL="171450" indent="-171450">
              <a:buFont typeface="Arial"/>
              <a:buChar char="•"/>
              <a:defRPr/>
            </a:pPr>
            <a:r>
              <a:rPr lang="en-CA" dirty="0"/>
              <a:t>We used a "menu of options" approach recognizing that quitting smoking is highly personal. This allowed us to list options that work and those that don't work so the focus is on helping choice of options.</a:t>
            </a:r>
            <a:endParaRPr lang="en-US" dirty="0"/>
          </a:p>
          <a:p>
            <a:pPr marL="171450" indent="-171450">
              <a:buFont typeface="Arial"/>
              <a:buChar char="•"/>
              <a:defRPr/>
            </a:pPr>
            <a:r>
              <a:rPr lang="en-CA" dirty="0"/>
              <a:t>We made broad recommendations for intervention types, rather than doses, lengths or rankings. This was an intentional approach to the guideline and how we assessed the evidence. The  broad recommendations include behavioural, pharmacotherapy, combined behavioral and pharmacotherapy, and e-cigarettes.</a:t>
            </a:r>
            <a:endParaRPr lang="en-US" dirty="0">
              <a:ea typeface="Calibri"/>
              <a:cs typeface="Calibri"/>
            </a:endParaRPr>
          </a:p>
          <a:p>
            <a:pPr marL="171450" indent="-171450">
              <a:buFont typeface="Arial"/>
              <a:buChar char="•"/>
              <a:defRPr/>
            </a:pPr>
            <a:r>
              <a:rPr lang="en-CA" dirty="0"/>
              <a:t> The task force considered that many individuals who smoke will attempt multiple different interventions before finding an approach that works best for them and that patient preferences (e.g., desire to avoid medication), expressed through shared decision-making are more likely to drive individual decisions about smoking cessation than knowing which interventions may be optimal compared to others. </a:t>
            </a:r>
            <a:endParaRPr lang="en-US" dirty="0">
              <a:ea typeface="Calibri"/>
              <a:cs typeface="Calibri"/>
            </a:endParaRPr>
          </a:p>
          <a:p>
            <a:pPr marL="171450" indent="-171450">
              <a:buFont typeface="Arial"/>
              <a:buChar char="•"/>
              <a:defRPr/>
            </a:pPr>
            <a:r>
              <a:rPr lang="en-CA" dirty="0"/>
              <a:t>This guideline therefore provides a menu of evidence-based interventions that can be provided or referred to by providers to help adults choose options that are accessible to them and best fit with their values and preferences. </a:t>
            </a:r>
            <a:endParaRPr lang="en-CA" dirty="0">
              <a:ea typeface="Calibri"/>
              <a:cs typeface="Calibri"/>
            </a:endParaRPr>
          </a:p>
          <a:p>
            <a:pPr>
              <a:defRPr/>
            </a:pPr>
            <a:endParaRPr lang="en-CA">
              <a:ea typeface="Calibri"/>
              <a:cs typeface="Calibri"/>
            </a:endParaRPr>
          </a:p>
        </p:txBody>
      </p:sp>
      <p:sp>
        <p:nvSpPr>
          <p:cNvPr id="4" name="Slide Number Placeholder 3">
            <a:extLst>
              <a:ext uri="{FF2B5EF4-FFF2-40B4-BE49-F238E27FC236}">
                <a16:creationId xmlns:a16="http://schemas.microsoft.com/office/drawing/2014/main" id="{9D41163C-0F0D-9C43-AC91-E17415DAE349}"/>
              </a:ext>
            </a:extLst>
          </p:cNvPr>
          <p:cNvSpPr>
            <a:spLocks noGrp="1"/>
          </p:cNvSpPr>
          <p:nvPr>
            <p:ph type="sldNum" sz="quarter" idx="10"/>
          </p:nvPr>
        </p:nvSpPr>
        <p:spPr/>
        <p:txBody>
          <a:bodyPr/>
          <a:lstStyle/>
          <a:p>
            <a:fld id="{9344FC17-8036-4C17-99E3-36847C815777}" type="slidenum">
              <a:rPr lang="en-US" smtClean="0"/>
              <a:t>28</a:t>
            </a:fld>
            <a:endParaRPr lang="en-US"/>
          </a:p>
        </p:txBody>
      </p:sp>
    </p:spTree>
    <p:extLst>
      <p:ext uri="{BB962C8B-B14F-4D97-AF65-F5344CB8AC3E}">
        <p14:creationId xmlns:p14="http://schemas.microsoft.com/office/powerpoint/2010/main" val="34004709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751A6-FF8D-1864-A7F2-2C0D35989D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F6E064-16C5-132E-73B6-ABC2D7D6A4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470E68-FD4B-6710-184A-CCC5A55906FC}"/>
              </a:ext>
            </a:extLst>
          </p:cNvPr>
          <p:cNvSpPr>
            <a:spLocks noGrp="1"/>
          </p:cNvSpPr>
          <p:nvPr>
            <p:ph type="body" idx="1"/>
          </p:nvPr>
        </p:nvSpPr>
        <p:spPr/>
        <p:txBody>
          <a:bodyPr/>
          <a:lstStyle/>
          <a:p>
            <a:r>
              <a:rPr lang="en-CA">
                <a:ea typeface="Calibri"/>
                <a:cs typeface="Calibri"/>
              </a:rPr>
              <a:t>The primary recommendation:</a:t>
            </a:r>
            <a:endParaRPr lang="en-US">
              <a:ea typeface="Calibri"/>
              <a:cs typeface="Calibri"/>
            </a:endParaRPr>
          </a:p>
          <a:p>
            <a:r>
              <a:rPr lang="en-CA" i="1" dirty="0">
                <a:ea typeface="Calibri"/>
                <a:cs typeface="Calibri"/>
              </a:rPr>
              <a:t>As part of good clinical care, providers are expected to be knowledgeable about their patients’ smoking status. </a:t>
            </a:r>
            <a:r>
              <a:rPr lang="en-CA" b="1" i="1" dirty="0">
                <a:ea typeface="Calibri"/>
                <a:cs typeface="Calibri"/>
              </a:rPr>
              <a:t>We recommend </a:t>
            </a:r>
            <a:r>
              <a:rPr lang="en-CA" i="1" dirty="0">
                <a:ea typeface="Calibri"/>
                <a:cs typeface="Calibri"/>
              </a:rPr>
              <a:t>that all people who smoke tobacco cigarettes be encouraged to stop and be offered one or more of our recommended smoking cessation interventions (strong recommendation, high certainty).</a:t>
            </a:r>
            <a:endParaRPr lang="en-CA" i="1">
              <a:ea typeface="Calibri"/>
              <a:cs typeface="Calibri"/>
            </a:endParaRPr>
          </a:p>
          <a:p>
            <a:r>
              <a:rPr lang="en-CA" dirty="0">
                <a:ea typeface="Calibri"/>
                <a:cs typeface="Calibri"/>
              </a:rPr>
              <a:t>Individuals who smoke should be engaged in shared decision-making about which interventions to use. With shared decision-making, healthcare providers engage in a collaborative process to help people who smoke to make choices that align with evidence and their own values and preferences. </a:t>
            </a:r>
            <a:endParaRPr lang="en-CA">
              <a:ea typeface="Calibri"/>
              <a:cs typeface="Calibri"/>
            </a:endParaRPr>
          </a:p>
          <a:p>
            <a:br>
              <a:rPr lang="en-US" dirty="0">
                <a:cs typeface="+mn-lt"/>
              </a:rPr>
            </a:br>
            <a:endParaRPr lang="en-US">
              <a:ea typeface="Calibri"/>
              <a:cs typeface="Calibri"/>
            </a:endParaRPr>
          </a:p>
          <a:p>
            <a:endParaRPr lang="en-CA" i="1">
              <a:ea typeface="Calibri"/>
              <a:cs typeface="Calibri"/>
            </a:endParaRPr>
          </a:p>
        </p:txBody>
      </p:sp>
      <p:sp>
        <p:nvSpPr>
          <p:cNvPr id="4" name="Slide Number Placeholder 3">
            <a:extLst>
              <a:ext uri="{FF2B5EF4-FFF2-40B4-BE49-F238E27FC236}">
                <a16:creationId xmlns:a16="http://schemas.microsoft.com/office/drawing/2014/main" id="{FDE1FD45-99BD-8E4A-5E73-38ED75DD84AF}"/>
              </a:ext>
            </a:extLst>
          </p:cNvPr>
          <p:cNvSpPr>
            <a:spLocks noGrp="1"/>
          </p:cNvSpPr>
          <p:nvPr>
            <p:ph type="sldNum" sz="quarter" idx="10"/>
          </p:nvPr>
        </p:nvSpPr>
        <p:spPr/>
        <p:txBody>
          <a:bodyPr/>
          <a:lstStyle/>
          <a:p>
            <a:fld id="{9344FC17-8036-4C17-99E3-36847C815777}" type="slidenum">
              <a:rPr lang="en-US" smtClean="0"/>
              <a:t>29</a:t>
            </a:fld>
            <a:endParaRPr lang="en-US"/>
          </a:p>
        </p:txBody>
      </p:sp>
    </p:spTree>
    <p:extLst>
      <p:ext uri="{BB962C8B-B14F-4D97-AF65-F5344CB8AC3E}">
        <p14:creationId xmlns:p14="http://schemas.microsoft.com/office/powerpoint/2010/main" val="16879903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213EB-8AB8-5174-5EB3-0F4292D205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3D8972-FCF4-FDF1-EDAD-5F40EADE62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4B90D4-BC8F-3112-8D2C-3BDD3FA9B09C}"/>
              </a:ext>
            </a:extLst>
          </p:cNvPr>
          <p:cNvSpPr>
            <a:spLocks noGrp="1"/>
          </p:cNvSpPr>
          <p:nvPr>
            <p:ph type="body" idx="1"/>
          </p:nvPr>
        </p:nvSpPr>
        <p:spPr/>
        <p:txBody>
          <a:bodyPr/>
          <a:lstStyle/>
          <a:p>
            <a:r>
              <a:rPr lang="en-CA" dirty="0">
                <a:ea typeface="Calibri"/>
                <a:cs typeface="Calibri"/>
              </a:rPr>
              <a:t>This summarizes our approach and recommendation in non-GRADE language.</a:t>
            </a:r>
          </a:p>
          <a:p>
            <a:endParaRPr lang="en-US">
              <a:ea typeface="Calibri"/>
              <a:cs typeface="Calibri"/>
            </a:endParaRPr>
          </a:p>
        </p:txBody>
      </p:sp>
      <p:sp>
        <p:nvSpPr>
          <p:cNvPr id="4" name="Slide Number Placeholder 3">
            <a:extLst>
              <a:ext uri="{FF2B5EF4-FFF2-40B4-BE49-F238E27FC236}">
                <a16:creationId xmlns:a16="http://schemas.microsoft.com/office/drawing/2014/main" id="{E9C9F308-FF3E-D920-0BBD-62EAC7B789D4}"/>
              </a:ext>
            </a:extLst>
          </p:cNvPr>
          <p:cNvSpPr>
            <a:spLocks noGrp="1"/>
          </p:cNvSpPr>
          <p:nvPr>
            <p:ph type="sldNum" sz="quarter" idx="10"/>
          </p:nvPr>
        </p:nvSpPr>
        <p:spPr/>
        <p:txBody>
          <a:bodyPr/>
          <a:lstStyle/>
          <a:p>
            <a:fld id="{9344FC17-8036-4C17-99E3-36847C815777}" type="slidenum">
              <a:rPr lang="en-US" smtClean="0"/>
              <a:t>30</a:t>
            </a:fld>
            <a:endParaRPr lang="en-US"/>
          </a:p>
        </p:txBody>
      </p:sp>
    </p:spTree>
    <p:extLst>
      <p:ext uri="{BB962C8B-B14F-4D97-AF65-F5344CB8AC3E}">
        <p14:creationId xmlns:p14="http://schemas.microsoft.com/office/powerpoint/2010/main" val="26804245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t>The task force recommends strongly in </a:t>
            </a:r>
            <a:r>
              <a:rPr lang="en-US" err="1"/>
              <a:t>favour</a:t>
            </a:r>
            <a:r>
              <a:rPr lang="en-US" dirty="0"/>
              <a:t> of primary care practitioner advice, individual or group counselling in person or by telephone from a trained cessation counsellor, mobile phone text messaging interventions, and self-help materials </a:t>
            </a:r>
            <a:endParaRPr lang="en-US"/>
          </a:p>
          <a:p>
            <a:pPr marL="285750" indent="-285750">
              <a:buFont typeface="Arial"/>
              <a:buChar char="•"/>
            </a:pPr>
            <a:r>
              <a:rPr lang="en-US" dirty="0"/>
              <a:t>These all provide at least a small benefit for smoking cessation with few to no harms identified (more information to come on balance of benefits and harms)</a:t>
            </a:r>
            <a:endParaRPr lang="en-US" dirty="0">
              <a:ea typeface="Calibri"/>
              <a:cs typeface="Calibri"/>
            </a:endParaRPr>
          </a:p>
          <a:p>
            <a:pPr marL="285750" indent="-285750">
              <a:buFont typeface="Arial"/>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fld id="{9344FC17-8036-4C17-99E3-36847C815777}" type="slidenum">
              <a:rPr lang="en-US" smtClean="0"/>
              <a:t>31</a:t>
            </a:fld>
            <a:endParaRPr lang="en-US"/>
          </a:p>
        </p:txBody>
      </p:sp>
    </p:spTree>
    <p:extLst>
      <p:ext uri="{BB962C8B-B14F-4D97-AF65-F5344CB8AC3E}">
        <p14:creationId xmlns:p14="http://schemas.microsoft.com/office/powerpoint/2010/main" val="4453916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3B54E-89C6-E4EB-6014-479107CECD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0279A-4617-BB7E-3047-237D83A26A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0ED7DB-2EDC-E5F3-1277-EC92B7DEF9EE}"/>
              </a:ext>
            </a:extLst>
          </p:cNvPr>
          <p:cNvSpPr>
            <a:spLocks noGrp="1"/>
          </p:cNvSpPr>
          <p:nvPr>
            <p:ph type="body" idx="1"/>
          </p:nvPr>
        </p:nvSpPr>
        <p:spPr/>
        <p:txBody>
          <a:bodyPr/>
          <a:lstStyle/>
          <a:p>
            <a:pPr marL="285750" indent="-285750">
              <a:buFont typeface="Arial"/>
              <a:buChar char="•"/>
            </a:pPr>
            <a:r>
              <a:rPr lang="en-US" dirty="0">
                <a:solidFill>
                  <a:srgbClr val="2E2E2E"/>
                </a:solidFill>
                <a:ea typeface="Calibri"/>
                <a:cs typeface="Calibri"/>
              </a:rPr>
              <a:t>We strongly recommend nicotine replacement therapy, varenicline, bupropion, and </a:t>
            </a:r>
            <a:r>
              <a:rPr lang="en-US" dirty="0" err="1">
                <a:solidFill>
                  <a:srgbClr val="2E2E2E"/>
                </a:solidFill>
                <a:ea typeface="Calibri"/>
                <a:cs typeface="Calibri"/>
              </a:rPr>
              <a:t>cytisine</a:t>
            </a:r>
            <a:r>
              <a:rPr lang="en-US" dirty="0">
                <a:solidFill>
                  <a:srgbClr val="2E2E2E"/>
                </a:solidFill>
                <a:ea typeface="Calibri"/>
                <a:cs typeface="Calibri"/>
              </a:rPr>
              <a:t> as pharmacotherapy options </a:t>
            </a:r>
          </a:p>
          <a:p>
            <a:pPr marL="285750" indent="-285750">
              <a:buFont typeface="Arial"/>
              <a:buChar char="•"/>
            </a:pPr>
            <a:r>
              <a:rPr lang="en-US" dirty="0">
                <a:solidFill>
                  <a:srgbClr val="2E2E2E"/>
                </a:solidFill>
                <a:ea typeface="Calibri"/>
                <a:cs typeface="Calibri"/>
              </a:rPr>
              <a:t>These options all increased smoking cessation rates, with some potential harms or side effects (more to come on this in subsequent slides)</a:t>
            </a:r>
          </a:p>
          <a:p>
            <a:pPr marL="285750" indent="-285750">
              <a:buFont typeface="Arial"/>
              <a:buChar char="•"/>
            </a:pPr>
            <a:r>
              <a:rPr lang="en-US" dirty="0" err="1">
                <a:solidFill>
                  <a:srgbClr val="2E2E2E"/>
                </a:solidFill>
              </a:rPr>
              <a:t>Cytisine</a:t>
            </a:r>
            <a:r>
              <a:rPr lang="en-US" dirty="0">
                <a:solidFill>
                  <a:srgbClr val="2E2E2E"/>
                </a:solidFill>
              </a:rPr>
              <a:t> is a plant-based alkaloid that has been used in Europe since the 1960s for smoking cessation. It is available over the counter as a natural health product in Canada and works through the same mechanism as varenicline.</a:t>
            </a:r>
            <a:endParaRPr lang="en-US">
              <a:ea typeface="Calibri"/>
              <a:cs typeface="Calibri"/>
            </a:endParaRPr>
          </a:p>
        </p:txBody>
      </p:sp>
      <p:sp>
        <p:nvSpPr>
          <p:cNvPr id="4" name="Slide Number Placeholder 3">
            <a:extLst>
              <a:ext uri="{FF2B5EF4-FFF2-40B4-BE49-F238E27FC236}">
                <a16:creationId xmlns:a16="http://schemas.microsoft.com/office/drawing/2014/main" id="{4E01C551-9BFD-B834-DBB3-DA90B2458E60}"/>
              </a:ext>
            </a:extLst>
          </p:cNvPr>
          <p:cNvSpPr>
            <a:spLocks noGrp="1"/>
          </p:cNvSpPr>
          <p:nvPr>
            <p:ph type="sldNum" sz="quarter" idx="5"/>
          </p:nvPr>
        </p:nvSpPr>
        <p:spPr/>
        <p:txBody>
          <a:bodyPr/>
          <a:lstStyle/>
          <a:p>
            <a:fld id="{9344FC17-8036-4C17-99E3-36847C815777}" type="slidenum">
              <a:rPr lang="en-US" smtClean="0"/>
              <a:t>32</a:t>
            </a:fld>
            <a:endParaRPr lang="en-US"/>
          </a:p>
        </p:txBody>
      </p:sp>
    </p:spTree>
    <p:extLst>
      <p:ext uri="{BB962C8B-B14F-4D97-AF65-F5344CB8AC3E}">
        <p14:creationId xmlns:p14="http://schemas.microsoft.com/office/powerpoint/2010/main" val="3705851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CA" altLang="en-US" sz="1200" dirty="0"/>
              <a:t>- </a:t>
            </a:r>
            <a:r>
              <a:rPr lang="en-US" dirty="0"/>
              <a:t>These slides are made </a:t>
            </a:r>
            <a:r>
              <a:rPr lang="en-US" b="1" dirty="0"/>
              <a:t>available publicly </a:t>
            </a:r>
            <a:r>
              <a:rPr lang="en-US" dirty="0"/>
              <a:t>following the guideline’s release as an educational support to assist with the dissemination, uptake and implementation of the guidelines into primary care practice. </a:t>
            </a:r>
          </a:p>
          <a:p>
            <a:pPr>
              <a:defRPr/>
            </a:pPr>
            <a:r>
              <a:rPr lang="en-US" dirty="0"/>
              <a:t>- Some or all of the slides in this slide deck may be used in educational contexts.   </a:t>
            </a:r>
            <a:endParaRPr lang="en-US" dirty="0">
              <a:ea typeface="Calibri"/>
              <a:cs typeface="Calibri"/>
            </a:endParaRPr>
          </a:p>
          <a:p>
            <a:pPr>
              <a:defRPr/>
            </a:pPr>
            <a:r>
              <a:rPr lang="en-US" dirty="0"/>
              <a:t>- The views do not necessarily represent the views of the Public Health Agency of Canada</a:t>
            </a:r>
            <a:endParaRPr lang="en-US" dirty="0">
              <a:ea typeface="Calibri"/>
              <a:cs typeface="Calibri"/>
            </a:endParaRPr>
          </a:p>
          <a:p>
            <a:endParaRPr lang="en-US" altLang="en-US">
              <a:ea typeface="ヒラギノ角ゴ Pro W3" charset="-128"/>
            </a:endParaRP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58255" indent="-291636" eaLnBrk="0" hangingPunct="0">
              <a:spcBef>
                <a:spcPct val="30000"/>
              </a:spcBef>
              <a:defRPr sz="1200">
                <a:solidFill>
                  <a:schemeClr val="tx1"/>
                </a:solidFill>
                <a:latin typeface="Calibri" pitchFamily="34" charset="0"/>
                <a:ea typeface="ヒラギノ角ゴ Pro W3" charset="-128"/>
              </a:defRPr>
            </a:lvl2pPr>
            <a:lvl3pPr marL="1166546" indent="-233309" eaLnBrk="0" hangingPunct="0">
              <a:spcBef>
                <a:spcPct val="30000"/>
              </a:spcBef>
              <a:defRPr sz="1200">
                <a:solidFill>
                  <a:schemeClr val="tx1"/>
                </a:solidFill>
                <a:latin typeface="Calibri" pitchFamily="34" charset="0"/>
                <a:ea typeface="ヒラギノ角ゴ Pro W3" charset="-128"/>
              </a:defRPr>
            </a:lvl3pPr>
            <a:lvl4pPr marL="1633164" indent="-233309" eaLnBrk="0" hangingPunct="0">
              <a:spcBef>
                <a:spcPct val="30000"/>
              </a:spcBef>
              <a:defRPr sz="1200">
                <a:solidFill>
                  <a:schemeClr val="tx1"/>
                </a:solidFill>
                <a:latin typeface="Calibri" pitchFamily="34" charset="0"/>
                <a:ea typeface="ヒラギノ角ゴ Pro W3" charset="-128"/>
              </a:defRPr>
            </a:lvl4pPr>
            <a:lvl5pPr marL="2099782" indent="-233309" eaLnBrk="0" hangingPunct="0">
              <a:spcBef>
                <a:spcPct val="30000"/>
              </a:spcBef>
              <a:defRPr sz="1200">
                <a:solidFill>
                  <a:schemeClr val="tx1"/>
                </a:solidFill>
                <a:latin typeface="Calibri" pitchFamily="34" charset="0"/>
                <a:ea typeface="ヒラギノ角ゴ Pro W3" charset="-128"/>
              </a:defRPr>
            </a:lvl5pPr>
            <a:lvl6pPr marL="2566401" indent="-233309" eaLnBrk="0" fontAlgn="base" hangingPunct="0">
              <a:spcBef>
                <a:spcPct val="30000"/>
              </a:spcBef>
              <a:spcAft>
                <a:spcPct val="0"/>
              </a:spcAft>
              <a:defRPr sz="1200">
                <a:solidFill>
                  <a:schemeClr val="tx1"/>
                </a:solidFill>
                <a:latin typeface="Calibri" pitchFamily="34" charset="0"/>
                <a:ea typeface="ヒラギノ角ゴ Pro W3" charset="-128"/>
              </a:defRPr>
            </a:lvl6pPr>
            <a:lvl7pPr marL="3033019" indent="-233309"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99637" indent="-233309"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966256" indent="-233309"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EDBC28DC-DAAE-46F2-A018-39355D5B85A0}" type="slidenum">
              <a:rPr lang="en-CA" altLang="en-US" smtClean="0">
                <a:latin typeface="Arial" pitchFamily="34" charset="0"/>
              </a:rPr>
              <a:pPr>
                <a:spcBef>
                  <a:spcPct val="0"/>
                </a:spcBef>
              </a:pPr>
              <a:t>3</a:t>
            </a:fld>
            <a:endParaRPr lang="en-CA" altLang="en-US">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23986-9FA9-EBB2-20BF-718579901E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F4CE3D-B244-F0CF-F315-200AE61728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E067C6-6261-08D0-DCB3-1D4FFE26D858}"/>
              </a:ext>
            </a:extLst>
          </p:cNvPr>
          <p:cNvSpPr>
            <a:spLocks noGrp="1"/>
          </p:cNvSpPr>
          <p:nvPr>
            <p:ph type="body" idx="1"/>
          </p:nvPr>
        </p:nvSpPr>
        <p:spPr/>
        <p:txBody>
          <a:bodyPr/>
          <a:lstStyle/>
          <a:p>
            <a:pPr marL="285750" indent="-285750">
              <a:buFont typeface="Arial"/>
              <a:buChar char="•"/>
            </a:pPr>
            <a:r>
              <a:rPr lang="en-US" dirty="0">
                <a:ea typeface="Calibri"/>
                <a:cs typeface="Calibri"/>
              </a:rPr>
              <a:t>We also strongly recommend interventions combining </a:t>
            </a:r>
            <a:r>
              <a:rPr lang="en-US" dirty="0" err="1">
                <a:ea typeface="Calibri"/>
                <a:cs typeface="Calibri"/>
              </a:rPr>
              <a:t>behavioural</a:t>
            </a:r>
            <a:r>
              <a:rPr lang="en-US" dirty="0">
                <a:ea typeface="Calibri"/>
                <a:cs typeface="Calibri"/>
              </a:rPr>
              <a:t> approaches with the aforementioned pharmacotherapy options.</a:t>
            </a:r>
          </a:p>
        </p:txBody>
      </p:sp>
      <p:sp>
        <p:nvSpPr>
          <p:cNvPr id="4" name="Slide Number Placeholder 3">
            <a:extLst>
              <a:ext uri="{FF2B5EF4-FFF2-40B4-BE49-F238E27FC236}">
                <a16:creationId xmlns:a16="http://schemas.microsoft.com/office/drawing/2014/main" id="{6A06017F-13F3-1DBC-F66E-06E59188A27D}"/>
              </a:ext>
            </a:extLst>
          </p:cNvPr>
          <p:cNvSpPr>
            <a:spLocks noGrp="1"/>
          </p:cNvSpPr>
          <p:nvPr>
            <p:ph type="sldNum" sz="quarter" idx="5"/>
          </p:nvPr>
        </p:nvSpPr>
        <p:spPr/>
        <p:txBody>
          <a:bodyPr/>
          <a:lstStyle/>
          <a:p>
            <a:fld id="{9344FC17-8036-4C17-99E3-36847C815777}" type="slidenum">
              <a:rPr lang="en-US" smtClean="0"/>
              <a:t>33</a:t>
            </a:fld>
            <a:endParaRPr lang="en-US"/>
          </a:p>
        </p:txBody>
      </p:sp>
    </p:spTree>
    <p:extLst>
      <p:ext uri="{BB962C8B-B14F-4D97-AF65-F5344CB8AC3E}">
        <p14:creationId xmlns:p14="http://schemas.microsoft.com/office/powerpoint/2010/main" val="1180557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A633A-EDD4-F64E-BBBD-FE4EE7329E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21DB2A-03BB-7240-4721-24F6A7BAA8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E6A455-184A-30EA-4F9C-1421450B0EE1}"/>
              </a:ext>
            </a:extLst>
          </p:cNvPr>
          <p:cNvSpPr>
            <a:spLocks noGrp="1"/>
          </p:cNvSpPr>
          <p:nvPr>
            <p:ph type="body" idx="1"/>
          </p:nvPr>
        </p:nvSpPr>
        <p:spPr/>
        <p:txBody>
          <a:bodyPr/>
          <a:lstStyle/>
          <a:p>
            <a:pPr marL="285750" indent="-285750">
              <a:buFont typeface="Arial"/>
              <a:buChar char="•"/>
            </a:pPr>
            <a:r>
              <a:rPr lang="en-US" dirty="0">
                <a:ea typeface="Calibri"/>
                <a:cs typeface="Calibri"/>
              </a:rPr>
              <a:t>When it comes to computer-based or online interventions using interactive programs (i.e., two-way flow of info between the individual and the application, as opposed to online self-help), the extent of benefit depended on whether there was additional </a:t>
            </a:r>
            <a:r>
              <a:rPr lang="en-US" err="1">
                <a:ea typeface="Calibri"/>
                <a:cs typeface="Calibri"/>
              </a:rPr>
              <a:t>behavioural</a:t>
            </a:r>
            <a:r>
              <a:rPr lang="en-US">
                <a:ea typeface="Calibri"/>
                <a:cs typeface="Calibri"/>
              </a:rPr>
              <a:t> support provided or not. </a:t>
            </a:r>
          </a:p>
          <a:p>
            <a:pPr marL="285750" indent="-285750">
              <a:buFont typeface="Arial"/>
              <a:buChar char="•"/>
            </a:pPr>
            <a:r>
              <a:rPr lang="en-US" dirty="0">
                <a:ea typeface="Calibri"/>
                <a:cs typeface="Calibri"/>
              </a:rPr>
              <a:t>We suggest interactive computer-based programs where additional support can be provided, but suggest against those that do not provide additional support.</a:t>
            </a:r>
          </a:p>
        </p:txBody>
      </p:sp>
      <p:sp>
        <p:nvSpPr>
          <p:cNvPr id="4" name="Slide Number Placeholder 3">
            <a:extLst>
              <a:ext uri="{FF2B5EF4-FFF2-40B4-BE49-F238E27FC236}">
                <a16:creationId xmlns:a16="http://schemas.microsoft.com/office/drawing/2014/main" id="{AAF0E262-1C12-D706-1FD7-3565D7AC146F}"/>
              </a:ext>
            </a:extLst>
          </p:cNvPr>
          <p:cNvSpPr>
            <a:spLocks noGrp="1"/>
          </p:cNvSpPr>
          <p:nvPr>
            <p:ph type="sldNum" sz="quarter" idx="5"/>
          </p:nvPr>
        </p:nvSpPr>
        <p:spPr/>
        <p:txBody>
          <a:bodyPr/>
          <a:lstStyle/>
          <a:p>
            <a:fld id="{9344FC17-8036-4C17-99E3-36847C815777}" type="slidenum">
              <a:rPr lang="en-US" smtClean="0"/>
              <a:t>34</a:t>
            </a:fld>
            <a:endParaRPr lang="en-US"/>
          </a:p>
        </p:txBody>
      </p:sp>
    </p:spTree>
    <p:extLst>
      <p:ext uri="{BB962C8B-B14F-4D97-AF65-F5344CB8AC3E}">
        <p14:creationId xmlns:p14="http://schemas.microsoft.com/office/powerpoint/2010/main" val="16075695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9DA48-4167-A3F7-D599-DB5E95ED49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481F2B-8834-DFB3-C7C6-81F82C7355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BBAE2F-8D6A-D79C-8707-F14528788C17}"/>
              </a:ext>
            </a:extLst>
          </p:cNvPr>
          <p:cNvSpPr>
            <a:spLocks noGrp="1"/>
          </p:cNvSpPr>
          <p:nvPr>
            <p:ph type="body" idx="1"/>
          </p:nvPr>
        </p:nvSpPr>
        <p:spPr/>
        <p:txBody>
          <a:bodyPr/>
          <a:lstStyle/>
          <a:p>
            <a:pPr>
              <a:buFont typeface="Arial"/>
              <a:buChar char="•"/>
            </a:pPr>
            <a:r>
              <a:rPr lang="en-CA" dirty="0"/>
              <a:t> We recommend strongly against several interventions</a:t>
            </a:r>
            <a:endParaRPr lang="en-US" dirty="0">
              <a:ea typeface="Calibri"/>
              <a:cs typeface="Calibri"/>
            </a:endParaRPr>
          </a:p>
          <a:p>
            <a:pPr marL="171450" indent="-171450">
              <a:buFont typeface="Arial"/>
              <a:buChar char="•"/>
            </a:pPr>
            <a:r>
              <a:rPr lang="en-CA" dirty="0"/>
              <a:t>All of these interventions either have evidence suggesting little to no benefit, or are very uncertain as to whether they help people quit smoking.</a:t>
            </a:r>
            <a:endParaRPr lang="en-US" dirty="0"/>
          </a:p>
          <a:p>
            <a:pPr marL="171450" indent="-171450">
              <a:buFont typeface="Arial"/>
              <a:buChar char="•"/>
            </a:pPr>
            <a:r>
              <a:rPr lang="en-CA" dirty="0"/>
              <a:t>There are harms associated with unsuccessful attempts to quit and continuing to smoke, given the prolonged exposure to tobacco smoke. </a:t>
            </a:r>
          </a:p>
          <a:p>
            <a:pPr marL="171450" indent="-171450">
              <a:buFont typeface="Arial"/>
              <a:buChar char="•"/>
            </a:pPr>
            <a:r>
              <a:rPr lang="en-CA" dirty="0"/>
              <a:t>A strong recommendation is therefore made against St. John’s Wort and S-Adenosyl-L-Methionine, based on the lack of evidence of benefit, as well as resource implications and opportunity costs if people who smoke use these interventions instead of interventions with evidence of benefit.</a:t>
            </a:r>
            <a:endParaRPr lang="en-CA" dirty="0">
              <a:ea typeface="Calibri"/>
              <a:cs typeface="Calibri"/>
            </a:endParaRPr>
          </a:p>
          <a:p>
            <a:pPr marL="171450" indent="-171450">
              <a:buFont typeface="Arial"/>
              <a:buChar char="•"/>
            </a:pPr>
            <a:r>
              <a:rPr lang="en-CA" dirty="0"/>
              <a:t>Evidence on the effects on smoking cessation of most other therapies compared to placebo or sham was of very low certainty. In the case of acupuncture, there may be little to no benefit.  A strong recommendation is therefore made against offering these interventions based on the same rationale.</a:t>
            </a:r>
            <a:endParaRPr lang="en-CA" dirty="0">
              <a:ea typeface="Calibri"/>
              <a:cs typeface="Calibri"/>
            </a:endParaRPr>
          </a:p>
          <a:p>
            <a:pPr marL="171450" indent="-171450">
              <a:buFont typeface="Arial"/>
              <a:buChar char="•"/>
            </a:pPr>
            <a:r>
              <a:rPr lang="en-CA" dirty="0"/>
              <a:t>This guideline discourages the use of interventions without evidence of benefit; providers should encourage people who smoke to select a recommended intervention without discouraging them from attempting to quit.</a:t>
            </a:r>
            <a:endParaRPr lang="en-CA" dirty="0">
              <a:ea typeface="Calibri"/>
              <a:cs typeface="Calibri"/>
            </a:endParaRPr>
          </a:p>
          <a:p>
            <a:pPr marL="171450" indent="-171450">
              <a:buFont typeface="Arial"/>
              <a:buChar char="•"/>
            </a:pPr>
            <a:endParaRPr lang="en-CA">
              <a:ea typeface="Calibri"/>
              <a:cs typeface="Calibri"/>
            </a:endParaRPr>
          </a:p>
        </p:txBody>
      </p:sp>
      <p:sp>
        <p:nvSpPr>
          <p:cNvPr id="4" name="Slide Number Placeholder 3">
            <a:extLst>
              <a:ext uri="{FF2B5EF4-FFF2-40B4-BE49-F238E27FC236}">
                <a16:creationId xmlns:a16="http://schemas.microsoft.com/office/drawing/2014/main" id="{2BD7A000-EEA2-44D1-F649-85E6309A8004}"/>
              </a:ext>
            </a:extLst>
          </p:cNvPr>
          <p:cNvSpPr>
            <a:spLocks noGrp="1"/>
          </p:cNvSpPr>
          <p:nvPr>
            <p:ph type="sldNum" sz="quarter" idx="10"/>
          </p:nvPr>
        </p:nvSpPr>
        <p:spPr/>
        <p:txBody>
          <a:bodyPr/>
          <a:lstStyle/>
          <a:p>
            <a:fld id="{9344FC17-8036-4C17-99E3-36847C815777}" type="slidenum">
              <a:rPr lang="en-US" smtClean="0"/>
              <a:t>35</a:t>
            </a:fld>
            <a:endParaRPr lang="en-US"/>
          </a:p>
        </p:txBody>
      </p:sp>
    </p:spTree>
    <p:extLst>
      <p:ext uri="{BB962C8B-B14F-4D97-AF65-F5344CB8AC3E}">
        <p14:creationId xmlns:p14="http://schemas.microsoft.com/office/powerpoint/2010/main" val="36262768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DB183-FA77-0D68-D7BC-1319D6A905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D7063A-2A9C-3644-D5F6-D70F4E8354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3E80D0-202E-E8EB-8FA8-B121131862BE}"/>
              </a:ext>
            </a:extLst>
          </p:cNvPr>
          <p:cNvSpPr>
            <a:spLocks noGrp="1"/>
          </p:cNvSpPr>
          <p:nvPr>
            <p:ph type="body" idx="1"/>
          </p:nvPr>
        </p:nvSpPr>
        <p:spPr/>
        <p:txBody>
          <a:bodyPr/>
          <a:lstStyle/>
          <a:p>
            <a:r>
              <a:rPr lang="en-CA" dirty="0">
                <a:ea typeface="Calibri"/>
                <a:cs typeface="Calibri"/>
              </a:rPr>
              <a:t>This slide summarizes the past few slides and answers the first question of our guideline after we weighed the benefits and harms. Now we will move to e-cigarettes.</a:t>
            </a:r>
            <a:endParaRPr lang="en-CA" dirty="0">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01ABF4C6-B453-ABE3-B220-0D1F6E129CDD}"/>
              </a:ext>
            </a:extLst>
          </p:cNvPr>
          <p:cNvSpPr>
            <a:spLocks noGrp="1"/>
          </p:cNvSpPr>
          <p:nvPr>
            <p:ph type="sldNum" sz="quarter" idx="10"/>
          </p:nvPr>
        </p:nvSpPr>
        <p:spPr/>
        <p:txBody>
          <a:bodyPr/>
          <a:lstStyle/>
          <a:p>
            <a:fld id="{9344FC17-8036-4C17-99E3-36847C815777}" type="slidenum">
              <a:rPr lang="en-US" smtClean="0"/>
              <a:t>36</a:t>
            </a:fld>
            <a:endParaRPr lang="en-US"/>
          </a:p>
        </p:txBody>
      </p:sp>
    </p:spTree>
    <p:extLst>
      <p:ext uri="{BB962C8B-B14F-4D97-AF65-F5344CB8AC3E}">
        <p14:creationId xmlns:p14="http://schemas.microsoft.com/office/powerpoint/2010/main" val="39400661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D2A87-3D62-675B-6D08-AB29B99E2CEE}"/>
            </a:ext>
          </a:extLst>
        </p:cNvPr>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FD1B4999-41A7-4613-3574-29878E2384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812CF2F9-8598-4CCC-7B68-EC93BE0695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ea typeface="ヒラギノ角ゴ Pro W3" charset="-128"/>
              <a:cs typeface="Calibri"/>
            </a:endParaRPr>
          </a:p>
        </p:txBody>
      </p:sp>
      <p:sp>
        <p:nvSpPr>
          <p:cNvPr id="77828" name="Slide Number Placeholder 3">
            <a:extLst>
              <a:ext uri="{FF2B5EF4-FFF2-40B4-BE49-F238E27FC236}">
                <a16:creationId xmlns:a16="http://schemas.microsoft.com/office/drawing/2014/main" id="{39558537-FC1E-EB0F-70C2-426AB1FD52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58255" indent="-291636" eaLnBrk="0" hangingPunct="0">
              <a:spcBef>
                <a:spcPct val="30000"/>
              </a:spcBef>
              <a:defRPr sz="1200">
                <a:solidFill>
                  <a:schemeClr val="tx1"/>
                </a:solidFill>
                <a:latin typeface="Calibri" pitchFamily="34" charset="0"/>
                <a:ea typeface="ヒラギノ角ゴ Pro W3" charset="-128"/>
              </a:defRPr>
            </a:lvl2pPr>
            <a:lvl3pPr marL="1166546" indent="-233309" eaLnBrk="0" hangingPunct="0">
              <a:spcBef>
                <a:spcPct val="30000"/>
              </a:spcBef>
              <a:defRPr sz="1200">
                <a:solidFill>
                  <a:schemeClr val="tx1"/>
                </a:solidFill>
                <a:latin typeface="Calibri" pitchFamily="34" charset="0"/>
                <a:ea typeface="ヒラギノ角ゴ Pro W3" charset="-128"/>
              </a:defRPr>
            </a:lvl3pPr>
            <a:lvl4pPr marL="1633164" indent="-233309" eaLnBrk="0" hangingPunct="0">
              <a:spcBef>
                <a:spcPct val="30000"/>
              </a:spcBef>
              <a:defRPr sz="1200">
                <a:solidFill>
                  <a:schemeClr val="tx1"/>
                </a:solidFill>
                <a:latin typeface="Calibri" pitchFamily="34" charset="0"/>
                <a:ea typeface="ヒラギノ角ゴ Pro W3" charset="-128"/>
              </a:defRPr>
            </a:lvl4pPr>
            <a:lvl5pPr marL="2099782" indent="-233309" eaLnBrk="0" hangingPunct="0">
              <a:spcBef>
                <a:spcPct val="30000"/>
              </a:spcBef>
              <a:defRPr sz="1200">
                <a:solidFill>
                  <a:schemeClr val="tx1"/>
                </a:solidFill>
                <a:latin typeface="Calibri" pitchFamily="34" charset="0"/>
                <a:ea typeface="ヒラギノ角ゴ Pro W3" charset="-128"/>
              </a:defRPr>
            </a:lvl5pPr>
            <a:lvl6pPr marL="2566401" indent="-233309" eaLnBrk="0" fontAlgn="base" hangingPunct="0">
              <a:spcBef>
                <a:spcPct val="30000"/>
              </a:spcBef>
              <a:spcAft>
                <a:spcPct val="0"/>
              </a:spcAft>
              <a:defRPr sz="1200">
                <a:solidFill>
                  <a:schemeClr val="tx1"/>
                </a:solidFill>
                <a:latin typeface="Calibri" pitchFamily="34" charset="0"/>
                <a:ea typeface="ヒラギノ角ゴ Pro W3" charset="-128"/>
              </a:defRPr>
            </a:lvl6pPr>
            <a:lvl7pPr marL="3033019" indent="-233309"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99637" indent="-233309"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966256" indent="-233309"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DC1BA8BC-1136-4EAB-96EE-D46BE4C6073B}" type="slidenum">
              <a:rPr lang="en-CA" altLang="en-US" smtClean="0">
                <a:latin typeface="Arial" pitchFamily="34" charset="0"/>
              </a:rPr>
              <a:pPr>
                <a:spcBef>
                  <a:spcPct val="0"/>
                </a:spcBef>
              </a:pPr>
              <a:t>37</a:t>
            </a:fld>
            <a:endParaRPr lang="en-CA" altLang="en-US">
              <a:latin typeface="Arial" pitchFamily="34" charset="0"/>
            </a:endParaRPr>
          </a:p>
        </p:txBody>
      </p:sp>
    </p:spTree>
    <p:extLst>
      <p:ext uri="{BB962C8B-B14F-4D97-AF65-F5344CB8AC3E}">
        <p14:creationId xmlns:p14="http://schemas.microsoft.com/office/powerpoint/2010/main" val="30568832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95E8F-7E93-D309-069F-1CF553146E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F5D3FC-531B-CFDB-EC4F-A1F93853A3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23E582-0C63-7679-71BA-7B815C4E6049}"/>
              </a:ext>
            </a:extLst>
          </p:cNvPr>
          <p:cNvSpPr>
            <a:spLocks noGrp="1"/>
          </p:cNvSpPr>
          <p:nvPr>
            <p:ph type="body" idx="1"/>
          </p:nvPr>
        </p:nvSpPr>
        <p:spPr/>
        <p:txBody>
          <a:bodyPr/>
          <a:lstStyle/>
          <a:p>
            <a:pPr marL="285750" indent="-285750">
              <a:buFont typeface="Arial"/>
              <a:buChar char="•"/>
            </a:pPr>
            <a:r>
              <a:rPr lang="en-US" dirty="0"/>
              <a:t>In our review, the Task Force recognizes there are some important caveats and considerations regarding e-cigarettes. </a:t>
            </a:r>
            <a:endParaRPr lang="en-US" dirty="0">
              <a:ea typeface="Calibri"/>
              <a:cs typeface="Calibri"/>
            </a:endParaRPr>
          </a:p>
          <a:p>
            <a:pPr marL="285750" indent="-285750">
              <a:buFont typeface="Arial"/>
              <a:buChar char="•"/>
            </a:pPr>
            <a:r>
              <a:rPr lang="en-US" dirty="0"/>
              <a:t>There is evidence of benefit for smoking cessation and few harms identified over the short term (we will discuss this in subsequent slides).</a:t>
            </a:r>
            <a:endParaRPr lang="en-US" dirty="0">
              <a:ea typeface="Calibri"/>
              <a:cs typeface="Calibri"/>
            </a:endParaRPr>
          </a:p>
          <a:p>
            <a:pPr marL="285750" indent="-285750">
              <a:buFont typeface="Arial"/>
              <a:buChar char="•"/>
            </a:pPr>
            <a:r>
              <a:rPr lang="en-US" dirty="0"/>
              <a:t>Many individuals are already using e-cigarettes to attempt to quit smoking. For these individuals, the choice may be between attempting to quit using e-cigarettes with advice and support of a healthcare provider versus doing this alone without informed guidance. </a:t>
            </a:r>
            <a:endParaRPr lang="en-US" dirty="0">
              <a:ea typeface="Calibri"/>
              <a:cs typeface="Calibri"/>
            </a:endParaRPr>
          </a:p>
          <a:p>
            <a:pPr marL="285750" indent="-285750">
              <a:buFont typeface="Arial"/>
              <a:buChar char="•"/>
            </a:pPr>
            <a:r>
              <a:rPr lang="en-US" dirty="0">
                <a:ea typeface="Calibri"/>
                <a:cs typeface="Calibri"/>
              </a:rPr>
              <a:t>The Task Force also weighed the concerns of continuing to smoke and the well-established harms versus the option of quitting with e-cigarettes</a:t>
            </a:r>
          </a:p>
          <a:p>
            <a:pPr marL="285750" indent="-285750">
              <a:buFont typeface="Arial"/>
              <a:buChar char="•"/>
            </a:pPr>
            <a:endParaRPr lang="en-US">
              <a:ea typeface="Calibri"/>
              <a:cs typeface="Calibri"/>
            </a:endParaRPr>
          </a:p>
        </p:txBody>
      </p:sp>
      <p:sp>
        <p:nvSpPr>
          <p:cNvPr id="4" name="Slide Number Placeholder 3">
            <a:extLst>
              <a:ext uri="{FF2B5EF4-FFF2-40B4-BE49-F238E27FC236}">
                <a16:creationId xmlns:a16="http://schemas.microsoft.com/office/drawing/2014/main" id="{436C4E85-E567-A17D-4144-94EA1B295494}"/>
              </a:ext>
            </a:extLst>
          </p:cNvPr>
          <p:cNvSpPr>
            <a:spLocks noGrp="1"/>
          </p:cNvSpPr>
          <p:nvPr>
            <p:ph type="sldNum" sz="quarter" idx="5"/>
          </p:nvPr>
        </p:nvSpPr>
        <p:spPr/>
        <p:txBody>
          <a:bodyPr/>
          <a:lstStyle/>
          <a:p>
            <a:fld id="{9344FC17-8036-4C17-99E3-36847C815777}" type="slidenum">
              <a:rPr lang="en-US" smtClean="0"/>
              <a:t>38</a:t>
            </a:fld>
            <a:endParaRPr lang="en-US"/>
          </a:p>
        </p:txBody>
      </p:sp>
    </p:spTree>
    <p:extLst>
      <p:ext uri="{BB962C8B-B14F-4D97-AF65-F5344CB8AC3E}">
        <p14:creationId xmlns:p14="http://schemas.microsoft.com/office/powerpoint/2010/main" val="38881937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B2D51-952B-7749-F259-739F0EF304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370252-9E5F-1F07-A0CD-5C4D99F60B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A00CFC-43D2-16D9-5848-4707B606076E}"/>
              </a:ext>
            </a:extLst>
          </p:cNvPr>
          <p:cNvSpPr>
            <a:spLocks noGrp="1"/>
          </p:cNvSpPr>
          <p:nvPr>
            <p:ph type="body" idx="1"/>
          </p:nvPr>
        </p:nvSpPr>
        <p:spPr/>
        <p:txBody>
          <a:bodyPr/>
          <a:lstStyle/>
          <a:p>
            <a:pPr marL="285750" indent="-285750">
              <a:buFont typeface="Arial"/>
              <a:buChar char="•"/>
            </a:pPr>
            <a:r>
              <a:rPr lang="en-US" dirty="0"/>
              <a:t>Yet, there are several concerns and uncertainties, including no long term data on harms, which is important as we know from several studies that individuals who use e-cigarettes to quit often continue using them long-term. Potential harms or side-effects were rated as being important for decision-making by both the task force and patients.</a:t>
            </a:r>
          </a:p>
          <a:p>
            <a:pPr marL="285750" indent="-285750">
              <a:buFont typeface="Arial"/>
              <a:buChar char="•"/>
            </a:pPr>
            <a:r>
              <a:rPr lang="en-US" dirty="0">
                <a:ea typeface="Calibri"/>
                <a:cs typeface="Calibri"/>
              </a:rPr>
              <a:t>Some data suggest that individuals who use e-cigarettes to quit may be more likely to relapse, and dual use is common</a:t>
            </a:r>
          </a:p>
          <a:p>
            <a:pPr marL="285750" indent="-285750">
              <a:buFont typeface="Arial"/>
              <a:buChar char="•"/>
            </a:pPr>
            <a:r>
              <a:rPr lang="en-US" dirty="0">
                <a:ea typeface="Calibri"/>
                <a:cs typeface="Calibri"/>
              </a:rPr>
              <a:t>Providers cannot direct patients to an approved e-cigarette product with a verified formulation (e.g., for nicotine concentration and other excipients or additives), thus individuals will ultimately use what is available to them in the recreational market. </a:t>
            </a:r>
          </a:p>
          <a:p>
            <a:pPr marL="285750" indent="-285750">
              <a:buFont typeface="Arial"/>
              <a:buChar char="•"/>
            </a:pPr>
            <a:r>
              <a:rPr lang="en-US" dirty="0"/>
              <a:t>In the judgment of the task force, there are uncertain public health and societal impacts of normalizing e-cigarettes as a population approach to cessation. The task force is concerned that this could, for instance, inadvertently increase uptake of vaping among youth and nicotine addiction in the general population.</a:t>
            </a:r>
            <a:endParaRPr lang="en-US" dirty="0">
              <a:ea typeface="Calibri"/>
              <a:cs typeface="Calibri"/>
            </a:endParaRPr>
          </a:p>
          <a:p>
            <a:pPr marL="285750" indent="-285750">
              <a:buFont typeface="Arial"/>
              <a:buChar char="•"/>
            </a:pPr>
            <a:r>
              <a:rPr lang="en-US" dirty="0">
                <a:ea typeface="Calibri"/>
                <a:cs typeface="Calibri"/>
              </a:rPr>
              <a:t>At the same time, other safe and proven options exist.</a:t>
            </a:r>
          </a:p>
        </p:txBody>
      </p:sp>
      <p:sp>
        <p:nvSpPr>
          <p:cNvPr id="4" name="Slide Number Placeholder 3">
            <a:extLst>
              <a:ext uri="{FF2B5EF4-FFF2-40B4-BE49-F238E27FC236}">
                <a16:creationId xmlns:a16="http://schemas.microsoft.com/office/drawing/2014/main" id="{1AD81634-6A65-3F32-E1F3-A7C645F86D3A}"/>
              </a:ext>
            </a:extLst>
          </p:cNvPr>
          <p:cNvSpPr>
            <a:spLocks noGrp="1"/>
          </p:cNvSpPr>
          <p:nvPr>
            <p:ph type="sldNum" sz="quarter" idx="5"/>
          </p:nvPr>
        </p:nvSpPr>
        <p:spPr/>
        <p:txBody>
          <a:bodyPr/>
          <a:lstStyle/>
          <a:p>
            <a:fld id="{9344FC17-8036-4C17-99E3-36847C815777}" type="slidenum">
              <a:rPr lang="en-US" smtClean="0"/>
              <a:t>39</a:t>
            </a:fld>
            <a:endParaRPr lang="en-US"/>
          </a:p>
        </p:txBody>
      </p:sp>
    </p:spTree>
    <p:extLst>
      <p:ext uri="{BB962C8B-B14F-4D97-AF65-F5344CB8AC3E}">
        <p14:creationId xmlns:p14="http://schemas.microsoft.com/office/powerpoint/2010/main" val="28674348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We suggest against using e-cigarettes for smoking cessation except in certain circumstances (conditional recommendation, low certainty).</a:t>
            </a:r>
            <a:endParaRPr lang="en-US" dirty="0"/>
          </a:p>
          <a:p>
            <a:r>
              <a:rPr lang="en-US" dirty="0"/>
              <a:t>For people who have unsuccessfully attempted other interventions, are otherwise unwilling to try other interventions, or express a strong preference, practitioners may engage in shared decision-making regarding the possible use of e-cigarettes with or without nicotine. </a:t>
            </a:r>
            <a:endParaRPr lang="en-US" dirty="0">
              <a:ea typeface="Calibri"/>
              <a:cs typeface="Calibri"/>
            </a:endParaRPr>
          </a:p>
          <a:p>
            <a:pPr marL="285750" indent="-285750">
              <a:buFont typeface="Arial,Sans-Serif"/>
              <a:buChar char="•"/>
            </a:pPr>
            <a:r>
              <a:rPr lang="en-US" dirty="0"/>
              <a:t>The task force makes a conditional recommendation against e-cigarettes for smoking cessation (versus a strong recommendation against their use) because of well-established harms of continued smoking and some individuals may be willing to attempt to quit with e-cigarettes but not with other strategies. Many individuals are already using e-cigarettes to attempt to quit smoking. For these individuals, the choice may be between attempting to quit using e-cigarettes with advice and support of a healthcare provider versus doing this alone without informed guidance. </a:t>
            </a:r>
          </a:p>
          <a:p>
            <a:pPr marL="285750" indent="-285750">
              <a:buFont typeface="Arial,Sans-Serif"/>
              <a:buChar char="•"/>
            </a:pPr>
            <a:r>
              <a:rPr lang="en-US" dirty="0"/>
              <a:t>The task force recommends that e-cigarette use not be encouraged as a smoking cessation intervention for most people, rather that people who smoke should be directed towards other interventions with proven effectiveness (i.e., strong recommendation for their use). However, e-cigarettes can be considered for specific individuals based on shared decision-making with their primary care provider.</a:t>
            </a:r>
            <a:endParaRPr lang="en-US" dirty="0">
              <a:ea typeface="Calibri"/>
              <a:cs typeface="Calibri"/>
            </a:endParaRPr>
          </a:p>
          <a:p>
            <a:pPr marL="285750" indent="-285750">
              <a:buFont typeface="Arial,Sans-Serif"/>
              <a:buChar char="•"/>
            </a:pPr>
            <a:endParaRPr lang="en-US" dirty="0">
              <a:ea typeface="Calibri"/>
              <a:cs typeface="Calibri"/>
            </a:endParaRPr>
          </a:p>
          <a:p>
            <a:pPr marL="285750" indent="-285750">
              <a:buFont typeface="Arial,Sans-Serif"/>
              <a:buChar char="•"/>
            </a:pPr>
            <a:endParaRPr lang="en-US" dirty="0"/>
          </a:p>
          <a:p>
            <a:pPr marL="285750" indent="-285750">
              <a:buFont typeface="Arial,Sans-Serif"/>
              <a:buChar char="•"/>
            </a:pPr>
            <a:endParaRPr lang="en-US" dirty="0">
              <a:ea typeface="Calibri"/>
              <a:cs typeface="+mn-lt"/>
            </a:endParaRPr>
          </a:p>
          <a:p>
            <a:endParaRPr lang="en-US" dirty="0">
              <a:ea typeface="Calibri"/>
              <a:cs typeface="+mn-lt"/>
            </a:endParaRPr>
          </a:p>
          <a:p>
            <a:br>
              <a:rPr lang="en-US" dirty="0">
                <a:cs typeface="+mn-lt"/>
              </a:rPr>
            </a:b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9344FC17-8036-4C17-99E3-36847C815777}" type="slidenum">
              <a:rPr lang="en-US" smtClean="0"/>
              <a:t>40</a:t>
            </a:fld>
            <a:endParaRPr lang="en-US"/>
          </a:p>
        </p:txBody>
      </p:sp>
    </p:spTree>
    <p:extLst>
      <p:ext uri="{BB962C8B-B14F-4D97-AF65-F5344CB8AC3E}">
        <p14:creationId xmlns:p14="http://schemas.microsoft.com/office/powerpoint/2010/main" val="15949323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People who decide to use e-cigarettes to quit smoking should be informed of the uncertainties related to e-cigarettes. These include the lack of approved therapeutic products with consistent formulations, the lack of long-term safety data, and that ongoing use of e-cigarettes with nicotine does not address their addiction to nicotine since it would continue to be consumed. </a:t>
            </a:r>
          </a:p>
          <a:p>
            <a:endParaRPr lang="en-US">
              <a:ea typeface="Calibri"/>
              <a:cs typeface="Calibri"/>
            </a:endParaRPr>
          </a:p>
          <a:p>
            <a:r>
              <a:rPr lang="en-US">
                <a:ea typeface="Calibri"/>
                <a:cs typeface="Calibri"/>
              </a:rPr>
              <a:t>Note: </a:t>
            </a:r>
            <a:r>
              <a:rPr lang="en-US"/>
              <a:t>This guideline does not assess the benefits or harms of nicotine pouches for smoking cessation since this information was not available during development</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9344FC17-8036-4C17-99E3-36847C815777}" type="slidenum">
              <a:rPr lang="en-US" smtClean="0"/>
              <a:t>41</a:t>
            </a:fld>
            <a:endParaRPr lang="en-US"/>
          </a:p>
        </p:txBody>
      </p:sp>
    </p:spTree>
    <p:extLst>
      <p:ext uri="{BB962C8B-B14F-4D97-AF65-F5344CB8AC3E}">
        <p14:creationId xmlns:p14="http://schemas.microsoft.com/office/powerpoint/2010/main" val="35444388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8BE22-4C41-1B2C-3253-7483B018ECAC}"/>
            </a:ext>
          </a:extLst>
        </p:cNvPr>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98E8A8C9-3172-1976-B28D-E2C94FCF45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D69DCD37-FC0A-BA32-8491-4C95D19A1D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ea typeface="ヒラギノ角ゴ Pro W3" charset="-128"/>
              <a:cs typeface="Calibri"/>
            </a:endParaRPr>
          </a:p>
        </p:txBody>
      </p:sp>
      <p:sp>
        <p:nvSpPr>
          <p:cNvPr id="77828" name="Slide Number Placeholder 3">
            <a:extLst>
              <a:ext uri="{FF2B5EF4-FFF2-40B4-BE49-F238E27FC236}">
                <a16:creationId xmlns:a16="http://schemas.microsoft.com/office/drawing/2014/main" id="{06124B43-F69B-CC1E-578E-EE997828DD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58255" indent="-291636" eaLnBrk="0" hangingPunct="0">
              <a:spcBef>
                <a:spcPct val="30000"/>
              </a:spcBef>
              <a:defRPr sz="1200">
                <a:solidFill>
                  <a:schemeClr val="tx1"/>
                </a:solidFill>
                <a:latin typeface="Calibri" pitchFamily="34" charset="0"/>
                <a:ea typeface="ヒラギノ角ゴ Pro W3" charset="-128"/>
              </a:defRPr>
            </a:lvl2pPr>
            <a:lvl3pPr marL="1166546" indent="-233309" eaLnBrk="0" hangingPunct="0">
              <a:spcBef>
                <a:spcPct val="30000"/>
              </a:spcBef>
              <a:defRPr sz="1200">
                <a:solidFill>
                  <a:schemeClr val="tx1"/>
                </a:solidFill>
                <a:latin typeface="Calibri" pitchFamily="34" charset="0"/>
                <a:ea typeface="ヒラギノ角ゴ Pro W3" charset="-128"/>
              </a:defRPr>
            </a:lvl3pPr>
            <a:lvl4pPr marL="1633164" indent="-233309" eaLnBrk="0" hangingPunct="0">
              <a:spcBef>
                <a:spcPct val="30000"/>
              </a:spcBef>
              <a:defRPr sz="1200">
                <a:solidFill>
                  <a:schemeClr val="tx1"/>
                </a:solidFill>
                <a:latin typeface="Calibri" pitchFamily="34" charset="0"/>
                <a:ea typeface="ヒラギノ角ゴ Pro W3" charset="-128"/>
              </a:defRPr>
            </a:lvl4pPr>
            <a:lvl5pPr marL="2099782" indent="-233309" eaLnBrk="0" hangingPunct="0">
              <a:spcBef>
                <a:spcPct val="30000"/>
              </a:spcBef>
              <a:defRPr sz="1200">
                <a:solidFill>
                  <a:schemeClr val="tx1"/>
                </a:solidFill>
                <a:latin typeface="Calibri" pitchFamily="34" charset="0"/>
                <a:ea typeface="ヒラギノ角ゴ Pro W3" charset="-128"/>
              </a:defRPr>
            </a:lvl5pPr>
            <a:lvl6pPr marL="2566401" indent="-233309" eaLnBrk="0" fontAlgn="base" hangingPunct="0">
              <a:spcBef>
                <a:spcPct val="30000"/>
              </a:spcBef>
              <a:spcAft>
                <a:spcPct val="0"/>
              </a:spcAft>
              <a:defRPr sz="1200">
                <a:solidFill>
                  <a:schemeClr val="tx1"/>
                </a:solidFill>
                <a:latin typeface="Calibri" pitchFamily="34" charset="0"/>
                <a:ea typeface="ヒラギノ角ゴ Pro W3" charset="-128"/>
              </a:defRPr>
            </a:lvl6pPr>
            <a:lvl7pPr marL="3033019" indent="-233309"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99637" indent="-233309"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966256" indent="-233309"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DC1BA8BC-1136-4EAB-96EE-D46BE4C6073B}" type="slidenum">
              <a:rPr lang="en-CA" altLang="en-US" smtClean="0">
                <a:latin typeface="Arial" pitchFamily="34" charset="0"/>
              </a:rPr>
              <a:pPr>
                <a:spcBef>
                  <a:spcPct val="0"/>
                </a:spcBef>
              </a:pPr>
              <a:t>42</a:t>
            </a:fld>
            <a:endParaRPr lang="en-CA" altLang="en-US">
              <a:latin typeface="Arial" pitchFamily="34" charset="0"/>
            </a:endParaRPr>
          </a:p>
        </p:txBody>
      </p:sp>
    </p:spTree>
    <p:extLst>
      <p:ext uri="{BB962C8B-B14F-4D97-AF65-F5344CB8AC3E}">
        <p14:creationId xmlns:p14="http://schemas.microsoft.com/office/powerpoint/2010/main" val="952880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CA" dirty="0">
                <a:ea typeface="Calibri"/>
                <a:cs typeface="Calibri"/>
              </a:rPr>
              <a:t>The Task Force is an independent panel of up to 15 volunteers that develops evidence-based clinical practice guidelines for primary care.</a:t>
            </a:r>
          </a:p>
          <a:p>
            <a:pPr marL="285750" indent="-285750">
              <a:buFont typeface="Arial"/>
              <a:buChar char="•"/>
            </a:pPr>
            <a:r>
              <a:rPr lang="en-CA" dirty="0"/>
              <a:t>Our mandate is to </a:t>
            </a:r>
            <a:r>
              <a:rPr lang="en-CA" err="1"/>
              <a:t>evelop</a:t>
            </a:r>
            <a:r>
              <a:rPr lang="en-CA"/>
              <a:t> evidence-based clinical practice guidelines to support primary care providers in delivering preventive healthcare</a:t>
            </a:r>
            <a:endParaRPr lang="en-US"/>
          </a:p>
          <a:p>
            <a:pPr marL="285750" indent="-285750">
              <a:buFont typeface="Arial"/>
              <a:buChar char="•"/>
            </a:pPr>
            <a:r>
              <a:rPr lang="en-CA" dirty="0"/>
              <a:t>The Task Force's goal is to improve the health of Canadians with evidence-based clinical practice guidelines for primary care</a:t>
            </a:r>
            <a:endParaRPr lang="en-US" dirty="0">
              <a:ea typeface="Calibri"/>
              <a:cs typeface="Calibri"/>
            </a:endParaRPr>
          </a:p>
          <a:p>
            <a:pPr marL="285750" indent="-285750">
              <a:buFont typeface="Arial"/>
              <a:buChar char="•"/>
            </a:pPr>
            <a:endParaRPr lang="en-CA" dirty="0">
              <a:ea typeface="Calibri"/>
              <a:cs typeface="Calibri"/>
            </a:endParaRPr>
          </a:p>
          <a:p>
            <a:pPr marL="171450" indent="-171450">
              <a:buFontTx/>
              <a:buChar char="-"/>
            </a:pPr>
            <a:endParaRPr lang="en-CA">
              <a:ea typeface="Calibri"/>
              <a:cs typeface="Calibri"/>
            </a:endParaRPr>
          </a:p>
        </p:txBody>
      </p:sp>
      <p:sp>
        <p:nvSpPr>
          <p:cNvPr id="4" name="Slide Number Placeholder 3"/>
          <p:cNvSpPr>
            <a:spLocks noGrp="1"/>
          </p:cNvSpPr>
          <p:nvPr>
            <p:ph type="sldNum" sz="quarter" idx="10"/>
          </p:nvPr>
        </p:nvSpPr>
        <p:spPr/>
        <p:txBody>
          <a:bodyPr/>
          <a:lstStyle/>
          <a:p>
            <a:fld id="{9344FC17-8036-4C17-99E3-36847C815777}" type="slidenum">
              <a:rPr lang="en-US" smtClean="0"/>
              <a:t>4</a:t>
            </a:fld>
            <a:endParaRPr lang="en-US"/>
          </a:p>
        </p:txBody>
      </p:sp>
    </p:spTree>
    <p:extLst>
      <p:ext uri="{BB962C8B-B14F-4D97-AF65-F5344CB8AC3E}">
        <p14:creationId xmlns:p14="http://schemas.microsoft.com/office/powerpoint/2010/main" val="38689322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333333"/>
                </a:solidFill>
                <a:ea typeface="Calibri"/>
                <a:cs typeface="Calibri"/>
              </a:rPr>
              <a:t>We examined a number of other recommendations from guideline bodies within Canada and around the world. </a:t>
            </a:r>
            <a:endParaRPr lang="en-US" dirty="0">
              <a:solidFill>
                <a:srgbClr val="333333"/>
              </a:solidFill>
            </a:endParaRPr>
          </a:p>
          <a:p>
            <a:endParaRPr lang="en-US" dirty="0">
              <a:solidFill>
                <a:srgbClr val="333333"/>
              </a:solidFill>
            </a:endParaRPr>
          </a:p>
          <a:p>
            <a:r>
              <a:rPr lang="en-US" dirty="0">
                <a:solidFill>
                  <a:srgbClr val="333333"/>
                </a:solidFill>
              </a:rPr>
              <a:t>CANADAPPT (</a:t>
            </a:r>
            <a:r>
              <a:rPr lang="en-US" dirty="0">
                <a:solidFill>
                  <a:srgbClr val="212121"/>
                </a:solidFill>
              </a:rPr>
              <a:t>Canadian Action Network for the Advancement, Dissemination and Adoption of Practice-informed Tobacco Treatment) </a:t>
            </a:r>
            <a:r>
              <a:rPr lang="en-US" dirty="0">
                <a:solidFill>
                  <a:srgbClr val="333333"/>
                </a:solidFill>
              </a:rPr>
              <a:t>guideline: </a:t>
            </a:r>
            <a:r>
              <a:rPr lang="en-US" dirty="0">
                <a:solidFill>
                  <a:srgbClr val="0000EE"/>
                </a:solidFill>
                <a:hlinkClick r:id="rId3"/>
              </a:rPr>
              <a:t>https://intrepidlab.ca/en/canadaptt/PublishingImages/Pages/CAN-ADAPTT-Guidelines/CAN-ADAPTT%20Canadian%20Smoking%20Cessation%20Guideline_website.pdf</a:t>
            </a:r>
            <a:r>
              <a:rPr lang="en-US" dirty="0">
                <a:solidFill>
                  <a:srgbClr val="333333"/>
                </a:solidFill>
              </a:rPr>
              <a:t>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9344FC17-8036-4C17-99E3-36847C815777}" type="slidenum">
              <a:rPr lang="en-US" smtClean="0"/>
              <a:t>43</a:t>
            </a:fld>
            <a:endParaRPr lang="en-US"/>
          </a:p>
        </p:txBody>
      </p:sp>
    </p:spTree>
    <p:extLst>
      <p:ext uri="{BB962C8B-B14F-4D97-AF65-F5344CB8AC3E}">
        <p14:creationId xmlns:p14="http://schemas.microsoft.com/office/powerpoint/2010/main" val="80515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With respect to </a:t>
            </a:r>
            <a:r>
              <a:rPr lang="en-US" dirty="0" err="1">
                <a:ea typeface="Calibri"/>
                <a:cs typeface="Calibri"/>
              </a:rPr>
              <a:t>behavioural</a:t>
            </a:r>
            <a:r>
              <a:rPr lang="en-US" dirty="0">
                <a:ea typeface="Calibri"/>
                <a:cs typeface="Calibri"/>
              </a:rPr>
              <a:t> and pharmacotherapy interventions, there is largely alignment across guidelines and with our recommendations. One are where we may be slightly different, is in recommending </a:t>
            </a:r>
            <a:r>
              <a:rPr lang="en-US" dirty="0" err="1">
                <a:ea typeface="Calibri"/>
                <a:cs typeface="Calibri"/>
              </a:rPr>
              <a:t>cytisine</a:t>
            </a:r>
            <a:r>
              <a:rPr lang="en-US" dirty="0">
                <a:ea typeface="Calibri"/>
                <a:cs typeface="Calibri"/>
              </a:rPr>
              <a:t>, which was also included in the latest updates from NICE and the Canadian Cardiovascular Society in 2025.</a:t>
            </a:r>
          </a:p>
          <a:p>
            <a:endParaRPr lang="en-US" dirty="0">
              <a:ea typeface="Calibri"/>
              <a:cs typeface="Calibri"/>
            </a:endParaRPr>
          </a:p>
          <a:p>
            <a:r>
              <a:rPr lang="en-US" dirty="0">
                <a:ea typeface="Calibri"/>
                <a:cs typeface="Calibri"/>
              </a:rPr>
              <a:t>Our approach to e-cigarettes is similar to the Canadian Cardiovascular Society, Australia and France, where a cautious approach is recommended. The US issued an "I" recommendation in 2021, and is in the process of updating their recommendations. New Zealand more clearly recommends e-cigarettes as an option, but includes similar caveats to ours. </a:t>
            </a:r>
          </a:p>
        </p:txBody>
      </p:sp>
      <p:sp>
        <p:nvSpPr>
          <p:cNvPr id="4" name="Slide Number Placeholder 3"/>
          <p:cNvSpPr>
            <a:spLocks noGrp="1"/>
          </p:cNvSpPr>
          <p:nvPr>
            <p:ph type="sldNum" sz="quarter" idx="5"/>
          </p:nvPr>
        </p:nvSpPr>
        <p:spPr/>
        <p:txBody>
          <a:bodyPr/>
          <a:lstStyle/>
          <a:p>
            <a:fld id="{9344FC17-8036-4C17-99E3-36847C815777}" type="slidenum">
              <a:rPr lang="en-US" smtClean="0"/>
              <a:t>44</a:t>
            </a:fld>
            <a:endParaRPr lang="en-US"/>
          </a:p>
        </p:txBody>
      </p:sp>
    </p:spTree>
    <p:extLst>
      <p:ext uri="{BB962C8B-B14F-4D97-AF65-F5344CB8AC3E}">
        <p14:creationId xmlns:p14="http://schemas.microsoft.com/office/powerpoint/2010/main" val="40989281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03091-99F6-4A03-39DA-596A776D81B3}"/>
            </a:ext>
          </a:extLst>
        </p:cNvPr>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9CCB2E9B-6F50-0F2F-E271-AAE7ACD327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F2CF8886-5709-D913-79CC-1F46DBB870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ltLang="en-US" sz="1200" cap="none" err="1"/>
              <a:t>Rationale</a:t>
            </a:r>
            <a:r>
              <a:rPr lang="fr-CA" altLang="en-US" sz="1200" cap="none"/>
              <a:t> for </a:t>
            </a:r>
            <a:r>
              <a:rPr lang="fr-CA" altLang="en-US" sz="1200" cap="none" err="1"/>
              <a:t>recommendations</a:t>
            </a:r>
            <a:endParaRPr lang="en-CA" altLang="en-US">
              <a:ea typeface="ヒラギノ角ゴ Pro W3" charset="-128"/>
            </a:endParaRPr>
          </a:p>
        </p:txBody>
      </p:sp>
      <p:sp>
        <p:nvSpPr>
          <p:cNvPr id="98308" name="Slide Number Placeholder 3">
            <a:extLst>
              <a:ext uri="{FF2B5EF4-FFF2-40B4-BE49-F238E27FC236}">
                <a16:creationId xmlns:a16="http://schemas.microsoft.com/office/drawing/2014/main" id="{C5F69771-16CC-6AAA-0170-646A23F7620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58255" indent="-291636" eaLnBrk="0" hangingPunct="0">
              <a:spcBef>
                <a:spcPct val="30000"/>
              </a:spcBef>
              <a:defRPr sz="1200">
                <a:solidFill>
                  <a:schemeClr val="tx1"/>
                </a:solidFill>
                <a:latin typeface="Calibri" pitchFamily="34" charset="0"/>
                <a:ea typeface="ヒラギノ角ゴ Pro W3" charset="-128"/>
              </a:defRPr>
            </a:lvl2pPr>
            <a:lvl3pPr marL="1166546" indent="-233309" eaLnBrk="0" hangingPunct="0">
              <a:spcBef>
                <a:spcPct val="30000"/>
              </a:spcBef>
              <a:defRPr sz="1200">
                <a:solidFill>
                  <a:schemeClr val="tx1"/>
                </a:solidFill>
                <a:latin typeface="Calibri" pitchFamily="34" charset="0"/>
                <a:ea typeface="ヒラギノ角ゴ Pro W3" charset="-128"/>
              </a:defRPr>
            </a:lvl3pPr>
            <a:lvl4pPr marL="1633164" indent="-233309" eaLnBrk="0" hangingPunct="0">
              <a:spcBef>
                <a:spcPct val="30000"/>
              </a:spcBef>
              <a:defRPr sz="1200">
                <a:solidFill>
                  <a:schemeClr val="tx1"/>
                </a:solidFill>
                <a:latin typeface="Calibri" pitchFamily="34" charset="0"/>
                <a:ea typeface="ヒラギノ角ゴ Pro W3" charset="-128"/>
              </a:defRPr>
            </a:lvl4pPr>
            <a:lvl5pPr marL="2099782" indent="-233309" eaLnBrk="0" hangingPunct="0">
              <a:spcBef>
                <a:spcPct val="30000"/>
              </a:spcBef>
              <a:defRPr sz="1200">
                <a:solidFill>
                  <a:schemeClr val="tx1"/>
                </a:solidFill>
                <a:latin typeface="Calibri" pitchFamily="34" charset="0"/>
                <a:ea typeface="ヒラギノ角ゴ Pro W3" charset="-128"/>
              </a:defRPr>
            </a:lvl5pPr>
            <a:lvl6pPr marL="2566401" indent="-233309" eaLnBrk="0" fontAlgn="base" hangingPunct="0">
              <a:spcBef>
                <a:spcPct val="30000"/>
              </a:spcBef>
              <a:spcAft>
                <a:spcPct val="0"/>
              </a:spcAft>
              <a:defRPr sz="1200">
                <a:solidFill>
                  <a:schemeClr val="tx1"/>
                </a:solidFill>
                <a:latin typeface="Calibri" pitchFamily="34" charset="0"/>
                <a:ea typeface="ヒラギノ角ゴ Pro W3" charset="-128"/>
              </a:defRPr>
            </a:lvl6pPr>
            <a:lvl7pPr marL="3033019" indent="-233309"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99637" indent="-233309"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966256" indent="-233309"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C8952470-3734-46B6-AFCE-927B8750BFBC}" type="slidenum">
              <a:rPr lang="en-CA" altLang="en-US" smtClean="0">
                <a:latin typeface="Arial" pitchFamily="34" charset="0"/>
              </a:rPr>
              <a:pPr>
                <a:spcBef>
                  <a:spcPct val="0"/>
                </a:spcBef>
              </a:pPr>
              <a:t>45</a:t>
            </a:fld>
            <a:endParaRPr lang="en-CA" altLang="en-US">
              <a:latin typeface="Arial" pitchFamily="34" charset="0"/>
            </a:endParaRPr>
          </a:p>
        </p:txBody>
      </p:sp>
    </p:spTree>
    <p:extLst>
      <p:ext uri="{BB962C8B-B14F-4D97-AF65-F5344CB8AC3E}">
        <p14:creationId xmlns:p14="http://schemas.microsoft.com/office/powerpoint/2010/main" val="15854905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AB282-51A2-2374-E3DA-B8E968FC6A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77882F-937C-3726-635F-5F4EB84484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63A851-069A-ADAE-5EF5-33E2499EEB99}"/>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CA" sz="1800">
                <a:effectLst/>
                <a:latin typeface="Helvetica" panose="020B0604020202020204" pitchFamily="34" charset="0"/>
                <a:ea typeface="Calibri" panose="020F0502020204030204" pitchFamily="34" charset="0"/>
              </a:rPr>
              <a:t>Recommendations were primarily driven by data on smoking cessation. There are substantial health benefits for people who quit smoking, and smoking cessation was the most reported outcome.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CA" sz="1800">
                <a:effectLst/>
                <a:latin typeface="Helvetica" panose="020B0604020202020204" pitchFamily="34" charset="0"/>
                <a:ea typeface="Calibri" panose="020F0502020204030204" pitchFamily="34" charset="0"/>
              </a:rPr>
              <a:t>For all interventions, we considered well-established negative outcomes (e.g., cancer, cardiovascular and respiratory disease) that arise if one continues to smoke. This suggests that there is a need to intervene with something that has evidence that it can increase smoking cessation (even if evidence is uncertain). It also means that there is an important opportunity cost if someone tries to quit using something that isn’t shown to be effective, versus one of the many available options that are proven.</a:t>
            </a:r>
          </a:p>
          <a:p>
            <a:pPr marL="171450" indent="-171450">
              <a:buFont typeface="Arial"/>
              <a:buChar char="•"/>
            </a:pPr>
            <a:endParaRPr lang="en-CA">
              <a:ea typeface="Calibri"/>
              <a:cs typeface="Calibri"/>
            </a:endParaRPr>
          </a:p>
        </p:txBody>
      </p:sp>
      <p:sp>
        <p:nvSpPr>
          <p:cNvPr id="4" name="Slide Number Placeholder 3">
            <a:extLst>
              <a:ext uri="{FF2B5EF4-FFF2-40B4-BE49-F238E27FC236}">
                <a16:creationId xmlns:a16="http://schemas.microsoft.com/office/drawing/2014/main" id="{AAED517C-4D37-ADA3-7AC0-7BF75F823A3E}"/>
              </a:ext>
            </a:extLst>
          </p:cNvPr>
          <p:cNvSpPr>
            <a:spLocks noGrp="1"/>
          </p:cNvSpPr>
          <p:nvPr>
            <p:ph type="sldNum" sz="quarter" idx="10"/>
          </p:nvPr>
        </p:nvSpPr>
        <p:spPr/>
        <p:txBody>
          <a:bodyPr/>
          <a:lstStyle/>
          <a:p>
            <a:fld id="{9344FC17-8036-4C17-99E3-36847C815777}" type="slidenum">
              <a:rPr lang="en-US" smtClean="0"/>
              <a:t>46</a:t>
            </a:fld>
            <a:endParaRPr lang="en-US"/>
          </a:p>
        </p:txBody>
      </p:sp>
    </p:spTree>
    <p:extLst>
      <p:ext uri="{BB962C8B-B14F-4D97-AF65-F5344CB8AC3E}">
        <p14:creationId xmlns:p14="http://schemas.microsoft.com/office/powerpoint/2010/main" val="6914583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537CE-9449-1CA9-380F-9132CF2517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A2E61B-898D-842F-0D89-87BF596D99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BB5C0A-43AB-8F9C-5115-D7EF303832EA}"/>
              </a:ext>
            </a:extLst>
          </p:cNvPr>
          <p:cNvSpPr>
            <a:spLocks noGrp="1"/>
          </p:cNvSpPr>
          <p:nvPr>
            <p:ph type="body" idx="1"/>
          </p:nvPr>
        </p:nvSpPr>
        <p:spPr/>
        <p:txBody>
          <a:bodyPr/>
          <a:lstStyle/>
          <a:p>
            <a:pPr marL="285750" indent="-285750">
              <a:spcBef>
                <a:spcPct val="20000"/>
              </a:spcBef>
              <a:buFont typeface="Arial"/>
              <a:buChar char="•"/>
              <a:defRPr/>
            </a:pPr>
            <a:r>
              <a:rPr lang="en-CA" sz="1800" dirty="0">
                <a:effectLst/>
                <a:latin typeface="Helvetica"/>
                <a:ea typeface="Calibri"/>
                <a:cs typeface="Helvetica"/>
              </a:rPr>
              <a:t>Our overview of reviews found </a:t>
            </a:r>
            <a:r>
              <a:rPr lang="en-CA" sz="1800" dirty="0">
                <a:latin typeface="Helvetica"/>
                <a:ea typeface="Calibri"/>
                <a:cs typeface="Helvetica"/>
              </a:rPr>
              <a:t>that all of the recommended behavioural</a:t>
            </a:r>
            <a:r>
              <a:rPr lang="en-CA" sz="1800" dirty="0">
                <a:effectLst/>
                <a:latin typeface="Helvetica"/>
                <a:ea typeface="Calibri"/>
                <a:cs typeface="Helvetica"/>
              </a:rPr>
              <a:t> interventions effectively increased cessation</a:t>
            </a:r>
            <a:r>
              <a:rPr lang="en-CA" sz="1800" dirty="0">
                <a:latin typeface="Helvetica"/>
                <a:ea typeface="Calibri"/>
                <a:cs typeface="Helvetica"/>
              </a:rPr>
              <a:t> by at least a small amount, across several RCTs. </a:t>
            </a:r>
            <a:endParaRPr lang="en-US">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CA" sz="1200" dirty="0">
                <a:effectLst/>
                <a:latin typeface="Helvetica"/>
                <a:ea typeface="Calibri"/>
                <a:cs typeface="Helvetica"/>
              </a:rPr>
              <a:t>While most data on benefits were of low certainty, the consistency in direction of effects across similar interventions provided greater overall certainty in the balance of benefits and harms</a:t>
            </a:r>
          </a:p>
          <a:p>
            <a:pPr marL="171450" indent="-171450">
              <a:buFont typeface="Arial"/>
              <a:buChar char="•"/>
            </a:pPr>
            <a:r>
              <a:rPr lang="en-CA" sz="1800" dirty="0">
                <a:effectLst/>
                <a:latin typeface="Helvetica"/>
                <a:ea typeface="Calibri"/>
                <a:cs typeface="Helvetica"/>
              </a:rPr>
              <a:t>No data on harms were identified in our overview of reviews for practitioner advice, individual or group counselling from a trained smoking cessation counsellor, self-help materials, or Internet interventions.</a:t>
            </a:r>
          </a:p>
          <a:p>
            <a:pPr marL="171450" indent="-171450">
              <a:buFont typeface="Arial"/>
              <a:buChar char="•"/>
            </a:pPr>
            <a:r>
              <a:rPr lang="en-CA" sz="1800" dirty="0">
                <a:effectLst/>
                <a:latin typeface="Helvetica"/>
                <a:ea typeface="Calibri"/>
                <a:cs typeface="Helvetica"/>
              </a:rPr>
              <a:t>Data on mobile phone text messaging interventions suggested little to no </a:t>
            </a:r>
            <a:r>
              <a:rPr lang="en-CA" sz="1800" dirty="0">
                <a:latin typeface="Helvetica"/>
                <a:ea typeface="Calibri"/>
                <a:cs typeface="Helvetica"/>
              </a:rPr>
              <a:t>increase in either car accidents or joint pain.</a:t>
            </a:r>
            <a:endParaRPr lang="en-CA" dirty="0">
              <a:ea typeface="Calibri"/>
              <a:cs typeface="Calibri"/>
            </a:endParaRPr>
          </a:p>
        </p:txBody>
      </p:sp>
      <p:sp>
        <p:nvSpPr>
          <p:cNvPr id="4" name="Slide Number Placeholder 3">
            <a:extLst>
              <a:ext uri="{FF2B5EF4-FFF2-40B4-BE49-F238E27FC236}">
                <a16:creationId xmlns:a16="http://schemas.microsoft.com/office/drawing/2014/main" id="{2A0EA32F-0520-4186-2C67-0E45EB852D55}"/>
              </a:ext>
            </a:extLst>
          </p:cNvPr>
          <p:cNvSpPr>
            <a:spLocks noGrp="1"/>
          </p:cNvSpPr>
          <p:nvPr>
            <p:ph type="sldNum" sz="quarter" idx="10"/>
          </p:nvPr>
        </p:nvSpPr>
        <p:spPr/>
        <p:txBody>
          <a:bodyPr/>
          <a:lstStyle/>
          <a:p>
            <a:fld id="{9344FC17-8036-4C17-99E3-36847C815777}" type="slidenum">
              <a:rPr lang="en-US" smtClean="0"/>
              <a:t>47</a:t>
            </a:fld>
            <a:endParaRPr lang="en-US"/>
          </a:p>
        </p:txBody>
      </p:sp>
    </p:spTree>
    <p:extLst>
      <p:ext uri="{BB962C8B-B14F-4D97-AF65-F5344CB8AC3E}">
        <p14:creationId xmlns:p14="http://schemas.microsoft.com/office/powerpoint/2010/main" val="18454160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844CC-AB50-0349-EB5F-55EE37DE11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1BD84C-0620-9A60-DD50-E0F479F305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42B105-8016-B7FE-FA4F-C9B00017F133}"/>
              </a:ext>
            </a:extLst>
          </p:cNvPr>
          <p:cNvSpPr>
            <a:spLocks noGrp="1"/>
          </p:cNvSpPr>
          <p:nvPr>
            <p:ph type="body" idx="1"/>
          </p:nvPr>
        </p:nvSpPr>
        <p:spPr/>
        <p:txBody>
          <a:bodyPr/>
          <a:lstStyle/>
          <a:p>
            <a:pPr marL="171450" indent="-171450">
              <a:buFont typeface="Arial"/>
              <a:buChar char="•"/>
              <a:defRPr/>
            </a:pPr>
            <a:r>
              <a:rPr lang="en-CA" sz="1800" dirty="0">
                <a:effectLst/>
                <a:latin typeface="Helvetica"/>
                <a:ea typeface="Calibri"/>
                <a:cs typeface="Helvetica"/>
              </a:rPr>
              <a:t>Effective pharmacotherapy options were bupropion</a:t>
            </a:r>
            <a:r>
              <a:rPr lang="en-CA" sz="1800" dirty="0">
                <a:latin typeface="Helvetica"/>
                <a:ea typeface="Calibri"/>
                <a:cs typeface="Helvetica"/>
              </a:rPr>
              <a:t>,</a:t>
            </a:r>
            <a:r>
              <a:rPr lang="en-CA" sz="1800" dirty="0">
                <a:effectLst/>
                <a:latin typeface="Helvetica"/>
                <a:ea typeface="Calibri"/>
                <a:cs typeface="Helvetica"/>
              </a:rPr>
              <a:t> </a:t>
            </a:r>
            <a:r>
              <a:rPr lang="en-CA" sz="1800" dirty="0" err="1">
                <a:effectLst/>
                <a:latin typeface="Helvetica"/>
                <a:ea typeface="Calibri"/>
                <a:cs typeface="Helvetica"/>
              </a:rPr>
              <a:t>cytisine</a:t>
            </a:r>
            <a:r>
              <a:rPr lang="en-CA" sz="1800" dirty="0">
                <a:latin typeface="Helvetica"/>
                <a:ea typeface="Calibri"/>
                <a:cs typeface="Helvetica"/>
              </a:rPr>
              <a:t>,</a:t>
            </a:r>
            <a:r>
              <a:rPr lang="en-CA" sz="1800" dirty="0">
                <a:effectLst/>
                <a:latin typeface="Helvetica"/>
                <a:ea typeface="Calibri"/>
                <a:cs typeface="Helvetica"/>
              </a:rPr>
              <a:t> </a:t>
            </a:r>
            <a:r>
              <a:rPr lang="en-CA" sz="1800" dirty="0">
                <a:latin typeface="Helvetica"/>
                <a:ea typeface="Calibri"/>
                <a:cs typeface="Helvetica"/>
              </a:rPr>
              <a:t>NRT, and varenicline with effect sizes ranging from small to large across many RCTs. Combination interventions were also effective.</a:t>
            </a:r>
            <a:endParaRPr lang="en-CA" sz="1800" dirty="0">
              <a:effectLst/>
              <a:latin typeface="Helvetica"/>
              <a:ea typeface="Calibri"/>
              <a:cs typeface="Helvetica"/>
            </a:endParaRPr>
          </a:p>
          <a:p>
            <a:pPr marL="171450" indent="-171450">
              <a:buFont typeface="Arial"/>
              <a:buChar char="•"/>
            </a:pPr>
            <a:r>
              <a:rPr lang="en-CA" dirty="0">
                <a:ea typeface="Calibri"/>
                <a:cs typeface="Calibri"/>
              </a:rPr>
              <a:t>One RCT provided very low certainty evidence for the effect of S-Adenosyl-L-Methionine on smoking cessation </a:t>
            </a:r>
          </a:p>
          <a:p>
            <a:pPr marL="171450" indent="-171450">
              <a:buFont typeface="Arial"/>
              <a:buChar char="•"/>
            </a:pPr>
            <a:r>
              <a:rPr lang="en-CA" dirty="0">
                <a:ea typeface="Calibri"/>
                <a:cs typeface="Calibri"/>
              </a:rPr>
              <a:t>Two RCTs reporting on St. John’s Wort for smoking cessation found that the intervention may result in fewer smokers quitting, compared with placebo, although the effect estimate was very imprecise</a:t>
            </a:r>
            <a:endParaRPr lang="en-CA" dirty="0"/>
          </a:p>
        </p:txBody>
      </p:sp>
      <p:sp>
        <p:nvSpPr>
          <p:cNvPr id="4" name="Slide Number Placeholder 3">
            <a:extLst>
              <a:ext uri="{FF2B5EF4-FFF2-40B4-BE49-F238E27FC236}">
                <a16:creationId xmlns:a16="http://schemas.microsoft.com/office/drawing/2014/main" id="{F418F186-9BCB-0A1B-041C-DEF66C04854C}"/>
              </a:ext>
            </a:extLst>
          </p:cNvPr>
          <p:cNvSpPr>
            <a:spLocks noGrp="1"/>
          </p:cNvSpPr>
          <p:nvPr>
            <p:ph type="sldNum" sz="quarter" idx="10"/>
          </p:nvPr>
        </p:nvSpPr>
        <p:spPr/>
        <p:txBody>
          <a:bodyPr/>
          <a:lstStyle/>
          <a:p>
            <a:fld id="{9344FC17-8036-4C17-99E3-36847C815777}" type="slidenum">
              <a:rPr lang="en-US" smtClean="0"/>
              <a:t>48</a:t>
            </a:fld>
            <a:endParaRPr lang="en-US"/>
          </a:p>
        </p:txBody>
      </p:sp>
    </p:spTree>
    <p:extLst>
      <p:ext uri="{BB962C8B-B14F-4D97-AF65-F5344CB8AC3E}">
        <p14:creationId xmlns:p14="http://schemas.microsoft.com/office/powerpoint/2010/main" val="38831472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959B2E-3481-BBFC-7EAF-12C26489A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D4A0F7-BB6C-2CA0-08CE-D05B89FB59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2BE0B7-572E-A638-149B-643AECBFE0DE}"/>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CA" sz="1800" dirty="0">
                <a:effectLst/>
                <a:latin typeface="Helvetica"/>
                <a:ea typeface="Calibri"/>
                <a:cs typeface="Helvetica"/>
              </a:rPr>
              <a:t>An updated Cochrane review on bupropion suggested there may be a small increase in adverse events which could constitute a small harm. </a:t>
            </a:r>
          </a:p>
          <a:p>
            <a:pPr marL="171450" indent="-171450">
              <a:buFont typeface="Arial"/>
              <a:buChar char="•"/>
              <a:defRPr/>
            </a:pPr>
            <a:r>
              <a:rPr lang="en-CA" sz="1800" dirty="0">
                <a:effectLst/>
                <a:latin typeface="Helvetica"/>
                <a:ea typeface="Calibri"/>
                <a:cs typeface="Helvetica"/>
              </a:rPr>
              <a:t>There were similar rates of </a:t>
            </a:r>
            <a:r>
              <a:rPr lang="en-CA" sz="1800" dirty="0">
                <a:latin typeface="Helvetica"/>
                <a:ea typeface="Calibri"/>
                <a:cs typeface="Helvetica"/>
              </a:rPr>
              <a:t>mild </a:t>
            </a:r>
            <a:r>
              <a:rPr lang="en-CA" sz="1800" dirty="0">
                <a:effectLst/>
                <a:latin typeface="Helvetica"/>
                <a:ea typeface="Calibri"/>
                <a:cs typeface="Helvetica"/>
              </a:rPr>
              <a:t>adverse events (e.g., nausea, restlessness, insomnia, irritability) across groups in trials of </a:t>
            </a:r>
            <a:r>
              <a:rPr lang="en-CA" sz="1800" dirty="0" err="1">
                <a:effectLst/>
                <a:latin typeface="Helvetica"/>
                <a:ea typeface="Calibri"/>
                <a:cs typeface="Helvetica"/>
              </a:rPr>
              <a:t>cytisine</a:t>
            </a:r>
            <a:r>
              <a:rPr lang="en-CA" sz="1800" dirty="0">
                <a:effectLst/>
                <a:latin typeface="Helvetica"/>
                <a:ea typeface="Calibri"/>
                <a:cs typeface="Helvetica"/>
              </a:rPr>
              <a:t> based on our initial overview. However, an updated Cochrane review on </a:t>
            </a:r>
            <a:r>
              <a:rPr lang="en-CA" sz="1800" dirty="0" err="1">
                <a:effectLst/>
                <a:latin typeface="Helvetica"/>
                <a:ea typeface="Calibri"/>
                <a:cs typeface="Helvetica"/>
              </a:rPr>
              <a:t>cytisine</a:t>
            </a:r>
            <a:r>
              <a:rPr lang="en-CA" sz="1800" dirty="0">
                <a:effectLst/>
                <a:latin typeface="Helvetica"/>
                <a:ea typeface="Calibri"/>
                <a:cs typeface="Helvetica"/>
              </a:rPr>
              <a:t> suggested there may be a small increase in adverse events</a:t>
            </a:r>
            <a:r>
              <a:rPr lang="en-CA" sz="1800" dirty="0">
                <a:latin typeface="Helvetica"/>
                <a:ea typeface="Calibri"/>
                <a:cs typeface="Helvetica"/>
              </a:rPr>
              <a:t> such as nausea, dry mouth, sleep dysfunction which could constitute a small harm.</a:t>
            </a:r>
          </a:p>
          <a:p>
            <a:pPr marL="171450" indent="-171450">
              <a:buFont typeface="Arial"/>
              <a:buChar char="•"/>
              <a:defRPr/>
            </a:pPr>
            <a:r>
              <a:rPr lang="en-CA" sz="1800" dirty="0">
                <a:latin typeface="Helvetica"/>
                <a:ea typeface="Calibri"/>
                <a:cs typeface="Helvetica"/>
              </a:rPr>
              <a:t>Nicotine</a:t>
            </a:r>
            <a:r>
              <a:rPr lang="en-CA" sz="1800" dirty="0">
                <a:effectLst/>
                <a:latin typeface="Helvetica"/>
                <a:ea typeface="Calibri"/>
                <a:cs typeface="Helvetica"/>
              </a:rPr>
              <a:t> replacement therapy likely results in a small harm from increased palpitations or chest pains</a:t>
            </a:r>
            <a:r>
              <a:rPr lang="en-CA" sz="1800" dirty="0">
                <a:latin typeface="Helvetica"/>
                <a:ea typeface="Calibri"/>
                <a:cs typeface="Helvetica"/>
              </a:rPr>
              <a:t>,</a:t>
            </a:r>
            <a:r>
              <a:rPr lang="en-CA" sz="1800" dirty="0">
                <a:effectLst/>
                <a:latin typeface="Helvetica"/>
                <a:ea typeface="Calibri"/>
                <a:cs typeface="Helvetica"/>
              </a:rPr>
              <a:t> but may result in little to no harm from other adverse events, such as hiccups, gastrointestinal disturbances, skin irritation from patches, throat irritation, or runny nose. </a:t>
            </a:r>
            <a:endParaRPr lang="en-CA" dirty="0"/>
          </a:p>
          <a:p>
            <a:pPr>
              <a:buFont typeface="Arial"/>
              <a:buChar char="•"/>
              <a:defRPr/>
            </a:pPr>
            <a:r>
              <a:rPr lang="en-CA" sz="1800" dirty="0">
                <a:effectLst/>
                <a:latin typeface="Helvetica"/>
                <a:ea typeface="Calibri"/>
                <a:cs typeface="Helvetica"/>
              </a:rPr>
              <a:t>Varenicline results in small harms from increases in nausea</a:t>
            </a:r>
            <a:r>
              <a:rPr lang="en-CA" sz="1800" dirty="0">
                <a:latin typeface="Helvetica"/>
                <a:ea typeface="Calibri"/>
                <a:cs typeface="Helvetica"/>
              </a:rPr>
              <a:t>,</a:t>
            </a:r>
            <a:r>
              <a:rPr lang="en-CA" sz="1800" dirty="0">
                <a:effectLst/>
                <a:latin typeface="Helvetica"/>
                <a:ea typeface="Calibri"/>
                <a:cs typeface="Helvetica"/>
              </a:rPr>
              <a:t> insomnia</a:t>
            </a:r>
            <a:r>
              <a:rPr lang="en-CA" sz="1800" dirty="0">
                <a:latin typeface="Helvetica"/>
                <a:ea typeface="Calibri"/>
                <a:cs typeface="Helvetica"/>
              </a:rPr>
              <a:t>,</a:t>
            </a:r>
            <a:r>
              <a:rPr lang="en-CA" sz="1800" dirty="0">
                <a:effectLst/>
                <a:latin typeface="Helvetica"/>
                <a:ea typeface="Calibri"/>
                <a:cs typeface="Helvetica"/>
              </a:rPr>
              <a:t> abnormal dreams</a:t>
            </a:r>
            <a:r>
              <a:rPr lang="en-CA" sz="1800" dirty="0">
                <a:latin typeface="Helvetica"/>
                <a:ea typeface="Calibri"/>
                <a:cs typeface="Helvetica"/>
              </a:rPr>
              <a:t>,</a:t>
            </a:r>
            <a:r>
              <a:rPr lang="en-CA" sz="1800" dirty="0">
                <a:effectLst/>
                <a:latin typeface="Helvetica"/>
                <a:ea typeface="Calibri"/>
                <a:cs typeface="Helvetica"/>
              </a:rPr>
              <a:t> headaches</a:t>
            </a:r>
            <a:r>
              <a:rPr lang="en-CA" sz="1800" dirty="0">
                <a:latin typeface="Helvetica"/>
                <a:ea typeface="Calibri"/>
                <a:cs typeface="Helvetica"/>
              </a:rPr>
              <a:t>,</a:t>
            </a:r>
            <a:r>
              <a:rPr lang="en-CA" sz="1800" dirty="0">
                <a:effectLst/>
                <a:latin typeface="Helvetica"/>
                <a:ea typeface="Calibri"/>
                <a:cs typeface="Helvetica"/>
              </a:rPr>
              <a:t> and serious adverse events</a:t>
            </a:r>
            <a:r>
              <a:rPr lang="en-CA" sz="1800" dirty="0">
                <a:latin typeface="Helvetica"/>
                <a:ea typeface="Calibri"/>
                <a:cs typeface="Helvetica"/>
              </a:rPr>
              <a:t> </a:t>
            </a:r>
            <a:r>
              <a:rPr lang="en-CA" sz="1800" dirty="0">
                <a:effectLst/>
                <a:latin typeface="Helvetica"/>
                <a:ea typeface="Calibri"/>
                <a:cs typeface="Helvetica"/>
              </a:rPr>
              <a:t>were considered by trial authors to be unrelated to treatment. Studies found little to no difference in depression</a:t>
            </a:r>
            <a:r>
              <a:rPr lang="en-CA" sz="1800" dirty="0">
                <a:latin typeface="Helvetica"/>
                <a:ea typeface="Calibri"/>
                <a:cs typeface="Helvetica"/>
              </a:rPr>
              <a:t> </a:t>
            </a:r>
            <a:r>
              <a:rPr lang="en-CA" sz="1800" dirty="0">
                <a:effectLst/>
                <a:latin typeface="Helvetica"/>
                <a:ea typeface="Calibri"/>
                <a:cs typeface="Helvetica"/>
              </a:rPr>
              <a:t>or suicidal </a:t>
            </a:r>
            <a:r>
              <a:rPr lang="en-CA" sz="1800" dirty="0">
                <a:latin typeface="Helvetica"/>
                <a:ea typeface="Calibri"/>
                <a:cs typeface="Helvetica"/>
              </a:rPr>
              <a:t>ideation. </a:t>
            </a:r>
            <a:endParaRPr lang="en-CA" dirty="0">
              <a:latin typeface="Calibri"/>
              <a:ea typeface="Calibri"/>
              <a:cs typeface="Calibri"/>
            </a:endParaRPr>
          </a:p>
          <a:p>
            <a:pPr>
              <a:buFont typeface="Arial"/>
              <a:buChar char="•"/>
              <a:defRPr/>
            </a:pPr>
            <a:r>
              <a:rPr lang="en-CA" sz="1800" dirty="0">
                <a:latin typeface="Helvetica"/>
                <a:ea typeface="Calibri"/>
                <a:cs typeface="Helvetica"/>
              </a:rPr>
              <a:t>Regarding the SAEs, </a:t>
            </a:r>
            <a:r>
              <a:rPr lang="en-CA" sz="1800" dirty="0">
                <a:solidFill>
                  <a:srgbClr val="000000"/>
                </a:solidFill>
                <a:latin typeface="Helvetica"/>
                <a:cs typeface="Helvetica"/>
              </a:rPr>
              <a:t> the review has limited information: "Our analysis of reported serious adverse events occurring during or after active treatment suggests there may be a 25% increase in the chance of SAEs among people using varenicline (RR 1.25; 95% CI 1.04 to 1.49; 29 trials, 15,370 people; high‐quality evidence). These events include comorbidities such as infections, cancers and injuries, and most were considered by the trialists to be unrelated to the treatments."</a:t>
            </a:r>
            <a:endParaRPr lang="en-CA" dirty="0">
              <a:solidFill>
                <a:srgbClr val="333333"/>
              </a:solidFill>
              <a:latin typeface="Calibri"/>
              <a:ea typeface="Calibri"/>
              <a:cs typeface="Calibri"/>
            </a:endParaRPr>
          </a:p>
          <a:p>
            <a:pPr>
              <a:buFont typeface="Arial"/>
              <a:buChar char="•"/>
              <a:defRPr/>
            </a:pPr>
            <a:r>
              <a:rPr lang="en-CA" dirty="0">
                <a:solidFill>
                  <a:srgbClr val="0000EE"/>
                </a:solidFill>
                <a:hlinkClick r:id="rId3"/>
              </a:rPr>
              <a:t>https://www.cochranelibrary.com/cdsr/doi/10.1002/14651858.CD006103.pub7/full</a:t>
            </a:r>
            <a:endParaRPr lang="en-CA"/>
          </a:p>
        </p:txBody>
      </p:sp>
      <p:sp>
        <p:nvSpPr>
          <p:cNvPr id="4" name="Slide Number Placeholder 3">
            <a:extLst>
              <a:ext uri="{FF2B5EF4-FFF2-40B4-BE49-F238E27FC236}">
                <a16:creationId xmlns:a16="http://schemas.microsoft.com/office/drawing/2014/main" id="{7D89FD11-C085-F7B2-B10C-60FD296EB72E}"/>
              </a:ext>
            </a:extLst>
          </p:cNvPr>
          <p:cNvSpPr>
            <a:spLocks noGrp="1"/>
          </p:cNvSpPr>
          <p:nvPr>
            <p:ph type="sldNum" sz="quarter" idx="10"/>
          </p:nvPr>
        </p:nvSpPr>
        <p:spPr/>
        <p:txBody>
          <a:bodyPr/>
          <a:lstStyle/>
          <a:p>
            <a:fld id="{9344FC17-8036-4C17-99E3-36847C815777}" type="slidenum">
              <a:rPr lang="en-US" smtClean="0"/>
              <a:t>49</a:t>
            </a:fld>
            <a:endParaRPr lang="en-US"/>
          </a:p>
        </p:txBody>
      </p:sp>
    </p:spTree>
    <p:extLst>
      <p:ext uri="{BB962C8B-B14F-4D97-AF65-F5344CB8AC3E}">
        <p14:creationId xmlns:p14="http://schemas.microsoft.com/office/powerpoint/2010/main" val="14084736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59FAB-5B4F-EC4E-7F2A-82129EE3E3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287E39-8C37-1630-05DD-597B7E8F1A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3F4C4F-CB02-EB3C-2F0A-34C1FA661DAF}"/>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CA" sz="1800" dirty="0">
                <a:effectLst/>
                <a:latin typeface="Helvetica"/>
                <a:ea typeface="Calibri"/>
                <a:cs typeface="Helvetica"/>
              </a:rPr>
              <a:t>Benefits data on</a:t>
            </a:r>
            <a:r>
              <a:rPr lang="en-CA" sz="1800" i="1" dirty="0">
                <a:effectLst/>
                <a:latin typeface="Helvetica"/>
                <a:ea typeface="Calibri"/>
                <a:cs typeface="Helvetica"/>
              </a:rPr>
              <a:t> </a:t>
            </a:r>
            <a:r>
              <a:rPr lang="en-CA" sz="1800" dirty="0">
                <a:effectLst/>
                <a:latin typeface="Helvetica"/>
                <a:ea typeface="Calibri"/>
                <a:cs typeface="Helvetica"/>
              </a:rPr>
              <a:t>hypnotherapy, continuous auricular stimulation, laser therapy, and electrostimulation were all very uncertain.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CA" sz="1800" dirty="0">
                <a:effectLst/>
                <a:latin typeface="Helvetica"/>
                <a:ea typeface="Calibri"/>
                <a:cs typeface="Helvetica"/>
              </a:rPr>
              <a:t>Acupuncture may have little to no effect on cessation</a:t>
            </a:r>
            <a:r>
              <a:rPr lang="en-CA" sz="1800" dirty="0">
                <a:latin typeface="Helvetica"/>
                <a:ea typeface="Calibri"/>
                <a:cs typeface="Helvetica"/>
              </a:rPr>
              <a:t>.</a:t>
            </a:r>
            <a:endParaRPr lang="en-CA" sz="1800" dirty="0">
              <a:effectLst/>
              <a:latin typeface="Helvetica" panose="020B0604020202020204" pitchFamily="34" charset="0"/>
              <a:ea typeface="Calibri" panose="020F0502020204030204" pitchFamily="34" charset="0"/>
              <a:cs typeface="Helvetica"/>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CA" sz="1800" dirty="0">
                <a:effectLst/>
                <a:latin typeface="Helvetica"/>
                <a:ea typeface="Calibri"/>
                <a:cs typeface="Helvetica"/>
              </a:rPr>
              <a:t>No evidence on harms was identified for hypnotherapy, acupuncture, continuous auricular stimulation, laser therapy, or electrostimulation</a:t>
            </a:r>
          </a:p>
          <a:p>
            <a:pPr marL="171450" indent="-171450">
              <a:buFont typeface="Arial"/>
              <a:buChar char="•"/>
            </a:pPr>
            <a:endParaRPr lang="en-CA">
              <a:ea typeface="Calibri"/>
              <a:cs typeface="Calibri"/>
            </a:endParaRPr>
          </a:p>
        </p:txBody>
      </p:sp>
      <p:sp>
        <p:nvSpPr>
          <p:cNvPr id="4" name="Slide Number Placeholder 3">
            <a:extLst>
              <a:ext uri="{FF2B5EF4-FFF2-40B4-BE49-F238E27FC236}">
                <a16:creationId xmlns:a16="http://schemas.microsoft.com/office/drawing/2014/main" id="{BC0766B0-6632-FA32-5332-AD9DF310F009}"/>
              </a:ext>
            </a:extLst>
          </p:cNvPr>
          <p:cNvSpPr>
            <a:spLocks noGrp="1"/>
          </p:cNvSpPr>
          <p:nvPr>
            <p:ph type="sldNum" sz="quarter" idx="10"/>
          </p:nvPr>
        </p:nvSpPr>
        <p:spPr/>
        <p:txBody>
          <a:bodyPr/>
          <a:lstStyle/>
          <a:p>
            <a:fld id="{9344FC17-8036-4C17-99E3-36847C815777}" type="slidenum">
              <a:rPr lang="en-US" smtClean="0"/>
              <a:t>50</a:t>
            </a:fld>
            <a:endParaRPr lang="en-US"/>
          </a:p>
        </p:txBody>
      </p:sp>
    </p:spTree>
    <p:extLst>
      <p:ext uri="{BB962C8B-B14F-4D97-AF65-F5344CB8AC3E}">
        <p14:creationId xmlns:p14="http://schemas.microsoft.com/office/powerpoint/2010/main" val="31636955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0CEDC-FB0B-C5C8-343D-168256C95E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F54483-3D5D-E8F6-EC44-F50C0400C8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1664D7-8EAF-FE5F-A389-A5C179AE46FA}"/>
              </a:ext>
            </a:extLst>
          </p:cNvPr>
          <p:cNvSpPr>
            <a:spLocks noGrp="1"/>
          </p:cNvSpPr>
          <p:nvPr>
            <p:ph type="body" idx="1"/>
          </p:nvPr>
        </p:nvSpPr>
        <p:spPr/>
        <p:txBody>
          <a:bodyPr/>
          <a:lstStyle/>
          <a:p>
            <a:pPr marL="285750" indent="-285750">
              <a:buFont typeface="Arial"/>
              <a:buChar char="•"/>
              <a:defRPr/>
            </a:pPr>
            <a:r>
              <a:rPr lang="en-CA" dirty="0"/>
              <a:t>11 RCTs reported on the benefits of e-cigarettes. Due to clinical and methodological heterogeneity (i.e., different types of e-cigarettes, their doses and combinations, duration of interventions, varied outcome reporting) our evidence centre did not combine the studies in a meta-analysis.</a:t>
            </a:r>
            <a:endParaRPr lang="en-US" dirty="0"/>
          </a:p>
          <a:p>
            <a:pPr marL="285750" indent="-285750">
              <a:buFont typeface="Arial"/>
              <a:buChar char="•"/>
              <a:defRPr/>
            </a:pPr>
            <a:r>
              <a:rPr lang="en-CA" dirty="0"/>
              <a:t>One key RCT (n=657) (28) found that nicotine e-cigarettes with behavioural support may result in a small smoking cessation benefit compared to non-nicotine e-cigarettes with behavioural support (32 more per 1000, 95% CI 19 fewer to 196 more; low certainty). A second key RCT (n=999) found that nicotine e-cigarettes with behavioural support and nicotine patch access likely results in a small cessation benefit compared to non-nicotine e-cigarettes with behavioural support and nicotine patch access (30 more per 1000, 95% CI 1 more to 79 more; moderate certainty) (29). This RCT also found a moderate cessation benefit when nicotine e-cigarettes with behavioural support and nicotine patch access were compared to nicotine patch and behavioural support alone (46 more per 1000, 95% CI 2 fewer to 200 more; low certainty). </a:t>
            </a:r>
            <a:endParaRPr lang="en-CA" dirty="0">
              <a:ea typeface="Calibri"/>
              <a:cs typeface="Calibri"/>
            </a:endParaRPr>
          </a:p>
          <a:p>
            <a:pPr marL="285750" indent="-285750">
              <a:buFont typeface="Arial"/>
              <a:buChar char="•"/>
              <a:defRPr/>
            </a:pPr>
            <a:r>
              <a:rPr lang="en-CA" dirty="0"/>
              <a:t>Six other studies that examined similar comparisons (sample size 80 to 837) reported on smoking cessation and reduction but were all of very low certainty </a:t>
            </a:r>
            <a:r>
              <a:rPr lang="en-US" dirty="0"/>
              <a:t> </a:t>
            </a:r>
            <a:endParaRPr lang="en-CA" dirty="0"/>
          </a:p>
          <a:p>
            <a:pPr>
              <a:defRPr/>
            </a:pPr>
            <a:r>
              <a:rPr lang="en-US" dirty="0"/>
              <a:t> </a:t>
            </a:r>
            <a:endParaRPr lang="en-CA" dirty="0"/>
          </a:p>
          <a:p>
            <a:pPr marL="285750" indent="-285750">
              <a:buFont typeface="Arial"/>
              <a:buChar char="•"/>
              <a:defRPr/>
            </a:pPr>
            <a:r>
              <a:rPr lang="en-CA" dirty="0"/>
              <a:t>For non-nicotine e-cigarettes one key RCT (n=624) examined non-nicotine e-cigarettes with behavioural support and nicotine patch access versus behavioural support and nicotine access alone (29). Non-nicotine e-cigarette use may result in a small cessation benefit (16 more per 1000, 95% CI 12 fewer to 109 more; low certainty). </a:t>
            </a:r>
            <a:r>
              <a:rPr lang="en-US" dirty="0"/>
              <a:t> </a:t>
            </a:r>
            <a:endParaRPr lang="en-CA" dirty="0"/>
          </a:p>
          <a:p>
            <a:pPr marL="285750" indent="-285750">
              <a:buFont typeface="Arial"/>
              <a:buChar char="•"/>
              <a:defRPr/>
            </a:pPr>
            <a:r>
              <a:rPr lang="en-CA" dirty="0"/>
              <a:t>Two other studies that examined similar non-nicotine e-cigarette comparisons (n=249 and n=140) were of very low certainty </a:t>
            </a:r>
            <a:r>
              <a:rPr lang="en-US" dirty="0"/>
              <a:t> </a:t>
            </a:r>
            <a:endParaRPr lang="en-CA" dirty="0"/>
          </a:p>
          <a:p>
            <a:pPr>
              <a:defRPr/>
            </a:pPr>
            <a:r>
              <a:rPr lang="en-CA" dirty="0"/>
              <a:t> </a:t>
            </a:r>
            <a:endParaRPr lang="en-CA" dirty="0">
              <a:ea typeface="Calibri"/>
              <a:cs typeface="Calibri"/>
            </a:endParaRPr>
          </a:p>
          <a:p>
            <a:pPr marL="285750" indent="-285750">
              <a:buFont typeface="Arial"/>
              <a:buChar char="•"/>
              <a:defRPr/>
            </a:pPr>
            <a:r>
              <a:rPr lang="en-CA" dirty="0"/>
              <a:t>There were minor differences in study inclusion criteria and the meta-analyses undertaken between our review and the Cochrane living systematic review on e-cigarettes, likely because our review was focused on primary care settings; however, conclusions on effects aligned</a:t>
            </a:r>
            <a:endParaRPr lang="en-CA" dirty="0">
              <a:ea typeface="Calibri"/>
              <a:cs typeface="Calibri"/>
            </a:endParaRPr>
          </a:p>
          <a:p>
            <a:pPr>
              <a:defRPr/>
            </a:pPr>
            <a:endParaRPr lang="en-CA" sz="1800" dirty="0">
              <a:latin typeface="Helvetica"/>
              <a:ea typeface="Calibri"/>
              <a:cs typeface="Helvetica"/>
            </a:endParaRPr>
          </a:p>
        </p:txBody>
      </p:sp>
      <p:sp>
        <p:nvSpPr>
          <p:cNvPr id="4" name="Slide Number Placeholder 3">
            <a:extLst>
              <a:ext uri="{FF2B5EF4-FFF2-40B4-BE49-F238E27FC236}">
                <a16:creationId xmlns:a16="http://schemas.microsoft.com/office/drawing/2014/main" id="{0FCB93A2-FAA3-D00D-670F-BE200D096FE0}"/>
              </a:ext>
            </a:extLst>
          </p:cNvPr>
          <p:cNvSpPr>
            <a:spLocks noGrp="1"/>
          </p:cNvSpPr>
          <p:nvPr>
            <p:ph type="sldNum" sz="quarter" idx="10"/>
          </p:nvPr>
        </p:nvSpPr>
        <p:spPr/>
        <p:txBody>
          <a:bodyPr/>
          <a:lstStyle/>
          <a:p>
            <a:fld id="{9344FC17-8036-4C17-99E3-36847C815777}" type="slidenum">
              <a:rPr lang="en-US" smtClean="0"/>
              <a:t>51</a:t>
            </a:fld>
            <a:endParaRPr lang="en-US"/>
          </a:p>
        </p:txBody>
      </p:sp>
    </p:spTree>
    <p:extLst>
      <p:ext uri="{BB962C8B-B14F-4D97-AF65-F5344CB8AC3E}">
        <p14:creationId xmlns:p14="http://schemas.microsoft.com/office/powerpoint/2010/main" val="15492937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C88EF-C963-AFF6-6984-995CBA64D5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99750D-02B9-99E0-9EE4-1BBE834326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26BD61-EC80-8BE9-D100-51ED1589C720}"/>
              </a:ext>
            </a:extLst>
          </p:cNvPr>
          <p:cNvSpPr>
            <a:spLocks noGrp="1"/>
          </p:cNvSpPr>
          <p:nvPr>
            <p:ph type="body" idx="1"/>
          </p:nvPr>
        </p:nvSpPr>
        <p:spPr/>
        <p:txBody>
          <a:bodyPr/>
          <a:lstStyle/>
          <a:p>
            <a:pPr marL="171450" indent="-171450">
              <a:buFont typeface="Arial"/>
              <a:buChar char="•"/>
            </a:pPr>
            <a:r>
              <a:rPr lang="en-CA" dirty="0">
                <a:ea typeface="Calibri"/>
                <a:cs typeface="Calibri"/>
              </a:rPr>
              <a:t>Fourteen RCTs and 1 cohort study provided data on e-cigarette harms, almost all at 3 to 6 months of follow-up. They found little to no difference in adverse events (e.g., dry mouth or throat, nausea, headache, insomnia, irritability, cough, shortness of breath) compared to control groups. </a:t>
            </a:r>
          </a:p>
          <a:p>
            <a:pPr marL="171450" indent="-171450">
              <a:buFont typeface="Arial"/>
              <a:buChar char="•"/>
            </a:pPr>
            <a:r>
              <a:rPr lang="en-CA" dirty="0">
                <a:ea typeface="Calibri"/>
                <a:cs typeface="Calibri"/>
              </a:rPr>
              <a:t>There were also similar rates of serious adverse events with no treatment-related events in 2 RCTs, and no difference in the magnitudes of weight gain for both nicotine and non-nicotine e-cigarettes.    </a:t>
            </a:r>
          </a:p>
          <a:p>
            <a:pPr marL="171450" indent="-171450">
              <a:buFont typeface="Arial"/>
              <a:buChar char="•"/>
            </a:pPr>
            <a:r>
              <a:rPr lang="en-CA" dirty="0">
                <a:ea typeface="Calibri"/>
                <a:cs typeface="Calibri"/>
              </a:rPr>
              <a:t>One RCT provided data on adverse events at 12 months that was of very low certainty, and a cohort study reported no serious adverse events or differences in smoking-related diseases at 4 years with nicotine e-cigarettes compared with traditional tobacco smoking (certainty could not be evaluated) </a:t>
            </a:r>
          </a:p>
          <a:p>
            <a:pPr marL="171450" indent="-171450">
              <a:buFont typeface="Arial"/>
              <a:buChar char="•"/>
            </a:pPr>
            <a:r>
              <a:rPr lang="en-CA" dirty="0">
                <a:ea typeface="Calibri"/>
                <a:cs typeface="Calibri"/>
              </a:rPr>
              <a:t>Conclusions from the Cochrane living systematic review on potential harms were similar </a:t>
            </a:r>
          </a:p>
        </p:txBody>
      </p:sp>
      <p:sp>
        <p:nvSpPr>
          <p:cNvPr id="4" name="Slide Number Placeholder 3">
            <a:extLst>
              <a:ext uri="{FF2B5EF4-FFF2-40B4-BE49-F238E27FC236}">
                <a16:creationId xmlns:a16="http://schemas.microsoft.com/office/drawing/2014/main" id="{B30B98FF-1DC3-BFE3-6517-5519151A8751}"/>
              </a:ext>
            </a:extLst>
          </p:cNvPr>
          <p:cNvSpPr>
            <a:spLocks noGrp="1"/>
          </p:cNvSpPr>
          <p:nvPr>
            <p:ph type="sldNum" sz="quarter" idx="10"/>
          </p:nvPr>
        </p:nvSpPr>
        <p:spPr/>
        <p:txBody>
          <a:bodyPr/>
          <a:lstStyle/>
          <a:p>
            <a:fld id="{9344FC17-8036-4C17-99E3-36847C815777}" type="slidenum">
              <a:rPr lang="en-US" smtClean="0"/>
              <a:t>52</a:t>
            </a:fld>
            <a:endParaRPr lang="en-US"/>
          </a:p>
        </p:txBody>
      </p:sp>
    </p:spTree>
    <p:extLst>
      <p:ext uri="{BB962C8B-B14F-4D97-AF65-F5344CB8AC3E}">
        <p14:creationId xmlns:p14="http://schemas.microsoft.com/office/powerpoint/2010/main" val="2765585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This slide provides an overview </a:t>
            </a:r>
            <a:r>
              <a:rPr lang="en-US" dirty="0" err="1">
                <a:ea typeface="Calibri"/>
                <a:cs typeface="Calibri"/>
              </a:rPr>
              <a:t>fo</a:t>
            </a:r>
            <a:r>
              <a:rPr lang="en-US" dirty="0">
                <a:ea typeface="Calibri"/>
                <a:cs typeface="Calibri"/>
              </a:rPr>
              <a:t> today's presentation</a:t>
            </a:r>
          </a:p>
        </p:txBody>
      </p:sp>
      <p:sp>
        <p:nvSpPr>
          <p:cNvPr id="4" name="Slide Number Placeholder 3"/>
          <p:cNvSpPr>
            <a:spLocks noGrp="1"/>
          </p:cNvSpPr>
          <p:nvPr>
            <p:ph type="sldNum" sz="quarter" idx="5"/>
          </p:nvPr>
        </p:nvSpPr>
        <p:spPr/>
        <p:txBody>
          <a:bodyPr/>
          <a:lstStyle/>
          <a:p>
            <a:fld id="{9344FC17-8036-4C17-99E3-36847C815777}" type="slidenum">
              <a:rPr lang="en-US" smtClean="0"/>
              <a:t>5</a:t>
            </a:fld>
            <a:endParaRPr lang="en-US"/>
          </a:p>
        </p:txBody>
      </p:sp>
    </p:spTree>
    <p:extLst>
      <p:ext uri="{BB962C8B-B14F-4D97-AF65-F5344CB8AC3E}">
        <p14:creationId xmlns:p14="http://schemas.microsoft.com/office/powerpoint/2010/main" val="41282384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11501-04C1-5C83-BAE9-E05EAC7A62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8018E3-E06D-1A2A-4FAB-0940990C99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CD9306-CC48-A73E-9AC9-37B26A81F517}"/>
              </a:ext>
            </a:extLst>
          </p:cNvPr>
          <p:cNvSpPr>
            <a:spLocks noGrp="1"/>
          </p:cNvSpPr>
          <p:nvPr>
            <p:ph type="body" idx="1"/>
          </p:nvPr>
        </p:nvSpPr>
        <p:spPr/>
        <p:txBody>
          <a:bodyPr/>
          <a:lstStyle/>
          <a:p>
            <a:pPr marL="171450" indent="-171450">
              <a:buFont typeface="Arial"/>
              <a:buChar char="•"/>
            </a:pPr>
            <a:r>
              <a:rPr lang="en-CA" dirty="0">
                <a:ea typeface="Calibri"/>
                <a:cs typeface="Calibri"/>
              </a:rPr>
              <a:t> Behavioural and pharmacotherapy smoking cessation interventions are already utilized in primary care in Canada, and e-cigarettes are already used by some people for smoking cessation. Thus, selecting a suitable intervention is anticipated to be feasible, although there may be cost barriers for some interventions. Limited coverage for pharmacotherapy and counselling and limited access to primary care could impact feasibility for some individuals.</a:t>
            </a:r>
          </a:p>
          <a:p>
            <a:pPr marL="171450" indent="-171450">
              <a:buFont typeface="Arial"/>
              <a:buChar char="•"/>
            </a:pPr>
            <a:r>
              <a:rPr lang="en-CA" dirty="0"/>
              <a:t>Most people who smoke cigarettes have some interest in quitting, and many have accessed behavioural or pharmacological cessation assistance, implying acceptability to individuals who smoke and providers, although side effects of pharmacotherapy and some of the unknowns around e-cigarettes may be a concern for some.</a:t>
            </a:r>
            <a:endParaRPr lang="en-CA" dirty="0">
              <a:ea typeface="Calibri"/>
              <a:cs typeface="Calibri"/>
            </a:endParaRPr>
          </a:p>
          <a:p>
            <a:pPr marL="171450" indent="-171450">
              <a:buFont typeface="Arial"/>
              <a:buChar char="•"/>
            </a:pPr>
            <a:r>
              <a:rPr lang="en-CA" dirty="0"/>
              <a:t> Inequities in harms caused by tobacco use are likely the result of multiple social determinants of health, access to tobacco products, tobacco industry influence, broader tobacco control policies, and availability of cessation aids. Interventions need to be accessible and delivered in a culturally competent manner to address inequities. Some of the barriers related to cost and access could limit the potential for marginalized groups to benefit. </a:t>
            </a:r>
            <a:r>
              <a:rPr lang="en-CA"/>
              <a:t>Those at highest risk of smoking related harm have the greatest potential to benefit; however, if uptake is relatively higher in socially advantaged groups, health disparities may be increased further. </a:t>
            </a:r>
          </a:p>
          <a:p>
            <a:pPr marL="171450" indent="-171450">
              <a:buFont typeface="Arial"/>
              <a:buChar char="•"/>
            </a:pPr>
            <a:endParaRPr lang="en-CA" dirty="0">
              <a:ea typeface="Calibri"/>
              <a:cs typeface="Calibri"/>
            </a:endParaRPr>
          </a:p>
          <a:p>
            <a:pPr marL="171450" indent="-171450">
              <a:buFont typeface="Arial"/>
              <a:buChar char="•"/>
            </a:pPr>
            <a:endParaRPr lang="en-CA" dirty="0">
              <a:ea typeface="Calibri"/>
              <a:cs typeface="Calibri"/>
            </a:endParaRPr>
          </a:p>
          <a:p>
            <a:pPr marL="171450" indent="-171450">
              <a:buFont typeface="Arial"/>
              <a:buChar char="•"/>
            </a:pPr>
            <a:endParaRPr lang="en-CA" dirty="0">
              <a:ea typeface="Calibri"/>
              <a:cs typeface="Calibri"/>
            </a:endParaRPr>
          </a:p>
        </p:txBody>
      </p:sp>
      <p:sp>
        <p:nvSpPr>
          <p:cNvPr id="4" name="Slide Number Placeholder 3">
            <a:extLst>
              <a:ext uri="{FF2B5EF4-FFF2-40B4-BE49-F238E27FC236}">
                <a16:creationId xmlns:a16="http://schemas.microsoft.com/office/drawing/2014/main" id="{FA645680-C0C3-CB86-73D3-10EF69ED196D}"/>
              </a:ext>
            </a:extLst>
          </p:cNvPr>
          <p:cNvSpPr>
            <a:spLocks noGrp="1"/>
          </p:cNvSpPr>
          <p:nvPr>
            <p:ph type="sldNum" sz="quarter" idx="10"/>
          </p:nvPr>
        </p:nvSpPr>
        <p:spPr/>
        <p:txBody>
          <a:bodyPr/>
          <a:lstStyle/>
          <a:p>
            <a:fld id="{9344FC17-8036-4C17-99E3-36847C815777}" type="slidenum">
              <a:rPr lang="en-US" smtClean="0"/>
              <a:t>53</a:t>
            </a:fld>
            <a:endParaRPr lang="en-US"/>
          </a:p>
        </p:txBody>
      </p:sp>
    </p:spTree>
    <p:extLst>
      <p:ext uri="{BB962C8B-B14F-4D97-AF65-F5344CB8AC3E}">
        <p14:creationId xmlns:p14="http://schemas.microsoft.com/office/powerpoint/2010/main" val="38809317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4CECE-7BCD-4505-419A-BA1FACE5B0B7}"/>
            </a:ext>
          </a:extLst>
        </p:cNvPr>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7D5AAFB8-2132-59D7-CF90-19FB3FF4C1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A15559AE-5023-4745-BF97-66AA3A2A80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ea typeface="ヒラギノ角ゴ Pro W3" charset="-128"/>
            </a:endParaRPr>
          </a:p>
        </p:txBody>
      </p:sp>
      <p:sp>
        <p:nvSpPr>
          <p:cNvPr id="98308" name="Slide Number Placeholder 3">
            <a:extLst>
              <a:ext uri="{FF2B5EF4-FFF2-40B4-BE49-F238E27FC236}">
                <a16:creationId xmlns:a16="http://schemas.microsoft.com/office/drawing/2014/main" id="{0708C350-B8EE-1C3B-B16D-DA02BCE4F4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58255" indent="-291636" eaLnBrk="0" hangingPunct="0">
              <a:spcBef>
                <a:spcPct val="30000"/>
              </a:spcBef>
              <a:defRPr sz="1200">
                <a:solidFill>
                  <a:schemeClr val="tx1"/>
                </a:solidFill>
                <a:latin typeface="Calibri" pitchFamily="34" charset="0"/>
                <a:ea typeface="ヒラギノ角ゴ Pro W3" charset="-128"/>
              </a:defRPr>
            </a:lvl2pPr>
            <a:lvl3pPr marL="1166546" indent="-233309" eaLnBrk="0" hangingPunct="0">
              <a:spcBef>
                <a:spcPct val="30000"/>
              </a:spcBef>
              <a:defRPr sz="1200">
                <a:solidFill>
                  <a:schemeClr val="tx1"/>
                </a:solidFill>
                <a:latin typeface="Calibri" pitchFamily="34" charset="0"/>
                <a:ea typeface="ヒラギノ角ゴ Pro W3" charset="-128"/>
              </a:defRPr>
            </a:lvl3pPr>
            <a:lvl4pPr marL="1633164" indent="-233309" eaLnBrk="0" hangingPunct="0">
              <a:spcBef>
                <a:spcPct val="30000"/>
              </a:spcBef>
              <a:defRPr sz="1200">
                <a:solidFill>
                  <a:schemeClr val="tx1"/>
                </a:solidFill>
                <a:latin typeface="Calibri" pitchFamily="34" charset="0"/>
                <a:ea typeface="ヒラギノ角ゴ Pro W3" charset="-128"/>
              </a:defRPr>
            </a:lvl4pPr>
            <a:lvl5pPr marL="2099782" indent="-233309" eaLnBrk="0" hangingPunct="0">
              <a:spcBef>
                <a:spcPct val="30000"/>
              </a:spcBef>
              <a:defRPr sz="1200">
                <a:solidFill>
                  <a:schemeClr val="tx1"/>
                </a:solidFill>
                <a:latin typeface="Calibri" pitchFamily="34" charset="0"/>
                <a:ea typeface="ヒラギノ角ゴ Pro W3" charset="-128"/>
              </a:defRPr>
            </a:lvl5pPr>
            <a:lvl6pPr marL="2566401" indent="-233309" eaLnBrk="0" fontAlgn="base" hangingPunct="0">
              <a:spcBef>
                <a:spcPct val="30000"/>
              </a:spcBef>
              <a:spcAft>
                <a:spcPct val="0"/>
              </a:spcAft>
              <a:defRPr sz="1200">
                <a:solidFill>
                  <a:schemeClr val="tx1"/>
                </a:solidFill>
                <a:latin typeface="Calibri" pitchFamily="34" charset="0"/>
                <a:ea typeface="ヒラギノ角ゴ Pro W3" charset="-128"/>
              </a:defRPr>
            </a:lvl6pPr>
            <a:lvl7pPr marL="3033019" indent="-233309"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99637" indent="-233309"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966256" indent="-233309"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C8952470-3734-46B6-AFCE-927B8750BFBC}" type="slidenum">
              <a:rPr lang="en-CA" altLang="en-US" smtClean="0">
                <a:latin typeface="Arial" pitchFamily="34" charset="0"/>
              </a:rPr>
              <a:pPr>
                <a:spcBef>
                  <a:spcPct val="0"/>
                </a:spcBef>
              </a:pPr>
              <a:t>54</a:t>
            </a:fld>
            <a:endParaRPr lang="en-CA" altLang="en-US">
              <a:latin typeface="Arial" pitchFamily="34" charset="0"/>
            </a:endParaRPr>
          </a:p>
        </p:txBody>
      </p:sp>
    </p:spTree>
    <p:extLst>
      <p:ext uri="{BB962C8B-B14F-4D97-AF65-F5344CB8AC3E}">
        <p14:creationId xmlns:p14="http://schemas.microsoft.com/office/powerpoint/2010/main" val="29770288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Bef>
                <a:spcPct val="20000"/>
              </a:spcBef>
              <a:buFontTx/>
              <a:buChar char="-"/>
              <a:defRPr/>
            </a:pPr>
            <a:r>
              <a:rPr lang="en-CA" sz="2100" dirty="0">
                <a:ea typeface="Calibri"/>
                <a:cs typeface="Calibri"/>
              </a:rPr>
              <a:t>A number of tools have been developed to help share the messages in this guideline</a:t>
            </a:r>
            <a:endParaRPr lang="en-CA" sz="2100" dirty="0"/>
          </a:p>
          <a:p>
            <a:pPr marL="342900" indent="-342900">
              <a:spcBef>
                <a:spcPct val="20000"/>
              </a:spcBef>
              <a:buFontTx/>
              <a:buChar char="-"/>
              <a:defRPr/>
            </a:pPr>
            <a:r>
              <a:rPr lang="en-CA" sz="2100" dirty="0"/>
              <a:t>The infographic shown on the slide here was developed to help practitioners with the takeaway messages for practice</a:t>
            </a:r>
            <a:endParaRPr lang="en-CA" dirty="0"/>
          </a:p>
        </p:txBody>
      </p:sp>
      <p:sp>
        <p:nvSpPr>
          <p:cNvPr id="4" name="Slide Number Placeholder 3"/>
          <p:cNvSpPr>
            <a:spLocks noGrp="1"/>
          </p:cNvSpPr>
          <p:nvPr>
            <p:ph type="sldNum" sz="quarter" idx="10"/>
          </p:nvPr>
        </p:nvSpPr>
        <p:spPr/>
        <p:txBody>
          <a:bodyPr/>
          <a:lstStyle/>
          <a:p>
            <a:pPr>
              <a:defRPr/>
            </a:pPr>
            <a:fld id="{A231C5EF-ED64-47F4-8DF2-15EBFB4BC66C}" type="slidenum">
              <a:rPr lang="en-CA" smtClean="0"/>
              <a:pPr>
                <a:defRPr/>
              </a:pPr>
              <a:t>55</a:t>
            </a:fld>
            <a:endParaRPr lang="en-CA"/>
          </a:p>
        </p:txBody>
      </p:sp>
    </p:spTree>
    <p:extLst>
      <p:ext uri="{BB962C8B-B14F-4D97-AF65-F5344CB8AC3E}">
        <p14:creationId xmlns:p14="http://schemas.microsoft.com/office/powerpoint/2010/main" val="25033466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Bef>
                <a:spcPct val="20000"/>
              </a:spcBef>
              <a:buFont typeface="Arial"/>
              <a:buChar char="•"/>
              <a:defRPr/>
            </a:pPr>
            <a:r>
              <a:rPr lang="en-CA" dirty="0"/>
              <a:t>The patient-clinician discussion tool can be used to help with shared decision making on the best options based on patient preferences </a:t>
            </a:r>
            <a:endParaRPr lang="en-US" dirty="0"/>
          </a:p>
        </p:txBody>
      </p:sp>
      <p:sp>
        <p:nvSpPr>
          <p:cNvPr id="4" name="Slide Number Placeholder 3"/>
          <p:cNvSpPr>
            <a:spLocks noGrp="1"/>
          </p:cNvSpPr>
          <p:nvPr>
            <p:ph type="sldNum" sz="quarter" idx="10"/>
          </p:nvPr>
        </p:nvSpPr>
        <p:spPr/>
        <p:txBody>
          <a:bodyPr/>
          <a:lstStyle/>
          <a:p>
            <a:pPr>
              <a:defRPr/>
            </a:pPr>
            <a:fld id="{A231C5EF-ED64-47F4-8DF2-15EBFB4BC66C}" type="slidenum">
              <a:rPr lang="en-CA" smtClean="0"/>
              <a:pPr>
                <a:defRPr/>
              </a:pPr>
              <a:t>56</a:t>
            </a:fld>
            <a:endParaRPr lang="en-CA"/>
          </a:p>
        </p:txBody>
      </p:sp>
    </p:spTree>
    <p:extLst>
      <p:ext uri="{BB962C8B-B14F-4D97-AF65-F5344CB8AC3E}">
        <p14:creationId xmlns:p14="http://schemas.microsoft.com/office/powerpoint/2010/main" val="2416589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Bef>
                <a:spcPct val="20000"/>
              </a:spcBef>
              <a:buFont typeface="Arial"/>
              <a:buChar char="•"/>
              <a:defRPr/>
            </a:pPr>
            <a:r>
              <a:rPr lang="en-CA" dirty="0"/>
              <a:t>The public page will also be available with accessible, relevant resources for patients</a:t>
            </a:r>
            <a:endParaRPr lang="en-US" dirty="0">
              <a:cs typeface="Calibri"/>
            </a:endParaRPr>
          </a:p>
        </p:txBody>
      </p:sp>
      <p:sp>
        <p:nvSpPr>
          <p:cNvPr id="4" name="Slide Number Placeholder 3"/>
          <p:cNvSpPr>
            <a:spLocks noGrp="1"/>
          </p:cNvSpPr>
          <p:nvPr>
            <p:ph type="sldNum" sz="quarter" idx="10"/>
          </p:nvPr>
        </p:nvSpPr>
        <p:spPr/>
        <p:txBody>
          <a:bodyPr/>
          <a:lstStyle/>
          <a:p>
            <a:pPr>
              <a:defRPr/>
            </a:pPr>
            <a:fld id="{A231C5EF-ED64-47F4-8DF2-15EBFB4BC66C}" type="slidenum">
              <a:rPr lang="en-CA" smtClean="0"/>
              <a:pPr>
                <a:defRPr/>
              </a:pPr>
              <a:t>57</a:t>
            </a:fld>
            <a:endParaRPr lang="en-CA"/>
          </a:p>
        </p:txBody>
      </p:sp>
    </p:spTree>
    <p:extLst>
      <p:ext uri="{BB962C8B-B14F-4D97-AF65-F5344CB8AC3E}">
        <p14:creationId xmlns:p14="http://schemas.microsoft.com/office/powerpoint/2010/main" val="32115199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ea typeface="ヒラギノ角ゴ Pro W3" charset="-128"/>
              </a:rPr>
              <a:t>Conclusions</a:t>
            </a:r>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58255" indent="-291636" eaLnBrk="0" hangingPunct="0">
              <a:spcBef>
                <a:spcPct val="30000"/>
              </a:spcBef>
              <a:defRPr sz="1200">
                <a:solidFill>
                  <a:schemeClr val="tx1"/>
                </a:solidFill>
                <a:latin typeface="Calibri" pitchFamily="34" charset="0"/>
                <a:ea typeface="ヒラギノ角ゴ Pro W3" charset="-128"/>
              </a:defRPr>
            </a:lvl2pPr>
            <a:lvl3pPr marL="1166546" indent="-233309" eaLnBrk="0" hangingPunct="0">
              <a:spcBef>
                <a:spcPct val="30000"/>
              </a:spcBef>
              <a:defRPr sz="1200">
                <a:solidFill>
                  <a:schemeClr val="tx1"/>
                </a:solidFill>
                <a:latin typeface="Calibri" pitchFamily="34" charset="0"/>
                <a:ea typeface="ヒラギノ角ゴ Pro W3" charset="-128"/>
              </a:defRPr>
            </a:lvl3pPr>
            <a:lvl4pPr marL="1633164" indent="-233309" eaLnBrk="0" hangingPunct="0">
              <a:spcBef>
                <a:spcPct val="30000"/>
              </a:spcBef>
              <a:defRPr sz="1200">
                <a:solidFill>
                  <a:schemeClr val="tx1"/>
                </a:solidFill>
                <a:latin typeface="Calibri" pitchFamily="34" charset="0"/>
                <a:ea typeface="ヒラギノ角ゴ Pro W3" charset="-128"/>
              </a:defRPr>
            </a:lvl4pPr>
            <a:lvl5pPr marL="2099782" indent="-233309" eaLnBrk="0" hangingPunct="0">
              <a:spcBef>
                <a:spcPct val="30000"/>
              </a:spcBef>
              <a:defRPr sz="1200">
                <a:solidFill>
                  <a:schemeClr val="tx1"/>
                </a:solidFill>
                <a:latin typeface="Calibri" pitchFamily="34" charset="0"/>
                <a:ea typeface="ヒラギノ角ゴ Pro W3" charset="-128"/>
              </a:defRPr>
            </a:lvl5pPr>
            <a:lvl6pPr marL="2566401" indent="-233309" eaLnBrk="0" fontAlgn="base" hangingPunct="0">
              <a:spcBef>
                <a:spcPct val="30000"/>
              </a:spcBef>
              <a:spcAft>
                <a:spcPct val="0"/>
              </a:spcAft>
              <a:defRPr sz="1200">
                <a:solidFill>
                  <a:schemeClr val="tx1"/>
                </a:solidFill>
                <a:latin typeface="Calibri" pitchFamily="34" charset="0"/>
                <a:ea typeface="ヒラギノ角ゴ Pro W3" charset="-128"/>
              </a:defRPr>
            </a:lvl6pPr>
            <a:lvl7pPr marL="3033019" indent="-233309"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99637" indent="-233309"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966256" indent="-233309"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C46F5400-C18D-47D9-8BFA-C0733130E742}" type="slidenum">
              <a:rPr lang="en-CA" altLang="en-US" smtClean="0">
                <a:solidFill>
                  <a:srgbClr val="000000"/>
                </a:solidFill>
                <a:latin typeface="Arial" pitchFamily="34" charset="0"/>
              </a:rPr>
              <a:pPr>
                <a:spcBef>
                  <a:spcPct val="0"/>
                </a:spcBef>
              </a:pPr>
              <a:t>58</a:t>
            </a:fld>
            <a:endParaRPr lang="en-CA" altLang="en-US">
              <a:solidFill>
                <a:srgbClr val="000000"/>
              </a:solidFill>
              <a:latin typeface="Arial"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The</a:t>
            </a:r>
            <a:r>
              <a:rPr lang="en-US" dirty="0"/>
              <a:t> menu of effective options that are strongly recommended in the guideline includes a number of </a:t>
            </a:r>
            <a:r>
              <a:rPr lang="en-US" dirty="0" err="1"/>
              <a:t>behavioural</a:t>
            </a:r>
            <a:r>
              <a:rPr lang="en-US" dirty="0"/>
              <a:t>, pharmaceutical and combined approaches.</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344FC17-8036-4C17-99E3-36847C815777}" type="slidenum">
              <a:rPr lang="en-US" smtClean="0"/>
              <a:t>59</a:t>
            </a:fld>
            <a:endParaRPr lang="en-US"/>
          </a:p>
        </p:txBody>
      </p:sp>
    </p:spTree>
    <p:extLst>
      <p:ext uri="{BB962C8B-B14F-4D97-AF65-F5344CB8AC3E}">
        <p14:creationId xmlns:p14="http://schemas.microsoft.com/office/powerpoint/2010/main" val="72388675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Interactive computer-based or online programs are also suggested if they have a </a:t>
            </a:r>
            <a:r>
              <a:rPr lang="en-US" dirty="0" err="1">
                <a:ea typeface="Calibri"/>
                <a:cs typeface="Calibri"/>
              </a:rPr>
              <a:t>behavioural</a:t>
            </a:r>
            <a:r>
              <a:rPr lang="en-US" dirty="0">
                <a:ea typeface="Calibri"/>
                <a:cs typeface="Calibri"/>
              </a:rPr>
              <a:t> support component.</a:t>
            </a:r>
          </a:p>
        </p:txBody>
      </p:sp>
      <p:sp>
        <p:nvSpPr>
          <p:cNvPr id="4" name="Slide Number Placeholder 3"/>
          <p:cNvSpPr>
            <a:spLocks noGrp="1"/>
          </p:cNvSpPr>
          <p:nvPr>
            <p:ph type="sldNum" sz="quarter" idx="5"/>
          </p:nvPr>
        </p:nvSpPr>
        <p:spPr/>
        <p:txBody>
          <a:bodyPr/>
          <a:lstStyle/>
          <a:p>
            <a:fld id="{9344FC17-8036-4C17-99E3-36847C815777}" type="slidenum">
              <a:rPr lang="en-US" smtClean="0"/>
              <a:t>60</a:t>
            </a:fld>
            <a:endParaRPr lang="en-US"/>
          </a:p>
        </p:txBody>
      </p:sp>
    </p:spTree>
    <p:extLst>
      <p:ext uri="{BB962C8B-B14F-4D97-AF65-F5344CB8AC3E}">
        <p14:creationId xmlns:p14="http://schemas.microsoft.com/office/powerpoint/2010/main" val="56786017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guideline discourages the use of interventions without evidence of benefit; We strongly recommend against a number of these interventions. Providers should encourage people who smoke to select a recommended intervention without discouraging them from attempting to quit.</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344FC17-8036-4C17-99E3-36847C815777}" type="slidenum">
              <a:rPr lang="en-US" smtClean="0"/>
              <a:t>61</a:t>
            </a:fld>
            <a:endParaRPr lang="en-US"/>
          </a:p>
        </p:txBody>
      </p:sp>
    </p:spTree>
    <p:extLst>
      <p:ext uri="{BB962C8B-B14F-4D97-AF65-F5344CB8AC3E}">
        <p14:creationId xmlns:p14="http://schemas.microsoft.com/office/powerpoint/2010/main" val="407738041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suggest against interactive computer-based or online programs without a </a:t>
            </a:r>
            <a:r>
              <a:rPr lang="en-US" dirty="0" err="1"/>
              <a:t>behavioural</a:t>
            </a:r>
            <a:r>
              <a:rPr lang="en-US" dirty="0"/>
              <a:t> support component as it's not clear that these will provide benefit.</a:t>
            </a:r>
          </a:p>
          <a:p>
            <a:endParaRPr lang="en-US" dirty="0">
              <a:ea typeface="Calibri"/>
              <a:cs typeface="Calibri"/>
            </a:endParaRPr>
          </a:p>
          <a:p>
            <a:r>
              <a:rPr lang="en-US" dirty="0"/>
              <a:t>The task force recommends that e-cigarette use not be routinely encouraged as a smoking cessation intervention and that individuals who smoke ideally be directed towards other interventions with proven effectiveness and strong recommendations. However, for people who have already unsuccessfully attempted other interventions, are otherwise unwilling to try other interventions, or express a strong preference, primary healthcare providers may engage in shared decision-making regarding the possible use of e-cigarettes (with or without nicotine). People who wish to use e-cigarettes to quit cigarette smoking should be informed about the benefits and uncertainties. </a:t>
            </a:r>
          </a:p>
          <a:p>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344FC17-8036-4C17-99E3-36847C815777}" type="slidenum">
              <a:rPr lang="en-US" smtClean="0"/>
              <a:t>62</a:t>
            </a:fld>
            <a:endParaRPr lang="en-US"/>
          </a:p>
        </p:txBody>
      </p:sp>
    </p:spTree>
    <p:extLst>
      <p:ext uri="{BB962C8B-B14F-4D97-AF65-F5344CB8AC3E}">
        <p14:creationId xmlns:p14="http://schemas.microsoft.com/office/powerpoint/2010/main" val="2304613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ea typeface="Calibri"/>
                <a:cs typeface="Calibri"/>
              </a:rPr>
              <a:t>The </a:t>
            </a:r>
            <a:r>
              <a:rPr lang="fr-FR" dirty="0" err="1">
                <a:ea typeface="Calibri"/>
                <a:cs typeface="Calibri"/>
              </a:rPr>
              <a:t>Task</a:t>
            </a:r>
            <a:r>
              <a:rPr lang="fr-FR" dirty="0">
                <a:ea typeface="Calibri"/>
                <a:cs typeface="Calibri"/>
              </a:rPr>
              <a:t> Force </a:t>
            </a:r>
            <a:r>
              <a:rPr lang="fr-FR" dirty="0" err="1">
                <a:ea typeface="Calibri"/>
                <a:cs typeface="Calibri"/>
              </a:rPr>
              <a:t>Working</a:t>
            </a:r>
            <a:r>
              <a:rPr lang="fr-FR" dirty="0">
                <a:ea typeface="Calibri"/>
                <a:cs typeface="Calibri"/>
              </a:rPr>
              <a:t> Group on </a:t>
            </a:r>
            <a:r>
              <a:rPr lang="fr-FR" dirty="0" err="1">
                <a:ea typeface="Calibri"/>
                <a:cs typeface="Calibri"/>
              </a:rPr>
              <a:t>these</a:t>
            </a:r>
            <a:r>
              <a:rPr lang="fr-FR" dirty="0">
                <a:ea typeface="Calibri"/>
                <a:cs typeface="Calibri"/>
              </a:rPr>
              <a:t> </a:t>
            </a:r>
            <a:r>
              <a:rPr lang="fr-FR" dirty="0" err="1">
                <a:ea typeface="Calibri"/>
                <a:cs typeface="Calibri"/>
              </a:rPr>
              <a:t>recommendations</a:t>
            </a:r>
            <a:r>
              <a:rPr lang="fr-FR" dirty="0">
                <a:ea typeface="Calibri"/>
                <a:cs typeface="Calibri"/>
              </a:rPr>
              <a:t> </a:t>
            </a:r>
            <a:r>
              <a:rPr lang="fr-FR" dirty="0" err="1">
                <a:ea typeface="Calibri"/>
                <a:cs typeface="Calibri"/>
              </a:rPr>
              <a:t>is</a:t>
            </a:r>
            <a:r>
              <a:rPr lang="fr-FR" dirty="0">
                <a:ea typeface="Calibri"/>
                <a:cs typeface="Calibri"/>
              </a:rPr>
              <a:t> </a:t>
            </a:r>
            <a:r>
              <a:rPr lang="fr-FR" dirty="0" err="1">
                <a:ea typeface="Calibri"/>
                <a:cs typeface="Calibri"/>
              </a:rPr>
              <a:t>shown</a:t>
            </a:r>
            <a:r>
              <a:rPr lang="fr-FR" dirty="0">
                <a:ea typeface="Calibri"/>
                <a:cs typeface="Calibri"/>
              </a:rPr>
              <a:t> </a:t>
            </a:r>
            <a:r>
              <a:rPr lang="fr-FR" dirty="0" err="1">
                <a:ea typeface="Calibri"/>
                <a:cs typeface="Calibri"/>
              </a:rPr>
              <a:t>including</a:t>
            </a:r>
            <a:r>
              <a:rPr lang="fr-FR" dirty="0">
                <a:ea typeface="Calibri"/>
                <a:cs typeface="Calibri"/>
              </a:rPr>
              <a:t> </a:t>
            </a:r>
            <a:r>
              <a:rPr lang="fr-FR" dirty="0" err="1">
                <a:ea typeface="Calibri"/>
                <a:cs typeface="Calibri"/>
              </a:rPr>
              <a:t>two</a:t>
            </a:r>
            <a:r>
              <a:rPr lang="fr-FR" dirty="0">
                <a:ea typeface="Calibri"/>
                <a:cs typeface="Calibri"/>
              </a:rPr>
              <a:t> non-</a:t>
            </a:r>
            <a:r>
              <a:rPr lang="fr-FR" dirty="0" err="1">
                <a:ea typeface="Calibri"/>
                <a:cs typeface="Calibri"/>
              </a:rPr>
              <a:t>voting</a:t>
            </a:r>
            <a:r>
              <a:rPr lang="fr-FR" dirty="0">
                <a:ea typeface="Calibri"/>
                <a:cs typeface="Calibri"/>
              </a:rPr>
              <a:t> people </a:t>
            </a:r>
            <a:r>
              <a:rPr lang="fr-FR" dirty="0" err="1">
                <a:ea typeface="Calibri"/>
                <a:cs typeface="Calibri"/>
              </a:rPr>
              <a:t>who</a:t>
            </a:r>
            <a:r>
              <a:rPr lang="fr-FR" dirty="0">
                <a:ea typeface="Calibri"/>
                <a:cs typeface="Calibri"/>
              </a:rPr>
              <a:t> </a:t>
            </a:r>
            <a:r>
              <a:rPr lang="fr-FR" dirty="0" err="1">
                <a:ea typeface="Calibri"/>
                <a:cs typeface="Calibri"/>
              </a:rPr>
              <a:t>provided</a:t>
            </a:r>
            <a:r>
              <a:rPr lang="fr-FR" dirty="0">
                <a:ea typeface="Calibri"/>
                <a:cs typeface="Calibri"/>
              </a:rPr>
              <a:t> </a:t>
            </a:r>
            <a:r>
              <a:rPr lang="fr-FR" dirty="0" err="1">
                <a:ea typeface="Calibri"/>
                <a:cs typeface="Calibri"/>
              </a:rPr>
              <a:t>scientific</a:t>
            </a:r>
            <a:r>
              <a:rPr lang="fr-FR" dirty="0">
                <a:ea typeface="Calibri"/>
                <a:cs typeface="Calibri"/>
              </a:rPr>
              <a:t> expertise and support </a:t>
            </a:r>
            <a:r>
              <a:rPr lang="fr-FR" dirty="0" err="1">
                <a:ea typeface="Calibri"/>
                <a:cs typeface="Calibri"/>
              </a:rPr>
              <a:t>from</a:t>
            </a:r>
            <a:r>
              <a:rPr lang="fr-FR" dirty="0">
                <a:ea typeface="Calibri"/>
                <a:cs typeface="Calibri"/>
              </a:rPr>
              <a:t> the Public </a:t>
            </a:r>
            <a:r>
              <a:rPr lang="fr-FR" dirty="0" err="1">
                <a:ea typeface="Calibri"/>
                <a:cs typeface="Calibri"/>
              </a:rPr>
              <a:t>Health</a:t>
            </a:r>
            <a:r>
              <a:rPr lang="fr-FR" dirty="0">
                <a:ea typeface="Calibri"/>
                <a:cs typeface="Calibri"/>
              </a:rPr>
              <a:t> Agency of Canada.</a:t>
            </a:r>
          </a:p>
          <a:p>
            <a:r>
              <a:rPr lang="fr-FR" dirty="0">
                <a:ea typeface="Calibri"/>
                <a:cs typeface="Calibri"/>
              </a:rPr>
              <a:t>In addition, the </a:t>
            </a:r>
            <a:r>
              <a:rPr lang="fr-FR" dirty="0" err="1">
                <a:ea typeface="Calibri"/>
                <a:cs typeface="Calibri"/>
              </a:rPr>
              <a:t>next</a:t>
            </a:r>
            <a:r>
              <a:rPr lang="fr-FR" dirty="0">
                <a:ea typeface="Calibri"/>
                <a:cs typeface="Calibri"/>
              </a:rPr>
              <a:t> slides show the </a:t>
            </a:r>
            <a:r>
              <a:rPr lang="fr-FR" dirty="0" err="1">
                <a:ea typeface="Calibri"/>
                <a:cs typeface="Calibri"/>
              </a:rPr>
              <a:t>many</a:t>
            </a:r>
            <a:r>
              <a:rPr lang="fr-FR" dirty="0">
                <a:ea typeface="Calibri"/>
                <a:cs typeface="Calibri"/>
              </a:rPr>
              <a:t> </a:t>
            </a:r>
            <a:r>
              <a:rPr lang="fr-FR" dirty="0" err="1">
                <a:ea typeface="Calibri"/>
                <a:cs typeface="Calibri"/>
              </a:rPr>
              <a:t>others</a:t>
            </a:r>
            <a:r>
              <a:rPr lang="fr-FR" dirty="0">
                <a:ea typeface="Calibri"/>
                <a:cs typeface="Calibri"/>
              </a:rPr>
              <a:t> </a:t>
            </a:r>
            <a:r>
              <a:rPr lang="fr-FR" dirty="0" err="1">
                <a:ea typeface="Calibri"/>
                <a:cs typeface="Calibri"/>
              </a:rPr>
              <a:t>involved</a:t>
            </a:r>
            <a:r>
              <a:rPr lang="fr-FR" dirty="0">
                <a:ea typeface="Calibri"/>
                <a:cs typeface="Calibri"/>
              </a:rPr>
              <a:t> in </a:t>
            </a:r>
            <a:r>
              <a:rPr lang="fr-FR" dirty="0" err="1">
                <a:ea typeface="Calibri"/>
                <a:cs typeface="Calibri"/>
              </a:rPr>
              <a:t>this</a:t>
            </a:r>
            <a:r>
              <a:rPr lang="fr-FR" dirty="0">
                <a:ea typeface="Calibri"/>
                <a:cs typeface="Calibri"/>
              </a:rPr>
              <a:t> guideline.</a:t>
            </a:r>
          </a:p>
          <a:p>
            <a:endParaRPr lang="fr-FR" b="1">
              <a:ea typeface="Calibri"/>
              <a:cs typeface="Calibri"/>
            </a:endParaRPr>
          </a:p>
          <a:p>
            <a:endParaRPr lang="fr-FR" b="1">
              <a:ea typeface="Calibri"/>
              <a:cs typeface="Calibri"/>
            </a:endParaRPr>
          </a:p>
          <a:p>
            <a:endParaRPr lang="en-CA">
              <a:ea typeface="Calibri"/>
              <a:cs typeface="Calibri"/>
            </a:endParaRPr>
          </a:p>
        </p:txBody>
      </p:sp>
      <p:sp>
        <p:nvSpPr>
          <p:cNvPr id="4" name="Slide Number Placeholder 3"/>
          <p:cNvSpPr>
            <a:spLocks noGrp="1"/>
          </p:cNvSpPr>
          <p:nvPr>
            <p:ph type="sldNum" sz="quarter" idx="10"/>
          </p:nvPr>
        </p:nvSpPr>
        <p:spPr/>
        <p:txBody>
          <a:bodyPr/>
          <a:lstStyle/>
          <a:p>
            <a:fld id="{6EBDF5F8-5393-4A03-81E4-657EE43D970F}" type="slidenum">
              <a:rPr lang="en-CA" smtClean="0"/>
              <a:t>6</a:t>
            </a:fld>
            <a:endParaRPr lang="en-CA"/>
          </a:p>
        </p:txBody>
      </p:sp>
    </p:spTree>
    <p:extLst>
      <p:ext uri="{BB962C8B-B14F-4D97-AF65-F5344CB8AC3E}">
        <p14:creationId xmlns:p14="http://schemas.microsoft.com/office/powerpoint/2010/main" val="26274848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FA3CC-3821-3173-2D84-48800297C9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5457E4-FF17-1490-18B7-A98193AABB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2B56F7-E99D-B3A6-CAAD-8906AF071558}"/>
              </a:ext>
            </a:extLst>
          </p:cNvPr>
          <p:cNvSpPr>
            <a:spLocks noGrp="1"/>
          </p:cNvSpPr>
          <p:nvPr>
            <p:ph type="body" idx="1"/>
          </p:nvPr>
        </p:nvSpPr>
        <p:spPr/>
        <p:txBody>
          <a:bodyPr/>
          <a:lstStyle/>
          <a:p>
            <a:r>
              <a:rPr lang="en-CA" dirty="0">
                <a:ea typeface="Calibri"/>
                <a:cs typeface="Calibri"/>
              </a:rPr>
              <a:t>Practitioners can use this guideline and associated tools to support patients in selecting effective options</a:t>
            </a:r>
            <a:endParaRPr lang="en-CA" dirty="0">
              <a:cs typeface="Calibri"/>
            </a:endParaRPr>
          </a:p>
        </p:txBody>
      </p:sp>
      <p:sp>
        <p:nvSpPr>
          <p:cNvPr id="4" name="Slide Number Placeholder 3">
            <a:extLst>
              <a:ext uri="{FF2B5EF4-FFF2-40B4-BE49-F238E27FC236}">
                <a16:creationId xmlns:a16="http://schemas.microsoft.com/office/drawing/2014/main" id="{F37E9DAB-5273-B799-9184-E24B90DA2966}"/>
              </a:ext>
            </a:extLst>
          </p:cNvPr>
          <p:cNvSpPr>
            <a:spLocks noGrp="1"/>
          </p:cNvSpPr>
          <p:nvPr>
            <p:ph type="sldNum" sz="quarter" idx="10"/>
          </p:nvPr>
        </p:nvSpPr>
        <p:spPr/>
        <p:txBody>
          <a:bodyPr/>
          <a:lstStyle/>
          <a:p>
            <a:pPr>
              <a:defRPr/>
            </a:pPr>
            <a:fld id="{A231C5EF-ED64-47F4-8DF2-15EBFB4BC66C}" type="slidenum">
              <a:rPr lang="en-CA" smtClean="0"/>
              <a:pPr>
                <a:defRPr/>
              </a:pPr>
              <a:t>63</a:t>
            </a:fld>
            <a:endParaRPr lang="en-CA"/>
          </a:p>
        </p:txBody>
      </p:sp>
    </p:spTree>
    <p:extLst>
      <p:ext uri="{BB962C8B-B14F-4D97-AF65-F5344CB8AC3E}">
        <p14:creationId xmlns:p14="http://schemas.microsoft.com/office/powerpoint/2010/main" val="15017984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DF623-BAAD-BDED-1E25-EB527BA0F3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17DB0C-12C7-0B2F-75B1-67790EB6A5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234DF5-A86A-6C97-202B-F4F1B837DC53}"/>
              </a:ext>
            </a:extLst>
          </p:cNvPr>
          <p:cNvSpPr>
            <a:spLocks noGrp="1"/>
          </p:cNvSpPr>
          <p:nvPr>
            <p:ph type="body" idx="1"/>
          </p:nvPr>
        </p:nvSpPr>
        <p:spPr/>
        <p:txBody>
          <a:bodyPr/>
          <a:lstStyle/>
          <a:p>
            <a:r>
              <a:rPr lang="en-CA" dirty="0">
                <a:ea typeface="Calibri"/>
                <a:cs typeface="Calibri"/>
              </a:rPr>
              <a:t>For people who smoke – the resources accompanying the guideline can help them understand options to discuss with a care provider</a:t>
            </a:r>
            <a:endParaRPr lang="en-CA" dirty="0">
              <a:cs typeface="Calibri"/>
            </a:endParaRPr>
          </a:p>
        </p:txBody>
      </p:sp>
      <p:sp>
        <p:nvSpPr>
          <p:cNvPr id="4" name="Slide Number Placeholder 3">
            <a:extLst>
              <a:ext uri="{FF2B5EF4-FFF2-40B4-BE49-F238E27FC236}">
                <a16:creationId xmlns:a16="http://schemas.microsoft.com/office/drawing/2014/main" id="{5F640266-FDCE-ECD4-BD5B-1593A86D60DF}"/>
              </a:ext>
            </a:extLst>
          </p:cNvPr>
          <p:cNvSpPr>
            <a:spLocks noGrp="1"/>
          </p:cNvSpPr>
          <p:nvPr>
            <p:ph type="sldNum" sz="quarter" idx="10"/>
          </p:nvPr>
        </p:nvSpPr>
        <p:spPr/>
        <p:txBody>
          <a:bodyPr/>
          <a:lstStyle/>
          <a:p>
            <a:pPr>
              <a:defRPr/>
            </a:pPr>
            <a:fld id="{A231C5EF-ED64-47F4-8DF2-15EBFB4BC66C}" type="slidenum">
              <a:rPr lang="en-CA" smtClean="0"/>
              <a:pPr>
                <a:defRPr/>
              </a:pPr>
              <a:t>64</a:t>
            </a:fld>
            <a:endParaRPr lang="en-CA"/>
          </a:p>
        </p:txBody>
      </p:sp>
    </p:spTree>
    <p:extLst>
      <p:ext uri="{BB962C8B-B14F-4D97-AF65-F5344CB8AC3E}">
        <p14:creationId xmlns:p14="http://schemas.microsoft.com/office/powerpoint/2010/main" val="2749618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D8A83-5BD1-4E59-C11C-567A4B263E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B20394-3798-283F-4800-C1D7ADA324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A1F55C-E925-0746-317B-715EF07585F6}"/>
              </a:ext>
            </a:extLst>
          </p:cNvPr>
          <p:cNvSpPr>
            <a:spLocks noGrp="1"/>
          </p:cNvSpPr>
          <p:nvPr>
            <p:ph type="body" idx="1"/>
          </p:nvPr>
        </p:nvSpPr>
        <p:spPr/>
        <p:txBody>
          <a:bodyPr/>
          <a:lstStyle/>
          <a:p>
            <a:r>
              <a:rPr lang="en-CA" dirty="0">
                <a:ea typeface="Calibri"/>
                <a:cs typeface="Calibri"/>
              </a:rPr>
              <a:t>Smoking cessation programs may use this guideline to develop resources for people who smoke or otherwise support them in selecting interventions that can help them quit.</a:t>
            </a:r>
            <a:endParaRPr lang="en-CA" dirty="0">
              <a:cs typeface="Calibri"/>
            </a:endParaRPr>
          </a:p>
          <a:p>
            <a:endParaRPr lang="en-CA">
              <a:cs typeface="Calibri"/>
            </a:endParaRPr>
          </a:p>
        </p:txBody>
      </p:sp>
      <p:sp>
        <p:nvSpPr>
          <p:cNvPr id="4" name="Slide Number Placeholder 3">
            <a:extLst>
              <a:ext uri="{FF2B5EF4-FFF2-40B4-BE49-F238E27FC236}">
                <a16:creationId xmlns:a16="http://schemas.microsoft.com/office/drawing/2014/main" id="{133FA129-7F07-511E-8EFE-DFEA0BD00B3D}"/>
              </a:ext>
            </a:extLst>
          </p:cNvPr>
          <p:cNvSpPr>
            <a:spLocks noGrp="1"/>
          </p:cNvSpPr>
          <p:nvPr>
            <p:ph type="sldNum" sz="quarter" idx="10"/>
          </p:nvPr>
        </p:nvSpPr>
        <p:spPr/>
        <p:txBody>
          <a:bodyPr/>
          <a:lstStyle/>
          <a:p>
            <a:pPr>
              <a:defRPr/>
            </a:pPr>
            <a:fld id="{A231C5EF-ED64-47F4-8DF2-15EBFB4BC66C}" type="slidenum">
              <a:rPr lang="en-CA" smtClean="0"/>
              <a:pPr>
                <a:defRPr/>
              </a:pPr>
              <a:t>65</a:t>
            </a:fld>
            <a:endParaRPr lang="en-CA"/>
          </a:p>
        </p:txBody>
      </p:sp>
    </p:spTree>
    <p:extLst>
      <p:ext uri="{BB962C8B-B14F-4D97-AF65-F5344CB8AC3E}">
        <p14:creationId xmlns:p14="http://schemas.microsoft.com/office/powerpoint/2010/main" val="15489188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Overall, the task force strongly recommends primary care providers encourage individuals who smoke to quit by using 1 or more recommended interventions. The menu of effective options that is included in the guideline can be used during shared decision-making to identify the most suitable interventions for people who smoke. </a:t>
            </a:r>
          </a:p>
          <a:p>
            <a:pPr marL="171450" indent="-171450">
              <a:buFont typeface="Arial"/>
              <a:buChar char="•"/>
            </a:pPr>
            <a:r>
              <a:rPr lang="en-US" dirty="0"/>
              <a:t>Many individuals need to attempt quitting multiple times with different interventions or combinations of interventions before being successful and may learn from preceding attempts or change their preferences for different interventions.</a:t>
            </a:r>
            <a:endParaRPr lang="en-US" dirty="0">
              <a:ea typeface="Calibri"/>
              <a:cs typeface="Calibri"/>
            </a:endParaRPr>
          </a:p>
        </p:txBody>
      </p:sp>
      <p:sp>
        <p:nvSpPr>
          <p:cNvPr id="4" name="Slide Number Placeholder 3"/>
          <p:cNvSpPr>
            <a:spLocks noGrp="1"/>
          </p:cNvSpPr>
          <p:nvPr>
            <p:ph type="sldNum" sz="quarter" idx="10"/>
          </p:nvPr>
        </p:nvSpPr>
        <p:spPr/>
        <p:txBody>
          <a:bodyPr/>
          <a:lstStyle/>
          <a:p>
            <a:pPr>
              <a:defRPr/>
            </a:pPr>
            <a:fld id="{A231C5EF-ED64-47F4-8DF2-15EBFB4BC66C}" type="slidenum">
              <a:rPr lang="en-CA" smtClean="0"/>
              <a:pPr>
                <a:defRPr/>
              </a:pPr>
              <a:t>66</a:t>
            </a:fld>
            <a:endParaRPr lang="en-CA"/>
          </a:p>
        </p:txBody>
      </p:sp>
    </p:spTree>
    <p:extLst>
      <p:ext uri="{BB962C8B-B14F-4D97-AF65-F5344CB8AC3E}">
        <p14:creationId xmlns:p14="http://schemas.microsoft.com/office/powerpoint/2010/main" val="254938033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DBB68-AB38-0E60-948C-3F8B2EF75D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CCF46-696E-549E-A7E0-350048E96B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721E00-CAD5-120C-559E-7B2323FCFEFC}"/>
              </a:ext>
            </a:extLst>
          </p:cNvPr>
          <p:cNvSpPr>
            <a:spLocks noGrp="1"/>
          </p:cNvSpPr>
          <p:nvPr>
            <p:ph type="body" idx="1"/>
          </p:nvPr>
        </p:nvSpPr>
        <p:spPr/>
        <p:txBody>
          <a:bodyPr/>
          <a:lstStyle/>
          <a:p>
            <a:pPr marL="628650" lvl="1" indent="-171450">
              <a:spcAft>
                <a:spcPts val="1400"/>
              </a:spcAft>
              <a:buFont typeface="Arial"/>
              <a:buChar char="•"/>
            </a:pPr>
            <a:r>
              <a:rPr lang="en-US" dirty="0">
                <a:ea typeface="Calibri"/>
                <a:cs typeface="Calibri"/>
              </a:rPr>
              <a:t>To implement this guideline, primary care providers should be knowledgeable about their patients’ smoking status and should therefore ask patients if they smoke and advise them to quit if they do. </a:t>
            </a:r>
            <a:endParaRPr lang="en-US"/>
          </a:p>
          <a:p>
            <a:pPr marL="628650" lvl="1" indent="-171450">
              <a:spcAft>
                <a:spcPts val="1400"/>
              </a:spcAft>
              <a:buFont typeface="Arial"/>
              <a:buChar char="•"/>
            </a:pPr>
            <a:r>
              <a:rPr lang="en-US" dirty="0">
                <a:ea typeface="Calibri"/>
                <a:cs typeface="Calibri"/>
              </a:rPr>
              <a:t>Shared decision-making should be used to help guide individuals to interventions, including potential combinations of interventions, that are effective, most closely fit their values and preferences and are accessible.</a:t>
            </a:r>
          </a:p>
          <a:p>
            <a:pPr marL="628650" lvl="1" indent="-171450">
              <a:spcAft>
                <a:spcPts val="1400"/>
              </a:spcAft>
              <a:buFont typeface="Arial"/>
              <a:buChar char="•"/>
            </a:pPr>
            <a:r>
              <a:rPr lang="en-US" dirty="0"/>
              <a:t>With shared decision-making, healthcare providers engage in a collaborative process to help people who smoke to make choices that align with evidence and their own values and preferences, smoking </a:t>
            </a:r>
            <a:r>
              <a:rPr lang="en-US" dirty="0" err="1"/>
              <a:t>behaviours</a:t>
            </a:r>
            <a:r>
              <a:rPr lang="en-US" dirty="0"/>
              <a:t>, and life circumstances.</a:t>
            </a:r>
            <a:endParaRPr lang="en-US" dirty="0">
              <a:ea typeface="Calibri"/>
              <a:cs typeface="Calibri"/>
            </a:endParaRPr>
          </a:p>
        </p:txBody>
      </p:sp>
      <p:sp>
        <p:nvSpPr>
          <p:cNvPr id="4" name="Slide Number Placeholder 3">
            <a:extLst>
              <a:ext uri="{FF2B5EF4-FFF2-40B4-BE49-F238E27FC236}">
                <a16:creationId xmlns:a16="http://schemas.microsoft.com/office/drawing/2014/main" id="{F2D2D336-CD01-669B-058F-D250C02B9409}"/>
              </a:ext>
            </a:extLst>
          </p:cNvPr>
          <p:cNvSpPr>
            <a:spLocks noGrp="1"/>
          </p:cNvSpPr>
          <p:nvPr>
            <p:ph type="sldNum" sz="quarter" idx="10"/>
          </p:nvPr>
        </p:nvSpPr>
        <p:spPr/>
        <p:txBody>
          <a:bodyPr/>
          <a:lstStyle/>
          <a:p>
            <a:pPr>
              <a:defRPr/>
            </a:pPr>
            <a:fld id="{A231C5EF-ED64-47F4-8DF2-15EBFB4BC66C}" type="slidenum">
              <a:rPr lang="en-CA" smtClean="0"/>
              <a:pPr>
                <a:defRPr/>
              </a:pPr>
              <a:t>67</a:t>
            </a:fld>
            <a:endParaRPr lang="en-CA"/>
          </a:p>
        </p:txBody>
      </p:sp>
    </p:spTree>
    <p:extLst>
      <p:ext uri="{BB962C8B-B14F-4D97-AF65-F5344CB8AC3E}">
        <p14:creationId xmlns:p14="http://schemas.microsoft.com/office/powerpoint/2010/main" val="141757188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1C5EF-ED64-47F4-8DF2-15EBFB4BC66C}"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126854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defRPr/>
            </a:pPr>
            <a:r>
              <a:rPr lang="en-US" sz="1200"/>
              <a:t>For more information on the details of this guideline please see:</a:t>
            </a:r>
          </a:p>
          <a:p>
            <a:pPr marL="0" indent="0">
              <a:buFontTx/>
              <a:buNone/>
              <a:defRPr/>
            </a:pPr>
            <a:endParaRPr lang="en-US" sz="1200"/>
          </a:p>
          <a:p>
            <a:pPr>
              <a:spcAft>
                <a:spcPts val="0"/>
              </a:spcAft>
              <a:defRPr/>
            </a:pPr>
            <a:r>
              <a:rPr lang="en-CA" sz="1200">
                <a:ea typeface="Cambria"/>
                <a:cs typeface="Times New Roman"/>
              </a:rPr>
              <a:t>Canadian Task Force for Preventive Health Care website: </a:t>
            </a:r>
            <a:r>
              <a:rPr lang="en-CA" sz="1200">
                <a:ea typeface="Cambria"/>
                <a:cs typeface="Times New Roman"/>
                <a:hlinkClick r:id="rId3"/>
              </a:rPr>
              <a:t>http://canadiantaskforce.ca</a:t>
            </a:r>
            <a:r>
              <a:rPr lang="en-CA" sz="1200">
                <a:ea typeface="Cambria"/>
                <a:cs typeface="Times New Roman"/>
              </a:rPr>
              <a:t> </a:t>
            </a:r>
            <a:endParaRPr lang="en-CA">
              <a:ea typeface="Cambria"/>
              <a:cs typeface="Times New Roman"/>
            </a:endParaRPr>
          </a:p>
          <a:p>
            <a:endParaRPr lang="en-CA"/>
          </a:p>
        </p:txBody>
      </p:sp>
      <p:sp>
        <p:nvSpPr>
          <p:cNvPr id="4" name="Slide Number Placeholder 3"/>
          <p:cNvSpPr>
            <a:spLocks noGrp="1"/>
          </p:cNvSpPr>
          <p:nvPr>
            <p:ph type="sldNum" sz="quarter" idx="10"/>
          </p:nvPr>
        </p:nvSpPr>
        <p:spPr/>
        <p:txBody>
          <a:bodyPr/>
          <a:lstStyle/>
          <a:p>
            <a:fld id="{9344FC17-8036-4C17-99E3-36847C815777}" type="slidenum">
              <a:rPr lang="en-US" smtClean="0"/>
              <a:t>69</a:t>
            </a:fld>
            <a:endParaRPr lang="en-US"/>
          </a:p>
        </p:txBody>
      </p:sp>
    </p:spTree>
    <p:extLst>
      <p:ext uri="{BB962C8B-B14F-4D97-AF65-F5344CB8AC3E}">
        <p14:creationId xmlns:p14="http://schemas.microsoft.com/office/powerpoint/2010/main" val="1110782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Dr. Bernstein previously served as Professor and Vice Chair of Research in the Department of Emergency Medicine at the Yale School of Medicine and Professor of Public Health (Chronic Disease Epidemiology) in the Yale School of Public Health in New Haven, Connecticut where he developed screening and treatment interventions for tobacco users in hospital settings and programs to train providers in tobacco control.</a:t>
            </a:r>
            <a:endParaRPr lang="en-US" dirty="0"/>
          </a:p>
          <a:p>
            <a:endParaRPr lang="en-CA" dirty="0">
              <a:solidFill>
                <a:srgbClr val="000000"/>
              </a:solidFill>
            </a:endParaRPr>
          </a:p>
          <a:p>
            <a:r>
              <a:rPr lang="en-CA" dirty="0">
                <a:solidFill>
                  <a:srgbClr val="505050"/>
                </a:solidFill>
              </a:rPr>
              <a:t>Dr. Selby is the </a:t>
            </a:r>
            <a:r>
              <a:rPr lang="en-CA" dirty="0" err="1">
                <a:solidFill>
                  <a:srgbClr val="505050"/>
                </a:solidFill>
              </a:rPr>
              <a:t>Giblon</a:t>
            </a:r>
            <a:r>
              <a:rPr lang="en-CA" dirty="0">
                <a:solidFill>
                  <a:srgbClr val="505050"/>
                </a:solidFill>
              </a:rPr>
              <a:t> Professor, Vice-Chair of Research and Head of the Division of Mental Health and Addiction in the Department of Family and Community Medicine (DFCM) at the University of Toronto. He is also a Professor at DFCM, the Department of Psychiatry and the Dalla Lana School of Public Health at U of T. He is a Clinician Scientist in the Addictions Division and Campbell Family Mental Health Research Institute, and a Senior Medical Consultant at the Centre for Addition and Mental Health (CAMH) in Toronto. Additionally, he is completing his term as the Chair of the Medical Education Council for the American Society of Addiction Medicine.</a:t>
            </a:r>
            <a:endParaRPr lang="en-CA" dirty="0">
              <a:ea typeface="Calibri"/>
              <a:cs typeface="Calibri"/>
            </a:endParaRPr>
          </a:p>
          <a:p>
            <a:endParaRPr lang="en-CA" dirty="0">
              <a:solidFill>
                <a:srgbClr val="505050"/>
              </a:solidFill>
              <a:ea typeface="Calibri"/>
              <a:cs typeface="Calibri"/>
            </a:endParaRPr>
          </a:p>
          <a:p>
            <a:endParaRPr lang="en-CA" dirty="0">
              <a:ea typeface="Calibri"/>
              <a:cs typeface="Calibri"/>
            </a:endParaRPr>
          </a:p>
          <a:p>
            <a:br>
              <a:rPr lang="en-US" dirty="0"/>
            </a:br>
            <a:endParaRPr lang="en-US" dirty="0"/>
          </a:p>
        </p:txBody>
      </p:sp>
      <p:sp>
        <p:nvSpPr>
          <p:cNvPr id="4" name="Slide Number Placeholder 3"/>
          <p:cNvSpPr>
            <a:spLocks noGrp="1"/>
          </p:cNvSpPr>
          <p:nvPr>
            <p:ph type="sldNum" sz="quarter" idx="10"/>
          </p:nvPr>
        </p:nvSpPr>
        <p:spPr/>
        <p:txBody>
          <a:bodyPr/>
          <a:lstStyle/>
          <a:p>
            <a:fld id="{9344FC17-8036-4C17-99E3-36847C815777}" type="slidenum">
              <a:rPr lang="en-US" smtClean="0"/>
              <a:t>7</a:t>
            </a:fld>
            <a:endParaRPr lang="en-US"/>
          </a:p>
        </p:txBody>
      </p:sp>
    </p:spTree>
    <p:extLst>
      <p:ext uri="{BB962C8B-B14F-4D97-AF65-F5344CB8AC3E}">
        <p14:creationId xmlns:p14="http://schemas.microsoft.com/office/powerpoint/2010/main" val="2613003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a:buChar char="•"/>
            </a:pPr>
            <a:r>
              <a:rPr lang="en-CA" dirty="0"/>
              <a:t>Patients were engaged in guideline development, recruited via advertisements on public advertisement websites (i.e., Craigslist and Kijiji), through two phases of focus groups conducted by the Knowledge Translation group at St. Michael’s Hospital in 2 phases </a:t>
            </a:r>
            <a:endParaRPr lang="en-US" dirty="0"/>
          </a:p>
          <a:p>
            <a:pPr marL="171450" indent="-171450">
              <a:buFont typeface="Arial"/>
              <a:buChar char="•"/>
            </a:pPr>
            <a:r>
              <a:rPr lang="en-CA" altLang="en-US" dirty="0">
                <a:ea typeface="Calibri"/>
                <a:cs typeface="Calibri"/>
              </a:rPr>
              <a:t>Phase 1: Rating the importance of benefits and harm outcomes</a:t>
            </a:r>
            <a:endParaRPr lang="en-CA" altLang="en-US" b="0" i="0" dirty="0">
              <a:ea typeface="Calibri"/>
              <a:cs typeface="Calibri"/>
            </a:endParaRPr>
          </a:p>
          <a:p>
            <a:pPr marL="171450" indent="-171450">
              <a:buFont typeface="Arial"/>
              <a:buChar char="•"/>
            </a:pPr>
            <a:r>
              <a:rPr lang="en-CA" altLang="en-US" dirty="0">
                <a:ea typeface="Calibri"/>
                <a:cs typeface="Calibri"/>
              </a:rPr>
              <a:t>Phase 2: Providing input on the guideline's key messages for the public</a:t>
            </a:r>
          </a:p>
          <a:p>
            <a:pPr marL="171450" indent="-171450">
              <a:buFont typeface="Arial"/>
              <a:buChar char="•"/>
            </a:pPr>
            <a:endParaRPr lang="en-CA" altLang="en-US">
              <a:ea typeface="Calibri"/>
              <a:cs typeface="Calibri"/>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84" charset="-128"/>
              </a:defRPr>
            </a:lvl1pPr>
            <a:lvl2pPr marL="758255" indent="-291636">
              <a:defRPr>
                <a:solidFill>
                  <a:schemeClr val="tx1"/>
                </a:solidFill>
                <a:latin typeface="Arial" pitchFamily="34" charset="0"/>
                <a:ea typeface="ヒラギノ角ゴ Pro W3" pitchFamily="-84" charset="-128"/>
              </a:defRPr>
            </a:lvl2pPr>
            <a:lvl3pPr marL="1166546" indent="-233309">
              <a:defRPr>
                <a:solidFill>
                  <a:schemeClr val="tx1"/>
                </a:solidFill>
                <a:latin typeface="Arial" pitchFamily="34" charset="0"/>
                <a:ea typeface="ヒラギノ角ゴ Pro W3" pitchFamily="-84" charset="-128"/>
              </a:defRPr>
            </a:lvl3pPr>
            <a:lvl4pPr marL="1633164" indent="-233309">
              <a:defRPr>
                <a:solidFill>
                  <a:schemeClr val="tx1"/>
                </a:solidFill>
                <a:latin typeface="Arial" pitchFamily="34" charset="0"/>
                <a:ea typeface="ヒラギノ角ゴ Pro W3" pitchFamily="-84" charset="-128"/>
              </a:defRPr>
            </a:lvl4pPr>
            <a:lvl5pPr marL="2099782" indent="-233309">
              <a:defRPr>
                <a:solidFill>
                  <a:schemeClr val="tx1"/>
                </a:solidFill>
                <a:latin typeface="Arial" pitchFamily="34" charset="0"/>
                <a:ea typeface="ヒラギノ角ゴ Pro W3" pitchFamily="-84" charset="-128"/>
              </a:defRPr>
            </a:lvl5pPr>
            <a:lvl6pPr marL="2566401" indent="-233309" eaLnBrk="0" fontAlgn="base" hangingPunct="0">
              <a:spcBef>
                <a:spcPct val="0"/>
              </a:spcBef>
              <a:spcAft>
                <a:spcPct val="0"/>
              </a:spcAft>
              <a:defRPr>
                <a:solidFill>
                  <a:schemeClr val="tx1"/>
                </a:solidFill>
                <a:latin typeface="Arial" pitchFamily="34" charset="0"/>
                <a:ea typeface="ヒラギノ角ゴ Pro W3" pitchFamily="-84" charset="-128"/>
              </a:defRPr>
            </a:lvl6pPr>
            <a:lvl7pPr marL="3033019" indent="-233309" eaLnBrk="0" fontAlgn="base" hangingPunct="0">
              <a:spcBef>
                <a:spcPct val="0"/>
              </a:spcBef>
              <a:spcAft>
                <a:spcPct val="0"/>
              </a:spcAft>
              <a:defRPr>
                <a:solidFill>
                  <a:schemeClr val="tx1"/>
                </a:solidFill>
                <a:latin typeface="Arial" pitchFamily="34" charset="0"/>
                <a:ea typeface="ヒラギノ角ゴ Pro W3" pitchFamily="-84" charset="-128"/>
              </a:defRPr>
            </a:lvl7pPr>
            <a:lvl8pPr marL="3499637" indent="-233309" eaLnBrk="0" fontAlgn="base" hangingPunct="0">
              <a:spcBef>
                <a:spcPct val="0"/>
              </a:spcBef>
              <a:spcAft>
                <a:spcPct val="0"/>
              </a:spcAft>
              <a:defRPr>
                <a:solidFill>
                  <a:schemeClr val="tx1"/>
                </a:solidFill>
                <a:latin typeface="Arial" pitchFamily="34" charset="0"/>
                <a:ea typeface="ヒラギノ角ゴ Pro W3" pitchFamily="-84" charset="-128"/>
              </a:defRPr>
            </a:lvl8pPr>
            <a:lvl9pPr marL="3966256" indent="-233309" eaLnBrk="0" fontAlgn="base" hangingPunct="0">
              <a:spcBef>
                <a:spcPct val="0"/>
              </a:spcBef>
              <a:spcAft>
                <a:spcPct val="0"/>
              </a:spcAft>
              <a:defRPr>
                <a:solidFill>
                  <a:schemeClr val="tx1"/>
                </a:solidFill>
                <a:latin typeface="Arial" pitchFamily="34" charset="0"/>
                <a:ea typeface="ヒラギノ角ゴ Pro W3" pitchFamily="-84" charset="-128"/>
              </a:defRPr>
            </a:lvl9pPr>
          </a:lstStyle>
          <a:p>
            <a:fld id="{9FE5C841-7D68-4E4F-8F71-B632E8900BE2}" type="slidenum">
              <a:rPr lang="en-US" altLang="en-US" smtClean="0">
                <a:latin typeface="Calibri" pitchFamily="34" charset="0"/>
              </a:rPr>
              <a:pPr/>
              <a:t>8</a:t>
            </a:fld>
            <a:endParaRPr lang="en-US" altLang="en-US">
              <a:latin typeface="Calibri" pitchFamily="34" charset="0"/>
            </a:endParaRPr>
          </a:p>
        </p:txBody>
      </p:sp>
    </p:spTree>
    <p:extLst>
      <p:ext uri="{BB962C8B-B14F-4D97-AF65-F5344CB8AC3E}">
        <p14:creationId xmlns:p14="http://schemas.microsoft.com/office/powerpoint/2010/main" val="1734914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150 Interest holders were invited to provided, with 29 interest holders providing feedback. </a:t>
            </a:r>
            <a:r>
              <a:rPr lang="en-US" dirty="0"/>
              <a:t>All comments and responses will be available on our website</a:t>
            </a:r>
          </a:p>
          <a:p>
            <a:r>
              <a:rPr lang="en-US" dirty="0">
                <a:ea typeface="Calibri"/>
                <a:cs typeface="Calibri"/>
              </a:rPr>
              <a:t>We also had extensive input with CMAJ and its peer reviewers.</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344FC17-8036-4C17-99E3-36847C815777}" type="slidenum">
              <a:rPr lang="en-US" smtClean="0"/>
              <a:t>9</a:t>
            </a:fld>
            <a:endParaRPr lang="en-US"/>
          </a:p>
        </p:txBody>
      </p:sp>
    </p:spTree>
    <p:extLst>
      <p:ext uri="{BB962C8B-B14F-4D97-AF65-F5344CB8AC3E}">
        <p14:creationId xmlns:p14="http://schemas.microsoft.com/office/powerpoint/2010/main" val="219079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13138" y="990600"/>
            <a:ext cx="9157138" cy="5867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685800" y="2130425"/>
            <a:ext cx="7772400" cy="1470025"/>
          </a:xfrm>
        </p:spPr>
        <p:txBody>
          <a:bodyPr>
            <a:normAutofit/>
          </a:bodyPr>
          <a:lstStyle>
            <a:lvl1pPr algn="l">
              <a:defRPr sz="36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685800" y="3733800"/>
            <a:ext cx="6400800" cy="609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281737"/>
            <a:ext cx="2819400" cy="518770"/>
          </a:xfrm>
          <a:prstGeom prst="rect">
            <a:avLst/>
          </a:prstGeom>
        </p:spPr>
      </p:pic>
      <p:sp>
        <p:nvSpPr>
          <p:cNvPr id="5" name="TextBox 4"/>
          <p:cNvSpPr txBox="1"/>
          <p:nvPr userDrawn="1"/>
        </p:nvSpPr>
        <p:spPr>
          <a:xfrm>
            <a:off x="762000" y="5943600"/>
            <a:ext cx="4648200" cy="381000"/>
          </a:xfrm>
          <a:prstGeom prst="rect">
            <a:avLst/>
          </a:prstGeom>
          <a:noFill/>
        </p:spPr>
        <p:txBody>
          <a:bodyPr wrap="square" rtlCol="0">
            <a:spAutoFit/>
          </a:bodyPr>
          <a:lstStyle/>
          <a:p>
            <a:r>
              <a:rPr lang="en-US" i="1">
                <a:solidFill>
                  <a:schemeClr val="bg1"/>
                </a:solidFill>
                <a:latin typeface="Arial" panose="020B0604020202020204" pitchFamily="34" charset="0"/>
                <a:cs typeface="Arial" panose="020B0604020202020204" pitchFamily="34" charset="0"/>
              </a:rPr>
              <a:t>Putting Prevention into Practice</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3713503" y="2133600"/>
            <a:ext cx="5430497" cy="4724400"/>
          </a:xfrm>
          <a:prstGeom prst="rect">
            <a:avLst/>
          </a:prstGeom>
          <a:noFill/>
          <a:effectLst>
            <a:outerShdw blurRad="50800" dist="50800" dir="5400000" algn="ctr" rotWithShape="0">
              <a:srgbClr val="000000">
                <a:alpha val="0"/>
              </a:srgbClr>
            </a:outerShdw>
          </a:effectLst>
        </p:spPr>
      </p:pic>
    </p:spTree>
    <p:extLst>
      <p:ext uri="{BB962C8B-B14F-4D97-AF65-F5344CB8AC3E}">
        <p14:creationId xmlns:p14="http://schemas.microsoft.com/office/powerpoint/2010/main" val="37181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E3D5E142-BA66-4577-AABD-3D3B043058E5}" type="slidenum">
              <a:rPr lang="en-US" smtClean="0"/>
              <a:t>‹#›</a:t>
            </a:fld>
            <a:endParaRPr lang="en-US"/>
          </a:p>
        </p:txBody>
      </p:sp>
    </p:spTree>
    <p:extLst>
      <p:ext uri="{BB962C8B-B14F-4D97-AF65-F5344CB8AC3E}">
        <p14:creationId xmlns:p14="http://schemas.microsoft.com/office/powerpoint/2010/main" val="737442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6019800" cy="5516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E3D5E142-BA66-4577-AABD-3D3B043058E5}" type="slidenum">
              <a:rPr lang="en-US" smtClean="0"/>
              <a:t>‹#›</a:t>
            </a:fld>
            <a:endParaRPr lang="en-US"/>
          </a:p>
        </p:txBody>
      </p:sp>
    </p:spTree>
    <p:extLst>
      <p:ext uri="{BB962C8B-B14F-4D97-AF65-F5344CB8AC3E}">
        <p14:creationId xmlns:p14="http://schemas.microsoft.com/office/powerpoint/2010/main" val="1156854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a:xfrm>
            <a:off x="457200" y="1524000"/>
            <a:ext cx="8229600" cy="4602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3D5E142-BA66-4577-AABD-3D3B043058E5}" type="slidenum">
              <a:rPr lang="en-US" smtClean="0"/>
              <a:pPr/>
              <a:t>‹#›</a:t>
            </a:fld>
            <a:endParaRPr lang="en-US"/>
          </a:p>
        </p:txBody>
      </p:sp>
    </p:spTree>
    <p:extLst>
      <p:ext uri="{BB962C8B-B14F-4D97-AF65-F5344CB8AC3E}">
        <p14:creationId xmlns:p14="http://schemas.microsoft.com/office/powerpoint/2010/main" val="1287845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5" name="Rectangle 4"/>
          <p:cNvSpPr/>
          <p:nvPr userDrawn="1"/>
        </p:nvSpPr>
        <p:spPr>
          <a:xfrm>
            <a:off x="-13138" y="990600"/>
            <a:ext cx="9157138" cy="5867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281737"/>
            <a:ext cx="2819400" cy="518770"/>
          </a:xfrm>
          <a:prstGeom prst="rect">
            <a:avLst/>
          </a:prstGeom>
        </p:spPr>
      </p:pic>
      <p:sp>
        <p:nvSpPr>
          <p:cNvPr id="2" name="Title 1"/>
          <p:cNvSpPr>
            <a:spLocks noGrp="1"/>
          </p:cNvSpPr>
          <p:nvPr>
            <p:ph type="title"/>
          </p:nvPr>
        </p:nvSpPr>
        <p:spPr>
          <a:xfrm>
            <a:off x="685800" y="3733800"/>
            <a:ext cx="6400800" cy="612648"/>
          </a:xfrm>
        </p:spPr>
        <p:txBody>
          <a:bodyPr anchor="t">
            <a:normAutofit/>
          </a:bodyPr>
          <a:lstStyle>
            <a:lvl1pPr algn="l">
              <a:defRPr sz="2400" b="0" cap="none"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685800" y="2130552"/>
            <a:ext cx="7772400" cy="1472184"/>
          </a:xfrm>
        </p:spPr>
        <p:txBody>
          <a:bodyPr anchor="ctr">
            <a:normAutofit/>
          </a:bodyPr>
          <a:lstStyle>
            <a:lvl1pPr marL="0" indent="0">
              <a:buNone/>
              <a:defRPr sz="36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D5E142-BA66-4577-AABD-3D3B043058E5}" type="slidenum">
              <a:rPr lang="en-US" smtClean="0"/>
              <a:pPr/>
              <a:t>‹#›</a:t>
            </a:fld>
            <a:endParaRPr lang="en-US"/>
          </a:p>
        </p:txBody>
      </p:sp>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3723076" y="2133599"/>
            <a:ext cx="5420924" cy="4724401"/>
          </a:xfrm>
          <a:prstGeom prst="rect">
            <a:avLst/>
          </a:prstGeom>
          <a:noFill/>
          <a:effectLst>
            <a:outerShdw blurRad="50800" dist="50800" dir="5400000" algn="ctr" rotWithShape="0">
              <a:srgbClr val="000000">
                <a:alpha val="0"/>
              </a:srgbClr>
            </a:outerShdw>
          </a:effectLst>
        </p:spPr>
      </p:pic>
    </p:spTree>
    <p:extLst>
      <p:ext uri="{BB962C8B-B14F-4D97-AF65-F5344CB8AC3E}">
        <p14:creationId xmlns:p14="http://schemas.microsoft.com/office/powerpoint/2010/main" val="1320543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E3D5E142-BA66-4577-AABD-3D3B043058E5}" type="slidenum">
              <a:rPr lang="en-US" smtClean="0"/>
              <a:t>‹#›</a:t>
            </a:fld>
            <a:endParaRPr lang="en-US"/>
          </a:p>
        </p:txBody>
      </p:sp>
    </p:spTree>
    <p:extLst>
      <p:ext uri="{BB962C8B-B14F-4D97-AF65-F5344CB8AC3E}">
        <p14:creationId xmlns:p14="http://schemas.microsoft.com/office/powerpoint/2010/main" val="1386616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E3D5E142-BA66-4577-AABD-3D3B043058E5}" type="slidenum">
              <a:rPr lang="en-US" smtClean="0"/>
              <a:t>‹#›</a:t>
            </a:fld>
            <a:endParaRPr lang="en-US"/>
          </a:p>
        </p:txBody>
      </p:sp>
    </p:spTree>
    <p:extLst>
      <p:ext uri="{BB962C8B-B14F-4D97-AF65-F5344CB8AC3E}">
        <p14:creationId xmlns:p14="http://schemas.microsoft.com/office/powerpoint/2010/main" val="462067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E3D5E142-BA66-4577-AABD-3D3B043058E5}" type="slidenum">
              <a:rPr lang="en-US" smtClean="0"/>
              <a:t>‹#›</a:t>
            </a:fld>
            <a:endParaRPr lang="en-US"/>
          </a:p>
        </p:txBody>
      </p:sp>
    </p:spTree>
    <p:extLst>
      <p:ext uri="{BB962C8B-B14F-4D97-AF65-F5344CB8AC3E}">
        <p14:creationId xmlns:p14="http://schemas.microsoft.com/office/powerpoint/2010/main" val="74565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D5E142-BA66-4577-AABD-3D3B043058E5}" type="slidenum">
              <a:rPr lang="en-US" smtClean="0"/>
              <a:t>‹#›</a:t>
            </a:fld>
            <a:endParaRPr lang="en-US"/>
          </a:p>
        </p:txBody>
      </p:sp>
    </p:spTree>
    <p:extLst>
      <p:ext uri="{BB962C8B-B14F-4D97-AF65-F5344CB8AC3E}">
        <p14:creationId xmlns:p14="http://schemas.microsoft.com/office/powerpoint/2010/main" val="2998144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825500"/>
          </a:xfrm>
        </p:spPr>
        <p:txBody>
          <a:bodyPr anchor="t"/>
          <a:lstStyle>
            <a:lvl1pPr algn="l">
              <a:defRPr sz="2000" b="1"/>
            </a:lvl1pPr>
          </a:lstStyle>
          <a:p>
            <a:r>
              <a:rPr lang="en-US"/>
              <a:t>Click to edit Master title style</a:t>
            </a:r>
          </a:p>
        </p:txBody>
      </p:sp>
      <p:sp>
        <p:nvSpPr>
          <p:cNvPr id="3" name="Content Placeholder 2"/>
          <p:cNvSpPr>
            <a:spLocks noGrp="1"/>
          </p:cNvSpPr>
          <p:nvPr>
            <p:ph idx="1"/>
          </p:nvPr>
        </p:nvSpPr>
        <p:spPr>
          <a:xfrm>
            <a:off x="3575050" y="609600"/>
            <a:ext cx="5111750" cy="551656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E3D5E142-BA66-4577-AABD-3D3B043058E5}" type="slidenum">
              <a:rPr lang="en-US" smtClean="0"/>
              <a:t>‹#›</a:t>
            </a:fld>
            <a:endParaRPr lang="en-US"/>
          </a:p>
        </p:txBody>
      </p:sp>
    </p:spTree>
    <p:extLst>
      <p:ext uri="{BB962C8B-B14F-4D97-AF65-F5344CB8AC3E}">
        <p14:creationId xmlns:p14="http://schemas.microsoft.com/office/powerpoint/2010/main" val="4030560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E3D5E142-BA66-4577-AABD-3D3B043058E5}" type="slidenum">
              <a:rPr lang="en-US" smtClean="0"/>
              <a:t>‹#›</a:t>
            </a:fld>
            <a:endParaRPr lang="en-US"/>
          </a:p>
        </p:txBody>
      </p:sp>
    </p:spTree>
    <p:extLst>
      <p:ext uri="{BB962C8B-B14F-4D97-AF65-F5344CB8AC3E}">
        <p14:creationId xmlns:p14="http://schemas.microsoft.com/office/powerpoint/2010/main" val="144234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524000"/>
            <a:ext cx="8229600" cy="4602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116896" y="6264275"/>
            <a:ext cx="1569904" cy="365125"/>
          </a:xfrm>
          <a:prstGeom prst="rect">
            <a:avLst/>
          </a:prstGeom>
        </p:spPr>
        <p:txBody>
          <a:bodyPr vert="horz" lIns="91440" tIns="45720" rIns="91440" bIns="45720" rtlCol="0" anchor="ctr"/>
          <a:lstStyle>
            <a:lvl1pPr algn="r">
              <a:defRPr sz="1200" b="1">
                <a:solidFill>
                  <a:schemeClr val="tx1"/>
                </a:solidFill>
                <a:latin typeface="Arial" panose="020B0604020202020204" pitchFamily="34" charset="0"/>
                <a:cs typeface="Arial" panose="020B0604020202020204" pitchFamily="34" charset="0"/>
              </a:defRPr>
            </a:lvl1pPr>
          </a:lstStyle>
          <a:p>
            <a:fld id="{E3D5E142-BA66-4577-AABD-3D3B043058E5}" type="slidenum">
              <a:rPr lang="en-US" smtClean="0"/>
              <a:pPr/>
              <a:t>‹#›</a:t>
            </a:fld>
            <a:endParaRPr lang="en-US"/>
          </a:p>
        </p:txBody>
      </p:sp>
      <p:pic>
        <p:nvPicPr>
          <p:cNvPr id="7" name="Picture 6"/>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457200" y="6225336"/>
            <a:ext cx="2610129" cy="480264"/>
          </a:xfrm>
          <a:prstGeom prst="rect">
            <a:avLst/>
          </a:prstGeom>
        </p:spPr>
      </p:pic>
      <p:sp>
        <p:nvSpPr>
          <p:cNvPr id="8" name="Rectangle 7"/>
          <p:cNvSpPr/>
          <p:nvPr userDrawn="1"/>
        </p:nvSpPr>
        <p:spPr>
          <a:xfrm>
            <a:off x="0" y="0"/>
            <a:ext cx="91440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06452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5.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38.sv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37.png"/><Relationship Id="rId5" Type="http://schemas.microsoft.com/office/2007/relationships/hdphoto" Target="../media/hdphoto5.wdp"/><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1.svg"/></Relationships>
</file>

<file path=ppt/slides/_rels/slide24.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jpeg"/><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61.svg"/><Relationship Id="rId4" Type="http://schemas.openxmlformats.org/officeDocument/2006/relationships/image" Target="../media/image60.png"/></Relationships>
</file>

<file path=ppt/slides/_rels/slide2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5.svg"/></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1.svg"/></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1.sv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40.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30.png"/><Relationship Id="rId7" Type="http://schemas.openxmlformats.org/officeDocument/2006/relationships/image" Target="../media/image69.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31.svg"/></Relationships>
</file>

<file path=ppt/slides/_rels/slide4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svg"/><Relationship Id="rId12" Type="http://schemas.openxmlformats.org/officeDocument/2006/relationships/image" Target="../media/image80.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74.png"/><Relationship Id="rId11" Type="http://schemas.openxmlformats.org/officeDocument/2006/relationships/image" Target="../media/image79.jpeg"/><Relationship Id="rId5" Type="http://schemas.openxmlformats.org/officeDocument/2006/relationships/image" Target="../media/image73.jpeg"/><Relationship Id="rId10" Type="http://schemas.openxmlformats.org/officeDocument/2006/relationships/image" Target="../media/image78.png"/><Relationship Id="rId4" Type="http://schemas.openxmlformats.org/officeDocument/2006/relationships/image" Target="../media/image72.png"/><Relationship Id="rId9" Type="http://schemas.openxmlformats.org/officeDocument/2006/relationships/image" Target="../media/image77.png"/></Relationships>
</file>

<file path=ppt/slides/_rels/slide4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83.jpeg"/><Relationship Id="rId4" Type="http://schemas.openxmlformats.org/officeDocument/2006/relationships/image" Target="../media/image82.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4.svg"/></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62.jpe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46.sv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84.jpeg"/><Relationship Id="rId4" Type="http://schemas.openxmlformats.org/officeDocument/2006/relationships/image" Target="../media/image48.svg"/></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6.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_rels/slide5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85.png"/><Relationship Id="rId4" Type="http://schemas.openxmlformats.org/officeDocument/2006/relationships/image" Target="../media/image48.svg"/></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85.png"/><Relationship Id="rId4" Type="http://schemas.openxmlformats.org/officeDocument/2006/relationships/image" Target="../media/image46.svg"/></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31.sv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89.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92.sv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4.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93.jpeg"/><Relationship Id="rId4" Type="http://schemas.openxmlformats.org/officeDocument/2006/relationships/image" Target="../media/image92.svg"/></Relationships>
</file>

<file path=ppt/slides/_rels/slide6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95.svg"/><Relationship Id="rId5" Type="http://schemas.openxmlformats.org/officeDocument/2006/relationships/image" Target="../media/image94.png"/><Relationship Id="rId4" Type="http://schemas.openxmlformats.org/officeDocument/2006/relationships/image" Target="../media/image51.svg"/></Relationships>
</file>

<file path=ppt/slides/_rels/slide6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97.png"/><Relationship Id="rId5" Type="http://schemas.openxmlformats.org/officeDocument/2006/relationships/image" Target="../media/image96.jpeg"/><Relationship Id="rId4" Type="http://schemas.openxmlformats.org/officeDocument/2006/relationships/image" Target="../media/image95.svg"/></Relationships>
</file>

<file path=ppt/slides/_rels/slide6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6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99.jpeg"/></Relationships>
</file>

<file path=ppt/slides/_rels/slide65.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00.jpeg"/></Relationships>
</file>

<file path=ppt/slides/_rels/slide6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103.jpeg"/><Relationship Id="rId4" Type="http://schemas.openxmlformats.org/officeDocument/2006/relationships/image" Target="../media/image102.svg"/></Relationships>
</file>

<file path=ppt/slides/_rels/slide69.xml.rels><?xml version="1.0" encoding="UTF-8" standalone="yes"?>
<Relationships xmlns="http://schemas.openxmlformats.org/package/2006/relationships"><Relationship Id="rId3" Type="http://schemas.openxmlformats.org/officeDocument/2006/relationships/hyperlink" Target="http://canadiantaskforce.ca/"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10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8.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6364" y="2725366"/>
            <a:ext cx="8034556" cy="2233496"/>
          </a:xfrm>
        </p:spPr>
        <p:txBody>
          <a:bodyPr>
            <a:normAutofit/>
          </a:bodyPr>
          <a:lstStyle/>
          <a:p>
            <a:r>
              <a:rPr lang="en-CA"/>
              <a:t>Recommendations on interventions for tobacco smoking cessation </a:t>
            </a:r>
            <a:br>
              <a:rPr lang="en-CA"/>
            </a:br>
            <a:r>
              <a:rPr lang="en-CA"/>
              <a:t>in Canadian adults</a:t>
            </a:r>
            <a:r>
              <a:rPr lang="en-CA" b="0"/>
              <a:t>​</a:t>
            </a:r>
            <a:endParaRPr lang="en-CA"/>
          </a:p>
        </p:txBody>
      </p:sp>
    </p:spTree>
    <p:extLst>
      <p:ext uri="{BB962C8B-B14F-4D97-AF65-F5344CB8AC3E}">
        <p14:creationId xmlns:p14="http://schemas.microsoft.com/office/powerpoint/2010/main" val="3448671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9AE31-808A-0DCC-F1B0-A4309CB97A7B}"/>
              </a:ext>
            </a:extLst>
          </p:cNvPr>
          <p:cNvSpPr>
            <a:spLocks noGrp="1"/>
          </p:cNvSpPr>
          <p:nvPr>
            <p:ph type="title"/>
          </p:nvPr>
        </p:nvSpPr>
        <p:spPr/>
        <p:txBody>
          <a:bodyPr>
            <a:normAutofit/>
          </a:bodyPr>
          <a:lstStyle/>
          <a:p>
            <a:r>
              <a:rPr lang="en-US" sz="3200" dirty="0">
                <a:solidFill>
                  <a:schemeClr val="accent2"/>
                </a:solidFill>
                <a:latin typeface="Arial"/>
                <a:cs typeface="Arial"/>
              </a:rPr>
              <a:t>Summary</a:t>
            </a:r>
            <a:endParaRPr lang="en-US" sz="3200" dirty="0">
              <a:solidFill>
                <a:schemeClr val="accent2"/>
              </a:solidFill>
            </a:endParaRPr>
          </a:p>
        </p:txBody>
      </p:sp>
      <p:sp>
        <p:nvSpPr>
          <p:cNvPr id="4" name="Slide Number Placeholder 3">
            <a:extLst>
              <a:ext uri="{FF2B5EF4-FFF2-40B4-BE49-F238E27FC236}">
                <a16:creationId xmlns:a16="http://schemas.microsoft.com/office/drawing/2014/main" id="{BE229103-370F-07CE-2E8B-7850896994F8}"/>
              </a:ext>
            </a:extLst>
          </p:cNvPr>
          <p:cNvSpPr>
            <a:spLocks noGrp="1"/>
          </p:cNvSpPr>
          <p:nvPr>
            <p:ph type="sldNum" sz="quarter" idx="12"/>
          </p:nvPr>
        </p:nvSpPr>
        <p:spPr/>
        <p:txBody>
          <a:bodyPr/>
          <a:lstStyle/>
          <a:p>
            <a:fld id="{E3D5E142-BA66-4577-AABD-3D3B043058E5}" type="slidenum">
              <a:rPr lang="en-US" smtClean="0"/>
              <a:pPr/>
              <a:t>10</a:t>
            </a:fld>
            <a:endParaRPr lang="en-US"/>
          </a:p>
        </p:txBody>
      </p:sp>
      <p:sp>
        <p:nvSpPr>
          <p:cNvPr id="5" name="TextBox 4">
            <a:extLst>
              <a:ext uri="{FF2B5EF4-FFF2-40B4-BE49-F238E27FC236}">
                <a16:creationId xmlns:a16="http://schemas.microsoft.com/office/drawing/2014/main" id="{4543D7A5-E0AF-A673-1C6B-12A4F95E7AD4}"/>
              </a:ext>
            </a:extLst>
          </p:cNvPr>
          <p:cNvSpPr txBox="1"/>
          <p:nvPr/>
        </p:nvSpPr>
        <p:spPr>
          <a:xfrm>
            <a:off x="157278" y="5577315"/>
            <a:ext cx="7223433" cy="307777"/>
          </a:xfrm>
          <a:prstGeom prst="rect">
            <a:avLst/>
          </a:prstGeom>
          <a:noFill/>
        </p:spPr>
        <p:txBody>
          <a:bodyPr wrap="square" lIns="91440" tIns="45720" rIns="91440" bIns="45720" rtlCol="0" anchor="t">
            <a:spAutoFit/>
          </a:bodyPr>
          <a:lstStyle/>
          <a:p>
            <a:r>
              <a:rPr lang="en-US" sz="1400" b="1">
                <a:latin typeface="Arial"/>
                <a:ea typeface="Calibri"/>
                <a:cs typeface="Arial"/>
              </a:rPr>
              <a:t>Team from Knowledge Synthesis and Application Unit, University of Ottawa</a:t>
            </a:r>
            <a:endParaRPr lang="en-US" sz="1400">
              <a:ea typeface="Calibri"/>
              <a:cs typeface="Calibri"/>
            </a:endParaRPr>
          </a:p>
        </p:txBody>
      </p:sp>
      <p:grpSp>
        <p:nvGrpSpPr>
          <p:cNvPr id="6" name="Group 5">
            <a:extLst>
              <a:ext uri="{FF2B5EF4-FFF2-40B4-BE49-F238E27FC236}">
                <a16:creationId xmlns:a16="http://schemas.microsoft.com/office/drawing/2014/main" id="{6388382F-1951-1821-A8CE-601F784C64C6}"/>
              </a:ext>
            </a:extLst>
          </p:cNvPr>
          <p:cNvGrpSpPr/>
          <p:nvPr/>
        </p:nvGrpSpPr>
        <p:grpSpPr>
          <a:xfrm>
            <a:off x="433895" y="1562032"/>
            <a:ext cx="8276210" cy="3733933"/>
            <a:chOff x="433895" y="1562032"/>
            <a:chExt cx="8276210" cy="3733933"/>
          </a:xfrm>
        </p:grpSpPr>
        <p:sp>
          <p:nvSpPr>
            <p:cNvPr id="7" name="object 131">
              <a:extLst>
                <a:ext uri="{FF2B5EF4-FFF2-40B4-BE49-F238E27FC236}">
                  <a16:creationId xmlns:a16="http://schemas.microsoft.com/office/drawing/2014/main" id="{80F41DF8-CD63-ECF8-EC26-14B24E395EF3}"/>
                </a:ext>
              </a:extLst>
            </p:cNvPr>
            <p:cNvSpPr/>
            <p:nvPr/>
          </p:nvSpPr>
          <p:spPr>
            <a:xfrm>
              <a:off x="433897" y="1562032"/>
              <a:ext cx="8276208" cy="3733933"/>
            </a:xfrm>
            <a:custGeom>
              <a:avLst/>
              <a:gdLst/>
              <a:ahLst/>
              <a:cxnLst/>
              <a:rect l="l" t="t" r="r" b="b"/>
              <a:pathLst>
                <a:path w="4115435" h="1856740">
                  <a:moveTo>
                    <a:pt x="0" y="1856583"/>
                  </a:moveTo>
                  <a:lnTo>
                    <a:pt x="4114822" y="1856583"/>
                  </a:lnTo>
                  <a:lnTo>
                    <a:pt x="4114822" y="0"/>
                  </a:lnTo>
                  <a:lnTo>
                    <a:pt x="0" y="0"/>
                  </a:lnTo>
                  <a:lnTo>
                    <a:pt x="0" y="1856583"/>
                  </a:lnTo>
                  <a:close/>
                </a:path>
              </a:pathLst>
            </a:custGeom>
            <a:solidFill>
              <a:srgbClr val="00B47B">
                <a:alpha val="10000"/>
              </a:srgbClr>
            </a:solidFill>
            <a:ln w="38100">
              <a:solidFill>
                <a:srgbClr val="00B47B"/>
              </a:solidFill>
            </a:ln>
          </p:spPr>
          <p:txBody>
            <a:bodyPr wrap="square" lIns="0" tIns="0" rIns="0" bIns="0" rtlCol="0"/>
            <a:lstStyle/>
            <a:p>
              <a:endParaRPr dirty="0"/>
            </a:p>
          </p:txBody>
        </p:sp>
        <p:grpSp>
          <p:nvGrpSpPr>
            <p:cNvPr id="8" name="Group 7">
              <a:extLst>
                <a:ext uri="{FF2B5EF4-FFF2-40B4-BE49-F238E27FC236}">
                  <a16:creationId xmlns:a16="http://schemas.microsoft.com/office/drawing/2014/main" id="{CA17D333-DC16-9256-03C5-AA582D75B0E4}"/>
                </a:ext>
              </a:extLst>
            </p:cNvPr>
            <p:cNvGrpSpPr/>
            <p:nvPr/>
          </p:nvGrpSpPr>
          <p:grpSpPr>
            <a:xfrm>
              <a:off x="433895" y="1562032"/>
              <a:ext cx="1974025" cy="3733933"/>
              <a:chOff x="290821" y="1326694"/>
              <a:chExt cx="2117099" cy="4391518"/>
            </a:xfrm>
          </p:grpSpPr>
          <p:sp>
            <p:nvSpPr>
              <p:cNvPr id="42" name="Rectangle 41">
                <a:extLst>
                  <a:ext uri="{FF2B5EF4-FFF2-40B4-BE49-F238E27FC236}">
                    <a16:creationId xmlns:a16="http://schemas.microsoft.com/office/drawing/2014/main" id="{4DE23F2F-A228-018D-ACC5-B609285545A0}"/>
                  </a:ext>
                </a:extLst>
              </p:cNvPr>
              <p:cNvSpPr/>
              <p:nvPr/>
            </p:nvSpPr>
            <p:spPr>
              <a:xfrm>
                <a:off x="303694" y="1326695"/>
                <a:ext cx="2104226" cy="4391517"/>
              </a:xfrm>
              <a:prstGeom prst="rect">
                <a:avLst/>
              </a:prstGeom>
              <a:solidFill>
                <a:srgbClr val="00B4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E4D5ACD6-6741-FBBE-6126-F4EAE460BF0D}"/>
                  </a:ext>
                </a:extLst>
              </p:cNvPr>
              <p:cNvSpPr/>
              <p:nvPr/>
            </p:nvSpPr>
            <p:spPr>
              <a:xfrm>
                <a:off x="290821" y="1326694"/>
                <a:ext cx="2104226" cy="4391517"/>
              </a:xfrm>
              <a:prstGeom prst="rect">
                <a:avLst/>
              </a:prstGeom>
              <a:blipFill dpi="0" rotWithShape="1">
                <a:blip r:embed="rId3" cstate="hqprint">
                  <a:extLst>
                    <a:ext uri="{BEBA8EAE-BF5A-486C-A8C5-ECC9F3942E4B}">
                      <a14:imgProps xmlns:a14="http://schemas.microsoft.com/office/drawing/2010/main">
                        <a14:imgLayer r:embed="rId4">
                          <a14:imgEffect>
                            <a14:backgroundRemoval t="186" b="99628" l="743" r="99257">
                              <a14:foregroundMark x1="39405" y1="34572" x2="15242" y2="186"/>
                              <a14:foregroundMark x1="56877" y1="27881" x2="68773" y2="558"/>
                              <a14:foregroundMark x1="61524" y1="48885" x2="99814" y2="44981"/>
                              <a14:foregroundMark x1="53532" y1="57621" x2="71561" y2="99814"/>
                              <a14:foregroundMark x1="49628" y1="65799" x2="39405" y2="99814"/>
                              <a14:foregroundMark x1="25465" y1="57621" x2="743" y2="64870"/>
                            </a14:backgroundRemoval>
                          </a14:imgEffect>
                        </a14:imgLayer>
                      </a14:imgProps>
                    </a:ext>
                    <a:ext uri="{28A0092B-C50C-407E-A947-70E740481C1C}">
                      <a14:useLocalDpi xmlns:a14="http://schemas.microsoft.com/office/drawing/2010/main"/>
                    </a:ext>
                  </a:extLst>
                </a:blip>
                <a:srcRect/>
                <a:stretch>
                  <a:fillRect l="-25000" r="-25000"/>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AB454586-E166-1EB7-21DE-ED45F36B0521}"/>
                </a:ext>
              </a:extLst>
            </p:cNvPr>
            <p:cNvGrpSpPr/>
            <p:nvPr/>
          </p:nvGrpSpPr>
          <p:grpSpPr>
            <a:xfrm>
              <a:off x="5023088" y="3304959"/>
              <a:ext cx="1626321" cy="1626321"/>
              <a:chOff x="5069388" y="3605903"/>
              <a:chExt cx="1626321" cy="1626321"/>
            </a:xfrm>
          </p:grpSpPr>
          <p:grpSp>
            <p:nvGrpSpPr>
              <p:cNvPr id="37" name="object 134">
                <a:extLst>
                  <a:ext uri="{FF2B5EF4-FFF2-40B4-BE49-F238E27FC236}">
                    <a16:creationId xmlns:a16="http://schemas.microsoft.com/office/drawing/2014/main" id="{796549C5-8E9B-BCB9-FF2F-EF4A5FE10BA7}"/>
                  </a:ext>
                </a:extLst>
              </p:cNvPr>
              <p:cNvGrpSpPr/>
              <p:nvPr/>
            </p:nvGrpSpPr>
            <p:grpSpPr>
              <a:xfrm>
                <a:off x="5069388" y="3605903"/>
                <a:ext cx="1626321" cy="1626321"/>
                <a:chOff x="2576576" y="14553858"/>
                <a:chExt cx="808706" cy="808706"/>
              </a:xfrm>
            </p:grpSpPr>
            <p:sp>
              <p:nvSpPr>
                <p:cNvPr id="39" name="object 135">
                  <a:extLst>
                    <a:ext uri="{FF2B5EF4-FFF2-40B4-BE49-F238E27FC236}">
                      <a16:creationId xmlns:a16="http://schemas.microsoft.com/office/drawing/2014/main" id="{4FEE676F-96DA-4745-E8BB-DC002E91180E}"/>
                    </a:ext>
                  </a:extLst>
                </p:cNvPr>
                <p:cNvSpPr/>
                <p:nvPr/>
              </p:nvSpPr>
              <p:spPr>
                <a:xfrm>
                  <a:off x="2576576" y="14553858"/>
                  <a:ext cx="808706" cy="808706"/>
                </a:xfrm>
                <a:custGeom>
                  <a:avLst/>
                  <a:gdLst/>
                  <a:ahLst/>
                  <a:cxnLst/>
                  <a:rect l="l" t="t" r="r" b="b"/>
                  <a:pathLst>
                    <a:path w="685164" h="685165">
                      <a:moveTo>
                        <a:pt x="342485" y="0"/>
                      </a:moveTo>
                      <a:lnTo>
                        <a:pt x="296011" y="3126"/>
                      </a:lnTo>
                      <a:lnTo>
                        <a:pt x="251437" y="12234"/>
                      </a:lnTo>
                      <a:lnTo>
                        <a:pt x="209172" y="26914"/>
                      </a:lnTo>
                      <a:lnTo>
                        <a:pt x="169624" y="46760"/>
                      </a:lnTo>
                      <a:lnTo>
                        <a:pt x="133201" y="71362"/>
                      </a:lnTo>
                      <a:lnTo>
                        <a:pt x="100310" y="100313"/>
                      </a:lnTo>
                      <a:lnTo>
                        <a:pt x="71359" y="133205"/>
                      </a:lnTo>
                      <a:lnTo>
                        <a:pt x="46758" y="169630"/>
                      </a:lnTo>
                      <a:lnTo>
                        <a:pt x="26913" y="209179"/>
                      </a:lnTo>
                      <a:lnTo>
                        <a:pt x="12233" y="251444"/>
                      </a:lnTo>
                      <a:lnTo>
                        <a:pt x="3126" y="296018"/>
                      </a:lnTo>
                      <a:lnTo>
                        <a:pt x="0" y="342493"/>
                      </a:lnTo>
                      <a:lnTo>
                        <a:pt x="3126" y="388965"/>
                      </a:lnTo>
                      <a:lnTo>
                        <a:pt x="12233" y="433538"/>
                      </a:lnTo>
                      <a:lnTo>
                        <a:pt x="26913" y="475802"/>
                      </a:lnTo>
                      <a:lnTo>
                        <a:pt x="46758" y="515350"/>
                      </a:lnTo>
                      <a:lnTo>
                        <a:pt x="71359" y="551774"/>
                      </a:lnTo>
                      <a:lnTo>
                        <a:pt x="100310" y="584665"/>
                      </a:lnTo>
                      <a:lnTo>
                        <a:pt x="133201" y="613616"/>
                      </a:lnTo>
                      <a:lnTo>
                        <a:pt x="169624" y="638218"/>
                      </a:lnTo>
                      <a:lnTo>
                        <a:pt x="209172" y="658064"/>
                      </a:lnTo>
                      <a:lnTo>
                        <a:pt x="251437" y="672744"/>
                      </a:lnTo>
                      <a:lnTo>
                        <a:pt x="296011" y="681852"/>
                      </a:lnTo>
                      <a:lnTo>
                        <a:pt x="342485" y="684978"/>
                      </a:lnTo>
                      <a:lnTo>
                        <a:pt x="388959" y="681852"/>
                      </a:lnTo>
                      <a:lnTo>
                        <a:pt x="433533" y="672744"/>
                      </a:lnTo>
                      <a:lnTo>
                        <a:pt x="475798" y="658064"/>
                      </a:lnTo>
                      <a:lnTo>
                        <a:pt x="515346" y="638218"/>
                      </a:lnTo>
                      <a:lnTo>
                        <a:pt x="551770" y="613616"/>
                      </a:lnTo>
                      <a:lnTo>
                        <a:pt x="584660" y="584665"/>
                      </a:lnTo>
                      <a:lnTo>
                        <a:pt x="613611" y="551774"/>
                      </a:lnTo>
                      <a:lnTo>
                        <a:pt x="638212" y="515350"/>
                      </a:lnTo>
                      <a:lnTo>
                        <a:pt x="658057" y="475802"/>
                      </a:lnTo>
                      <a:lnTo>
                        <a:pt x="672737" y="433538"/>
                      </a:lnTo>
                      <a:lnTo>
                        <a:pt x="681844" y="388965"/>
                      </a:lnTo>
                      <a:lnTo>
                        <a:pt x="684971" y="342493"/>
                      </a:lnTo>
                      <a:lnTo>
                        <a:pt x="681844" y="296018"/>
                      </a:lnTo>
                      <a:lnTo>
                        <a:pt x="672737" y="251444"/>
                      </a:lnTo>
                      <a:lnTo>
                        <a:pt x="658057" y="209179"/>
                      </a:lnTo>
                      <a:lnTo>
                        <a:pt x="638212" y="169630"/>
                      </a:lnTo>
                      <a:lnTo>
                        <a:pt x="613611" y="133205"/>
                      </a:lnTo>
                      <a:lnTo>
                        <a:pt x="584660" y="100313"/>
                      </a:lnTo>
                      <a:lnTo>
                        <a:pt x="551770" y="71362"/>
                      </a:lnTo>
                      <a:lnTo>
                        <a:pt x="515346" y="46760"/>
                      </a:lnTo>
                      <a:lnTo>
                        <a:pt x="475798" y="26914"/>
                      </a:lnTo>
                      <a:lnTo>
                        <a:pt x="433533" y="12234"/>
                      </a:lnTo>
                      <a:lnTo>
                        <a:pt x="388959" y="3126"/>
                      </a:lnTo>
                      <a:lnTo>
                        <a:pt x="342485" y="0"/>
                      </a:lnTo>
                      <a:close/>
                    </a:path>
                  </a:pathLst>
                </a:custGeom>
                <a:solidFill>
                  <a:srgbClr val="00844A"/>
                </a:solidFill>
              </p:spPr>
              <p:txBody>
                <a:bodyPr wrap="square" lIns="0" tIns="0" rIns="0" bIns="0" rtlCol="0"/>
                <a:lstStyle/>
                <a:p>
                  <a:endParaRPr dirty="0"/>
                </a:p>
              </p:txBody>
            </p:sp>
            <p:sp>
              <p:nvSpPr>
                <p:cNvPr id="40" name="object 136">
                  <a:extLst>
                    <a:ext uri="{FF2B5EF4-FFF2-40B4-BE49-F238E27FC236}">
                      <a16:creationId xmlns:a16="http://schemas.microsoft.com/office/drawing/2014/main" id="{26A8B5B3-816D-3170-2130-FDCE64A74DDD}"/>
                    </a:ext>
                  </a:extLst>
                </p:cNvPr>
                <p:cNvSpPr/>
                <p:nvPr/>
              </p:nvSpPr>
              <p:spPr>
                <a:xfrm>
                  <a:off x="3100605" y="15044670"/>
                  <a:ext cx="45085" cy="139065"/>
                </a:xfrm>
                <a:custGeom>
                  <a:avLst/>
                  <a:gdLst/>
                  <a:ahLst/>
                  <a:cxnLst/>
                  <a:rect l="l" t="t" r="r" b="b"/>
                  <a:pathLst>
                    <a:path w="45085" h="139065">
                      <a:moveTo>
                        <a:pt x="44960" y="0"/>
                      </a:moveTo>
                      <a:lnTo>
                        <a:pt x="0" y="0"/>
                      </a:lnTo>
                      <a:lnTo>
                        <a:pt x="0" y="117707"/>
                      </a:lnTo>
                      <a:lnTo>
                        <a:pt x="1770" y="125892"/>
                      </a:lnTo>
                      <a:lnTo>
                        <a:pt x="6593" y="132584"/>
                      </a:lnTo>
                      <a:lnTo>
                        <a:pt x="13740" y="137099"/>
                      </a:lnTo>
                      <a:lnTo>
                        <a:pt x="22480" y="138756"/>
                      </a:lnTo>
                      <a:lnTo>
                        <a:pt x="31222" y="137099"/>
                      </a:lnTo>
                      <a:lnTo>
                        <a:pt x="38369" y="132584"/>
                      </a:lnTo>
                      <a:lnTo>
                        <a:pt x="43190" y="125892"/>
                      </a:lnTo>
                      <a:lnTo>
                        <a:pt x="44960" y="117707"/>
                      </a:lnTo>
                      <a:lnTo>
                        <a:pt x="44960" y="0"/>
                      </a:lnTo>
                      <a:close/>
                    </a:path>
                  </a:pathLst>
                </a:custGeom>
                <a:solidFill>
                  <a:srgbClr val="FFFFFF"/>
                </a:solidFill>
              </p:spPr>
              <p:txBody>
                <a:bodyPr wrap="square" lIns="0" tIns="0" rIns="0" bIns="0" rtlCol="0"/>
                <a:lstStyle/>
                <a:p>
                  <a:endParaRPr/>
                </a:p>
              </p:txBody>
            </p:sp>
            <p:sp>
              <p:nvSpPr>
                <p:cNvPr id="41" name="object 137">
                  <a:extLst>
                    <a:ext uri="{FF2B5EF4-FFF2-40B4-BE49-F238E27FC236}">
                      <a16:creationId xmlns:a16="http://schemas.microsoft.com/office/drawing/2014/main" id="{822BC226-4F93-1A87-058E-F92F17530435}"/>
                    </a:ext>
                  </a:extLst>
                </p:cNvPr>
                <p:cNvSpPr/>
                <p:nvPr/>
              </p:nvSpPr>
              <p:spPr>
                <a:xfrm>
                  <a:off x="2847898" y="14904770"/>
                  <a:ext cx="275590" cy="296545"/>
                </a:xfrm>
                <a:custGeom>
                  <a:avLst/>
                  <a:gdLst/>
                  <a:ahLst/>
                  <a:cxnLst/>
                  <a:rect l="l" t="t" r="r" b="b"/>
                  <a:pathLst>
                    <a:path w="275589" h="296544">
                      <a:moveTo>
                        <a:pt x="95643" y="62242"/>
                      </a:moveTo>
                      <a:lnTo>
                        <a:pt x="58064" y="62242"/>
                      </a:lnTo>
                      <a:lnTo>
                        <a:pt x="58064" y="97421"/>
                      </a:lnTo>
                      <a:lnTo>
                        <a:pt x="95643" y="97421"/>
                      </a:lnTo>
                      <a:lnTo>
                        <a:pt x="95643" y="62242"/>
                      </a:lnTo>
                      <a:close/>
                    </a:path>
                    <a:path w="275589" h="296544">
                      <a:moveTo>
                        <a:pt x="275183" y="295998"/>
                      </a:moveTo>
                      <a:lnTo>
                        <a:pt x="259524" y="293039"/>
                      </a:lnTo>
                      <a:lnTo>
                        <a:pt x="259321" y="293039"/>
                      </a:lnTo>
                      <a:lnTo>
                        <a:pt x="246189" y="284746"/>
                      </a:lnTo>
                      <a:lnTo>
                        <a:pt x="237401" y="272542"/>
                      </a:lnTo>
                      <a:lnTo>
                        <a:pt x="234175" y="257619"/>
                      </a:lnTo>
                      <a:lnTo>
                        <a:pt x="234175" y="238175"/>
                      </a:lnTo>
                      <a:lnTo>
                        <a:pt x="234175" y="220840"/>
                      </a:lnTo>
                      <a:lnTo>
                        <a:pt x="234175" y="0"/>
                      </a:lnTo>
                      <a:lnTo>
                        <a:pt x="196989" y="0"/>
                      </a:lnTo>
                      <a:lnTo>
                        <a:pt x="196989" y="238175"/>
                      </a:lnTo>
                      <a:lnTo>
                        <a:pt x="38074" y="238175"/>
                      </a:lnTo>
                      <a:lnTo>
                        <a:pt x="38074" y="220840"/>
                      </a:lnTo>
                      <a:lnTo>
                        <a:pt x="196989" y="220840"/>
                      </a:lnTo>
                      <a:lnTo>
                        <a:pt x="196989" y="198297"/>
                      </a:lnTo>
                      <a:lnTo>
                        <a:pt x="38074" y="198297"/>
                      </a:lnTo>
                      <a:lnTo>
                        <a:pt x="38074" y="180949"/>
                      </a:lnTo>
                      <a:lnTo>
                        <a:pt x="196989" y="180949"/>
                      </a:lnTo>
                      <a:lnTo>
                        <a:pt x="196989" y="158394"/>
                      </a:lnTo>
                      <a:lnTo>
                        <a:pt x="38074" y="158394"/>
                      </a:lnTo>
                      <a:lnTo>
                        <a:pt x="38074" y="141046"/>
                      </a:lnTo>
                      <a:lnTo>
                        <a:pt x="196989" y="141046"/>
                      </a:lnTo>
                      <a:lnTo>
                        <a:pt x="196989" y="0"/>
                      </a:lnTo>
                      <a:lnTo>
                        <a:pt x="114160" y="0"/>
                      </a:lnTo>
                      <a:lnTo>
                        <a:pt x="114160" y="44907"/>
                      </a:lnTo>
                      <a:lnTo>
                        <a:pt x="114160" y="114769"/>
                      </a:lnTo>
                      <a:lnTo>
                        <a:pt x="39535" y="114769"/>
                      </a:lnTo>
                      <a:lnTo>
                        <a:pt x="39535" y="44907"/>
                      </a:lnTo>
                      <a:lnTo>
                        <a:pt x="114160" y="44907"/>
                      </a:lnTo>
                      <a:lnTo>
                        <a:pt x="114160" y="0"/>
                      </a:lnTo>
                      <a:lnTo>
                        <a:pt x="0" y="0"/>
                      </a:lnTo>
                      <a:lnTo>
                        <a:pt x="0" y="258305"/>
                      </a:lnTo>
                      <a:lnTo>
                        <a:pt x="3073" y="272542"/>
                      </a:lnTo>
                      <a:lnTo>
                        <a:pt x="3162" y="272973"/>
                      </a:lnTo>
                      <a:lnTo>
                        <a:pt x="11811" y="284949"/>
                      </a:lnTo>
                      <a:lnTo>
                        <a:pt x="24612" y="293039"/>
                      </a:lnTo>
                      <a:lnTo>
                        <a:pt x="40271" y="295998"/>
                      </a:lnTo>
                      <a:lnTo>
                        <a:pt x="275183" y="295998"/>
                      </a:lnTo>
                      <a:close/>
                    </a:path>
                  </a:pathLst>
                </a:custGeom>
                <a:solidFill>
                  <a:srgbClr val="FFFFFF"/>
                </a:solidFill>
              </p:spPr>
              <p:txBody>
                <a:bodyPr wrap="square" lIns="0" tIns="0" rIns="0" bIns="0" rtlCol="0"/>
                <a:lstStyle/>
                <a:p>
                  <a:endParaRPr dirty="0"/>
                </a:p>
              </p:txBody>
            </p:sp>
          </p:grpSp>
          <p:sp>
            <p:nvSpPr>
              <p:cNvPr id="38" name="object 138">
                <a:extLst>
                  <a:ext uri="{FF2B5EF4-FFF2-40B4-BE49-F238E27FC236}">
                    <a16:creationId xmlns:a16="http://schemas.microsoft.com/office/drawing/2014/main" id="{E5A85CC7-3CC9-5D2A-FC72-34F59070D9D1}"/>
                  </a:ext>
                </a:extLst>
              </p:cNvPr>
              <p:cNvSpPr txBox="1"/>
              <p:nvPr/>
            </p:nvSpPr>
            <p:spPr>
              <a:xfrm>
                <a:off x="5138778" y="3985646"/>
                <a:ext cx="1487538" cy="187231"/>
              </a:xfrm>
              <a:prstGeom prst="rect">
                <a:avLst/>
              </a:prstGeom>
            </p:spPr>
            <p:txBody>
              <a:bodyPr vert="horz" wrap="square" lIns="0" tIns="17780" rIns="0" bIns="0" rtlCol="0">
                <a:spAutoFit/>
              </a:bodyPr>
              <a:lstStyle/>
              <a:p>
                <a:pPr algn="ctr">
                  <a:lnSpc>
                    <a:spcPct val="100000"/>
                  </a:lnSpc>
                  <a:spcBef>
                    <a:spcPts val="140"/>
                  </a:spcBef>
                </a:pPr>
                <a:r>
                  <a:rPr lang="fr-FR" sz="1100" b="1" i="0" u="none" strike="noStrike" dirty="0" err="1">
                    <a:solidFill>
                      <a:schemeClr val="bg1"/>
                    </a:solidFill>
                    <a:effectLst/>
                    <a:latin typeface="Arial" panose="020B0604020202020204" pitchFamily="34" charset="0"/>
                    <a:cs typeface="Arial" panose="020B0604020202020204" pitchFamily="34" charset="0"/>
                  </a:rPr>
                  <a:t>Recommendations</a:t>
                </a:r>
                <a:r>
                  <a:rPr lang="fr-FR" sz="1100" b="0" i="0" dirty="0">
                    <a:solidFill>
                      <a:schemeClr val="bg1"/>
                    </a:solidFill>
                    <a:effectLst/>
                    <a:latin typeface="Arial" panose="020B0604020202020204" pitchFamily="34" charset="0"/>
                    <a:cs typeface="Arial" panose="020B0604020202020204" pitchFamily="34" charset="0"/>
                  </a:rPr>
                  <a:t>​</a:t>
                </a:r>
                <a:endParaRPr lang="en-CA" sz="1100" dirty="0">
                  <a:solidFill>
                    <a:schemeClr val="bg1"/>
                  </a:solidFill>
                  <a:latin typeface="Arial" panose="020B0604020202020204" pitchFamily="34" charset="0"/>
                  <a:cs typeface="Arial" panose="020B0604020202020204" pitchFamily="34" charset="0"/>
                </a:endParaRPr>
              </a:p>
            </p:txBody>
          </p:sp>
        </p:grpSp>
        <p:grpSp>
          <p:nvGrpSpPr>
            <p:cNvPr id="10" name="Group 9">
              <a:extLst>
                <a:ext uri="{FF2B5EF4-FFF2-40B4-BE49-F238E27FC236}">
                  <a16:creationId xmlns:a16="http://schemas.microsoft.com/office/drawing/2014/main" id="{E77E4D87-F642-DE46-C57A-C56BED2F6068}"/>
                </a:ext>
              </a:extLst>
            </p:cNvPr>
            <p:cNvGrpSpPr/>
            <p:nvPr/>
          </p:nvGrpSpPr>
          <p:grpSpPr>
            <a:xfrm>
              <a:off x="3114980" y="3932360"/>
              <a:ext cx="2093301" cy="998921"/>
              <a:chOff x="3161280" y="4233304"/>
              <a:chExt cx="2093301" cy="998921"/>
            </a:xfrm>
          </p:grpSpPr>
          <p:sp>
            <p:nvSpPr>
              <p:cNvPr id="35" name="object 178">
                <a:extLst>
                  <a:ext uri="{FF2B5EF4-FFF2-40B4-BE49-F238E27FC236}">
                    <a16:creationId xmlns:a16="http://schemas.microsoft.com/office/drawing/2014/main" id="{1E6660D2-B74D-5FA2-3119-545616BAD89B}"/>
                  </a:ext>
                </a:extLst>
              </p:cNvPr>
              <p:cNvSpPr/>
              <p:nvPr/>
            </p:nvSpPr>
            <p:spPr>
              <a:xfrm>
                <a:off x="4157642" y="4672361"/>
                <a:ext cx="1096939" cy="0"/>
              </a:xfrm>
              <a:custGeom>
                <a:avLst/>
                <a:gdLst/>
                <a:ahLst/>
                <a:cxnLst/>
                <a:rect l="l" t="t" r="r" b="b"/>
                <a:pathLst>
                  <a:path w="545464">
                    <a:moveTo>
                      <a:pt x="545278" y="0"/>
                    </a:moveTo>
                    <a:lnTo>
                      <a:pt x="0" y="0"/>
                    </a:lnTo>
                  </a:path>
                </a:pathLst>
              </a:custGeom>
              <a:ln w="12700">
                <a:solidFill>
                  <a:srgbClr val="00844A"/>
                </a:solidFill>
              </a:ln>
            </p:spPr>
            <p:txBody>
              <a:bodyPr wrap="square" lIns="0" tIns="0" rIns="0" bIns="0" rtlCol="0"/>
              <a:lstStyle/>
              <a:p>
                <a:endParaRPr/>
              </a:p>
            </p:txBody>
          </p:sp>
          <p:sp>
            <p:nvSpPr>
              <p:cNvPr id="36" name="Oval 35">
                <a:extLst>
                  <a:ext uri="{FF2B5EF4-FFF2-40B4-BE49-F238E27FC236}">
                    <a16:creationId xmlns:a16="http://schemas.microsoft.com/office/drawing/2014/main" id="{693D5BFE-1DDA-927C-DC0D-85F7E5E22ADC}"/>
                  </a:ext>
                </a:extLst>
              </p:cNvPr>
              <p:cNvSpPr/>
              <p:nvPr/>
            </p:nvSpPr>
            <p:spPr>
              <a:xfrm>
                <a:off x="3161280" y="4233304"/>
                <a:ext cx="998921" cy="998921"/>
              </a:xfrm>
              <a:prstGeom prst="ellipse">
                <a:avLst/>
              </a:prstGeom>
              <a:solidFill>
                <a:srgbClr val="00844A">
                  <a:alpha val="10000"/>
                </a:srgbClr>
              </a:solidFill>
              <a:ln w="12700">
                <a:solidFill>
                  <a:srgbClr val="0084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CA" sz="850" b="1" spc="-10" dirty="0">
                    <a:solidFill>
                      <a:schemeClr val="tx1"/>
                    </a:solidFill>
                    <a:latin typeface="Arial" panose="020B0604020202020204" pitchFamily="34" charset="0"/>
                    <a:cs typeface="Arial" panose="020B0604020202020204" pitchFamily="34" charset="0"/>
                  </a:rPr>
                  <a:t>Evidence </a:t>
                </a:r>
                <a:r>
                  <a:rPr lang="en-CA" sz="850" b="1" dirty="0">
                    <a:solidFill>
                      <a:schemeClr val="tx1"/>
                    </a:solidFill>
                    <a:latin typeface="Arial" panose="020B0604020202020204" pitchFamily="34" charset="0"/>
                    <a:cs typeface="Arial" panose="020B0604020202020204" pitchFamily="34" charset="0"/>
                  </a:rPr>
                  <a:t>Review </a:t>
                </a:r>
                <a:r>
                  <a:rPr lang="en-CA" sz="850" b="1" spc="-25" dirty="0">
                    <a:solidFill>
                      <a:schemeClr val="tx1"/>
                    </a:solidFill>
                    <a:latin typeface="Arial" panose="020B0604020202020204" pitchFamily="34" charset="0"/>
                    <a:cs typeface="Arial" panose="020B0604020202020204" pitchFamily="34" charset="0"/>
                  </a:rPr>
                  <a:t>and </a:t>
                </a:r>
                <a:r>
                  <a:rPr lang="en-CA" sz="850" b="1" spc="-10" dirty="0">
                    <a:solidFill>
                      <a:schemeClr val="tx1"/>
                    </a:solidFill>
                    <a:latin typeface="Arial" panose="020B0604020202020204" pitchFamily="34" charset="0"/>
                    <a:cs typeface="Arial" panose="020B0604020202020204" pitchFamily="34" charset="0"/>
                  </a:rPr>
                  <a:t>Synthesis Centre</a:t>
                </a:r>
                <a:endParaRPr lang="en-US" sz="850" b="1" dirty="0">
                  <a:solidFill>
                    <a:schemeClr val="tx1"/>
                  </a:solidFill>
                  <a:latin typeface="Arial" panose="020B0604020202020204" pitchFamily="34" charset="0"/>
                  <a:cs typeface="Arial" panose="020B0604020202020204" pitchFamily="34" charset="0"/>
                </a:endParaRPr>
              </a:p>
            </p:txBody>
          </p:sp>
        </p:grpSp>
        <p:grpSp>
          <p:nvGrpSpPr>
            <p:cNvPr id="11" name="Group 10">
              <a:extLst>
                <a:ext uri="{FF2B5EF4-FFF2-40B4-BE49-F238E27FC236}">
                  <a16:creationId xmlns:a16="http://schemas.microsoft.com/office/drawing/2014/main" id="{D0422186-D53B-6D4F-4D3D-13F8E55E0C31}"/>
                </a:ext>
              </a:extLst>
            </p:cNvPr>
            <p:cNvGrpSpPr/>
            <p:nvPr/>
          </p:nvGrpSpPr>
          <p:grpSpPr>
            <a:xfrm>
              <a:off x="3650532" y="2995924"/>
              <a:ext cx="1586062" cy="1185060"/>
              <a:chOff x="3696832" y="3078055"/>
              <a:chExt cx="1586062" cy="1185060"/>
            </a:xfrm>
          </p:grpSpPr>
          <p:sp>
            <p:nvSpPr>
              <p:cNvPr id="33" name="object 181">
                <a:extLst>
                  <a:ext uri="{FF2B5EF4-FFF2-40B4-BE49-F238E27FC236}">
                    <a16:creationId xmlns:a16="http://schemas.microsoft.com/office/drawing/2014/main" id="{E771C194-CF11-68D8-E846-A54E1379056E}"/>
                  </a:ext>
                </a:extLst>
              </p:cNvPr>
              <p:cNvSpPr/>
              <p:nvPr/>
            </p:nvSpPr>
            <p:spPr>
              <a:xfrm>
                <a:off x="4572000" y="3923434"/>
                <a:ext cx="710894" cy="339681"/>
              </a:xfrm>
              <a:custGeom>
                <a:avLst/>
                <a:gdLst/>
                <a:ahLst/>
                <a:cxnLst/>
                <a:rect l="l" t="t" r="r" b="b"/>
                <a:pathLst>
                  <a:path w="374014" h="168909">
                    <a:moveTo>
                      <a:pt x="373585" y="168326"/>
                    </a:moveTo>
                    <a:lnTo>
                      <a:pt x="0" y="0"/>
                    </a:lnTo>
                  </a:path>
                </a:pathLst>
              </a:custGeom>
              <a:ln w="12700">
                <a:solidFill>
                  <a:srgbClr val="00844A"/>
                </a:solidFill>
              </a:ln>
            </p:spPr>
            <p:txBody>
              <a:bodyPr wrap="square" lIns="0" tIns="0" rIns="0" bIns="0" rtlCol="0"/>
              <a:lstStyle/>
              <a:p>
                <a:endParaRPr dirty="0"/>
              </a:p>
            </p:txBody>
          </p:sp>
          <p:sp>
            <p:nvSpPr>
              <p:cNvPr id="34" name="Oval 33">
                <a:extLst>
                  <a:ext uri="{FF2B5EF4-FFF2-40B4-BE49-F238E27FC236}">
                    <a16:creationId xmlns:a16="http://schemas.microsoft.com/office/drawing/2014/main" id="{EE5AD588-ED48-5ECF-7E8B-4CEDBC5A903C}"/>
                  </a:ext>
                </a:extLst>
              </p:cNvPr>
              <p:cNvSpPr/>
              <p:nvPr/>
            </p:nvSpPr>
            <p:spPr>
              <a:xfrm>
                <a:off x="3696832" y="3078055"/>
                <a:ext cx="998921" cy="998921"/>
              </a:xfrm>
              <a:prstGeom prst="ellipse">
                <a:avLst/>
              </a:prstGeom>
              <a:solidFill>
                <a:srgbClr val="00844A">
                  <a:alpha val="10000"/>
                </a:srgbClr>
              </a:solidFill>
              <a:ln w="12700">
                <a:solidFill>
                  <a:srgbClr val="0084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850" b="1" spc="30" dirty="0">
                    <a:solidFill>
                      <a:schemeClr val="tx1"/>
                    </a:solidFill>
                    <a:latin typeface="Arial" panose="020B0604020202020204" pitchFamily="34" charset="0"/>
                    <a:cs typeface="Arial" panose="020B0604020202020204" pitchFamily="34" charset="0"/>
                  </a:rPr>
                  <a:t>2 </a:t>
                </a:r>
                <a:r>
                  <a:rPr lang="en-CA" sz="850" b="1" spc="-10" dirty="0">
                    <a:solidFill>
                      <a:schemeClr val="tx1"/>
                    </a:solidFill>
                    <a:latin typeface="Arial" panose="020B0604020202020204" pitchFamily="34" charset="0"/>
                    <a:cs typeface="Arial" panose="020B0604020202020204" pitchFamily="34" charset="0"/>
                  </a:rPr>
                  <a:t>content experts</a:t>
                </a:r>
                <a:endParaRPr lang="en-US" sz="850" b="1" dirty="0">
                  <a:solidFill>
                    <a:schemeClr val="tx1"/>
                  </a:solidFill>
                  <a:latin typeface="Arial" panose="020B0604020202020204" pitchFamily="34" charset="0"/>
                  <a:cs typeface="Arial" panose="020B0604020202020204" pitchFamily="34" charset="0"/>
                </a:endParaRPr>
              </a:p>
            </p:txBody>
          </p:sp>
        </p:grpSp>
        <p:grpSp>
          <p:nvGrpSpPr>
            <p:cNvPr id="12" name="Group 11">
              <a:extLst>
                <a:ext uri="{FF2B5EF4-FFF2-40B4-BE49-F238E27FC236}">
                  <a16:creationId xmlns:a16="http://schemas.microsoft.com/office/drawing/2014/main" id="{D7D406AE-84BC-E208-1998-5F199B924D10}"/>
                </a:ext>
              </a:extLst>
            </p:cNvPr>
            <p:cNvGrpSpPr/>
            <p:nvPr/>
          </p:nvGrpSpPr>
          <p:grpSpPr>
            <a:xfrm>
              <a:off x="4562321" y="2411376"/>
              <a:ext cx="1006400" cy="1320147"/>
              <a:chOff x="4735404" y="2569251"/>
              <a:chExt cx="1006400" cy="1320147"/>
            </a:xfrm>
          </p:grpSpPr>
          <p:sp>
            <p:nvSpPr>
              <p:cNvPr id="31" name="object 182">
                <a:extLst>
                  <a:ext uri="{FF2B5EF4-FFF2-40B4-BE49-F238E27FC236}">
                    <a16:creationId xmlns:a16="http://schemas.microsoft.com/office/drawing/2014/main" id="{4A2C20A3-E398-6359-BA95-CAAA1396B84B}"/>
                  </a:ext>
                </a:extLst>
              </p:cNvPr>
              <p:cNvSpPr/>
              <p:nvPr/>
            </p:nvSpPr>
            <p:spPr>
              <a:xfrm>
                <a:off x="5455757" y="3503745"/>
                <a:ext cx="286047" cy="385653"/>
              </a:xfrm>
              <a:custGeom>
                <a:avLst/>
                <a:gdLst/>
                <a:ahLst/>
                <a:cxnLst/>
                <a:rect l="l" t="t" r="r" b="b"/>
                <a:pathLst>
                  <a:path w="142239" h="191769">
                    <a:moveTo>
                      <a:pt x="141939" y="191209"/>
                    </a:moveTo>
                    <a:lnTo>
                      <a:pt x="0" y="0"/>
                    </a:lnTo>
                  </a:path>
                </a:pathLst>
              </a:custGeom>
              <a:ln w="12700">
                <a:solidFill>
                  <a:srgbClr val="00844A"/>
                </a:solidFill>
              </a:ln>
            </p:spPr>
            <p:txBody>
              <a:bodyPr wrap="square" lIns="0" tIns="0" rIns="0" bIns="0" rtlCol="0"/>
              <a:lstStyle/>
              <a:p>
                <a:endParaRPr/>
              </a:p>
            </p:txBody>
          </p:sp>
          <p:sp>
            <p:nvSpPr>
              <p:cNvPr id="32" name="Oval 31">
                <a:extLst>
                  <a:ext uri="{FF2B5EF4-FFF2-40B4-BE49-F238E27FC236}">
                    <a16:creationId xmlns:a16="http://schemas.microsoft.com/office/drawing/2014/main" id="{7B0A6BBB-8676-F1B0-7F24-60CB7F3AF9FE}"/>
                  </a:ext>
                </a:extLst>
              </p:cNvPr>
              <p:cNvSpPr/>
              <p:nvPr/>
            </p:nvSpPr>
            <p:spPr>
              <a:xfrm>
                <a:off x="4735404" y="2569251"/>
                <a:ext cx="998921" cy="998921"/>
              </a:xfrm>
              <a:prstGeom prst="ellipse">
                <a:avLst/>
              </a:prstGeom>
              <a:solidFill>
                <a:srgbClr val="00844A">
                  <a:alpha val="10000"/>
                </a:srgbClr>
              </a:solidFill>
              <a:ln w="12700">
                <a:solidFill>
                  <a:srgbClr val="0084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850" b="1" spc="-10" dirty="0">
                    <a:solidFill>
                      <a:schemeClr val="tx1"/>
                    </a:solidFill>
                    <a:latin typeface="Arial" panose="020B0604020202020204" pitchFamily="34" charset="0"/>
                    <a:cs typeface="Arial" panose="020B0604020202020204" pitchFamily="34" charset="0"/>
                  </a:rPr>
                  <a:t>Public advisors</a:t>
                </a:r>
                <a:endParaRPr lang="en-US" sz="850" b="1" dirty="0">
                  <a:solidFill>
                    <a:schemeClr val="tx1"/>
                  </a:solidFill>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848AA8A6-AE26-43FE-ED38-18D3DD8C2EF4}"/>
                </a:ext>
              </a:extLst>
            </p:cNvPr>
            <p:cNvGrpSpPr/>
            <p:nvPr/>
          </p:nvGrpSpPr>
          <p:grpSpPr>
            <a:xfrm>
              <a:off x="5603859" y="1956049"/>
              <a:ext cx="998921" cy="1432219"/>
              <a:chOff x="6043413" y="2550788"/>
              <a:chExt cx="998921" cy="1432219"/>
            </a:xfrm>
          </p:grpSpPr>
          <p:sp>
            <p:nvSpPr>
              <p:cNvPr id="29" name="object 183">
                <a:extLst>
                  <a:ext uri="{FF2B5EF4-FFF2-40B4-BE49-F238E27FC236}">
                    <a16:creationId xmlns:a16="http://schemas.microsoft.com/office/drawing/2014/main" id="{D679DC1A-24EA-8044-F184-CCEA16B48502}"/>
                  </a:ext>
                </a:extLst>
              </p:cNvPr>
              <p:cNvSpPr/>
              <p:nvPr/>
            </p:nvSpPr>
            <p:spPr>
              <a:xfrm rot="19365373">
                <a:off x="6373450" y="3597354"/>
                <a:ext cx="286047" cy="385653"/>
              </a:xfrm>
              <a:custGeom>
                <a:avLst/>
                <a:gdLst/>
                <a:ahLst/>
                <a:cxnLst/>
                <a:rect l="l" t="t" r="r" b="b"/>
                <a:pathLst>
                  <a:path w="142239" h="191769">
                    <a:moveTo>
                      <a:pt x="0" y="191209"/>
                    </a:moveTo>
                    <a:lnTo>
                      <a:pt x="141939" y="0"/>
                    </a:lnTo>
                  </a:path>
                </a:pathLst>
              </a:custGeom>
              <a:ln w="12700">
                <a:solidFill>
                  <a:srgbClr val="00844A"/>
                </a:solidFill>
              </a:ln>
            </p:spPr>
            <p:txBody>
              <a:bodyPr wrap="square" lIns="0" tIns="0" rIns="0" bIns="0" rtlCol="0"/>
              <a:lstStyle/>
              <a:p>
                <a:endParaRPr dirty="0"/>
              </a:p>
            </p:txBody>
          </p:sp>
          <p:sp>
            <p:nvSpPr>
              <p:cNvPr id="30" name="Oval 29">
                <a:extLst>
                  <a:ext uri="{FF2B5EF4-FFF2-40B4-BE49-F238E27FC236}">
                    <a16:creationId xmlns:a16="http://schemas.microsoft.com/office/drawing/2014/main" id="{59823F6A-A169-614A-1F62-58894B7189E4}"/>
                  </a:ext>
                </a:extLst>
              </p:cNvPr>
              <p:cNvSpPr/>
              <p:nvPr/>
            </p:nvSpPr>
            <p:spPr>
              <a:xfrm>
                <a:off x="6043413" y="2550788"/>
                <a:ext cx="998921" cy="998921"/>
              </a:xfrm>
              <a:prstGeom prst="ellipse">
                <a:avLst/>
              </a:prstGeom>
              <a:solidFill>
                <a:srgbClr val="00844A">
                  <a:alpha val="10000"/>
                </a:srgbClr>
              </a:solidFill>
              <a:ln w="12700">
                <a:solidFill>
                  <a:srgbClr val="0084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850" b="1" dirty="0">
                    <a:solidFill>
                      <a:schemeClr val="tx1"/>
                    </a:solidFill>
                    <a:latin typeface="Arial" panose="020B0604020202020204" pitchFamily="34" charset="0"/>
                    <a:cs typeface="Arial" panose="020B0604020202020204" pitchFamily="34" charset="0"/>
                  </a:rPr>
                  <a:t>Task</a:t>
                </a:r>
                <a:r>
                  <a:rPr lang="en-CA" sz="850" b="1" spc="20" dirty="0">
                    <a:solidFill>
                      <a:schemeClr val="tx1"/>
                    </a:solidFill>
                    <a:latin typeface="Arial" panose="020B0604020202020204" pitchFamily="34" charset="0"/>
                    <a:cs typeface="Arial" panose="020B0604020202020204" pitchFamily="34" charset="0"/>
                  </a:rPr>
                  <a:t> </a:t>
                </a:r>
                <a:r>
                  <a:rPr lang="en-CA" sz="850" b="1" spc="-10" dirty="0">
                    <a:solidFill>
                      <a:schemeClr val="tx1"/>
                    </a:solidFill>
                    <a:latin typeface="Arial" panose="020B0604020202020204" pitchFamily="34" charset="0"/>
                    <a:cs typeface="Arial" panose="020B0604020202020204" pitchFamily="34" charset="0"/>
                  </a:rPr>
                  <a:t>Force members</a:t>
                </a:r>
                <a:endParaRPr lang="en-US" sz="850" b="1" dirty="0">
                  <a:solidFill>
                    <a:schemeClr val="tx1"/>
                  </a:solidFill>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9A97BBE7-7A8A-356A-CD13-926CA3BCA354}"/>
                </a:ext>
              </a:extLst>
            </p:cNvPr>
            <p:cNvGrpSpPr/>
            <p:nvPr/>
          </p:nvGrpSpPr>
          <p:grpSpPr>
            <a:xfrm>
              <a:off x="6082055" y="2064131"/>
              <a:ext cx="1574387" cy="1435926"/>
              <a:chOff x="6597071" y="3097871"/>
              <a:chExt cx="1574387" cy="1435926"/>
            </a:xfrm>
          </p:grpSpPr>
          <p:sp>
            <p:nvSpPr>
              <p:cNvPr id="27" name="object 180">
                <a:extLst>
                  <a:ext uri="{FF2B5EF4-FFF2-40B4-BE49-F238E27FC236}">
                    <a16:creationId xmlns:a16="http://schemas.microsoft.com/office/drawing/2014/main" id="{82398031-AA48-638C-574A-6C04EB25BFF7}"/>
                  </a:ext>
                </a:extLst>
              </p:cNvPr>
              <p:cNvSpPr/>
              <p:nvPr/>
            </p:nvSpPr>
            <p:spPr>
              <a:xfrm rot="19894193">
                <a:off x="6597071" y="4194116"/>
                <a:ext cx="922502" cy="339681"/>
              </a:xfrm>
              <a:custGeom>
                <a:avLst/>
                <a:gdLst/>
                <a:ahLst/>
                <a:cxnLst/>
                <a:rect l="l" t="t" r="r" b="b"/>
                <a:pathLst>
                  <a:path w="374014" h="168909">
                    <a:moveTo>
                      <a:pt x="0" y="168326"/>
                    </a:moveTo>
                    <a:lnTo>
                      <a:pt x="373585" y="0"/>
                    </a:lnTo>
                  </a:path>
                </a:pathLst>
              </a:custGeom>
              <a:ln w="12700">
                <a:solidFill>
                  <a:srgbClr val="00844A"/>
                </a:solidFill>
              </a:ln>
            </p:spPr>
            <p:txBody>
              <a:bodyPr wrap="square" lIns="0" tIns="0" rIns="0" bIns="0" rtlCol="0"/>
              <a:lstStyle/>
              <a:p>
                <a:endParaRPr dirty="0"/>
              </a:p>
            </p:txBody>
          </p:sp>
          <p:sp>
            <p:nvSpPr>
              <p:cNvPr id="28" name="Oval 27">
                <a:extLst>
                  <a:ext uri="{FF2B5EF4-FFF2-40B4-BE49-F238E27FC236}">
                    <a16:creationId xmlns:a16="http://schemas.microsoft.com/office/drawing/2014/main" id="{DAB415A4-856B-B3F8-3404-36D1A862A643}"/>
                  </a:ext>
                </a:extLst>
              </p:cNvPr>
              <p:cNvSpPr/>
              <p:nvPr/>
            </p:nvSpPr>
            <p:spPr>
              <a:xfrm>
                <a:off x="7172537" y="3097871"/>
                <a:ext cx="998921" cy="998921"/>
              </a:xfrm>
              <a:prstGeom prst="ellipse">
                <a:avLst/>
              </a:prstGeom>
              <a:solidFill>
                <a:srgbClr val="00844A">
                  <a:alpha val="10000"/>
                </a:srgbClr>
              </a:solidFill>
              <a:ln w="12700">
                <a:solidFill>
                  <a:srgbClr val="0084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850" b="1" dirty="0">
                    <a:solidFill>
                      <a:schemeClr val="tx1"/>
                    </a:solidFill>
                    <a:latin typeface="Arial" panose="020B0604020202020204" pitchFamily="34" charset="0"/>
                    <a:cs typeface="Arial" panose="020B0604020202020204" pitchFamily="34" charset="0"/>
                  </a:rPr>
                  <a:t>KT team Toronto</a:t>
                </a:r>
              </a:p>
            </p:txBody>
          </p:sp>
        </p:grpSp>
        <p:grpSp>
          <p:nvGrpSpPr>
            <p:cNvPr id="15" name="Group 14">
              <a:extLst>
                <a:ext uri="{FF2B5EF4-FFF2-40B4-BE49-F238E27FC236}">
                  <a16:creationId xmlns:a16="http://schemas.microsoft.com/office/drawing/2014/main" id="{742D3D79-CD0E-6403-A598-FE8D390D2029}"/>
                </a:ext>
              </a:extLst>
            </p:cNvPr>
            <p:cNvGrpSpPr/>
            <p:nvPr/>
          </p:nvGrpSpPr>
          <p:grpSpPr>
            <a:xfrm>
              <a:off x="6510666" y="3911127"/>
              <a:ext cx="2095860" cy="998921"/>
              <a:chOff x="6531118" y="4172900"/>
              <a:chExt cx="2095860" cy="998921"/>
            </a:xfrm>
          </p:grpSpPr>
          <p:sp>
            <p:nvSpPr>
              <p:cNvPr id="25" name="object 179">
                <a:extLst>
                  <a:ext uri="{FF2B5EF4-FFF2-40B4-BE49-F238E27FC236}">
                    <a16:creationId xmlns:a16="http://schemas.microsoft.com/office/drawing/2014/main" id="{F58B9B9E-41EE-396D-95A8-AF164ADA953D}"/>
                  </a:ext>
                </a:extLst>
              </p:cNvPr>
              <p:cNvSpPr/>
              <p:nvPr/>
            </p:nvSpPr>
            <p:spPr>
              <a:xfrm>
                <a:off x="6531118" y="4700062"/>
                <a:ext cx="1096939" cy="0"/>
              </a:xfrm>
              <a:custGeom>
                <a:avLst/>
                <a:gdLst/>
                <a:ahLst/>
                <a:cxnLst/>
                <a:rect l="l" t="t" r="r" b="b"/>
                <a:pathLst>
                  <a:path w="545464">
                    <a:moveTo>
                      <a:pt x="0" y="0"/>
                    </a:moveTo>
                    <a:lnTo>
                      <a:pt x="545278" y="0"/>
                    </a:lnTo>
                  </a:path>
                </a:pathLst>
              </a:custGeom>
              <a:ln w="12700">
                <a:solidFill>
                  <a:srgbClr val="00844A"/>
                </a:solidFill>
              </a:ln>
            </p:spPr>
            <p:txBody>
              <a:bodyPr wrap="square" lIns="0" tIns="0" rIns="0" bIns="0" rtlCol="0"/>
              <a:lstStyle/>
              <a:p>
                <a:endParaRPr dirty="0"/>
              </a:p>
            </p:txBody>
          </p:sp>
          <p:sp>
            <p:nvSpPr>
              <p:cNvPr id="26" name="Oval 25">
                <a:extLst>
                  <a:ext uri="{FF2B5EF4-FFF2-40B4-BE49-F238E27FC236}">
                    <a16:creationId xmlns:a16="http://schemas.microsoft.com/office/drawing/2014/main" id="{4FF5116F-04E0-E2F5-B5FB-52F0C3375D8E}"/>
                  </a:ext>
                </a:extLst>
              </p:cNvPr>
              <p:cNvSpPr/>
              <p:nvPr/>
            </p:nvSpPr>
            <p:spPr>
              <a:xfrm>
                <a:off x="7628057" y="4172900"/>
                <a:ext cx="998921" cy="998921"/>
              </a:xfrm>
              <a:prstGeom prst="ellipse">
                <a:avLst/>
              </a:prstGeom>
              <a:solidFill>
                <a:srgbClr val="00844A">
                  <a:alpha val="10000"/>
                </a:srgbClr>
              </a:solidFill>
              <a:ln w="12700">
                <a:solidFill>
                  <a:srgbClr val="0084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50" b="1" dirty="0">
                    <a:solidFill>
                      <a:schemeClr val="tx1"/>
                    </a:solidFill>
                    <a:latin typeface="Arial" panose="020B0604020202020204" pitchFamily="34" charset="0"/>
                    <a:cs typeface="Arial" panose="020B0604020202020204" pitchFamily="34" charset="0"/>
                  </a:rPr>
                  <a:t>Science team</a:t>
                </a:r>
              </a:p>
            </p:txBody>
          </p:sp>
        </p:grpSp>
        <p:grpSp>
          <p:nvGrpSpPr>
            <p:cNvPr id="16" name="Group 15">
              <a:extLst>
                <a:ext uri="{FF2B5EF4-FFF2-40B4-BE49-F238E27FC236}">
                  <a16:creationId xmlns:a16="http://schemas.microsoft.com/office/drawing/2014/main" id="{49324F9F-79E6-2E7D-F770-328FD27FF55B}"/>
                </a:ext>
              </a:extLst>
            </p:cNvPr>
            <p:cNvGrpSpPr/>
            <p:nvPr/>
          </p:nvGrpSpPr>
          <p:grpSpPr>
            <a:xfrm>
              <a:off x="2496292" y="2743647"/>
              <a:ext cx="1239740" cy="522464"/>
              <a:chOff x="2542592" y="2825778"/>
              <a:chExt cx="1239740" cy="522464"/>
            </a:xfrm>
          </p:grpSpPr>
          <p:sp>
            <p:nvSpPr>
              <p:cNvPr id="23" name="object 175">
                <a:extLst>
                  <a:ext uri="{FF2B5EF4-FFF2-40B4-BE49-F238E27FC236}">
                    <a16:creationId xmlns:a16="http://schemas.microsoft.com/office/drawing/2014/main" id="{91E47511-A19C-3662-2A04-79A643767DB5}"/>
                  </a:ext>
                </a:extLst>
              </p:cNvPr>
              <p:cNvSpPr/>
              <p:nvPr/>
            </p:nvSpPr>
            <p:spPr>
              <a:xfrm>
                <a:off x="3473324" y="3146246"/>
                <a:ext cx="289140" cy="201996"/>
              </a:xfrm>
              <a:custGeom>
                <a:avLst/>
                <a:gdLst/>
                <a:ahLst/>
                <a:cxnLst/>
                <a:rect l="l" t="t" r="r" b="b"/>
                <a:pathLst>
                  <a:path w="161289" h="106680">
                    <a:moveTo>
                      <a:pt x="160931" y="106277"/>
                    </a:moveTo>
                    <a:lnTo>
                      <a:pt x="0" y="0"/>
                    </a:lnTo>
                  </a:path>
                </a:pathLst>
              </a:custGeom>
              <a:ln w="12700">
                <a:solidFill>
                  <a:srgbClr val="00844A"/>
                </a:solidFill>
              </a:ln>
            </p:spPr>
            <p:txBody>
              <a:bodyPr wrap="square" lIns="0" tIns="0" rIns="0" bIns="0" rtlCol="0"/>
              <a:lstStyle/>
              <a:p>
                <a:endParaRPr/>
              </a:p>
            </p:txBody>
          </p:sp>
          <p:sp>
            <p:nvSpPr>
              <p:cNvPr id="24" name="Rounded Rectangle 23">
                <a:extLst>
                  <a:ext uri="{FF2B5EF4-FFF2-40B4-BE49-F238E27FC236}">
                    <a16:creationId xmlns:a16="http://schemas.microsoft.com/office/drawing/2014/main" id="{A3A46D21-6108-EAC1-BE14-33E047738D3B}"/>
                  </a:ext>
                </a:extLst>
              </p:cNvPr>
              <p:cNvSpPr/>
              <p:nvPr/>
            </p:nvSpPr>
            <p:spPr>
              <a:xfrm>
                <a:off x="2542592" y="2825778"/>
                <a:ext cx="1239740" cy="320466"/>
              </a:xfrm>
              <a:prstGeom prst="roundRect">
                <a:avLst/>
              </a:prstGeom>
              <a:solidFill>
                <a:srgbClr val="00844A">
                  <a:alpha val="10000"/>
                </a:srgbClr>
              </a:solidFill>
              <a:ln>
                <a:solidFill>
                  <a:srgbClr val="0084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850" b="1" spc="-10" dirty="0">
                    <a:solidFill>
                      <a:schemeClr val="tx1"/>
                    </a:solidFill>
                    <a:latin typeface="Arial" panose="020B0604020202020204" pitchFamily="34" charset="0"/>
                    <a:cs typeface="Arial" panose="020B0604020202020204" pitchFamily="34" charset="0"/>
                  </a:rPr>
                  <a:t>Clinician-scientist </a:t>
                </a:r>
                <a:r>
                  <a:rPr lang="en-CA" sz="850" b="0" spc="-10" dirty="0">
                    <a:solidFill>
                      <a:schemeClr val="tx1"/>
                    </a:solidFill>
                    <a:latin typeface="Arial" panose="020B0604020202020204" pitchFamily="34" charset="0"/>
                    <a:cs typeface="Arial" panose="020B0604020202020204" pitchFamily="34" charset="0"/>
                  </a:rPr>
                  <a:t>(tobacco addiction)</a:t>
                </a:r>
                <a:endParaRPr lang="en-US" sz="850" b="0" dirty="0">
                  <a:solidFill>
                    <a:schemeClr val="tx1"/>
                  </a:solidFill>
                  <a:latin typeface="Arial" panose="020B0604020202020204" pitchFamily="34" charset="0"/>
                  <a:cs typeface="Arial" panose="020B0604020202020204" pitchFamily="34" charset="0"/>
                </a:endParaRPr>
              </a:p>
            </p:txBody>
          </p:sp>
        </p:grpSp>
        <p:grpSp>
          <p:nvGrpSpPr>
            <p:cNvPr id="17" name="Group 16">
              <a:extLst>
                <a:ext uri="{FF2B5EF4-FFF2-40B4-BE49-F238E27FC236}">
                  <a16:creationId xmlns:a16="http://schemas.microsoft.com/office/drawing/2014/main" id="{01B7A7F2-9E16-2EFA-423A-4B28BC457A3E}"/>
                </a:ext>
              </a:extLst>
            </p:cNvPr>
            <p:cNvGrpSpPr/>
            <p:nvPr/>
          </p:nvGrpSpPr>
          <p:grpSpPr>
            <a:xfrm>
              <a:off x="3402830" y="2089318"/>
              <a:ext cx="1239740" cy="933657"/>
              <a:chOff x="3449130" y="2171449"/>
              <a:chExt cx="1239740" cy="933657"/>
            </a:xfrm>
          </p:grpSpPr>
          <p:sp>
            <p:nvSpPr>
              <p:cNvPr id="21" name="object 184">
                <a:extLst>
                  <a:ext uri="{FF2B5EF4-FFF2-40B4-BE49-F238E27FC236}">
                    <a16:creationId xmlns:a16="http://schemas.microsoft.com/office/drawing/2014/main" id="{457B6A53-16DE-ACA0-E2AE-C67179FEEBBD}"/>
                  </a:ext>
                </a:extLst>
              </p:cNvPr>
              <p:cNvSpPr/>
              <p:nvPr/>
            </p:nvSpPr>
            <p:spPr>
              <a:xfrm>
                <a:off x="4005839" y="2635413"/>
                <a:ext cx="63159" cy="469693"/>
              </a:xfrm>
              <a:custGeom>
                <a:avLst/>
                <a:gdLst/>
                <a:ahLst/>
                <a:cxnLst/>
                <a:rect l="l" t="t" r="r" b="b"/>
                <a:pathLst>
                  <a:path w="161925" h="206375">
                    <a:moveTo>
                      <a:pt x="161472" y="206257"/>
                    </a:moveTo>
                    <a:lnTo>
                      <a:pt x="0" y="0"/>
                    </a:lnTo>
                  </a:path>
                </a:pathLst>
              </a:custGeom>
              <a:ln w="12700">
                <a:solidFill>
                  <a:srgbClr val="00844A"/>
                </a:solidFill>
              </a:ln>
            </p:spPr>
            <p:txBody>
              <a:bodyPr wrap="square" lIns="0" tIns="0" rIns="0" bIns="0" rtlCol="0"/>
              <a:lstStyle/>
              <a:p>
                <a:endParaRPr dirty="0"/>
              </a:p>
            </p:txBody>
          </p:sp>
          <p:sp>
            <p:nvSpPr>
              <p:cNvPr id="22" name="Rounded Rectangle 21">
                <a:extLst>
                  <a:ext uri="{FF2B5EF4-FFF2-40B4-BE49-F238E27FC236}">
                    <a16:creationId xmlns:a16="http://schemas.microsoft.com/office/drawing/2014/main" id="{3809A60F-161A-373E-86A8-E60766B774CC}"/>
                  </a:ext>
                </a:extLst>
              </p:cNvPr>
              <p:cNvSpPr/>
              <p:nvPr/>
            </p:nvSpPr>
            <p:spPr>
              <a:xfrm>
                <a:off x="3449130" y="2171449"/>
                <a:ext cx="1239740" cy="469693"/>
              </a:xfrm>
              <a:prstGeom prst="roundRect">
                <a:avLst/>
              </a:prstGeom>
              <a:solidFill>
                <a:srgbClr val="00844A">
                  <a:alpha val="10000"/>
                </a:srgbClr>
              </a:solidFill>
              <a:ln>
                <a:solidFill>
                  <a:srgbClr val="0084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CA" sz="850" b="1" spc="-10" dirty="0">
                    <a:solidFill>
                      <a:schemeClr val="tx1"/>
                    </a:solidFill>
                    <a:latin typeface="Arial" panose="020B0604020202020204" pitchFamily="34" charset="0"/>
                    <a:cs typeface="Arial" panose="020B0604020202020204" pitchFamily="34" charset="0"/>
                  </a:rPr>
                  <a:t>Clinician-scientist</a:t>
                </a:r>
              </a:p>
              <a:p>
                <a:pPr lvl="0" algn="ctr"/>
                <a:r>
                  <a:rPr lang="en-CA" sz="850" b="0" spc="-10" dirty="0">
                    <a:solidFill>
                      <a:schemeClr val="tx1"/>
                    </a:solidFill>
                    <a:latin typeface="Arial" panose="020B0604020202020204" pitchFamily="34" charset="0"/>
                    <a:cs typeface="Arial" panose="020B0604020202020204" pitchFamily="34" charset="0"/>
                  </a:rPr>
                  <a:t>(smoking cessation programs)</a:t>
                </a:r>
                <a:endParaRPr lang="en-US" sz="850" b="0" dirty="0">
                  <a:solidFill>
                    <a:schemeClr val="tx1"/>
                  </a:solidFill>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C666EDED-3C58-8A58-E7E9-A259FE1A7EA6}"/>
                </a:ext>
              </a:extLst>
            </p:cNvPr>
            <p:cNvGrpSpPr/>
            <p:nvPr/>
          </p:nvGrpSpPr>
          <p:grpSpPr>
            <a:xfrm>
              <a:off x="6494618" y="2821362"/>
              <a:ext cx="1976414" cy="998921"/>
              <a:chOff x="6494618" y="2821362"/>
              <a:chExt cx="1976414" cy="998921"/>
            </a:xfrm>
          </p:grpSpPr>
          <p:sp>
            <p:nvSpPr>
              <p:cNvPr id="19" name="Oval 18">
                <a:extLst>
                  <a:ext uri="{FF2B5EF4-FFF2-40B4-BE49-F238E27FC236}">
                    <a16:creationId xmlns:a16="http://schemas.microsoft.com/office/drawing/2014/main" id="{70F12447-EFCD-CFBC-A1A2-19185EEC3E3A}"/>
                  </a:ext>
                </a:extLst>
              </p:cNvPr>
              <p:cNvSpPr/>
              <p:nvPr/>
            </p:nvSpPr>
            <p:spPr>
              <a:xfrm>
                <a:off x="7472111" y="2821362"/>
                <a:ext cx="998921" cy="998921"/>
              </a:xfrm>
              <a:prstGeom prst="ellipse">
                <a:avLst/>
              </a:prstGeom>
              <a:solidFill>
                <a:srgbClr val="00844A">
                  <a:alpha val="10000"/>
                </a:srgbClr>
              </a:solidFill>
              <a:ln w="12700">
                <a:solidFill>
                  <a:srgbClr val="0084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50" b="1" dirty="0">
                    <a:solidFill>
                      <a:schemeClr val="tx1"/>
                    </a:solidFill>
                    <a:latin typeface="Arial" panose="020B0604020202020204" pitchFamily="34" charset="0"/>
                    <a:cs typeface="Arial" panose="020B0604020202020204" pitchFamily="34" charset="0"/>
                  </a:rPr>
                  <a:t>Interest Holders</a:t>
                </a:r>
              </a:p>
            </p:txBody>
          </p:sp>
          <p:sp>
            <p:nvSpPr>
              <p:cNvPr id="20" name="object 179">
                <a:extLst>
                  <a:ext uri="{FF2B5EF4-FFF2-40B4-BE49-F238E27FC236}">
                    <a16:creationId xmlns:a16="http://schemas.microsoft.com/office/drawing/2014/main" id="{3E708375-A792-EA19-5067-9B4186C11830}"/>
                  </a:ext>
                </a:extLst>
              </p:cNvPr>
              <p:cNvSpPr/>
              <p:nvPr/>
            </p:nvSpPr>
            <p:spPr>
              <a:xfrm rot="20071215">
                <a:off x="6494618" y="3794947"/>
                <a:ext cx="1096939" cy="0"/>
              </a:xfrm>
              <a:custGeom>
                <a:avLst/>
                <a:gdLst/>
                <a:ahLst/>
                <a:cxnLst/>
                <a:rect l="l" t="t" r="r" b="b"/>
                <a:pathLst>
                  <a:path w="545464">
                    <a:moveTo>
                      <a:pt x="0" y="0"/>
                    </a:moveTo>
                    <a:lnTo>
                      <a:pt x="545278" y="0"/>
                    </a:lnTo>
                  </a:path>
                </a:pathLst>
              </a:custGeom>
              <a:ln w="12700">
                <a:solidFill>
                  <a:srgbClr val="00844A"/>
                </a:solidFill>
              </a:ln>
            </p:spPr>
            <p:txBody>
              <a:bodyPr wrap="square" lIns="0" tIns="0" rIns="0" bIns="0" rtlCol="0"/>
              <a:lstStyle/>
              <a:p>
                <a:endParaRPr dirty="0"/>
              </a:p>
            </p:txBody>
          </p:sp>
        </p:grpSp>
      </p:grpSp>
    </p:spTree>
    <p:extLst>
      <p:ext uri="{BB962C8B-B14F-4D97-AF65-F5344CB8AC3E}">
        <p14:creationId xmlns:p14="http://schemas.microsoft.com/office/powerpoint/2010/main" val="3159156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47695E-0409-8353-7296-0C99E8EA536E}"/>
              </a:ext>
            </a:extLst>
          </p:cNvPr>
          <p:cNvSpPr>
            <a:spLocks noGrp="1"/>
          </p:cNvSpPr>
          <p:nvPr>
            <p:ph idx="1"/>
          </p:nvPr>
        </p:nvSpPr>
        <p:spPr>
          <a:xfrm>
            <a:off x="457200" y="1275569"/>
            <a:ext cx="8229600" cy="2069797"/>
          </a:xfrm>
        </p:spPr>
        <p:txBody>
          <a:bodyPr vert="horz" lIns="91440" tIns="45720" rIns="91440" bIns="45720" rtlCol="0" anchor="t">
            <a:noAutofit/>
          </a:bodyPr>
          <a:lstStyle/>
          <a:p>
            <a:r>
              <a:rPr lang="en-US" sz="2000" b="1" dirty="0">
                <a:latin typeface="Arial"/>
                <a:ea typeface="Calibri"/>
                <a:cs typeface="Calibri"/>
              </a:rPr>
              <a:t>Task Force members</a:t>
            </a:r>
            <a:r>
              <a:rPr lang="en-US" sz="2000" dirty="0">
                <a:latin typeface="Arial"/>
                <a:ea typeface="Calibri"/>
                <a:cs typeface="Calibri"/>
              </a:rPr>
              <a:t> declared no conflicts of interest or financial relationships beyond their work and support of the task force</a:t>
            </a:r>
            <a:endParaRPr lang="en-US" sz="2000" dirty="0">
              <a:latin typeface="Arial"/>
            </a:endParaRPr>
          </a:p>
          <a:p>
            <a:r>
              <a:rPr lang="en-US" sz="2000" b="1" dirty="0">
                <a:latin typeface="Arial"/>
                <a:ea typeface="Calibri"/>
                <a:cs typeface="Arial"/>
              </a:rPr>
              <a:t>Steven L. Bernstein</a:t>
            </a:r>
            <a:r>
              <a:rPr lang="en-US" sz="2000" dirty="0">
                <a:latin typeface="Arial"/>
                <a:ea typeface="Calibri"/>
                <a:cs typeface="Arial"/>
              </a:rPr>
              <a:t> declared no conflicts of interest</a:t>
            </a:r>
          </a:p>
          <a:p>
            <a:endParaRPr lang="en-US" sz="2000" dirty="0">
              <a:ea typeface="Calibri"/>
              <a:cs typeface="Calibri"/>
            </a:endParaRPr>
          </a:p>
          <a:p>
            <a:pPr marL="0" indent="0">
              <a:buNone/>
            </a:pPr>
            <a:endParaRPr lang="en-US" sz="2000" dirty="0">
              <a:latin typeface="Arial"/>
              <a:ea typeface="Calibri"/>
              <a:cs typeface="Helvetica"/>
            </a:endParaRPr>
          </a:p>
        </p:txBody>
      </p:sp>
      <p:sp>
        <p:nvSpPr>
          <p:cNvPr id="4" name="Slide Number Placeholder 3">
            <a:extLst>
              <a:ext uri="{FF2B5EF4-FFF2-40B4-BE49-F238E27FC236}">
                <a16:creationId xmlns:a16="http://schemas.microsoft.com/office/drawing/2014/main" id="{7730559E-90CB-7350-6CE1-ED8DD5259A89}"/>
              </a:ext>
            </a:extLst>
          </p:cNvPr>
          <p:cNvSpPr>
            <a:spLocks noGrp="1"/>
          </p:cNvSpPr>
          <p:nvPr>
            <p:ph type="sldNum" sz="quarter" idx="12"/>
          </p:nvPr>
        </p:nvSpPr>
        <p:spPr/>
        <p:txBody>
          <a:bodyPr/>
          <a:lstStyle/>
          <a:p>
            <a:fld id="{E3D5E142-BA66-4577-AABD-3D3B043058E5}" type="slidenum">
              <a:rPr lang="en-US" smtClean="0"/>
              <a:pPr/>
              <a:t>11</a:t>
            </a:fld>
            <a:endParaRPr lang="en-US"/>
          </a:p>
        </p:txBody>
      </p:sp>
      <p:sp>
        <p:nvSpPr>
          <p:cNvPr id="5" name="Title 1">
            <a:extLst>
              <a:ext uri="{FF2B5EF4-FFF2-40B4-BE49-F238E27FC236}">
                <a16:creationId xmlns:a16="http://schemas.microsoft.com/office/drawing/2014/main" id="{B326810B-BCC8-E585-CC2C-CB760054929A}"/>
              </a:ext>
            </a:extLst>
          </p:cNvPr>
          <p:cNvSpPr txBox="1">
            <a:spLocks/>
          </p:cNvSpPr>
          <p:nvPr/>
        </p:nvSpPr>
        <p:spPr>
          <a:xfrm>
            <a:off x="457200" y="533400"/>
            <a:ext cx="8229600" cy="76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r>
              <a:rPr lang="en-US" sz="3200" dirty="0">
                <a:solidFill>
                  <a:srgbClr val="007BC3"/>
                </a:solidFill>
                <a:latin typeface="Arial"/>
                <a:cs typeface="Arial"/>
              </a:rPr>
              <a:t>Conflicts of interest</a:t>
            </a:r>
            <a:endParaRPr lang="en-US" sz="3200" dirty="0">
              <a:solidFill>
                <a:schemeClr val="accent2"/>
              </a:solidFill>
            </a:endParaRPr>
          </a:p>
        </p:txBody>
      </p:sp>
    </p:spTree>
    <p:extLst>
      <p:ext uri="{BB962C8B-B14F-4D97-AF65-F5344CB8AC3E}">
        <p14:creationId xmlns:p14="http://schemas.microsoft.com/office/powerpoint/2010/main" val="2835599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10829"/>
            <a:ext cx="8229600" cy="762000"/>
          </a:xfrm>
        </p:spPr>
        <p:txBody>
          <a:bodyPr>
            <a:normAutofit/>
          </a:bodyPr>
          <a:lstStyle/>
          <a:p>
            <a:r>
              <a:rPr lang="en-US" dirty="0">
                <a:solidFill>
                  <a:srgbClr val="007BC3"/>
                </a:solidFill>
                <a:latin typeface="Arial"/>
                <a:cs typeface="Arial"/>
              </a:rPr>
              <a:t>Conflicts of interest – Dr. Peter Selby</a:t>
            </a:r>
            <a:endParaRPr lang="en-US" dirty="0"/>
          </a:p>
        </p:txBody>
      </p:sp>
      <p:sp>
        <p:nvSpPr>
          <p:cNvPr id="3" name="Content Placeholder 2"/>
          <p:cNvSpPr>
            <a:spLocks noGrp="1"/>
          </p:cNvSpPr>
          <p:nvPr>
            <p:ph idx="1"/>
          </p:nvPr>
        </p:nvSpPr>
        <p:spPr>
          <a:xfrm>
            <a:off x="112143" y="1072829"/>
            <a:ext cx="8919712" cy="5200265"/>
          </a:xfrm>
        </p:spPr>
        <p:txBody>
          <a:bodyPr vert="horz" lIns="91440" tIns="45720" rIns="91440" bIns="45720" rtlCol="0" anchor="t">
            <a:noAutofit/>
          </a:bodyPr>
          <a:lstStyle/>
          <a:p>
            <a:pPr marL="0" indent="0">
              <a:buNone/>
            </a:pPr>
            <a:r>
              <a:rPr lang="en-US" sz="1300" b="1" dirty="0">
                <a:latin typeface="Arial"/>
                <a:cs typeface="Arial"/>
              </a:rPr>
              <a:t>Disclosures </a:t>
            </a:r>
            <a:endParaRPr lang="en-US" sz="1300" dirty="0">
              <a:latin typeface="Arial"/>
              <a:cs typeface="Arial"/>
            </a:endParaRPr>
          </a:p>
          <a:p>
            <a:r>
              <a:rPr lang="en-US" sz="1300" b="1" dirty="0">
                <a:latin typeface="Arial"/>
                <a:cs typeface="Arial"/>
              </a:rPr>
              <a:t>Grants/Research Support: </a:t>
            </a:r>
            <a:r>
              <a:rPr lang="en-US" sz="1300" dirty="0">
                <a:latin typeface="Arial"/>
                <a:cs typeface="Arial"/>
              </a:rPr>
              <a:t>Pfizer Inc, Canadian Partnership Against Cancer, Ontario Neurotrauma Foundation, Patient-</a:t>
            </a:r>
            <a:r>
              <a:rPr lang="en-US" sz="1300" dirty="0" err="1">
                <a:latin typeface="Arial"/>
                <a:cs typeface="Arial"/>
              </a:rPr>
              <a:t>Centred</a:t>
            </a:r>
            <a:r>
              <a:rPr lang="en-US" sz="1300" dirty="0">
                <a:latin typeface="Arial"/>
                <a:cs typeface="Arial"/>
              </a:rPr>
              <a:t> Outcome Research Institute, Canadian  Institutes of Health Research, Cancer Care Society, Health Canada, Canadian Cancer Society Research Institute (CCSRI), Medical Psychiatry Alliance, Ontario Ministry of Health and Long-Term Care, Public Health Agency of Canada, Juvenile Diabetes Research Foundation, Brain Canada Foundation, National Research Council of Canada, New Frontiers in Research Fund.</a:t>
            </a:r>
          </a:p>
          <a:p>
            <a:endParaRPr lang="en-US" sz="1300" dirty="0"/>
          </a:p>
          <a:p>
            <a:r>
              <a:rPr lang="en-US" sz="1300" b="1" dirty="0">
                <a:latin typeface="Arial"/>
                <a:cs typeface="Arial"/>
              </a:rPr>
              <a:t>Speaking Engagements/Honoraria</a:t>
            </a:r>
            <a:r>
              <a:rPr lang="en-US" sz="1300" dirty="0">
                <a:latin typeface="Arial"/>
                <a:cs typeface="Arial"/>
              </a:rPr>
              <a:t> (content not subject to sponsor approval): University of Ottawa, Veterans Affairs Canada, American Society of Addiction Medicine, VRGT, University of Rochester Medical Center, The Lung Health Foundation, University of Toronto (DFCM), Winter Dental Clinic, ECHO, Ontario College of Family Physician, Queen’s University, </a:t>
            </a:r>
            <a:r>
              <a:rPr lang="en-US" sz="1300" dirty="0" err="1">
                <a:latin typeface="Arial"/>
                <a:cs typeface="Arial"/>
              </a:rPr>
              <a:t>Quitpath</a:t>
            </a:r>
            <a:r>
              <a:rPr lang="en-US" sz="1300" dirty="0">
                <a:latin typeface="Arial"/>
                <a:cs typeface="Arial"/>
              </a:rPr>
              <a:t> Yukon, Government of Singapore, Canadian Public Health Association, </a:t>
            </a:r>
            <a:r>
              <a:rPr lang="en-US" sz="1300" dirty="0" err="1">
                <a:latin typeface="Arial"/>
                <a:cs typeface="Arial"/>
              </a:rPr>
              <a:t>Vitalité</a:t>
            </a:r>
            <a:r>
              <a:rPr lang="en-US" sz="1300" dirty="0">
                <a:latin typeface="Arial"/>
                <a:cs typeface="Arial"/>
              </a:rPr>
              <a:t> Health Network New Brunswick, Horizon Health Network, Mayo Clinic, Sioux Lookout-NOSM Local Education Group (SLLEG), Royal College of Physicians and Surgeons of Canada, Canadian Partnership Against Cancer, Battle River Treaty 6 Healthcare, Lung Association of Nova Scotia, Exchange Summit, Toronto Public Health, Ontario Association of Public Health Dentistry.</a:t>
            </a:r>
          </a:p>
          <a:p>
            <a:pPr marL="0" indent="0">
              <a:buNone/>
            </a:pPr>
            <a:endParaRPr lang="en-US" sz="1300" dirty="0"/>
          </a:p>
          <a:p>
            <a:r>
              <a:rPr lang="en-US" sz="1300" b="1" dirty="0">
                <a:latin typeface="Arial"/>
                <a:cs typeface="Arial"/>
              </a:rPr>
              <a:t>Travel and accommodation coverage related to speaking engagements</a:t>
            </a:r>
            <a:r>
              <a:rPr lang="en-US" sz="1300" dirty="0">
                <a:latin typeface="Arial"/>
                <a:cs typeface="Arial"/>
              </a:rPr>
              <a:t>: Queen’s University, Government of Singapore, American Society of Addiction Medicine, Health Canada, Canadian Society of Addictions Medicine, E-Cigarette Summit UK, Sioux Lookout-NOSM Local Education Group (SLLEG), University of Ottawa.</a:t>
            </a:r>
          </a:p>
          <a:p>
            <a:pPr marL="0" indent="0">
              <a:buNone/>
            </a:pPr>
            <a:endParaRPr lang="en-US" sz="1300" dirty="0"/>
          </a:p>
          <a:p>
            <a:r>
              <a:rPr lang="en-US" sz="1300" b="1" dirty="0">
                <a:latin typeface="Arial"/>
                <a:cs typeface="Arial"/>
              </a:rPr>
              <a:t>Other: </a:t>
            </a:r>
            <a:r>
              <a:rPr lang="en-US" sz="1300" dirty="0">
                <a:latin typeface="Arial"/>
                <a:cs typeface="Arial"/>
              </a:rPr>
              <a:t>(Received drugs free/discounted for study through open tender process): </a:t>
            </a:r>
            <a:r>
              <a:rPr lang="en-US" sz="1300" dirty="0" err="1">
                <a:latin typeface="Arial"/>
                <a:cs typeface="Arial"/>
              </a:rPr>
              <a:t>Kenvue</a:t>
            </a:r>
            <a:r>
              <a:rPr lang="en-US" sz="1300" dirty="0">
                <a:latin typeface="Arial"/>
                <a:cs typeface="Arial"/>
              </a:rPr>
              <a:t>, </a:t>
            </a:r>
            <a:r>
              <a:rPr lang="en-US" sz="1300" dirty="0" err="1">
                <a:latin typeface="Arial"/>
                <a:cs typeface="Arial"/>
              </a:rPr>
              <a:t>Haleon</a:t>
            </a:r>
            <a:r>
              <a:rPr lang="en-US" sz="1300" dirty="0">
                <a:latin typeface="Arial"/>
                <a:cs typeface="Arial"/>
              </a:rPr>
              <a:t> and Pfizer Inc.  </a:t>
            </a:r>
          </a:p>
          <a:p>
            <a:pPr marL="0" indent="0">
              <a:buNone/>
            </a:pPr>
            <a:endParaRPr lang="en-US" sz="1300" dirty="0"/>
          </a:p>
          <a:p>
            <a:pPr marL="0" indent="0" algn="ctr">
              <a:buNone/>
            </a:pPr>
            <a:r>
              <a:rPr lang="en-US" sz="1300" b="1" dirty="0">
                <a:latin typeface="Arial"/>
                <a:cs typeface="Arial"/>
              </a:rPr>
              <a:t>NO TOBACCO or VAPING or ALCOHOL or FOOD INDUSTRY FUNDING</a:t>
            </a:r>
          </a:p>
        </p:txBody>
      </p:sp>
      <p:sp>
        <p:nvSpPr>
          <p:cNvPr id="4" name="Slide Number Placeholder 3"/>
          <p:cNvSpPr>
            <a:spLocks noGrp="1"/>
          </p:cNvSpPr>
          <p:nvPr>
            <p:ph type="sldNum" sz="quarter" idx="12"/>
          </p:nvPr>
        </p:nvSpPr>
        <p:spPr/>
        <p:txBody>
          <a:bodyPr/>
          <a:lstStyle/>
          <a:p>
            <a:fld id="{E3D5E142-BA66-4577-AABD-3D3B043058E5}" type="slidenum">
              <a:rPr lang="en-US" smtClean="0"/>
              <a:pPr/>
              <a:t>12</a:t>
            </a:fld>
            <a:endParaRPr lang="en-US"/>
          </a:p>
        </p:txBody>
      </p:sp>
    </p:spTree>
    <p:extLst>
      <p:ext uri="{BB962C8B-B14F-4D97-AF65-F5344CB8AC3E}">
        <p14:creationId xmlns:p14="http://schemas.microsoft.com/office/powerpoint/2010/main" val="4291474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F12CB073-11E3-AB8B-4B85-F226551144EF}"/>
              </a:ext>
            </a:extLst>
          </p:cNvPr>
          <p:cNvSpPr>
            <a:spLocks noGrp="1"/>
          </p:cNvSpPr>
          <p:nvPr>
            <p:ph type="body" idx="1"/>
          </p:nvPr>
        </p:nvSpPr>
        <p:spPr>
          <a:xfrm>
            <a:off x="685800" y="2892552"/>
            <a:ext cx="7772400" cy="1472184"/>
          </a:xfrm>
        </p:spPr>
        <p:txBody>
          <a:bodyPr/>
          <a:lstStyle/>
          <a:p>
            <a:r>
              <a:rPr lang="fr-FR" err="1"/>
              <a:t>Facts</a:t>
            </a:r>
            <a:r>
              <a:rPr lang="fr-FR"/>
              <a:t> about </a:t>
            </a:r>
            <a:r>
              <a:rPr lang="fr-FR" err="1"/>
              <a:t>tobacco</a:t>
            </a:r>
            <a:r>
              <a:rPr lang="fr-FR"/>
              <a:t> smoking</a:t>
            </a:r>
          </a:p>
        </p:txBody>
      </p:sp>
      <p:sp>
        <p:nvSpPr>
          <p:cNvPr id="4" name="Espace réservé du numéro de diapositive 3">
            <a:extLst>
              <a:ext uri="{FF2B5EF4-FFF2-40B4-BE49-F238E27FC236}">
                <a16:creationId xmlns:a16="http://schemas.microsoft.com/office/drawing/2014/main" id="{766643DE-E7A7-1ECA-2E7A-B5A963D9C08D}"/>
              </a:ext>
            </a:extLst>
          </p:cNvPr>
          <p:cNvSpPr>
            <a:spLocks noGrp="1"/>
          </p:cNvSpPr>
          <p:nvPr>
            <p:ph type="sldNum" sz="quarter" idx="12"/>
          </p:nvPr>
        </p:nvSpPr>
        <p:spPr/>
        <p:txBody>
          <a:bodyPr/>
          <a:lstStyle/>
          <a:p>
            <a:fld id="{E3D5E142-BA66-4577-AABD-3D3B043058E5}" type="slidenum">
              <a:rPr lang="en-US" smtClean="0"/>
              <a:pPr/>
              <a:t>13</a:t>
            </a:fld>
            <a:endParaRPr lang="en-US"/>
          </a:p>
        </p:txBody>
      </p:sp>
    </p:spTree>
    <p:extLst>
      <p:ext uri="{BB962C8B-B14F-4D97-AF65-F5344CB8AC3E}">
        <p14:creationId xmlns:p14="http://schemas.microsoft.com/office/powerpoint/2010/main" val="3395043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467731" y="1605424"/>
            <a:ext cx="8095501" cy="3062194"/>
          </a:xfrm>
        </p:spPr>
        <p:txBody>
          <a:bodyPr vert="horz" lIns="91440" tIns="45720" rIns="91440" bIns="45720" rtlCol="0" anchor="t">
            <a:noAutofit/>
          </a:bodyPr>
          <a:lstStyle/>
          <a:p>
            <a:pPr>
              <a:spcAft>
                <a:spcPts val="600"/>
              </a:spcAft>
            </a:pPr>
            <a:r>
              <a:rPr lang="en-CA" altLang="en-US" dirty="0">
                <a:latin typeface="Arial"/>
                <a:cs typeface="Arial"/>
              </a:rPr>
              <a:t>#1 cause of preventable disease and death in Canada</a:t>
            </a:r>
          </a:p>
          <a:p>
            <a:pPr>
              <a:spcAft>
                <a:spcPts val="600"/>
              </a:spcAft>
            </a:pPr>
            <a:r>
              <a:rPr lang="en-CA" altLang="en-US" dirty="0">
                <a:latin typeface="Arial"/>
                <a:cs typeface="Arial"/>
              </a:rPr>
              <a:t>Increases risk of cancers, lung disease, heart disease, strokes and more </a:t>
            </a:r>
          </a:p>
          <a:p>
            <a:pPr>
              <a:spcAft>
                <a:spcPts val="600"/>
              </a:spcAft>
            </a:pPr>
            <a:endParaRPr lang="en-CA" altLang="en-US" dirty="0">
              <a:latin typeface="Arial"/>
              <a:cs typeface="Arial"/>
            </a:endParaRPr>
          </a:p>
          <a:p>
            <a:pPr>
              <a:spcAft>
                <a:spcPts val="600"/>
              </a:spcAft>
            </a:pPr>
            <a:r>
              <a:rPr lang="en-CA" altLang="en-US" dirty="0">
                <a:latin typeface="Arial"/>
                <a:cs typeface="Arial"/>
              </a:rPr>
              <a:t>Contains 7000+ chemicals &amp; 70 carcinogens</a:t>
            </a:r>
          </a:p>
          <a:p>
            <a:endParaRPr lang="en-CA" dirty="0">
              <a:solidFill>
                <a:srgbClr val="000000"/>
              </a:solidFill>
              <a:latin typeface="Arial"/>
              <a:cs typeface="Arial"/>
            </a:endParaRPr>
          </a:p>
          <a:p>
            <a:r>
              <a:rPr lang="en-CA" dirty="0">
                <a:solidFill>
                  <a:srgbClr val="000000"/>
                </a:solidFill>
                <a:latin typeface="Arial"/>
                <a:cs typeface="Arial"/>
              </a:rPr>
              <a:t>Often takes many times to quit</a:t>
            </a:r>
          </a:p>
          <a:p>
            <a:r>
              <a:rPr lang="en-CA" dirty="0">
                <a:solidFill>
                  <a:srgbClr val="000000"/>
                </a:solidFill>
                <a:latin typeface="Arial"/>
                <a:cs typeface="Arial"/>
              </a:rPr>
              <a:t>Often takes different interventions to quit</a:t>
            </a:r>
            <a:endParaRPr lang="en-CA" dirty="0"/>
          </a:p>
          <a:p>
            <a:pPr>
              <a:spcAft>
                <a:spcPts val="600"/>
              </a:spcAft>
            </a:pPr>
            <a:r>
              <a:rPr lang="en-CA" altLang="en-US" b="1" dirty="0">
                <a:solidFill>
                  <a:srgbClr val="EA552E"/>
                </a:solidFill>
                <a:latin typeface="Arial"/>
                <a:cs typeface="Arial"/>
              </a:rPr>
              <a:t>Is highly addictive and hard to stop</a:t>
            </a:r>
          </a:p>
          <a:p>
            <a:pPr marL="0" indent="0">
              <a:spcAft>
                <a:spcPts val="600"/>
              </a:spcAft>
              <a:buNone/>
            </a:pPr>
            <a:endParaRPr lang="fr-CA" dirty="0"/>
          </a:p>
        </p:txBody>
      </p:sp>
      <p:pic>
        <p:nvPicPr>
          <p:cNvPr id="2" name="Picture 1" descr="A trash can full of cigarettes and a warning sign&#10;&#10;AI-generated content may be incorrect.">
            <a:extLst>
              <a:ext uri="{FF2B5EF4-FFF2-40B4-BE49-F238E27FC236}">
                <a16:creationId xmlns:a16="http://schemas.microsoft.com/office/drawing/2014/main" id="{CF497BEC-1BAC-1B1C-8D84-7DA1A9802A4C}"/>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010400" y="4382209"/>
            <a:ext cx="2133600" cy="2112206"/>
          </a:xfrm>
          <a:prstGeom prst="rect">
            <a:avLst/>
          </a:prstGeom>
        </p:spPr>
      </p:pic>
      <p:sp>
        <p:nvSpPr>
          <p:cNvPr id="4" name="Slide Number Placeholder 2">
            <a:extLst>
              <a:ext uri="{FF2B5EF4-FFF2-40B4-BE49-F238E27FC236}">
                <a16:creationId xmlns:a16="http://schemas.microsoft.com/office/drawing/2014/main" id="{15D07487-6BAD-CA14-D39F-0E8159FCA49D}"/>
              </a:ext>
            </a:extLst>
          </p:cNvPr>
          <p:cNvSpPr>
            <a:spLocks noGrp="1"/>
          </p:cNvSpPr>
          <p:nvPr>
            <p:ph type="sldNum" sz="quarter" idx="12"/>
          </p:nvPr>
        </p:nvSpPr>
        <p:spPr>
          <a:xfrm>
            <a:off x="6553200" y="6264275"/>
            <a:ext cx="2133600" cy="365125"/>
          </a:xfrm>
        </p:spPr>
        <p:txBody>
          <a:bodyPr/>
          <a:lstStyle/>
          <a:p>
            <a:fld id="{E3D5E142-BA66-4577-AABD-3D3B043058E5}" type="slidenum">
              <a:rPr lang="en-US" smtClean="0"/>
              <a:t>14</a:t>
            </a:fld>
            <a:endParaRPr lang="en-US"/>
          </a:p>
        </p:txBody>
      </p:sp>
      <p:cxnSp>
        <p:nvCxnSpPr>
          <p:cNvPr id="6" name="Straight Connector 5">
            <a:extLst>
              <a:ext uri="{FF2B5EF4-FFF2-40B4-BE49-F238E27FC236}">
                <a16:creationId xmlns:a16="http://schemas.microsoft.com/office/drawing/2014/main" id="{C2C3368F-4DDC-596C-31C0-6D71C4874B98}"/>
              </a:ext>
            </a:extLst>
          </p:cNvPr>
          <p:cNvCxnSpPr/>
          <p:nvPr/>
        </p:nvCxnSpPr>
        <p:spPr>
          <a:xfrm>
            <a:off x="333632" y="3193465"/>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40BB313-6AC1-9147-D801-4BA571BCBAD4}"/>
              </a:ext>
            </a:extLst>
          </p:cNvPr>
          <p:cNvCxnSpPr/>
          <p:nvPr/>
        </p:nvCxnSpPr>
        <p:spPr>
          <a:xfrm>
            <a:off x="333632" y="4322049"/>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03043190-EA45-09EF-29B5-C72D83B5A009}"/>
              </a:ext>
            </a:extLst>
          </p:cNvPr>
          <p:cNvSpPr txBox="1">
            <a:spLocks/>
          </p:cNvSpPr>
          <p:nvPr/>
        </p:nvSpPr>
        <p:spPr>
          <a:xfrm>
            <a:off x="457200" y="550459"/>
            <a:ext cx="5030906" cy="123114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r>
              <a:rPr lang="en-CA" sz="3200" dirty="0">
                <a:solidFill>
                  <a:schemeClr val="accent2"/>
                </a:solidFill>
                <a:latin typeface="Arial"/>
                <a:cs typeface="Arial"/>
              </a:rPr>
              <a:t>Tobacco smoking</a:t>
            </a:r>
          </a:p>
        </p:txBody>
      </p:sp>
    </p:spTree>
    <p:extLst>
      <p:ext uri="{BB962C8B-B14F-4D97-AF65-F5344CB8AC3E}">
        <p14:creationId xmlns:p14="http://schemas.microsoft.com/office/powerpoint/2010/main" val="3850109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27522-CE0D-C9A4-5982-E30DDEFC1828}"/>
            </a:ext>
          </a:extLst>
        </p:cNvPr>
        <p:cNvGrpSpPr/>
        <p:nvPr/>
      </p:nvGrpSpPr>
      <p:grpSpPr>
        <a:xfrm>
          <a:off x="0" y="0"/>
          <a:ext cx="0" cy="0"/>
          <a:chOff x="0" y="0"/>
          <a:chExt cx="0" cy="0"/>
        </a:xfrm>
      </p:grpSpPr>
      <p:sp>
        <p:nvSpPr>
          <p:cNvPr id="9219" name="Content Placeholder 2">
            <a:extLst>
              <a:ext uri="{FF2B5EF4-FFF2-40B4-BE49-F238E27FC236}">
                <a16:creationId xmlns:a16="http://schemas.microsoft.com/office/drawing/2014/main" id="{182B54A7-3158-AE51-CD9E-5EB9AEBD2F95}"/>
              </a:ext>
            </a:extLst>
          </p:cNvPr>
          <p:cNvSpPr>
            <a:spLocks noGrp="1"/>
          </p:cNvSpPr>
          <p:nvPr>
            <p:ph idx="1"/>
          </p:nvPr>
        </p:nvSpPr>
        <p:spPr>
          <a:xfrm>
            <a:off x="255519" y="1716323"/>
            <a:ext cx="8632719" cy="516971"/>
          </a:xfrm>
        </p:spPr>
        <p:txBody>
          <a:bodyPr vert="horz" lIns="91440" tIns="45720" rIns="91440" bIns="45720" rtlCol="0" anchor="t">
            <a:noAutofit/>
          </a:bodyPr>
          <a:lstStyle/>
          <a:p>
            <a:pPr marL="0" indent="0" algn="ctr">
              <a:spcAft>
                <a:spcPts val="600"/>
              </a:spcAft>
              <a:buNone/>
            </a:pPr>
            <a:r>
              <a:rPr lang="en-CA" sz="3200">
                <a:latin typeface="Arial"/>
                <a:cs typeface="Arial"/>
              </a:rPr>
              <a:t>2022: 11% of Canadians age </a:t>
            </a:r>
            <a:br>
              <a:rPr lang="en-CA" sz="3200">
                <a:latin typeface="Arial"/>
                <a:cs typeface="Arial"/>
              </a:rPr>
            </a:br>
            <a:r>
              <a:rPr lang="en-CA" sz="3200">
                <a:latin typeface="Arial"/>
                <a:cs typeface="Arial"/>
              </a:rPr>
              <a:t>15 years and older smoke</a:t>
            </a:r>
            <a:endParaRPr lang="en-US" sz="3200"/>
          </a:p>
          <a:p>
            <a:pPr marL="0" indent="0">
              <a:spcAft>
                <a:spcPts val="600"/>
              </a:spcAft>
              <a:buNone/>
            </a:pPr>
            <a:endParaRPr lang="en-CA" altLang="en-US" sz="2000"/>
          </a:p>
          <a:p>
            <a:pPr>
              <a:spcAft>
                <a:spcPts val="600"/>
              </a:spcAft>
            </a:pPr>
            <a:endParaRPr lang="en-CA" altLang="en-US" sz="2000"/>
          </a:p>
          <a:p>
            <a:pPr marL="0" indent="0">
              <a:spcAft>
                <a:spcPts val="600"/>
              </a:spcAft>
              <a:buNone/>
            </a:pPr>
            <a:endParaRPr lang="en-CA" altLang="en-US" sz="2000"/>
          </a:p>
          <a:p>
            <a:pPr marL="0" indent="0">
              <a:spcAft>
                <a:spcPts val="600"/>
              </a:spcAft>
              <a:buNone/>
            </a:pPr>
            <a:endParaRPr lang="fr-CA" sz="2000"/>
          </a:p>
        </p:txBody>
      </p:sp>
      <p:sp>
        <p:nvSpPr>
          <p:cNvPr id="5" name="Title 1">
            <a:extLst>
              <a:ext uri="{FF2B5EF4-FFF2-40B4-BE49-F238E27FC236}">
                <a16:creationId xmlns:a16="http://schemas.microsoft.com/office/drawing/2014/main" id="{A942B162-FA56-82AC-9BAC-3EA8485B959D}"/>
              </a:ext>
            </a:extLst>
          </p:cNvPr>
          <p:cNvSpPr txBox="1">
            <a:spLocks/>
          </p:cNvSpPr>
          <p:nvPr/>
        </p:nvSpPr>
        <p:spPr>
          <a:xfrm>
            <a:off x="457200" y="550459"/>
            <a:ext cx="5030906" cy="123114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r>
              <a:rPr lang="en-CA" sz="3200" dirty="0">
                <a:solidFill>
                  <a:schemeClr val="accent2"/>
                </a:solidFill>
                <a:latin typeface="Arial"/>
                <a:cs typeface="Arial"/>
              </a:rPr>
              <a:t>Who smokes</a:t>
            </a:r>
          </a:p>
        </p:txBody>
      </p:sp>
      <p:sp>
        <p:nvSpPr>
          <p:cNvPr id="6" name="Content Placeholder 2">
            <a:extLst>
              <a:ext uri="{FF2B5EF4-FFF2-40B4-BE49-F238E27FC236}">
                <a16:creationId xmlns:a16="http://schemas.microsoft.com/office/drawing/2014/main" id="{CA55E794-6164-D259-A2C3-E3B3336B974B}"/>
              </a:ext>
            </a:extLst>
          </p:cNvPr>
          <p:cNvSpPr txBox="1">
            <a:spLocks/>
          </p:cNvSpPr>
          <p:nvPr/>
        </p:nvSpPr>
        <p:spPr>
          <a:xfrm>
            <a:off x="1001949" y="4464646"/>
            <a:ext cx="2731843" cy="828445"/>
          </a:xfrm>
          <a:prstGeom prst="rect">
            <a:avLst/>
          </a:prstGeom>
        </p:spPr>
        <p:txBody>
          <a:bodyPr vert="horz" lIns="91440" tIns="45720" rIns="91440" bIns="45720" rtlCol="0" anchor="t">
            <a:noAutofit/>
          </a:bodyPr>
          <a:lstStyle>
            <a:defPPr>
              <a:defRPr lang="en-US"/>
            </a:defPPr>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600"/>
              </a:spcAft>
            </a:pPr>
            <a:r>
              <a:rPr lang="en-CA">
                <a:latin typeface="Arial"/>
                <a:cs typeface="Arial"/>
              </a:rPr>
              <a:t>13% of males,</a:t>
            </a:r>
          </a:p>
          <a:p>
            <a:pPr>
              <a:spcAft>
                <a:spcPts val="600"/>
              </a:spcAft>
            </a:pPr>
            <a:r>
              <a:rPr lang="en-CA">
                <a:latin typeface="Arial"/>
                <a:cs typeface="Arial"/>
              </a:rPr>
              <a:t>9% of females</a:t>
            </a:r>
            <a:endParaRPr lang="en-US"/>
          </a:p>
          <a:p>
            <a:pPr>
              <a:spcAft>
                <a:spcPts val="600"/>
              </a:spcAft>
            </a:pPr>
            <a:endParaRPr lang="en-CA" altLang="en-US"/>
          </a:p>
          <a:p>
            <a:pPr>
              <a:spcAft>
                <a:spcPts val="600"/>
              </a:spcAft>
            </a:pPr>
            <a:endParaRPr lang="en-CA" altLang="en-US"/>
          </a:p>
          <a:p>
            <a:pPr marL="0" indent="0">
              <a:spcAft>
                <a:spcPts val="600"/>
              </a:spcAft>
              <a:buNone/>
            </a:pPr>
            <a:endParaRPr lang="fr-CA"/>
          </a:p>
        </p:txBody>
      </p:sp>
      <p:sp>
        <p:nvSpPr>
          <p:cNvPr id="7" name="Content Placeholder 2">
            <a:extLst>
              <a:ext uri="{FF2B5EF4-FFF2-40B4-BE49-F238E27FC236}">
                <a16:creationId xmlns:a16="http://schemas.microsoft.com/office/drawing/2014/main" id="{5C71AB75-DE1F-A371-86CC-0BA48101AD2B}"/>
              </a:ext>
            </a:extLst>
          </p:cNvPr>
          <p:cNvSpPr txBox="1">
            <a:spLocks/>
          </p:cNvSpPr>
          <p:nvPr/>
        </p:nvSpPr>
        <p:spPr>
          <a:xfrm>
            <a:off x="5302061" y="4464646"/>
            <a:ext cx="2873611" cy="549771"/>
          </a:xfrm>
          <a:prstGeom prst="rect">
            <a:avLst/>
          </a:prstGeom>
        </p:spPr>
        <p:txBody>
          <a:bodyPr vert="horz" lIns="91440" tIns="45720" rIns="91440" bIns="45720" rtlCol="0" anchor="t">
            <a:noAutofit/>
          </a:bodyPr>
          <a:lstStyle>
            <a:defPPr>
              <a:defRPr lang="en-US"/>
            </a:defPPr>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600"/>
              </a:spcAft>
            </a:pPr>
            <a:r>
              <a:rPr lang="en-CA" altLang="en-US">
                <a:latin typeface="Arial"/>
                <a:cs typeface="Arial"/>
              </a:rPr>
              <a:t>75% smoke daily</a:t>
            </a:r>
            <a:endParaRPr lang="en-CA"/>
          </a:p>
          <a:p>
            <a:pPr>
              <a:spcAft>
                <a:spcPts val="600"/>
              </a:spcAft>
            </a:pPr>
            <a:endParaRPr lang="en-CA" altLang="en-US" sz="2000"/>
          </a:p>
          <a:p>
            <a:pPr marL="0" indent="0">
              <a:spcAft>
                <a:spcPts val="600"/>
              </a:spcAft>
              <a:buNone/>
            </a:pPr>
            <a:endParaRPr lang="fr-CA" sz="2000"/>
          </a:p>
        </p:txBody>
      </p:sp>
      <p:cxnSp>
        <p:nvCxnSpPr>
          <p:cNvPr id="10" name="Straight Arrow Connector 9">
            <a:extLst>
              <a:ext uri="{FF2B5EF4-FFF2-40B4-BE49-F238E27FC236}">
                <a16:creationId xmlns:a16="http://schemas.microsoft.com/office/drawing/2014/main" id="{DBD95956-297B-2A69-19DF-69E551F5AEAC}"/>
              </a:ext>
            </a:extLst>
          </p:cNvPr>
          <p:cNvCxnSpPr/>
          <p:nvPr/>
        </p:nvCxnSpPr>
        <p:spPr>
          <a:xfrm flipH="1">
            <a:off x="4557742" y="2970376"/>
            <a:ext cx="33266" cy="2203877"/>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99D8363C-0B7E-02C6-3DF4-1A814F8B6E10}"/>
              </a:ext>
            </a:extLst>
          </p:cNvPr>
          <p:cNvSpPr>
            <a:spLocks noGrp="1"/>
          </p:cNvSpPr>
          <p:nvPr>
            <p:ph type="sldNum" sz="quarter" idx="12"/>
          </p:nvPr>
        </p:nvSpPr>
        <p:spPr>
          <a:xfrm>
            <a:off x="6553200" y="6264275"/>
            <a:ext cx="2133600" cy="365125"/>
          </a:xfrm>
        </p:spPr>
        <p:txBody>
          <a:bodyPr/>
          <a:lstStyle/>
          <a:p>
            <a:fld id="{E3D5E142-BA66-4577-AABD-3D3B043058E5}" type="slidenum">
              <a:rPr lang="en-US" smtClean="0"/>
              <a:t>15</a:t>
            </a:fld>
            <a:endParaRPr lang="en-US"/>
          </a:p>
        </p:txBody>
      </p:sp>
      <p:sp>
        <p:nvSpPr>
          <p:cNvPr id="2" name="TextBox 1">
            <a:extLst>
              <a:ext uri="{FF2B5EF4-FFF2-40B4-BE49-F238E27FC236}">
                <a16:creationId xmlns:a16="http://schemas.microsoft.com/office/drawing/2014/main" id="{57828403-065E-D553-F1AB-8C60FE04288F}"/>
              </a:ext>
            </a:extLst>
          </p:cNvPr>
          <p:cNvSpPr txBox="1"/>
          <p:nvPr/>
        </p:nvSpPr>
        <p:spPr>
          <a:xfrm>
            <a:off x="383586" y="5706571"/>
            <a:ext cx="8447012" cy="400110"/>
          </a:xfrm>
          <a:prstGeom prst="rect">
            <a:avLst/>
          </a:prstGeom>
          <a:noFill/>
        </p:spPr>
        <p:txBody>
          <a:bodyPr wrap="square" lIns="91440" tIns="45720" rIns="91440" bIns="45720" rtlCol="0" anchor="t">
            <a:spAutoFit/>
          </a:bodyPr>
          <a:lstStyle/>
          <a:p>
            <a:r>
              <a:rPr lang="en-US" sz="1000">
                <a:latin typeface="Arial"/>
                <a:cs typeface="Arial"/>
              </a:rPr>
              <a:t>Source: 2022 </a:t>
            </a:r>
            <a:r>
              <a:rPr lang="en-CA" sz="1000">
                <a:latin typeface="Arial"/>
                <a:cs typeface="Arial"/>
              </a:rPr>
              <a:t>Canadian Tobacco and Nicotine Survey at https://www.canada.ca/en/health-canada/services/canadian-tobacco-nicotine-survey/2022-summary.html </a:t>
            </a:r>
          </a:p>
        </p:txBody>
      </p:sp>
      <p:grpSp>
        <p:nvGrpSpPr>
          <p:cNvPr id="13" name="Group 12">
            <a:extLst>
              <a:ext uri="{FF2B5EF4-FFF2-40B4-BE49-F238E27FC236}">
                <a16:creationId xmlns:a16="http://schemas.microsoft.com/office/drawing/2014/main" id="{786B78E3-6EF6-A5FF-2E99-7A3059726857}"/>
              </a:ext>
            </a:extLst>
          </p:cNvPr>
          <p:cNvGrpSpPr/>
          <p:nvPr/>
        </p:nvGrpSpPr>
        <p:grpSpPr>
          <a:xfrm>
            <a:off x="6087676" y="3100506"/>
            <a:ext cx="1303726" cy="1258904"/>
            <a:chOff x="6555121" y="3055682"/>
            <a:chExt cx="1438196" cy="1361357"/>
          </a:xfrm>
        </p:grpSpPr>
        <p:pic>
          <p:nvPicPr>
            <p:cNvPr id="4" name="Graphic 3">
              <a:extLst>
                <a:ext uri="{FF2B5EF4-FFF2-40B4-BE49-F238E27FC236}">
                  <a16:creationId xmlns:a16="http://schemas.microsoft.com/office/drawing/2014/main" id="{50FAC199-8ACC-E825-D00A-E8FD98931E63}"/>
                </a:ext>
              </a:extLst>
            </p:cNvPr>
            <p:cNvPicPr>
              <a:picLocks noChangeAspect="1"/>
            </p:cNvPicPr>
            <p:nvPr/>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55121" y="3055682"/>
              <a:ext cx="1150045" cy="1137239"/>
            </a:xfrm>
            <a:prstGeom prst="rect">
              <a:avLst/>
            </a:prstGeom>
          </p:spPr>
        </p:pic>
        <p:pic>
          <p:nvPicPr>
            <p:cNvPr id="12" name="Graphic 11">
              <a:extLst>
                <a:ext uri="{FF2B5EF4-FFF2-40B4-BE49-F238E27FC236}">
                  <a16:creationId xmlns:a16="http://schemas.microsoft.com/office/drawing/2014/main" id="{B351CA70-F9EA-7A2F-A1EC-739E350C073F}"/>
                </a:ext>
              </a:extLst>
            </p:cNvPr>
            <p:cNvPicPr>
              <a:picLocks noChangeAspect="1"/>
            </p:cNvPicPr>
            <p:nvPr/>
          </p:nvPicPr>
          <p:blipFill>
            <a:blip r:embed="rId5" cstate="hq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259491" y="3715230"/>
              <a:ext cx="733826" cy="701809"/>
            </a:xfrm>
            <a:prstGeom prst="rect">
              <a:avLst/>
            </a:prstGeom>
          </p:spPr>
        </p:pic>
      </p:grpSp>
      <p:pic>
        <p:nvPicPr>
          <p:cNvPr id="14" name="Graphic 13">
            <a:extLst>
              <a:ext uri="{FF2B5EF4-FFF2-40B4-BE49-F238E27FC236}">
                <a16:creationId xmlns:a16="http://schemas.microsoft.com/office/drawing/2014/main" id="{41BFD518-47D1-55BB-1503-ECA4DE4F55BC}"/>
              </a:ext>
            </a:extLst>
          </p:cNvPr>
          <p:cNvPicPr>
            <a:picLocks noChangeAspect="1"/>
          </p:cNvPicPr>
          <p:nvPr/>
        </p:nvPicPr>
        <p:blipFill>
          <a:blip r:embed="rId7" cstate="hq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694970" y="3087700"/>
            <a:ext cx="1284515" cy="1271708"/>
          </a:xfrm>
          <a:prstGeom prst="rect">
            <a:avLst/>
          </a:prstGeom>
        </p:spPr>
      </p:pic>
    </p:spTree>
    <p:extLst>
      <p:ext uri="{BB962C8B-B14F-4D97-AF65-F5344CB8AC3E}">
        <p14:creationId xmlns:p14="http://schemas.microsoft.com/office/powerpoint/2010/main" val="1385719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459571" y="1763119"/>
            <a:ext cx="6440083" cy="3044945"/>
          </a:xfrm>
        </p:spPr>
        <p:txBody>
          <a:bodyPr vert="horz" lIns="91440" tIns="45720" rIns="91440" bIns="45720" rtlCol="0" anchor="t">
            <a:noAutofit/>
          </a:bodyPr>
          <a:lstStyle/>
          <a:p>
            <a:pPr>
              <a:spcAft>
                <a:spcPts val="600"/>
              </a:spcAft>
            </a:pPr>
            <a:r>
              <a:rPr lang="en-CA" altLang="en-US" dirty="0">
                <a:latin typeface="Arial"/>
                <a:cs typeface="Arial"/>
              </a:rPr>
              <a:t>Single, separated, divorced or widowed</a:t>
            </a:r>
          </a:p>
          <a:p>
            <a:pPr>
              <a:spcAft>
                <a:spcPts val="600"/>
              </a:spcAft>
            </a:pPr>
            <a:r>
              <a:rPr lang="en-CA" altLang="en-US" dirty="0">
                <a:latin typeface="Arial"/>
                <a:cs typeface="Arial"/>
              </a:rPr>
              <a:t>Gay or bisexual</a:t>
            </a:r>
          </a:p>
          <a:p>
            <a:pPr>
              <a:spcAft>
                <a:spcPts val="600"/>
              </a:spcAft>
            </a:pPr>
            <a:r>
              <a:rPr lang="en-CA" altLang="en-US" dirty="0">
                <a:latin typeface="Arial"/>
                <a:cs typeface="Arial"/>
              </a:rPr>
              <a:t>First Nations, Inuit or Metis </a:t>
            </a:r>
          </a:p>
          <a:p>
            <a:pPr>
              <a:spcAft>
                <a:spcPts val="600"/>
              </a:spcAft>
            </a:pPr>
            <a:r>
              <a:rPr lang="en-CA" altLang="en-US" dirty="0">
                <a:latin typeface="Arial"/>
                <a:cs typeface="Arial"/>
              </a:rPr>
              <a:t>Lower levels of education</a:t>
            </a:r>
          </a:p>
          <a:p>
            <a:pPr>
              <a:spcAft>
                <a:spcPts val="600"/>
              </a:spcAft>
            </a:pPr>
            <a:r>
              <a:rPr lang="en-CA" altLang="en-US" dirty="0">
                <a:latin typeface="Arial"/>
                <a:cs typeface="Arial"/>
              </a:rPr>
              <a:t>Workers in jobs that do not require training or specific education level</a:t>
            </a:r>
          </a:p>
          <a:p>
            <a:pPr>
              <a:spcAft>
                <a:spcPts val="600"/>
              </a:spcAft>
            </a:pPr>
            <a:r>
              <a:rPr lang="en-CA" altLang="en-US" dirty="0">
                <a:latin typeface="Arial"/>
                <a:cs typeface="Arial"/>
              </a:rPr>
              <a:t>Mental health issues</a:t>
            </a:r>
          </a:p>
          <a:p>
            <a:pPr>
              <a:spcAft>
                <a:spcPts val="600"/>
              </a:spcAft>
            </a:pPr>
            <a:r>
              <a:rPr lang="en-CA" altLang="en-US" dirty="0">
                <a:latin typeface="Arial"/>
                <a:cs typeface="Arial"/>
              </a:rPr>
              <a:t>Substance use disorders </a:t>
            </a:r>
          </a:p>
          <a:p>
            <a:pPr>
              <a:spcAft>
                <a:spcPts val="600"/>
              </a:spcAft>
            </a:pPr>
            <a:endParaRPr lang="en-CA" altLang="en-US">
              <a:latin typeface="Arial"/>
              <a:cs typeface="Arial"/>
            </a:endParaRPr>
          </a:p>
          <a:p>
            <a:pPr>
              <a:spcAft>
                <a:spcPts val="600"/>
              </a:spcAft>
            </a:pPr>
            <a:endParaRPr lang="en-CA" altLang="en-US">
              <a:latin typeface="Arial"/>
              <a:cs typeface="Arial"/>
            </a:endParaRPr>
          </a:p>
          <a:p>
            <a:pPr lvl="1">
              <a:spcAft>
                <a:spcPts val="600"/>
              </a:spcAft>
            </a:pPr>
            <a:endParaRPr lang="en-CA" altLang="en-US" sz="2400"/>
          </a:p>
          <a:p>
            <a:pPr marL="0" indent="0">
              <a:spcAft>
                <a:spcPts val="600"/>
              </a:spcAft>
              <a:buNone/>
            </a:pPr>
            <a:endParaRPr lang="fr-CA"/>
          </a:p>
        </p:txBody>
      </p:sp>
      <p:sp>
        <p:nvSpPr>
          <p:cNvPr id="8" name="Title 1">
            <a:extLst>
              <a:ext uri="{FF2B5EF4-FFF2-40B4-BE49-F238E27FC236}">
                <a16:creationId xmlns:a16="http://schemas.microsoft.com/office/drawing/2014/main" id="{1A8CF064-AED0-DB87-108E-25C7CBEF1FC1}"/>
              </a:ext>
            </a:extLst>
          </p:cNvPr>
          <p:cNvSpPr txBox="1">
            <a:spLocks/>
          </p:cNvSpPr>
          <p:nvPr/>
        </p:nvSpPr>
        <p:spPr>
          <a:xfrm>
            <a:off x="457200" y="550459"/>
            <a:ext cx="8224991" cy="116456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r>
              <a:rPr lang="en-CA" sz="3200" dirty="0">
                <a:solidFill>
                  <a:schemeClr val="accent2"/>
                </a:solidFill>
                <a:latin typeface="Arial"/>
                <a:cs typeface="Arial"/>
              </a:rPr>
              <a:t>People/groups with higher rates of smoking</a:t>
            </a:r>
            <a:endParaRPr lang="en-US" sz="3200" dirty="0">
              <a:solidFill>
                <a:schemeClr val="accent2"/>
              </a:solidFill>
              <a:latin typeface="Arial"/>
              <a:cs typeface="Arial"/>
            </a:endParaRPr>
          </a:p>
        </p:txBody>
      </p:sp>
      <p:sp>
        <p:nvSpPr>
          <p:cNvPr id="4" name="Slide Number Placeholder 2">
            <a:extLst>
              <a:ext uri="{FF2B5EF4-FFF2-40B4-BE49-F238E27FC236}">
                <a16:creationId xmlns:a16="http://schemas.microsoft.com/office/drawing/2014/main" id="{0680FF27-8065-95DD-B50A-7E93E0C7C5F0}"/>
              </a:ext>
            </a:extLst>
          </p:cNvPr>
          <p:cNvSpPr>
            <a:spLocks noGrp="1"/>
          </p:cNvSpPr>
          <p:nvPr>
            <p:ph type="sldNum" sz="quarter" idx="12"/>
          </p:nvPr>
        </p:nvSpPr>
        <p:spPr>
          <a:xfrm>
            <a:off x="6553200" y="6264275"/>
            <a:ext cx="2133600" cy="365125"/>
          </a:xfrm>
        </p:spPr>
        <p:txBody>
          <a:bodyPr/>
          <a:lstStyle/>
          <a:p>
            <a:fld id="{E3D5E142-BA66-4577-AABD-3D3B043058E5}" type="slidenum">
              <a:rPr lang="en-US" smtClean="0"/>
              <a:t>16</a:t>
            </a:fld>
            <a:endParaRPr lang="en-US"/>
          </a:p>
        </p:txBody>
      </p:sp>
      <p:pic>
        <p:nvPicPr>
          <p:cNvPr id="2" name="Picture 1" descr="A group of people standing together&#10;&#10;AI-generated content may be incorrect.">
            <a:extLst>
              <a:ext uri="{FF2B5EF4-FFF2-40B4-BE49-F238E27FC236}">
                <a16:creationId xmlns:a16="http://schemas.microsoft.com/office/drawing/2014/main" id="{00E09C34-7D75-83FE-1877-3FBA357378C0}"/>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6210300" y="3814762"/>
            <a:ext cx="2814638" cy="2814638"/>
          </a:xfrm>
          <a:prstGeom prst="rect">
            <a:avLst/>
          </a:prstGeom>
        </p:spPr>
      </p:pic>
    </p:spTree>
    <p:extLst>
      <p:ext uri="{BB962C8B-B14F-4D97-AF65-F5344CB8AC3E}">
        <p14:creationId xmlns:p14="http://schemas.microsoft.com/office/powerpoint/2010/main" val="760779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721899" y="2073700"/>
            <a:ext cx="7646246" cy="2273129"/>
          </a:xfrm>
        </p:spPr>
        <p:txBody>
          <a:bodyPr vert="horz" lIns="91440" tIns="45720" rIns="91440" bIns="45720" rtlCol="0" anchor="t">
            <a:noAutofit/>
          </a:bodyPr>
          <a:lstStyle/>
          <a:p>
            <a:pPr marL="540000" indent="-540000" fontAlgn="ctr">
              <a:spcBef>
                <a:spcPts val="0"/>
              </a:spcBef>
              <a:spcAft>
                <a:spcPts val="3000"/>
              </a:spcAft>
              <a:buSzPct val="200000"/>
              <a:buBlip>
                <a:blip r:embed="rId3">
                  <a:extLst>
                    <a:ext uri="{96DAC541-7B7A-43D3-8B79-37D633B846F1}">
                      <asvg:svgBlip xmlns:asvg="http://schemas.microsoft.com/office/drawing/2016/SVG/main" r:embed="rId4"/>
                    </a:ext>
                  </a:extLst>
                </a:blip>
              </a:buBlip>
            </a:pPr>
            <a:r>
              <a:rPr lang="en-US">
                <a:latin typeface="Arial"/>
                <a:cs typeface="Arial"/>
              </a:rPr>
              <a:t>Improves health and leads to a longer life </a:t>
            </a:r>
            <a:endParaRPr lang="en-CA">
              <a:latin typeface="Arial"/>
              <a:cs typeface="Arial"/>
            </a:endParaRPr>
          </a:p>
          <a:p>
            <a:pPr marL="540000" indent="-540000" fontAlgn="ctr">
              <a:spcBef>
                <a:spcPts val="0"/>
              </a:spcBef>
              <a:spcAft>
                <a:spcPts val="3000"/>
              </a:spcAft>
              <a:buSzPct val="200000"/>
              <a:buBlip>
                <a:blip r:embed="rId3">
                  <a:extLst>
                    <a:ext uri="{96DAC541-7B7A-43D3-8B79-37D633B846F1}">
                      <asvg:svgBlip xmlns:asvg="http://schemas.microsoft.com/office/drawing/2016/SVG/main" r:embed="rId4"/>
                    </a:ext>
                  </a:extLst>
                </a:blip>
              </a:buBlip>
            </a:pPr>
            <a:r>
              <a:rPr lang="en-US">
                <a:latin typeface="Arial"/>
                <a:cs typeface="Arial"/>
              </a:rPr>
              <a:t>Improves mental health and quality of life </a:t>
            </a:r>
          </a:p>
          <a:p>
            <a:pPr marL="540000" indent="-540000" fontAlgn="ctr">
              <a:spcBef>
                <a:spcPts val="0"/>
              </a:spcBef>
              <a:spcAft>
                <a:spcPts val="3000"/>
              </a:spcAft>
              <a:buSzPct val="200000"/>
              <a:buBlip>
                <a:blip r:embed="rId3">
                  <a:extLst>
                    <a:ext uri="{96DAC541-7B7A-43D3-8B79-37D633B846F1}">
                      <asvg:svgBlip xmlns:asvg="http://schemas.microsoft.com/office/drawing/2016/SVG/main" r:embed="rId4"/>
                    </a:ext>
                  </a:extLst>
                </a:blip>
              </a:buBlip>
            </a:pPr>
            <a:r>
              <a:rPr lang="en-US">
                <a:latin typeface="Arial"/>
                <a:cs typeface="Arial"/>
              </a:rPr>
              <a:t>Lowers the risk of heart disease, stroke and cancer </a:t>
            </a:r>
            <a:endParaRPr lang="en-CA" altLang="en-US">
              <a:latin typeface="Arial"/>
              <a:cs typeface="Arial"/>
            </a:endParaRPr>
          </a:p>
        </p:txBody>
      </p:sp>
      <p:sp>
        <p:nvSpPr>
          <p:cNvPr id="4" name="Title 1">
            <a:extLst>
              <a:ext uri="{FF2B5EF4-FFF2-40B4-BE49-F238E27FC236}">
                <a16:creationId xmlns:a16="http://schemas.microsoft.com/office/drawing/2014/main" id="{C43E2B46-1549-721B-8314-AB4A3411E286}"/>
              </a:ext>
            </a:extLst>
          </p:cNvPr>
          <p:cNvSpPr txBox="1">
            <a:spLocks/>
          </p:cNvSpPr>
          <p:nvPr/>
        </p:nvSpPr>
        <p:spPr>
          <a:xfrm>
            <a:off x="457200" y="550459"/>
            <a:ext cx="5030906" cy="123114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r>
              <a:rPr lang="en-CA" sz="3200" dirty="0">
                <a:solidFill>
                  <a:schemeClr val="accent2"/>
                </a:solidFill>
                <a:latin typeface="Arial"/>
                <a:cs typeface="Arial"/>
              </a:rPr>
              <a:t>Quitting smoking</a:t>
            </a:r>
          </a:p>
        </p:txBody>
      </p:sp>
      <p:sp>
        <p:nvSpPr>
          <p:cNvPr id="5" name="Slide Number Placeholder 2">
            <a:extLst>
              <a:ext uri="{FF2B5EF4-FFF2-40B4-BE49-F238E27FC236}">
                <a16:creationId xmlns:a16="http://schemas.microsoft.com/office/drawing/2014/main" id="{EE7AC764-7D25-9054-54C4-4D2F265BF95E}"/>
              </a:ext>
            </a:extLst>
          </p:cNvPr>
          <p:cNvSpPr>
            <a:spLocks noGrp="1"/>
          </p:cNvSpPr>
          <p:nvPr>
            <p:ph type="sldNum" sz="quarter" idx="12"/>
          </p:nvPr>
        </p:nvSpPr>
        <p:spPr>
          <a:xfrm>
            <a:off x="6553200" y="6264275"/>
            <a:ext cx="2133600" cy="365125"/>
          </a:xfrm>
        </p:spPr>
        <p:txBody>
          <a:bodyPr/>
          <a:lstStyle/>
          <a:p>
            <a:fld id="{E3D5E142-BA66-4577-AABD-3D3B043058E5}" type="slidenum">
              <a:rPr lang="en-US" smtClean="0"/>
              <a:t>17</a:t>
            </a:fld>
            <a:endParaRPr lang="en-US"/>
          </a:p>
        </p:txBody>
      </p:sp>
      <p:sp>
        <p:nvSpPr>
          <p:cNvPr id="10" name="Content Placeholder 2">
            <a:extLst>
              <a:ext uri="{FF2B5EF4-FFF2-40B4-BE49-F238E27FC236}">
                <a16:creationId xmlns:a16="http://schemas.microsoft.com/office/drawing/2014/main" id="{14AEC58F-43BE-CAB3-791E-A3458A591BAC}"/>
              </a:ext>
            </a:extLst>
          </p:cNvPr>
          <p:cNvSpPr txBox="1">
            <a:spLocks/>
          </p:cNvSpPr>
          <p:nvPr/>
        </p:nvSpPr>
        <p:spPr>
          <a:xfrm>
            <a:off x="465908" y="4798423"/>
            <a:ext cx="6761181" cy="1040358"/>
          </a:xfrm>
          <a:prstGeom prst="rect">
            <a:avLst/>
          </a:prstGeom>
          <a:solidFill>
            <a:srgbClr val="E1F2FC"/>
          </a:solidFill>
          <a:ln>
            <a:solidFill>
              <a:schemeClr val="accent5">
                <a:lumMod val="60000"/>
                <a:lumOff val="40000"/>
              </a:schemeClr>
            </a:solidFill>
          </a:ln>
        </p:spPr>
        <p:txBody>
          <a:bodyPr vert="horz" lIns="137160" tIns="137160" rIns="137160" bIns="137160" rtlCol="0" anchor="ctr">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a:spcBef>
                <a:spcPts val="0"/>
              </a:spcBef>
              <a:buNone/>
            </a:pPr>
            <a:r>
              <a:rPr lang="en-CA">
                <a:latin typeface="Arial"/>
                <a:ea typeface="Calibri"/>
                <a:cs typeface="Arial"/>
              </a:rPr>
              <a:t>People who smoke will try several times using different interventions</a:t>
            </a:r>
            <a:endParaRPr lang="en-US">
              <a:latin typeface="Arial"/>
              <a:ea typeface="Calibri"/>
              <a:cs typeface="Arial"/>
            </a:endParaRPr>
          </a:p>
        </p:txBody>
      </p:sp>
      <p:pic>
        <p:nvPicPr>
          <p:cNvPr id="3" name="Graphic 2">
            <a:extLst>
              <a:ext uri="{FF2B5EF4-FFF2-40B4-BE49-F238E27FC236}">
                <a16:creationId xmlns:a16="http://schemas.microsoft.com/office/drawing/2014/main" id="{BCD0A69E-C26E-B945-7A18-7966401C24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56079" y="4458019"/>
            <a:ext cx="1719944" cy="1719944"/>
          </a:xfrm>
          <a:prstGeom prst="rect">
            <a:avLst/>
          </a:prstGeom>
        </p:spPr>
      </p:pic>
    </p:spTree>
    <p:extLst>
      <p:ext uri="{BB962C8B-B14F-4D97-AF65-F5344CB8AC3E}">
        <p14:creationId xmlns:p14="http://schemas.microsoft.com/office/powerpoint/2010/main" val="2649206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B83B4-9E86-2285-9F24-A636578E1A7F}"/>
            </a:ext>
          </a:extLst>
        </p:cNvPr>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BBFEEE1C-D936-B262-8803-CD3FCA268AF3}"/>
              </a:ext>
            </a:extLst>
          </p:cNvPr>
          <p:cNvSpPr>
            <a:spLocks noGrp="1"/>
          </p:cNvSpPr>
          <p:nvPr>
            <p:ph type="body" idx="1"/>
          </p:nvPr>
        </p:nvSpPr>
        <p:spPr>
          <a:xfrm>
            <a:off x="685800" y="2892552"/>
            <a:ext cx="7772400" cy="1472184"/>
          </a:xfrm>
        </p:spPr>
        <p:txBody>
          <a:bodyPr/>
          <a:lstStyle/>
          <a:p>
            <a:r>
              <a:rPr lang="fr-FR">
                <a:latin typeface="Arial"/>
                <a:cs typeface="Arial"/>
              </a:rPr>
              <a:t>Tobacco Cessation Guideline:</a:t>
            </a:r>
            <a:endParaRPr lang="fr-FR"/>
          </a:p>
          <a:p>
            <a:r>
              <a:rPr lang="fr-FR" err="1">
                <a:latin typeface="Arial"/>
                <a:cs typeface="Arial"/>
              </a:rPr>
              <a:t>What</a:t>
            </a:r>
            <a:r>
              <a:rPr lang="fr-FR">
                <a:latin typeface="Arial"/>
                <a:cs typeface="Arial"/>
              </a:rPr>
              <a:t> </a:t>
            </a:r>
            <a:r>
              <a:rPr lang="fr-FR" err="1">
                <a:latin typeface="Arial"/>
                <a:cs typeface="Arial"/>
              </a:rPr>
              <a:t>did</a:t>
            </a:r>
            <a:r>
              <a:rPr lang="fr-FR">
                <a:latin typeface="Arial"/>
                <a:cs typeface="Arial"/>
              </a:rPr>
              <a:t> </a:t>
            </a:r>
            <a:r>
              <a:rPr lang="fr-FR" err="1">
                <a:latin typeface="Arial"/>
                <a:cs typeface="Arial"/>
              </a:rPr>
              <a:t>we</a:t>
            </a:r>
            <a:r>
              <a:rPr lang="fr-FR">
                <a:latin typeface="Arial"/>
                <a:cs typeface="Arial"/>
              </a:rPr>
              <a:t> do?</a:t>
            </a:r>
            <a:endParaRPr lang="fr-FR"/>
          </a:p>
        </p:txBody>
      </p:sp>
      <p:sp>
        <p:nvSpPr>
          <p:cNvPr id="4" name="Espace réservé du numéro de diapositive 3">
            <a:extLst>
              <a:ext uri="{FF2B5EF4-FFF2-40B4-BE49-F238E27FC236}">
                <a16:creationId xmlns:a16="http://schemas.microsoft.com/office/drawing/2014/main" id="{91A5292C-A52A-4093-04D5-8F8E3E6A04C4}"/>
              </a:ext>
            </a:extLst>
          </p:cNvPr>
          <p:cNvSpPr>
            <a:spLocks noGrp="1"/>
          </p:cNvSpPr>
          <p:nvPr>
            <p:ph type="sldNum" sz="quarter" idx="12"/>
          </p:nvPr>
        </p:nvSpPr>
        <p:spPr/>
        <p:txBody>
          <a:bodyPr/>
          <a:lstStyle/>
          <a:p>
            <a:fld id="{E3D5E142-BA66-4577-AABD-3D3B043058E5}" type="slidenum">
              <a:rPr lang="en-US" smtClean="0"/>
              <a:pPr/>
              <a:t>18</a:t>
            </a:fld>
            <a:endParaRPr lang="en-US"/>
          </a:p>
        </p:txBody>
      </p:sp>
    </p:spTree>
    <p:extLst>
      <p:ext uri="{BB962C8B-B14F-4D97-AF65-F5344CB8AC3E}">
        <p14:creationId xmlns:p14="http://schemas.microsoft.com/office/powerpoint/2010/main" val="1745274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5C9820-BFF7-854C-F7CC-ED4BBA29B7F6}"/>
              </a:ext>
            </a:extLst>
          </p:cNvPr>
          <p:cNvSpPr>
            <a:spLocks noGrp="1"/>
          </p:cNvSpPr>
          <p:nvPr>
            <p:ph type="title"/>
          </p:nvPr>
        </p:nvSpPr>
        <p:spPr/>
        <p:txBody>
          <a:bodyPr>
            <a:normAutofit/>
          </a:bodyPr>
          <a:lstStyle/>
          <a:p>
            <a:r>
              <a:rPr lang="en-US" sz="3200">
                <a:solidFill>
                  <a:schemeClr val="accent2"/>
                </a:solidFill>
                <a:latin typeface="Arial"/>
                <a:cs typeface="Arial"/>
              </a:rPr>
              <a:t>What did we try to answer?</a:t>
            </a:r>
            <a:endParaRPr lang="fr-FR" sz="3200"/>
          </a:p>
        </p:txBody>
      </p:sp>
      <p:sp>
        <p:nvSpPr>
          <p:cNvPr id="3" name="Espace réservé du contenu 2">
            <a:extLst>
              <a:ext uri="{FF2B5EF4-FFF2-40B4-BE49-F238E27FC236}">
                <a16:creationId xmlns:a16="http://schemas.microsoft.com/office/drawing/2014/main" id="{E44FAC9A-561C-32BC-E61B-BA29265757DF}"/>
              </a:ext>
            </a:extLst>
          </p:cNvPr>
          <p:cNvSpPr>
            <a:spLocks noGrp="1"/>
          </p:cNvSpPr>
          <p:nvPr>
            <p:ph idx="1"/>
          </p:nvPr>
        </p:nvSpPr>
        <p:spPr>
          <a:xfrm>
            <a:off x="1421026" y="2306810"/>
            <a:ext cx="6669593" cy="3205113"/>
          </a:xfrm>
        </p:spPr>
        <p:txBody>
          <a:bodyPr vert="horz" lIns="91440" tIns="45720" rIns="91440" bIns="45720" rtlCol="0" anchor="t">
            <a:normAutofit lnSpcReduction="10000"/>
          </a:bodyPr>
          <a:lstStyle/>
          <a:p>
            <a:pPr marL="0" indent="0">
              <a:buNone/>
            </a:pPr>
            <a:r>
              <a:rPr lang="en-US" dirty="0">
                <a:solidFill>
                  <a:srgbClr val="333333"/>
                </a:solidFill>
                <a:latin typeface="Arial"/>
                <a:cs typeface="Arial"/>
              </a:rPr>
              <a:t>What are the </a:t>
            </a:r>
            <a:r>
              <a:rPr lang="en-US" b="1" i="1" dirty="0">
                <a:solidFill>
                  <a:schemeClr val="accent5"/>
                </a:solidFill>
                <a:latin typeface="Arial"/>
                <a:cs typeface="Arial"/>
              </a:rPr>
              <a:t>benefits and harms of interventions to promote cessation</a:t>
            </a:r>
            <a:r>
              <a:rPr lang="en-US" dirty="0">
                <a:solidFill>
                  <a:srgbClr val="333333"/>
                </a:solidFill>
                <a:latin typeface="Arial"/>
                <a:cs typeface="Arial"/>
              </a:rPr>
              <a:t> of tobacco smoking among adults?</a:t>
            </a:r>
            <a:endParaRPr lang="en-US" dirty="0">
              <a:solidFill>
                <a:srgbClr val="000000"/>
              </a:solidFill>
              <a:latin typeface="Arial"/>
              <a:cs typeface="Arial"/>
            </a:endParaRPr>
          </a:p>
          <a:p>
            <a:pPr marL="0" indent="0">
              <a:buNone/>
            </a:pPr>
            <a:endParaRPr lang="en-US">
              <a:solidFill>
                <a:srgbClr val="333333"/>
              </a:solidFill>
              <a:latin typeface="Arial"/>
              <a:cs typeface="Arial"/>
            </a:endParaRPr>
          </a:p>
          <a:p>
            <a:pPr marL="0" indent="0">
              <a:buNone/>
            </a:pPr>
            <a:r>
              <a:rPr lang="en-US" dirty="0">
                <a:solidFill>
                  <a:srgbClr val="333333"/>
                </a:solidFill>
                <a:latin typeface="Arial"/>
                <a:cs typeface="Arial"/>
              </a:rPr>
              <a:t> </a:t>
            </a:r>
          </a:p>
          <a:p>
            <a:pPr marL="0" indent="0">
              <a:buNone/>
            </a:pPr>
            <a:r>
              <a:rPr lang="en-US" dirty="0">
                <a:solidFill>
                  <a:srgbClr val="333333"/>
                </a:solidFill>
                <a:latin typeface="Arial"/>
                <a:cs typeface="Arial"/>
              </a:rPr>
              <a:t>What are the </a:t>
            </a:r>
            <a:r>
              <a:rPr lang="en-US" b="1" i="1" dirty="0">
                <a:solidFill>
                  <a:schemeClr val="accent5"/>
                </a:solidFill>
                <a:latin typeface="Arial"/>
                <a:cs typeface="Arial"/>
              </a:rPr>
              <a:t>benefits and harms of electronic-cigarettes</a:t>
            </a:r>
            <a:r>
              <a:rPr lang="en-US" b="1" dirty="0">
                <a:solidFill>
                  <a:srgbClr val="333333"/>
                </a:solidFill>
                <a:latin typeface="Arial"/>
                <a:cs typeface="Arial"/>
              </a:rPr>
              <a:t> </a:t>
            </a:r>
            <a:r>
              <a:rPr lang="en-US" dirty="0">
                <a:solidFill>
                  <a:srgbClr val="333333"/>
                </a:solidFill>
                <a:latin typeface="Arial"/>
                <a:cs typeface="Arial"/>
              </a:rPr>
              <a:t>for tobacco smoking cessation in adults?</a:t>
            </a:r>
          </a:p>
        </p:txBody>
      </p:sp>
      <p:sp>
        <p:nvSpPr>
          <p:cNvPr id="4" name="Espace réservé du numéro de diapositive 3">
            <a:extLst>
              <a:ext uri="{FF2B5EF4-FFF2-40B4-BE49-F238E27FC236}">
                <a16:creationId xmlns:a16="http://schemas.microsoft.com/office/drawing/2014/main" id="{95D10015-7D5B-8B38-3715-C66C7CC7B373}"/>
              </a:ext>
            </a:extLst>
          </p:cNvPr>
          <p:cNvSpPr>
            <a:spLocks noGrp="1"/>
          </p:cNvSpPr>
          <p:nvPr>
            <p:ph type="sldNum" sz="quarter" idx="12"/>
          </p:nvPr>
        </p:nvSpPr>
        <p:spPr/>
        <p:txBody>
          <a:bodyPr/>
          <a:lstStyle/>
          <a:p>
            <a:fld id="{E3D5E142-BA66-4577-AABD-3D3B043058E5}" type="slidenum">
              <a:rPr lang="en-US" smtClean="0"/>
              <a:pPr/>
              <a:t>19</a:t>
            </a:fld>
            <a:endParaRPr lang="en-US"/>
          </a:p>
        </p:txBody>
      </p:sp>
      <p:sp>
        <p:nvSpPr>
          <p:cNvPr id="5" name="Oval 7">
            <a:extLst>
              <a:ext uri="{FF2B5EF4-FFF2-40B4-BE49-F238E27FC236}">
                <a16:creationId xmlns:a16="http://schemas.microsoft.com/office/drawing/2014/main" id="{BE3084F1-3E6F-F322-6029-15C22F1DFCE8}"/>
              </a:ext>
            </a:extLst>
          </p:cNvPr>
          <p:cNvSpPr/>
          <p:nvPr/>
        </p:nvSpPr>
        <p:spPr>
          <a:xfrm>
            <a:off x="354853" y="2307414"/>
            <a:ext cx="945932" cy="94593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Arial" panose="020B0604020202020204" pitchFamily="34" charset="0"/>
                <a:cs typeface="Arial" panose="020B0604020202020204" pitchFamily="34" charset="0"/>
              </a:rPr>
              <a:t>1</a:t>
            </a:r>
          </a:p>
        </p:txBody>
      </p:sp>
      <p:sp>
        <p:nvSpPr>
          <p:cNvPr id="6" name="Oval 16">
            <a:extLst>
              <a:ext uri="{FF2B5EF4-FFF2-40B4-BE49-F238E27FC236}">
                <a16:creationId xmlns:a16="http://schemas.microsoft.com/office/drawing/2014/main" id="{F33662CF-0229-F9D3-5C0D-A93D37FBE8BC}"/>
              </a:ext>
            </a:extLst>
          </p:cNvPr>
          <p:cNvSpPr/>
          <p:nvPr/>
        </p:nvSpPr>
        <p:spPr>
          <a:xfrm>
            <a:off x="354853" y="4121673"/>
            <a:ext cx="945932" cy="94593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Arial" panose="020B0604020202020204" pitchFamily="34" charset="0"/>
                <a:cs typeface="Arial" panose="020B0604020202020204" pitchFamily="34" charset="0"/>
              </a:rPr>
              <a:t>2</a:t>
            </a:r>
          </a:p>
        </p:txBody>
      </p:sp>
      <p:pic>
        <p:nvPicPr>
          <p:cNvPr id="7" name="Graphic 6">
            <a:extLst>
              <a:ext uri="{FF2B5EF4-FFF2-40B4-BE49-F238E27FC236}">
                <a16:creationId xmlns:a16="http://schemas.microsoft.com/office/drawing/2014/main" id="{16067618-FDDA-B3E2-4900-52A062C8B3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80729" y="460402"/>
            <a:ext cx="1506070" cy="1499667"/>
          </a:xfrm>
          <a:prstGeom prst="rect">
            <a:avLst/>
          </a:prstGeom>
        </p:spPr>
      </p:pic>
      <p:cxnSp>
        <p:nvCxnSpPr>
          <p:cNvPr id="9" name="Straight Connector 8">
            <a:extLst>
              <a:ext uri="{FF2B5EF4-FFF2-40B4-BE49-F238E27FC236}">
                <a16:creationId xmlns:a16="http://schemas.microsoft.com/office/drawing/2014/main" id="{28D2121D-52A5-F9DC-FFE0-C42EABAE3073}"/>
              </a:ext>
            </a:extLst>
          </p:cNvPr>
          <p:cNvCxnSpPr/>
          <p:nvPr/>
        </p:nvCxnSpPr>
        <p:spPr>
          <a:xfrm flipV="1">
            <a:off x="458094" y="3736733"/>
            <a:ext cx="7892339" cy="128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8003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CB84D-389B-BC82-4B53-218EF537E241}"/>
              </a:ext>
            </a:extLst>
          </p:cNvPr>
          <p:cNvSpPr>
            <a:spLocks noGrp="1"/>
          </p:cNvSpPr>
          <p:nvPr>
            <p:ph type="title"/>
          </p:nvPr>
        </p:nvSpPr>
        <p:spPr/>
        <p:txBody>
          <a:bodyPr>
            <a:normAutofit/>
          </a:bodyPr>
          <a:lstStyle/>
          <a:p>
            <a:r>
              <a:rPr lang="en-CA" sz="3200">
                <a:solidFill>
                  <a:schemeClr val="accent2"/>
                </a:solidFill>
                <a:latin typeface="Arial"/>
                <a:cs typeface="Arial"/>
              </a:rPr>
              <a:t>Important confidentiality notice</a:t>
            </a:r>
            <a:endParaRPr lang="en-US">
              <a:solidFill>
                <a:schemeClr val="accent2"/>
              </a:solidFill>
            </a:endParaRPr>
          </a:p>
        </p:txBody>
      </p:sp>
      <p:sp>
        <p:nvSpPr>
          <p:cNvPr id="3" name="Content Placeholder 2">
            <a:extLst>
              <a:ext uri="{FF2B5EF4-FFF2-40B4-BE49-F238E27FC236}">
                <a16:creationId xmlns:a16="http://schemas.microsoft.com/office/drawing/2014/main" id="{A5ABF444-3974-8C42-8DEE-E4A697BA52F5}"/>
              </a:ext>
            </a:extLst>
          </p:cNvPr>
          <p:cNvSpPr>
            <a:spLocks noGrp="1"/>
          </p:cNvSpPr>
          <p:nvPr>
            <p:ph idx="1"/>
          </p:nvPr>
        </p:nvSpPr>
        <p:spPr/>
        <p:txBody>
          <a:bodyPr vert="horz" lIns="91440" tIns="45720" rIns="91440" bIns="45720" rtlCol="0" anchor="t">
            <a:normAutofit/>
          </a:bodyPr>
          <a:lstStyle/>
          <a:p>
            <a:pPr marL="0" indent="0" algn="ctr">
              <a:buNone/>
            </a:pPr>
            <a:endParaRPr lang="en-US">
              <a:latin typeface="Arial"/>
              <a:cs typeface="Arial"/>
            </a:endParaRPr>
          </a:p>
          <a:p>
            <a:pPr marL="0" indent="0" algn="ctr">
              <a:buNone/>
            </a:pPr>
            <a:r>
              <a:rPr lang="en-US" sz="2800">
                <a:latin typeface="Arial"/>
                <a:cs typeface="Arial"/>
              </a:rPr>
              <a:t>By staying on this call, you agree to </a:t>
            </a:r>
            <a:r>
              <a:rPr lang="en-US" sz="2800" b="1">
                <a:latin typeface="Arial"/>
                <a:cs typeface="Arial"/>
              </a:rPr>
              <a:t>keep all information from the presentation and question and answer period </a:t>
            </a:r>
            <a:r>
              <a:rPr lang="en-US" sz="2800" b="1" u="sng">
                <a:solidFill>
                  <a:srgbClr val="C00000"/>
                </a:solidFill>
                <a:latin typeface="Arial"/>
                <a:cs typeface="Arial"/>
              </a:rPr>
              <a:t>confidential</a:t>
            </a:r>
            <a:r>
              <a:rPr lang="en-US" sz="2800">
                <a:latin typeface="Arial"/>
                <a:cs typeface="Arial"/>
              </a:rPr>
              <a:t> until the recommendations are publicly released.</a:t>
            </a:r>
          </a:p>
          <a:p>
            <a:pPr marL="0" indent="0" algn="ctr">
              <a:buNone/>
            </a:pPr>
            <a:r>
              <a:rPr lang="en-US" sz="2800">
                <a:latin typeface="Arial"/>
                <a:cs typeface="Arial"/>
              </a:rPr>
              <a:t> </a:t>
            </a:r>
          </a:p>
          <a:p>
            <a:pPr marL="0" indent="0" algn="ctr">
              <a:buNone/>
            </a:pPr>
            <a:r>
              <a:rPr lang="en-US" sz="2800">
                <a:latin typeface="Arial"/>
                <a:cs typeface="Arial"/>
              </a:rPr>
              <a:t>Release planned for August 25, 2025</a:t>
            </a:r>
            <a:endParaRPr lang="en-US" sz="2800"/>
          </a:p>
          <a:p>
            <a:endParaRPr lang="en-US"/>
          </a:p>
        </p:txBody>
      </p:sp>
      <p:sp>
        <p:nvSpPr>
          <p:cNvPr id="4" name="Slide Number Placeholder 3">
            <a:extLst>
              <a:ext uri="{FF2B5EF4-FFF2-40B4-BE49-F238E27FC236}">
                <a16:creationId xmlns:a16="http://schemas.microsoft.com/office/drawing/2014/main" id="{7310DEB7-C11C-A074-E49E-84AADB1AC48C}"/>
              </a:ext>
            </a:extLst>
          </p:cNvPr>
          <p:cNvSpPr>
            <a:spLocks noGrp="1"/>
          </p:cNvSpPr>
          <p:nvPr>
            <p:ph type="sldNum" sz="quarter" idx="12"/>
          </p:nvPr>
        </p:nvSpPr>
        <p:spPr/>
        <p:txBody>
          <a:bodyPr/>
          <a:lstStyle/>
          <a:p>
            <a:fld id="{E3D5E142-BA66-4577-AABD-3D3B043058E5}" type="slidenum">
              <a:rPr lang="en-US" smtClean="0"/>
              <a:pPr/>
              <a:t>2</a:t>
            </a:fld>
            <a:endParaRPr lang="en-US"/>
          </a:p>
        </p:txBody>
      </p:sp>
    </p:spTree>
    <p:extLst>
      <p:ext uri="{BB962C8B-B14F-4D97-AF65-F5344CB8AC3E}">
        <p14:creationId xmlns:p14="http://schemas.microsoft.com/office/powerpoint/2010/main" val="1200849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92CCF245-2EF4-76ED-35EF-FA53C350AC65}"/>
            </a:ext>
          </a:extLst>
        </p:cNvPr>
        <p:cNvGrpSpPr/>
        <p:nvPr/>
      </p:nvGrpSpPr>
      <p:grpSpPr>
        <a:xfrm>
          <a:off x="0" y="0"/>
          <a:ext cx="0" cy="0"/>
          <a:chOff x="0" y="0"/>
          <a:chExt cx="0" cy="0"/>
        </a:xfrm>
      </p:grpSpPr>
      <p:pic>
        <p:nvPicPr>
          <p:cNvPr id="5" name="Picture 4" descr="A red stethoscope on a white background&#10;&#10;AI-generated content may be incorrect.">
            <a:extLst>
              <a:ext uri="{FF2B5EF4-FFF2-40B4-BE49-F238E27FC236}">
                <a16:creationId xmlns:a16="http://schemas.microsoft.com/office/drawing/2014/main" id="{30056F19-2A16-6696-4FDA-A0A627E453E9}"/>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rcRect l="20175" t="18860" r="20175" b="18421"/>
          <a:stretch/>
        </p:blipFill>
        <p:spPr>
          <a:xfrm rot="3180000">
            <a:off x="7179861" y="1570294"/>
            <a:ext cx="1443974" cy="1515430"/>
          </a:xfrm>
          <a:prstGeom prst="rect">
            <a:avLst/>
          </a:prstGeom>
          <a:ln>
            <a:noFill/>
          </a:ln>
        </p:spPr>
      </p:pic>
      <p:sp>
        <p:nvSpPr>
          <p:cNvPr id="2" name="Title 1">
            <a:extLst>
              <a:ext uri="{FF2B5EF4-FFF2-40B4-BE49-F238E27FC236}">
                <a16:creationId xmlns:a16="http://schemas.microsoft.com/office/drawing/2014/main" id="{C5D7F839-EFAC-669C-9749-FE080BF047E3}"/>
              </a:ext>
            </a:extLst>
          </p:cNvPr>
          <p:cNvSpPr>
            <a:spLocks noGrp="1"/>
          </p:cNvSpPr>
          <p:nvPr>
            <p:ph type="title"/>
          </p:nvPr>
        </p:nvSpPr>
        <p:spPr/>
        <p:txBody>
          <a:bodyPr>
            <a:normAutofit/>
          </a:bodyPr>
          <a:lstStyle/>
          <a:p>
            <a:r>
              <a:rPr lang="en-CA" sz="3200">
                <a:solidFill>
                  <a:schemeClr val="accent2"/>
                </a:solidFill>
                <a:latin typeface="Arial"/>
                <a:cs typeface="Arial"/>
              </a:rPr>
              <a:t>Who are the recommendations for?</a:t>
            </a:r>
          </a:p>
        </p:txBody>
      </p:sp>
      <p:sp>
        <p:nvSpPr>
          <p:cNvPr id="7" name="Content Placeholder 2">
            <a:extLst>
              <a:ext uri="{FF2B5EF4-FFF2-40B4-BE49-F238E27FC236}">
                <a16:creationId xmlns:a16="http://schemas.microsoft.com/office/drawing/2014/main" id="{4011DB66-BE14-27C9-32F1-6FC872E10C58}"/>
              </a:ext>
            </a:extLst>
          </p:cNvPr>
          <p:cNvSpPr>
            <a:spLocks noGrp="1"/>
          </p:cNvSpPr>
          <p:nvPr>
            <p:ph idx="1"/>
          </p:nvPr>
        </p:nvSpPr>
        <p:spPr>
          <a:xfrm>
            <a:off x="586161" y="1594026"/>
            <a:ext cx="5935361" cy="4252591"/>
          </a:xfrm>
        </p:spPr>
        <p:txBody>
          <a:bodyPr vert="horz" lIns="91440" tIns="45720" rIns="91440" bIns="45720" rtlCol="0" anchor="t">
            <a:normAutofit/>
          </a:bodyPr>
          <a:lstStyle/>
          <a:p>
            <a:pPr marL="457200" indent="-457200"/>
            <a:r>
              <a:rPr lang="en-CA" dirty="0">
                <a:latin typeface="Arial"/>
                <a:cs typeface="Arial"/>
              </a:rPr>
              <a:t>Primary care providers</a:t>
            </a:r>
            <a:endParaRPr lang="en-CA" dirty="0"/>
          </a:p>
          <a:p>
            <a:pPr marL="457200" indent="-457200"/>
            <a:r>
              <a:rPr lang="en-CA" dirty="0">
                <a:latin typeface="Arial"/>
                <a:cs typeface="Arial"/>
              </a:rPr>
              <a:t>Other health professionals who are first contact for people who smoke</a:t>
            </a:r>
          </a:p>
          <a:p>
            <a:pPr marL="0" indent="0">
              <a:buNone/>
            </a:pPr>
            <a:r>
              <a:rPr lang="en-CA" dirty="0">
                <a:latin typeface="Arial"/>
                <a:cs typeface="Arial"/>
              </a:rPr>
              <a:t> </a:t>
            </a:r>
          </a:p>
          <a:p>
            <a:pPr marL="0" indent="0">
              <a:buNone/>
            </a:pPr>
            <a:endParaRPr lang="en-CA"/>
          </a:p>
          <a:p>
            <a:pPr marL="457200" indent="-457200"/>
            <a:r>
              <a:rPr lang="en-CA" dirty="0">
                <a:latin typeface="Arial"/>
                <a:cs typeface="Arial"/>
              </a:rPr>
              <a:t>People who smoke regularly or occasionally</a:t>
            </a:r>
          </a:p>
          <a:p>
            <a:pPr marL="457200" indent="-457200"/>
            <a:r>
              <a:rPr lang="en-CA" dirty="0">
                <a:latin typeface="Arial"/>
                <a:cs typeface="Arial"/>
              </a:rPr>
              <a:t>People who are motivated and not motivated to quit smoking</a:t>
            </a:r>
          </a:p>
          <a:p>
            <a:pPr marL="457200" indent="-457200"/>
            <a:endParaRPr lang="en-CA">
              <a:latin typeface="Arial"/>
              <a:cs typeface="Arial"/>
            </a:endParaRPr>
          </a:p>
          <a:p>
            <a:pPr marL="457200" indent="-457200"/>
            <a:endParaRPr lang="en-CA"/>
          </a:p>
          <a:p>
            <a:pPr marL="0" indent="0">
              <a:buNone/>
            </a:pPr>
            <a:endParaRPr lang="en-CA" b="1"/>
          </a:p>
          <a:p>
            <a:pPr lvl="1"/>
            <a:endParaRPr lang="en-CA" sz="2400" b="1"/>
          </a:p>
        </p:txBody>
      </p:sp>
      <p:sp>
        <p:nvSpPr>
          <p:cNvPr id="4" name="Slide Number Placeholder 3">
            <a:extLst>
              <a:ext uri="{FF2B5EF4-FFF2-40B4-BE49-F238E27FC236}">
                <a16:creationId xmlns:a16="http://schemas.microsoft.com/office/drawing/2014/main" id="{CA033662-4CB9-8D6B-103C-172F078C30B7}"/>
              </a:ext>
            </a:extLst>
          </p:cNvPr>
          <p:cNvSpPr>
            <a:spLocks noGrp="1"/>
          </p:cNvSpPr>
          <p:nvPr>
            <p:ph type="sldNum" sz="quarter" idx="12"/>
          </p:nvPr>
        </p:nvSpPr>
        <p:spPr/>
        <p:txBody>
          <a:bodyPr/>
          <a:lstStyle/>
          <a:p>
            <a:fld id="{E3D5E142-BA66-4577-AABD-3D3B043058E5}" type="slidenum">
              <a:rPr lang="en-US" smtClean="0"/>
              <a:t>20</a:t>
            </a:fld>
            <a:endParaRPr lang="en-US"/>
          </a:p>
        </p:txBody>
      </p:sp>
      <p:cxnSp>
        <p:nvCxnSpPr>
          <p:cNvPr id="9" name="Straight Connector 8">
            <a:extLst>
              <a:ext uri="{FF2B5EF4-FFF2-40B4-BE49-F238E27FC236}">
                <a16:creationId xmlns:a16="http://schemas.microsoft.com/office/drawing/2014/main" id="{4ACE91E0-4D16-B3A8-72E5-0CA0F6027D07}"/>
              </a:ext>
            </a:extLst>
          </p:cNvPr>
          <p:cNvCxnSpPr/>
          <p:nvPr/>
        </p:nvCxnSpPr>
        <p:spPr>
          <a:xfrm flipV="1">
            <a:off x="586161" y="3422704"/>
            <a:ext cx="7774633" cy="313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36A06281-7C1B-139B-47C7-F42BBDCDE2B3}"/>
              </a:ext>
            </a:extLst>
          </p:cNvPr>
          <p:cNvPicPr>
            <a:picLocks noChangeAspect="1"/>
          </p:cNvPicPr>
          <p:nvPr/>
        </p:nvPicPr>
        <p:blipFill>
          <a:blip r:embed="rId6" cstate="hq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336332" y="4131449"/>
            <a:ext cx="1130833" cy="1162850"/>
          </a:xfrm>
          <a:prstGeom prst="rect">
            <a:avLst/>
          </a:prstGeom>
        </p:spPr>
      </p:pic>
    </p:spTree>
    <p:extLst>
      <p:ext uri="{BB962C8B-B14F-4D97-AF65-F5344CB8AC3E}">
        <p14:creationId xmlns:p14="http://schemas.microsoft.com/office/powerpoint/2010/main" val="2082802642"/>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A7960-73C6-E834-CF23-B43AD5A625B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C8BCFFE-4841-8D19-81EB-76ACBECEC11A}"/>
              </a:ext>
            </a:extLst>
          </p:cNvPr>
          <p:cNvSpPr>
            <a:spLocks noGrp="1"/>
          </p:cNvSpPr>
          <p:nvPr>
            <p:ph type="title"/>
          </p:nvPr>
        </p:nvSpPr>
        <p:spPr/>
        <p:txBody>
          <a:bodyPr>
            <a:normAutofit/>
          </a:bodyPr>
          <a:lstStyle/>
          <a:p>
            <a:r>
              <a:rPr lang="en-US" sz="3200">
                <a:solidFill>
                  <a:schemeClr val="accent2"/>
                </a:solidFill>
                <a:latin typeface="Arial"/>
                <a:cs typeface="Arial"/>
              </a:rPr>
              <a:t>What did we look for? </a:t>
            </a:r>
            <a:endParaRPr lang="fr-FR" sz="3200"/>
          </a:p>
        </p:txBody>
      </p:sp>
      <p:sp>
        <p:nvSpPr>
          <p:cNvPr id="3" name="Espace réservé du contenu 2">
            <a:extLst>
              <a:ext uri="{FF2B5EF4-FFF2-40B4-BE49-F238E27FC236}">
                <a16:creationId xmlns:a16="http://schemas.microsoft.com/office/drawing/2014/main" id="{60431B49-71B8-F4D6-78B7-71261628B91A}"/>
              </a:ext>
            </a:extLst>
          </p:cNvPr>
          <p:cNvSpPr>
            <a:spLocks noGrp="1"/>
          </p:cNvSpPr>
          <p:nvPr>
            <p:ph idx="1"/>
          </p:nvPr>
        </p:nvSpPr>
        <p:spPr>
          <a:xfrm>
            <a:off x="457200" y="1524000"/>
            <a:ext cx="6398239" cy="4602163"/>
          </a:xfrm>
        </p:spPr>
        <p:txBody>
          <a:bodyPr vert="horz" lIns="91440" tIns="45720" rIns="91440" bIns="45720" rtlCol="0" anchor="t">
            <a:normAutofit/>
          </a:bodyPr>
          <a:lstStyle/>
          <a:p>
            <a:r>
              <a:rPr lang="fr-FR">
                <a:latin typeface="Arial"/>
                <a:cs typeface="Arial"/>
              </a:rPr>
              <a:t>Tobacco smoking cessation interventions </a:t>
            </a:r>
            <a:r>
              <a:rPr lang="fr-FR" err="1">
                <a:latin typeface="Arial"/>
                <a:cs typeface="Arial"/>
              </a:rPr>
              <a:t>most</a:t>
            </a:r>
            <a:r>
              <a:rPr lang="fr-FR">
                <a:latin typeface="Arial"/>
                <a:cs typeface="Arial"/>
              </a:rPr>
              <a:t> </a:t>
            </a:r>
            <a:r>
              <a:rPr lang="fr-FR" err="1">
                <a:latin typeface="Arial"/>
                <a:cs typeface="Arial"/>
              </a:rPr>
              <a:t>likely</a:t>
            </a:r>
            <a:r>
              <a:rPr lang="fr-FR">
                <a:latin typeface="Arial"/>
                <a:cs typeface="Arial"/>
              </a:rPr>
              <a:t> to </a:t>
            </a:r>
            <a:r>
              <a:rPr lang="fr-FR" err="1">
                <a:latin typeface="Arial"/>
                <a:cs typeface="Arial"/>
              </a:rPr>
              <a:t>be</a:t>
            </a:r>
            <a:r>
              <a:rPr lang="fr-FR">
                <a:latin typeface="Arial"/>
                <a:cs typeface="Arial"/>
              </a:rPr>
              <a:t> considered in </a:t>
            </a:r>
            <a:r>
              <a:rPr lang="fr-FR" err="1">
                <a:latin typeface="Arial"/>
                <a:cs typeface="Arial"/>
              </a:rPr>
              <a:t>primary</a:t>
            </a:r>
            <a:r>
              <a:rPr lang="fr-FR">
                <a:latin typeface="Arial"/>
                <a:cs typeface="Arial"/>
              </a:rPr>
              <a:t> care</a:t>
            </a:r>
          </a:p>
          <a:p>
            <a:pPr lvl="1" indent="-342900"/>
            <a:r>
              <a:rPr lang="en-CA" sz="2400">
                <a:latin typeface="Arial"/>
                <a:cs typeface="Arial"/>
              </a:rPr>
              <a:t>Commercial tobacco cigarettes (includes hand-rolled)</a:t>
            </a:r>
            <a:endParaRPr lang="en-CA" sz="2400"/>
          </a:p>
          <a:p>
            <a:pPr lvl="1"/>
            <a:endParaRPr lang="fr-FR" sz="2400"/>
          </a:p>
          <a:p>
            <a:r>
              <a:rPr lang="fr-FR">
                <a:latin typeface="Arial"/>
                <a:cs typeface="Arial"/>
              </a:rPr>
              <a:t>Patient-important </a:t>
            </a:r>
            <a:r>
              <a:rPr lang="fr-FR" err="1">
                <a:latin typeface="Arial"/>
                <a:cs typeface="Arial"/>
              </a:rPr>
              <a:t>outcomes</a:t>
            </a:r>
            <a:r>
              <a:rPr lang="fr-FR">
                <a:latin typeface="Arial"/>
                <a:cs typeface="Arial"/>
              </a:rPr>
              <a:t> = </a:t>
            </a:r>
            <a:r>
              <a:rPr lang="fr-FR" err="1">
                <a:latin typeface="Arial"/>
                <a:cs typeface="Arial"/>
              </a:rPr>
              <a:t>what</a:t>
            </a:r>
            <a:r>
              <a:rPr lang="fr-FR">
                <a:latin typeface="Arial"/>
                <a:cs typeface="Arial"/>
              </a:rPr>
              <a:t> </a:t>
            </a:r>
            <a:r>
              <a:rPr lang="fr-FR" err="1">
                <a:latin typeface="Arial"/>
                <a:cs typeface="Arial"/>
              </a:rPr>
              <a:t>matters</a:t>
            </a:r>
            <a:r>
              <a:rPr lang="fr-FR">
                <a:latin typeface="Arial"/>
                <a:cs typeface="Arial"/>
              </a:rPr>
              <a:t> to </a:t>
            </a:r>
            <a:r>
              <a:rPr lang="fr-FR" err="1">
                <a:latin typeface="Arial"/>
                <a:cs typeface="Arial"/>
              </a:rPr>
              <a:t>Canadians</a:t>
            </a:r>
            <a:endParaRPr lang="fr-FR">
              <a:latin typeface="Arial"/>
              <a:cs typeface="Arial"/>
            </a:endParaRPr>
          </a:p>
          <a:p>
            <a:pPr marL="0" indent="0">
              <a:buNone/>
            </a:pPr>
            <a:endParaRPr lang="fr-FR"/>
          </a:p>
          <a:p>
            <a:r>
              <a:rPr lang="fr-FR" err="1">
                <a:latin typeface="Arial"/>
                <a:cs typeface="Arial"/>
              </a:rPr>
              <a:t>Benefits</a:t>
            </a:r>
            <a:r>
              <a:rPr lang="fr-FR">
                <a:latin typeface="Arial"/>
                <a:cs typeface="Arial"/>
              </a:rPr>
              <a:t> and </a:t>
            </a:r>
            <a:r>
              <a:rPr lang="fr-FR" err="1">
                <a:latin typeface="Arial"/>
                <a:cs typeface="Arial"/>
              </a:rPr>
              <a:t>harms</a:t>
            </a:r>
            <a:r>
              <a:rPr lang="fr-FR">
                <a:latin typeface="Arial"/>
                <a:cs typeface="Arial"/>
              </a:rPr>
              <a:t> of e-cigarettes for smoking cessation</a:t>
            </a:r>
          </a:p>
          <a:p>
            <a:endParaRPr lang="fr-FR"/>
          </a:p>
        </p:txBody>
      </p:sp>
      <p:sp>
        <p:nvSpPr>
          <p:cNvPr id="4" name="Espace réservé du numéro de diapositive 3">
            <a:extLst>
              <a:ext uri="{FF2B5EF4-FFF2-40B4-BE49-F238E27FC236}">
                <a16:creationId xmlns:a16="http://schemas.microsoft.com/office/drawing/2014/main" id="{6970EE65-1D40-79B9-E647-3B680844BBE7}"/>
              </a:ext>
            </a:extLst>
          </p:cNvPr>
          <p:cNvSpPr>
            <a:spLocks noGrp="1"/>
          </p:cNvSpPr>
          <p:nvPr>
            <p:ph type="sldNum" sz="quarter" idx="12"/>
          </p:nvPr>
        </p:nvSpPr>
        <p:spPr/>
        <p:txBody>
          <a:bodyPr/>
          <a:lstStyle/>
          <a:p>
            <a:fld id="{E3D5E142-BA66-4577-AABD-3D3B043058E5}" type="slidenum">
              <a:rPr lang="en-US" smtClean="0"/>
              <a:pPr/>
              <a:t>21</a:t>
            </a:fld>
            <a:endParaRPr lang="en-US"/>
          </a:p>
        </p:txBody>
      </p:sp>
      <p:pic>
        <p:nvPicPr>
          <p:cNvPr id="5" name="Graphic 4">
            <a:extLst>
              <a:ext uri="{FF2B5EF4-FFF2-40B4-BE49-F238E27FC236}">
                <a16:creationId xmlns:a16="http://schemas.microsoft.com/office/drawing/2014/main" id="{C54C0540-07AE-F6D8-E757-8EB41A1CA11C}"/>
              </a:ext>
            </a:extLst>
          </p:cNvPr>
          <p:cNvPicPr>
            <a:picLocks noChangeAspect="1"/>
          </p:cNvPicPr>
          <p:nvPr/>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59490" y="1525281"/>
            <a:ext cx="1290919" cy="1310128"/>
          </a:xfrm>
          <a:prstGeom prst="rect">
            <a:avLst/>
          </a:prstGeom>
        </p:spPr>
      </p:pic>
      <p:cxnSp>
        <p:nvCxnSpPr>
          <p:cNvPr id="8" name="Straight Connector 7">
            <a:extLst>
              <a:ext uri="{FF2B5EF4-FFF2-40B4-BE49-F238E27FC236}">
                <a16:creationId xmlns:a16="http://schemas.microsoft.com/office/drawing/2014/main" id="{354F6EE4-FF16-43EF-ED24-DBEB52343CA3}"/>
              </a:ext>
            </a:extLst>
          </p:cNvPr>
          <p:cNvCxnSpPr/>
          <p:nvPr/>
        </p:nvCxnSpPr>
        <p:spPr>
          <a:xfrm flipV="1">
            <a:off x="586161" y="3336549"/>
            <a:ext cx="7809095" cy="256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4795F25-34FC-7DEB-FA8D-6BC61B92D50E}"/>
              </a:ext>
            </a:extLst>
          </p:cNvPr>
          <p:cNvCxnSpPr/>
          <p:nvPr/>
        </p:nvCxnSpPr>
        <p:spPr>
          <a:xfrm flipV="1">
            <a:off x="578477" y="4615941"/>
            <a:ext cx="7809095" cy="256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B64D7F66-9DD5-99E9-9348-5891515E250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22730" y="3514330"/>
            <a:ext cx="886786" cy="912399"/>
          </a:xfrm>
          <a:prstGeom prst="rect">
            <a:avLst/>
          </a:prstGeom>
        </p:spPr>
      </p:pic>
      <p:pic>
        <p:nvPicPr>
          <p:cNvPr id="13" name="Graphic 12">
            <a:extLst>
              <a:ext uri="{FF2B5EF4-FFF2-40B4-BE49-F238E27FC236}">
                <a16:creationId xmlns:a16="http://schemas.microsoft.com/office/drawing/2014/main" id="{3B3838FB-198A-D62C-1844-01D7BC53E4AB}"/>
              </a:ext>
            </a:extLst>
          </p:cNvPr>
          <p:cNvPicPr>
            <a:picLocks noChangeAspect="1"/>
          </p:cNvPicPr>
          <p:nvPr/>
        </p:nvPicPr>
        <p:blipFill>
          <a:blip r:embed="rId7" cstate="hq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368348" y="4848624"/>
            <a:ext cx="1079608" cy="1130835"/>
          </a:xfrm>
          <a:prstGeom prst="rect">
            <a:avLst/>
          </a:prstGeom>
        </p:spPr>
      </p:pic>
    </p:spTree>
    <p:extLst>
      <p:ext uri="{BB962C8B-B14F-4D97-AF65-F5344CB8AC3E}">
        <p14:creationId xmlns:p14="http://schemas.microsoft.com/office/powerpoint/2010/main" val="2393521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97733-1232-C8BB-192F-9E2AF8533C7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BC4E60-20D1-1196-4F6F-5F9B1846908E}"/>
              </a:ext>
            </a:extLst>
          </p:cNvPr>
          <p:cNvSpPr>
            <a:spLocks noGrp="1"/>
          </p:cNvSpPr>
          <p:nvPr>
            <p:ph idx="1"/>
          </p:nvPr>
        </p:nvSpPr>
        <p:spPr>
          <a:xfrm>
            <a:off x="1575042" y="1647426"/>
            <a:ext cx="6148072" cy="4291556"/>
          </a:xfrm>
          <a:ln>
            <a:noFill/>
          </a:ln>
        </p:spPr>
        <p:txBody>
          <a:bodyPr vert="horz" lIns="91440" tIns="45720" rIns="91440" bIns="45720" rtlCol="0" anchor="t">
            <a:noAutofit/>
          </a:bodyPr>
          <a:lstStyle/>
          <a:p>
            <a:pPr marL="0" indent="0">
              <a:buNone/>
            </a:pPr>
            <a:r>
              <a:rPr lang="en-CA" b="1" dirty="0">
                <a:latin typeface="Arial"/>
                <a:cs typeface="Arial"/>
              </a:rPr>
              <a:t>Benefits</a:t>
            </a:r>
          </a:p>
          <a:p>
            <a:r>
              <a:rPr lang="en-CA" dirty="0">
                <a:latin typeface="Arial"/>
                <a:cs typeface="Arial"/>
              </a:rPr>
              <a:t>Smoking cessation at 6+ months (critical)</a:t>
            </a:r>
          </a:p>
          <a:p>
            <a:r>
              <a:rPr lang="en-CA" dirty="0">
                <a:latin typeface="Arial"/>
                <a:cs typeface="Arial"/>
              </a:rPr>
              <a:t>Quality of life (critical)</a:t>
            </a:r>
          </a:p>
          <a:p>
            <a:r>
              <a:rPr lang="en-CA" dirty="0">
                <a:latin typeface="Arial"/>
                <a:cs typeface="Arial"/>
              </a:rPr>
              <a:t>Reduction in tobacco smoking</a:t>
            </a:r>
          </a:p>
          <a:p>
            <a:endParaRPr lang="en-CA" sz="1600" dirty="0"/>
          </a:p>
          <a:p>
            <a:pPr marL="0" indent="0">
              <a:buNone/>
            </a:pPr>
            <a:r>
              <a:rPr lang="en-CA" b="1" dirty="0">
                <a:latin typeface="Arial"/>
                <a:cs typeface="Arial"/>
              </a:rPr>
              <a:t>Potential harms</a:t>
            </a:r>
            <a:endParaRPr lang="en-CA" dirty="0">
              <a:latin typeface="Arial"/>
              <a:cs typeface="Arial"/>
            </a:endParaRPr>
          </a:p>
          <a:p>
            <a:r>
              <a:rPr lang="en-CA" dirty="0">
                <a:latin typeface="Arial"/>
                <a:cs typeface="Arial"/>
              </a:rPr>
              <a:t>Adverse events</a:t>
            </a:r>
          </a:p>
          <a:p>
            <a:r>
              <a:rPr lang="en-CA" dirty="0">
                <a:latin typeface="Arial"/>
                <a:cs typeface="Arial"/>
              </a:rPr>
              <a:t>Weight gain</a:t>
            </a:r>
          </a:p>
          <a:p>
            <a:r>
              <a:rPr lang="en-CA" dirty="0">
                <a:latin typeface="Arial"/>
                <a:cs typeface="Arial"/>
              </a:rPr>
              <a:t>Negative mood changes</a:t>
            </a:r>
          </a:p>
          <a:p>
            <a:r>
              <a:rPr lang="en-CA" dirty="0">
                <a:latin typeface="Arial"/>
                <a:cs typeface="Arial"/>
              </a:rPr>
              <a:t>Loss of social group</a:t>
            </a:r>
          </a:p>
          <a:p>
            <a:pPr lvl="1"/>
            <a:endParaRPr lang="en-CA" sz="1600" dirty="0"/>
          </a:p>
        </p:txBody>
      </p:sp>
      <p:sp>
        <p:nvSpPr>
          <p:cNvPr id="4" name="Slide Number Placeholder 3">
            <a:extLst>
              <a:ext uri="{FF2B5EF4-FFF2-40B4-BE49-F238E27FC236}">
                <a16:creationId xmlns:a16="http://schemas.microsoft.com/office/drawing/2014/main" id="{FBEE313D-0C79-D5BA-B7A6-04B988B47529}"/>
              </a:ext>
            </a:extLst>
          </p:cNvPr>
          <p:cNvSpPr>
            <a:spLocks noGrp="1"/>
          </p:cNvSpPr>
          <p:nvPr>
            <p:ph type="sldNum" sz="quarter" idx="12"/>
          </p:nvPr>
        </p:nvSpPr>
        <p:spPr/>
        <p:txBody>
          <a:bodyPr/>
          <a:lstStyle/>
          <a:p>
            <a:fld id="{E3D5E142-BA66-4577-AABD-3D3B043058E5}" type="slidenum">
              <a:rPr lang="en-US" smtClean="0"/>
              <a:pPr/>
              <a:t>22</a:t>
            </a:fld>
            <a:endParaRPr lang="en-US"/>
          </a:p>
        </p:txBody>
      </p:sp>
      <p:pic>
        <p:nvPicPr>
          <p:cNvPr id="9" name="Graphic 8">
            <a:extLst>
              <a:ext uri="{FF2B5EF4-FFF2-40B4-BE49-F238E27FC236}">
                <a16:creationId xmlns:a16="http://schemas.microsoft.com/office/drawing/2014/main" id="{D197D611-A057-4D77-40F5-5A1017DB6F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9906" y="3702258"/>
            <a:ext cx="765123" cy="765123"/>
          </a:xfrm>
          <a:prstGeom prst="rect">
            <a:avLst/>
          </a:prstGeom>
        </p:spPr>
      </p:pic>
      <p:pic>
        <p:nvPicPr>
          <p:cNvPr id="10" name="Graphic 9">
            <a:extLst>
              <a:ext uri="{FF2B5EF4-FFF2-40B4-BE49-F238E27FC236}">
                <a16:creationId xmlns:a16="http://schemas.microsoft.com/office/drawing/2014/main" id="{771DA45A-75CE-1197-BF25-0135602E78B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9906" y="1631742"/>
            <a:ext cx="765123" cy="765123"/>
          </a:xfrm>
          <a:prstGeom prst="rect">
            <a:avLst/>
          </a:prstGeom>
        </p:spPr>
      </p:pic>
      <p:pic>
        <p:nvPicPr>
          <p:cNvPr id="2" name="Picture 1" descr="A hand holding a cigarette&#10;&#10;AI-generated content may be incorrect.">
            <a:extLst>
              <a:ext uri="{FF2B5EF4-FFF2-40B4-BE49-F238E27FC236}">
                <a16:creationId xmlns:a16="http://schemas.microsoft.com/office/drawing/2014/main" id="{D6E34445-EC8D-71C6-ECF6-EC3D0225AAE7}"/>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6459884" y="2684115"/>
            <a:ext cx="2526459" cy="2526459"/>
          </a:xfrm>
          <a:prstGeom prst="rect">
            <a:avLst/>
          </a:prstGeom>
          <a:ln>
            <a:noFill/>
          </a:ln>
        </p:spPr>
      </p:pic>
      <p:sp>
        <p:nvSpPr>
          <p:cNvPr id="11" name="Title 1">
            <a:extLst>
              <a:ext uri="{FF2B5EF4-FFF2-40B4-BE49-F238E27FC236}">
                <a16:creationId xmlns:a16="http://schemas.microsoft.com/office/drawing/2014/main" id="{ADB03C40-070E-B3FE-EA69-3E7CBDC01E64}"/>
              </a:ext>
            </a:extLst>
          </p:cNvPr>
          <p:cNvSpPr>
            <a:spLocks noGrp="1"/>
          </p:cNvSpPr>
          <p:nvPr>
            <p:ph type="title"/>
          </p:nvPr>
        </p:nvSpPr>
        <p:spPr>
          <a:xfrm>
            <a:off x="457200" y="533400"/>
            <a:ext cx="8229600" cy="762000"/>
          </a:xfrm>
        </p:spPr>
        <p:txBody>
          <a:bodyPr>
            <a:normAutofit/>
          </a:bodyPr>
          <a:lstStyle/>
          <a:p>
            <a:r>
              <a:rPr lang="en-US" sz="3200" dirty="0">
                <a:solidFill>
                  <a:schemeClr val="accent2"/>
                </a:solidFill>
                <a:latin typeface="Arial"/>
                <a:cs typeface="Arial"/>
              </a:rPr>
              <a:t>We looked for these benefits and harms</a:t>
            </a:r>
            <a:endParaRPr lang="en-CA" sz="3200" b="0" dirty="0">
              <a:latin typeface="Arial"/>
              <a:cs typeface="Arial"/>
            </a:endParaRPr>
          </a:p>
        </p:txBody>
      </p:sp>
    </p:spTree>
    <p:extLst>
      <p:ext uri="{BB962C8B-B14F-4D97-AF65-F5344CB8AC3E}">
        <p14:creationId xmlns:p14="http://schemas.microsoft.com/office/powerpoint/2010/main" val="3475684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4FBAE-79DB-E144-13C1-D78A0C362D15}"/>
            </a:ext>
          </a:extLst>
        </p:cNvPr>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0763AA92-8260-44FE-D793-D556BC4450A0}"/>
              </a:ext>
            </a:extLst>
          </p:cNvPr>
          <p:cNvCxnSpPr/>
          <p:nvPr/>
        </p:nvCxnSpPr>
        <p:spPr>
          <a:xfrm>
            <a:off x="457200" y="3532909"/>
            <a:ext cx="8035636" cy="0"/>
          </a:xfrm>
          <a:prstGeom prst="line">
            <a:avLst/>
          </a:prstGeom>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B32B3B66-B44F-A6F0-BDFD-F6FA95E519D1}"/>
              </a:ext>
            </a:extLst>
          </p:cNvPr>
          <p:cNvSpPr>
            <a:spLocks noGrp="1"/>
          </p:cNvSpPr>
          <p:nvPr>
            <p:ph type="title"/>
          </p:nvPr>
        </p:nvSpPr>
        <p:spPr/>
        <p:txBody>
          <a:bodyPr>
            <a:normAutofit/>
          </a:bodyPr>
          <a:lstStyle/>
          <a:p>
            <a:r>
              <a:rPr lang="en-US" sz="3200" dirty="0">
                <a:solidFill>
                  <a:schemeClr val="accent2"/>
                </a:solidFill>
                <a:latin typeface="Arial"/>
                <a:cs typeface="Arial"/>
              </a:rPr>
              <a:t>What was not in scope?</a:t>
            </a:r>
            <a:endParaRPr lang="en-CA" sz="3200" dirty="0">
              <a:latin typeface="Arial"/>
              <a:cs typeface="Arial"/>
            </a:endParaRPr>
          </a:p>
        </p:txBody>
      </p:sp>
      <p:sp>
        <p:nvSpPr>
          <p:cNvPr id="4" name="Slide Number Placeholder 3">
            <a:extLst>
              <a:ext uri="{FF2B5EF4-FFF2-40B4-BE49-F238E27FC236}">
                <a16:creationId xmlns:a16="http://schemas.microsoft.com/office/drawing/2014/main" id="{EC601C8A-4353-422A-233F-A9413C10D8CF}"/>
              </a:ext>
            </a:extLst>
          </p:cNvPr>
          <p:cNvSpPr>
            <a:spLocks noGrp="1"/>
          </p:cNvSpPr>
          <p:nvPr>
            <p:ph type="sldNum" sz="quarter" idx="12"/>
          </p:nvPr>
        </p:nvSpPr>
        <p:spPr/>
        <p:txBody>
          <a:bodyPr/>
          <a:lstStyle/>
          <a:p>
            <a:fld id="{E3D5E142-BA66-4577-AABD-3D3B043058E5}" type="slidenum">
              <a:rPr lang="en-US" smtClean="0"/>
              <a:t>23</a:t>
            </a:fld>
            <a:endParaRPr lang="en-US"/>
          </a:p>
        </p:txBody>
      </p:sp>
      <p:sp>
        <p:nvSpPr>
          <p:cNvPr id="7" name="Content Placeholder 2">
            <a:extLst>
              <a:ext uri="{FF2B5EF4-FFF2-40B4-BE49-F238E27FC236}">
                <a16:creationId xmlns:a16="http://schemas.microsoft.com/office/drawing/2014/main" id="{2862A787-D751-CF92-B596-8F3BEC670D84}"/>
              </a:ext>
            </a:extLst>
          </p:cNvPr>
          <p:cNvSpPr>
            <a:spLocks noGrp="1"/>
          </p:cNvSpPr>
          <p:nvPr>
            <p:ph idx="1"/>
          </p:nvPr>
        </p:nvSpPr>
        <p:spPr>
          <a:xfrm>
            <a:off x="457200" y="1301850"/>
            <a:ext cx="7827818" cy="4731769"/>
          </a:xfrm>
        </p:spPr>
        <p:txBody>
          <a:bodyPr vert="horz" lIns="91440" tIns="45720" rIns="91440" bIns="45720" rtlCol="0" anchor="t">
            <a:noAutofit/>
          </a:bodyPr>
          <a:lstStyle/>
          <a:p>
            <a:pPr marL="539750" indent="-539750" fontAlgn="ctr">
              <a:buSzPct val="200000"/>
              <a:buBlip>
                <a:blip r:embed="rId3">
                  <a:extLst>
                    <a:ext uri="{96DAC541-7B7A-43D3-8B79-37D633B846F1}">
                      <asvg:svgBlip xmlns:asvg="http://schemas.microsoft.com/office/drawing/2016/SVG/main" r:embed="rId4"/>
                    </a:ext>
                  </a:extLst>
                </a:blip>
              </a:buBlip>
            </a:pPr>
            <a:r>
              <a:rPr lang="en-CA" dirty="0">
                <a:latin typeface="Arial"/>
                <a:cs typeface="Arial"/>
              </a:rPr>
              <a:t>Not apply to traditional or ceremonial tobacco by Indigenous peoples</a:t>
            </a:r>
            <a:endParaRPr lang="en-US" dirty="0"/>
          </a:p>
          <a:p>
            <a:pPr marL="539750" lvl="2" indent="-539750" fontAlgn="ctr">
              <a:buSzPct val="200000"/>
              <a:buBlip>
                <a:blip r:embed="rId3">
                  <a:extLst>
                    <a:ext uri="{96DAC541-7B7A-43D3-8B79-37D633B846F1}">
                      <asvg:svgBlip xmlns:asvg="http://schemas.microsoft.com/office/drawing/2016/SVG/main" r:embed="rId4"/>
                    </a:ext>
                  </a:extLst>
                </a:blip>
              </a:buBlip>
            </a:pPr>
            <a:endParaRPr lang="en-CA" sz="2400" dirty="0"/>
          </a:p>
          <a:p>
            <a:pPr marL="539750" indent="-539750" fontAlgn="ctr">
              <a:buSzPct val="200000"/>
              <a:buBlip>
                <a:blip r:embed="rId3">
                  <a:extLst>
                    <a:ext uri="{96DAC541-7B7A-43D3-8B79-37D633B846F1}">
                      <asvg:svgBlip xmlns:asvg="http://schemas.microsoft.com/office/drawing/2016/SVG/main" r:embed="rId4"/>
                    </a:ext>
                  </a:extLst>
                </a:blip>
              </a:buBlip>
            </a:pPr>
            <a:r>
              <a:rPr lang="en-CA" dirty="0">
                <a:latin typeface="Arial"/>
                <a:cs typeface="Arial"/>
              </a:rPr>
              <a:t>Not apply to pregnant, or breast/chest-feeding individuals</a:t>
            </a:r>
          </a:p>
          <a:p>
            <a:pPr marL="0" indent="0" fontAlgn="ctr">
              <a:buSzPct val="200000"/>
              <a:buNone/>
            </a:pPr>
            <a:endParaRPr lang="en-US" dirty="0">
              <a:latin typeface="Arial"/>
              <a:cs typeface="Arial"/>
            </a:endParaRPr>
          </a:p>
          <a:p>
            <a:pPr marL="539750" indent="-539750" fontAlgn="ctr">
              <a:buSzPct val="200000"/>
              <a:buBlip>
                <a:blip r:embed="rId3">
                  <a:extLst>
                    <a:ext uri="{96DAC541-7B7A-43D3-8B79-37D633B846F1}">
                      <asvg:svgBlip xmlns:asvg="http://schemas.microsoft.com/office/drawing/2016/SVG/main" r:embed="rId4"/>
                    </a:ext>
                  </a:extLst>
                </a:blip>
              </a:buBlip>
            </a:pPr>
            <a:r>
              <a:rPr lang="en-CA" dirty="0">
                <a:latin typeface="Arial"/>
                <a:cs typeface="Arial"/>
              </a:rPr>
              <a:t>Not address recommendations on stopping other tobacco or nicotine products (e.g. pouches)</a:t>
            </a:r>
          </a:p>
          <a:p>
            <a:pPr marL="539750" indent="-539750">
              <a:buSzPct val="200000"/>
              <a:buBlip>
                <a:blip r:embed="rId3">
                  <a:extLst>
                    <a:ext uri="{96DAC541-7B7A-43D3-8B79-37D633B846F1}">
                      <asvg:svgBlip xmlns:asvg="http://schemas.microsoft.com/office/drawing/2016/SVG/main" r:embed="rId4"/>
                    </a:ext>
                  </a:extLst>
                </a:blip>
              </a:buBlip>
            </a:pPr>
            <a:endParaRPr lang="en-CA" dirty="0">
              <a:latin typeface="Arial"/>
              <a:cs typeface="Arial"/>
            </a:endParaRPr>
          </a:p>
          <a:p>
            <a:pPr marL="539750" indent="-539750" fontAlgn="ctr">
              <a:buSzPct val="200000"/>
              <a:buBlip>
                <a:blip r:embed="rId3">
                  <a:extLst>
                    <a:ext uri="{96DAC541-7B7A-43D3-8B79-37D633B846F1}">
                      <asvg:svgBlip xmlns:asvg="http://schemas.microsoft.com/office/drawing/2016/SVG/main" r:embed="rId4"/>
                    </a:ext>
                  </a:extLst>
                </a:blip>
              </a:buBlip>
            </a:pPr>
            <a:r>
              <a:rPr lang="en-CA" dirty="0">
                <a:latin typeface="Arial"/>
                <a:cs typeface="Arial"/>
              </a:rPr>
              <a:t>Not address prevention of tobacco/nicotine use in this guideline</a:t>
            </a:r>
          </a:p>
          <a:p>
            <a:pPr marL="0" indent="0">
              <a:buNone/>
            </a:pPr>
            <a:endParaRPr lang="en-CA" b="1" dirty="0"/>
          </a:p>
          <a:p>
            <a:pPr lvl="1"/>
            <a:endParaRPr lang="en-CA" sz="2400" b="1" dirty="0"/>
          </a:p>
        </p:txBody>
      </p:sp>
      <p:cxnSp>
        <p:nvCxnSpPr>
          <p:cNvPr id="10" name="Straight Connector 9">
            <a:extLst>
              <a:ext uri="{FF2B5EF4-FFF2-40B4-BE49-F238E27FC236}">
                <a16:creationId xmlns:a16="http://schemas.microsoft.com/office/drawing/2014/main" id="{E53C4B50-202B-CFA3-14BA-203E1853A318}"/>
              </a:ext>
            </a:extLst>
          </p:cNvPr>
          <p:cNvCxnSpPr/>
          <p:nvPr/>
        </p:nvCxnSpPr>
        <p:spPr>
          <a:xfrm>
            <a:off x="457200" y="2286000"/>
            <a:ext cx="8035636" cy="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94DC47E2-B066-8EE8-E451-075211874205}"/>
              </a:ext>
            </a:extLst>
          </p:cNvPr>
          <p:cNvCxnSpPr/>
          <p:nvPr/>
        </p:nvCxnSpPr>
        <p:spPr>
          <a:xfrm>
            <a:off x="457200" y="4849091"/>
            <a:ext cx="8035636"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45673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7C8D8-1825-53C4-4F4B-9F598D3805F3}"/>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D3B66756-6077-DCAE-591E-3F719927A514}"/>
              </a:ext>
            </a:extLst>
          </p:cNvPr>
          <p:cNvSpPr>
            <a:spLocks noGrp="1"/>
          </p:cNvSpPr>
          <p:nvPr>
            <p:ph type="sldNum" sz="quarter" idx="12"/>
          </p:nvPr>
        </p:nvSpPr>
        <p:spPr/>
        <p:txBody>
          <a:bodyPr/>
          <a:lstStyle/>
          <a:p>
            <a:fld id="{E3D5E142-BA66-4577-AABD-3D3B043058E5}" type="slidenum">
              <a:rPr lang="en-US" smtClean="0"/>
              <a:pPr/>
              <a:t>24</a:t>
            </a:fld>
            <a:endParaRPr lang="en-US"/>
          </a:p>
        </p:txBody>
      </p:sp>
      <p:pic>
        <p:nvPicPr>
          <p:cNvPr id="5122" name="Picture 2" descr="GRADE home">
            <a:extLst>
              <a:ext uri="{FF2B5EF4-FFF2-40B4-BE49-F238E27FC236}">
                <a16:creationId xmlns:a16="http://schemas.microsoft.com/office/drawing/2014/main" id="{1CC116F4-C5E8-7B47-C27D-82C96D5BD396}"/>
              </a:ext>
            </a:extLst>
          </p:cNvPr>
          <p:cNvPicPr>
            <a:picLocks noGrp="1" noChangeAspect="1" noChangeArrowheads="1"/>
          </p:cNvPicPr>
          <p:nvPr>
            <p:ph idx="1"/>
          </p:nvPr>
        </p:nvPicPr>
        <p:blipFill>
          <a:blip r:embed="rId3" cstate="hqprint">
            <a:extLst>
              <a:ext uri="{28A0092B-C50C-407E-A947-70E740481C1C}">
                <a14:useLocalDpi xmlns:a14="http://schemas.microsoft.com/office/drawing/2010/main"/>
              </a:ext>
            </a:extLst>
          </a:blip>
          <a:srcRect l="2840" t="4626" r="3465" b="9278"/>
          <a:stretch>
            <a:fillRect/>
          </a:stretch>
        </p:blipFill>
        <p:spPr bwMode="auto">
          <a:xfrm>
            <a:off x="4959668" y="545526"/>
            <a:ext cx="2956498" cy="1068369"/>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DFD42F02-C78E-C29E-CC0B-C0ACB9B0CB21}"/>
              </a:ext>
            </a:extLst>
          </p:cNvPr>
          <p:cNvPicPr>
            <a:picLocks noChangeAspect="1"/>
          </p:cNvPicPr>
          <p:nvPr/>
        </p:nvPicPr>
        <p:blipFill>
          <a:blip r:embed="rId4"/>
          <a:stretch>
            <a:fillRect/>
          </a:stretch>
        </p:blipFill>
        <p:spPr>
          <a:xfrm>
            <a:off x="-4101" y="1972593"/>
            <a:ext cx="9145799" cy="995257"/>
          </a:xfrm>
          <a:prstGeom prst="rect">
            <a:avLst/>
          </a:prstGeom>
          <a:ln w="38100">
            <a:solidFill>
              <a:schemeClr val="tx1">
                <a:lumMod val="50000"/>
                <a:lumOff val="50000"/>
              </a:schemeClr>
            </a:solidFill>
          </a:ln>
        </p:spPr>
      </p:pic>
      <p:pic>
        <p:nvPicPr>
          <p:cNvPr id="5126" name="Picture 6" descr="The WHO Pandemic Treaty - Leslyn Lewis">
            <a:extLst>
              <a:ext uri="{FF2B5EF4-FFF2-40B4-BE49-F238E27FC236}">
                <a16:creationId xmlns:a16="http://schemas.microsoft.com/office/drawing/2014/main" id="{D6A433E0-AFCB-4FFB-DE2E-C30C1B02EF40}"/>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101242" y="3428753"/>
            <a:ext cx="1962479" cy="2079706"/>
          </a:xfrm>
          <a:prstGeom prst="rect">
            <a:avLst/>
          </a:prstGeom>
          <a:noFill/>
          <a:ln w="19050">
            <a:noFill/>
          </a:ln>
          <a:extLst>
            <a:ext uri="{909E8E84-426E-40DD-AFC4-6F175D3DCCD1}">
              <a14:hiddenFill xmlns:a14="http://schemas.microsoft.com/office/drawing/2010/main">
                <a:solidFill>
                  <a:srgbClr val="FFFFFF"/>
                </a:solidFill>
              </a14:hiddenFill>
            </a:ext>
          </a:extLst>
        </p:spPr>
      </p:pic>
      <p:pic>
        <p:nvPicPr>
          <p:cNvPr id="5128" name="Picture 8" descr="National Health Service — Wikipédia">
            <a:extLst>
              <a:ext uri="{FF2B5EF4-FFF2-40B4-BE49-F238E27FC236}">
                <a16:creationId xmlns:a16="http://schemas.microsoft.com/office/drawing/2014/main" id="{3302FC73-8A56-6CA3-6955-41C34DA60FB6}"/>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716875" y="4963110"/>
            <a:ext cx="2481134" cy="995257"/>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Summary of the CADTH Drug Portfolio Information Session November 2019">
            <a:extLst>
              <a:ext uri="{FF2B5EF4-FFF2-40B4-BE49-F238E27FC236}">
                <a16:creationId xmlns:a16="http://schemas.microsoft.com/office/drawing/2014/main" id="{A21988AA-A696-59F3-B2A3-1F0C2A7751F9}"/>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587810" y="3322145"/>
            <a:ext cx="2564423" cy="1382777"/>
          </a:xfrm>
          <a:prstGeom prst="rect">
            <a:avLst/>
          </a:prstGeom>
          <a:noFill/>
          <a:ln w="19050">
            <a:noFill/>
          </a:ln>
          <a:extLst>
            <a:ext uri="{909E8E84-426E-40DD-AFC4-6F175D3DCCD1}">
              <a14:hiddenFill xmlns:a14="http://schemas.microsoft.com/office/drawing/2010/main">
                <a:solidFill>
                  <a:srgbClr val="FFFFFF"/>
                </a:solidFill>
              </a14:hiddenFill>
            </a:ext>
          </a:extLst>
        </p:spPr>
      </p:pic>
      <p:pic>
        <p:nvPicPr>
          <p:cNvPr id="5132" name="Picture 12" descr="Agency for Healthcare Research and Quality - Wikipedia">
            <a:extLst>
              <a:ext uri="{FF2B5EF4-FFF2-40B4-BE49-F238E27FC236}">
                <a16:creationId xmlns:a16="http://schemas.microsoft.com/office/drawing/2014/main" id="{202F6EA5-3B34-2267-1A32-C2DBFBC94045}"/>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546177" y="3780541"/>
            <a:ext cx="1917123" cy="1846686"/>
          </a:xfrm>
          <a:prstGeom prst="rect">
            <a:avLst/>
          </a:prstGeom>
          <a:noFill/>
          <a:ln w="19050">
            <a:noFill/>
          </a:ln>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36AF48D1-8214-77D3-B0C8-7779E5840029}"/>
              </a:ext>
            </a:extLst>
          </p:cNvPr>
          <p:cNvSpPr txBox="1">
            <a:spLocks/>
          </p:cNvSpPr>
          <p:nvPr/>
        </p:nvSpPr>
        <p:spPr>
          <a:xfrm>
            <a:off x="457200" y="646080"/>
            <a:ext cx="8229600" cy="762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r>
              <a:rPr lang="en-CA" sz="3200" dirty="0">
                <a:solidFill>
                  <a:schemeClr val="accent2"/>
                </a:solidFill>
                <a:latin typeface="Arial"/>
                <a:cs typeface="Arial"/>
              </a:rPr>
              <a:t>How did we do it?</a:t>
            </a:r>
            <a:endParaRPr lang="en-US" sz="3200" dirty="0">
              <a:solidFill>
                <a:schemeClr val="accent2"/>
              </a:solidFill>
              <a:latin typeface="Arial"/>
              <a:cs typeface="Arial"/>
            </a:endParaRPr>
          </a:p>
        </p:txBody>
      </p:sp>
    </p:spTree>
    <p:extLst>
      <p:ext uri="{BB962C8B-B14F-4D97-AF65-F5344CB8AC3E}">
        <p14:creationId xmlns:p14="http://schemas.microsoft.com/office/powerpoint/2010/main" val="1089101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itting in a chair looking at a magnifying glass&#10;&#10;AI-generated content may be incorrect.">
            <a:extLst>
              <a:ext uri="{FF2B5EF4-FFF2-40B4-BE49-F238E27FC236}">
                <a16:creationId xmlns:a16="http://schemas.microsoft.com/office/drawing/2014/main" id="{E41F5631-587C-B224-76B5-8BD972C47E9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842363" y="3745244"/>
            <a:ext cx="3248191" cy="2337164"/>
          </a:xfrm>
          <a:prstGeom prst="rect">
            <a:avLst/>
          </a:prstGeom>
          <a:ln>
            <a:noFill/>
          </a:ln>
        </p:spPr>
      </p:pic>
      <p:sp>
        <p:nvSpPr>
          <p:cNvPr id="3" name="Content Placeholder 2"/>
          <p:cNvSpPr>
            <a:spLocks noGrp="1"/>
          </p:cNvSpPr>
          <p:nvPr>
            <p:ph idx="1"/>
          </p:nvPr>
        </p:nvSpPr>
        <p:spPr>
          <a:xfrm>
            <a:off x="459546" y="1556892"/>
            <a:ext cx="6498059" cy="4376704"/>
          </a:xfrm>
        </p:spPr>
        <p:txBody>
          <a:bodyPr vert="horz" lIns="91440" tIns="45720" rIns="91440" bIns="45720" rtlCol="0" anchor="t">
            <a:noAutofit/>
          </a:bodyPr>
          <a:lstStyle/>
          <a:p>
            <a:pPr marL="0" indent="0">
              <a:spcBef>
                <a:spcPts val="1400"/>
              </a:spcBef>
              <a:spcAft>
                <a:spcPts val="1400"/>
              </a:spcAft>
              <a:buNone/>
            </a:pPr>
            <a:r>
              <a:rPr lang="en-CA" dirty="0">
                <a:latin typeface="Arial"/>
                <a:cs typeface="Arial"/>
              </a:rPr>
              <a:t>2 evidence syntheses on benefits and harms of </a:t>
            </a:r>
            <a:r>
              <a:rPr lang="en-CA" b="1" dirty="0">
                <a:latin typeface="Arial"/>
                <a:cs typeface="Arial"/>
              </a:rPr>
              <a:t>smoking cessation options</a:t>
            </a:r>
            <a:r>
              <a:rPr lang="en-CA" dirty="0">
                <a:latin typeface="Arial"/>
                <a:cs typeface="Arial"/>
              </a:rPr>
              <a:t>:</a:t>
            </a:r>
            <a:endParaRPr lang="en-US" dirty="0"/>
          </a:p>
          <a:p>
            <a:pPr marL="457200" indent="-457200">
              <a:buFont typeface="+mj-lt"/>
              <a:buAutoNum type="arabicPeriod"/>
            </a:pPr>
            <a:r>
              <a:rPr lang="en-CA" b="1" i="1" dirty="0">
                <a:solidFill>
                  <a:schemeClr val="accent5"/>
                </a:solidFill>
                <a:latin typeface="Arial"/>
                <a:cs typeface="Arial"/>
              </a:rPr>
              <a:t>Review of reviews</a:t>
            </a:r>
            <a:r>
              <a:rPr lang="en-CA" dirty="0">
                <a:latin typeface="Arial"/>
                <a:cs typeface="Arial"/>
              </a:rPr>
              <a:t> - Summarize existing Cochrane systematic reviews on benefits and harms</a:t>
            </a:r>
            <a:endParaRPr lang="en-CA" dirty="0"/>
          </a:p>
          <a:p>
            <a:pPr lvl="1"/>
            <a:r>
              <a:rPr lang="en-CA" sz="2400" dirty="0">
                <a:latin typeface="Arial"/>
                <a:cs typeface="Arial"/>
              </a:rPr>
              <a:t>Allowed us to manage the large evidence base on smoking cessation interventions</a:t>
            </a:r>
          </a:p>
          <a:p>
            <a:pPr lvl="1"/>
            <a:r>
              <a:rPr lang="en-CA" sz="2400" dirty="0">
                <a:latin typeface="Arial"/>
                <a:cs typeface="Arial"/>
              </a:rPr>
              <a:t>Additional search to June 24, 2024</a:t>
            </a:r>
            <a:endParaRPr lang="en-CA" dirty="0"/>
          </a:p>
          <a:p>
            <a:pPr marL="457200" indent="-457200">
              <a:buFont typeface="Calibri"/>
              <a:buAutoNum type="arabicPeriod"/>
            </a:pPr>
            <a:endParaRPr lang="en-CA" sz="2400"/>
          </a:p>
          <a:p>
            <a:pPr lvl="1"/>
            <a:endParaRPr lang="en-CA" sz="2400"/>
          </a:p>
        </p:txBody>
      </p:sp>
      <p:sp>
        <p:nvSpPr>
          <p:cNvPr id="4" name="Slide Number Placeholder 3"/>
          <p:cNvSpPr>
            <a:spLocks noGrp="1"/>
          </p:cNvSpPr>
          <p:nvPr>
            <p:ph type="sldNum" sz="quarter" idx="12"/>
          </p:nvPr>
        </p:nvSpPr>
        <p:spPr/>
        <p:txBody>
          <a:bodyPr/>
          <a:lstStyle/>
          <a:p>
            <a:fld id="{E3D5E142-BA66-4577-AABD-3D3B043058E5}" type="slidenum">
              <a:rPr lang="en-US" smtClean="0"/>
              <a:pPr/>
              <a:t>25</a:t>
            </a:fld>
            <a:endParaRPr lang="en-US"/>
          </a:p>
        </p:txBody>
      </p:sp>
      <p:sp>
        <p:nvSpPr>
          <p:cNvPr id="9" name="Title 1">
            <a:extLst>
              <a:ext uri="{FF2B5EF4-FFF2-40B4-BE49-F238E27FC236}">
                <a16:creationId xmlns:a16="http://schemas.microsoft.com/office/drawing/2014/main" id="{ADA19E7A-E91A-F202-E9A3-B555AE961982}"/>
              </a:ext>
            </a:extLst>
          </p:cNvPr>
          <p:cNvSpPr txBox="1">
            <a:spLocks/>
          </p:cNvSpPr>
          <p:nvPr/>
        </p:nvSpPr>
        <p:spPr>
          <a:xfrm>
            <a:off x="457200" y="646080"/>
            <a:ext cx="8229600" cy="762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r>
              <a:rPr lang="en-CA" sz="3200" dirty="0">
                <a:solidFill>
                  <a:schemeClr val="accent2"/>
                </a:solidFill>
                <a:latin typeface="Arial"/>
                <a:cs typeface="Arial"/>
              </a:rPr>
              <a:t>How did we do it?</a:t>
            </a:r>
            <a:endParaRPr lang="en-US" sz="3200" dirty="0">
              <a:solidFill>
                <a:schemeClr val="accent2"/>
              </a:solidFill>
              <a:latin typeface="Arial"/>
              <a:cs typeface="Arial"/>
            </a:endParaRPr>
          </a:p>
        </p:txBody>
      </p:sp>
    </p:spTree>
    <p:extLst>
      <p:ext uri="{BB962C8B-B14F-4D97-AF65-F5344CB8AC3E}">
        <p14:creationId xmlns:p14="http://schemas.microsoft.com/office/powerpoint/2010/main" val="1187304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5EF65-1840-2AE6-B1EF-6F915F24015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EE6526-0501-A460-1E9E-9BD1A50C1DE8}"/>
              </a:ext>
            </a:extLst>
          </p:cNvPr>
          <p:cNvSpPr>
            <a:spLocks noGrp="1"/>
          </p:cNvSpPr>
          <p:nvPr>
            <p:ph idx="1"/>
          </p:nvPr>
        </p:nvSpPr>
        <p:spPr>
          <a:xfrm>
            <a:off x="222147" y="1422697"/>
            <a:ext cx="8447607" cy="4343956"/>
          </a:xfrm>
        </p:spPr>
        <p:txBody>
          <a:bodyPr vert="horz" lIns="91440" tIns="45720" rIns="91440" bIns="45720" rtlCol="0" anchor="t">
            <a:noAutofit/>
          </a:bodyPr>
          <a:lstStyle/>
          <a:p>
            <a:pPr marL="0" indent="0">
              <a:buNone/>
            </a:pPr>
            <a:r>
              <a:rPr lang="en-CA" dirty="0">
                <a:latin typeface="Arial"/>
                <a:cs typeface="Arial"/>
              </a:rPr>
              <a:t>2. </a:t>
            </a:r>
            <a:r>
              <a:rPr lang="en-CA" b="1" i="1" dirty="0">
                <a:solidFill>
                  <a:schemeClr val="accent5"/>
                </a:solidFill>
                <a:latin typeface="Arial"/>
                <a:cs typeface="Arial"/>
              </a:rPr>
              <a:t>Systematic review</a:t>
            </a:r>
            <a:r>
              <a:rPr lang="en-CA" dirty="0">
                <a:latin typeface="Arial"/>
                <a:cs typeface="Arial"/>
              </a:rPr>
              <a:t> on benefits and harms of </a:t>
            </a:r>
            <a:r>
              <a:rPr lang="en-CA" b="1" dirty="0">
                <a:latin typeface="Arial"/>
                <a:cs typeface="Arial"/>
              </a:rPr>
              <a:t>e-cigarettes</a:t>
            </a:r>
          </a:p>
          <a:p>
            <a:pPr marL="0" indent="0">
              <a:buNone/>
            </a:pPr>
            <a:endParaRPr lang="en-US">
              <a:latin typeface="Arial"/>
              <a:cs typeface="Arial"/>
            </a:endParaRPr>
          </a:p>
          <a:p>
            <a:pPr lvl="1">
              <a:spcBef>
                <a:spcPts val="0"/>
              </a:spcBef>
              <a:spcAft>
                <a:spcPts val="1400"/>
              </a:spcAft>
            </a:pPr>
            <a:r>
              <a:rPr lang="en-CA" sz="2400" dirty="0">
                <a:latin typeface="Arial"/>
                <a:cs typeface="Arial"/>
              </a:rPr>
              <a:t>Updated the 2016 Cochrane review (now a living systematic review) to January 7, 2025</a:t>
            </a:r>
          </a:p>
          <a:p>
            <a:pPr lvl="1"/>
            <a:r>
              <a:rPr lang="en-CA" sz="2400" dirty="0">
                <a:latin typeface="Arial"/>
                <a:cs typeface="Arial"/>
              </a:rPr>
              <a:t>Randomized Controlled Trials were included if:</a:t>
            </a:r>
          </a:p>
          <a:p>
            <a:pPr lvl="2"/>
            <a:r>
              <a:rPr lang="en-CA" sz="2400" dirty="0">
                <a:latin typeface="Arial"/>
                <a:cs typeface="Arial"/>
              </a:rPr>
              <a:t>Comparator = </a:t>
            </a:r>
            <a:r>
              <a:rPr lang="en-CA" sz="2400" b="1" dirty="0">
                <a:latin typeface="Arial"/>
                <a:cs typeface="Arial"/>
              </a:rPr>
              <a:t>no intervention </a:t>
            </a:r>
            <a:r>
              <a:rPr lang="en-CA" sz="2400" dirty="0">
                <a:latin typeface="Arial"/>
                <a:cs typeface="Arial"/>
              </a:rPr>
              <a:t>or </a:t>
            </a:r>
            <a:r>
              <a:rPr lang="en-CA" sz="2400" b="1" dirty="0">
                <a:latin typeface="Arial"/>
                <a:cs typeface="Arial"/>
              </a:rPr>
              <a:t>usual care</a:t>
            </a:r>
            <a:endParaRPr lang="en-CA" sz="2400" dirty="0">
              <a:latin typeface="Arial"/>
              <a:cs typeface="Arial"/>
            </a:endParaRPr>
          </a:p>
          <a:p>
            <a:pPr lvl="2"/>
            <a:r>
              <a:rPr lang="en-CA" sz="2400" dirty="0">
                <a:latin typeface="Arial"/>
                <a:cs typeface="Arial"/>
              </a:rPr>
              <a:t>Included adults</a:t>
            </a:r>
          </a:p>
          <a:p>
            <a:pPr lvl="2"/>
            <a:r>
              <a:rPr lang="en-CA" sz="2400" dirty="0">
                <a:latin typeface="Arial"/>
                <a:cs typeface="Arial"/>
              </a:rPr>
              <a:t>Targeted to people who smoke</a:t>
            </a:r>
          </a:p>
          <a:p>
            <a:pPr lvl="1"/>
            <a:r>
              <a:rPr lang="en-CA" sz="2400" dirty="0">
                <a:latin typeface="Arial"/>
                <a:cs typeface="Arial"/>
              </a:rPr>
              <a:t>Observational studies also included to examine harms</a:t>
            </a:r>
            <a:endParaRPr lang="en-CA" sz="2400" dirty="0"/>
          </a:p>
          <a:p>
            <a:pPr lvl="1"/>
            <a:endParaRPr lang="en-CA" sz="2400"/>
          </a:p>
          <a:p>
            <a:pPr lvl="1"/>
            <a:endParaRPr lang="en-CA" sz="1600"/>
          </a:p>
        </p:txBody>
      </p:sp>
      <p:sp>
        <p:nvSpPr>
          <p:cNvPr id="4" name="Slide Number Placeholder 3">
            <a:extLst>
              <a:ext uri="{FF2B5EF4-FFF2-40B4-BE49-F238E27FC236}">
                <a16:creationId xmlns:a16="http://schemas.microsoft.com/office/drawing/2014/main" id="{B1FD352D-2EDC-DD76-19D4-28A971775A48}"/>
              </a:ext>
            </a:extLst>
          </p:cNvPr>
          <p:cNvSpPr>
            <a:spLocks noGrp="1"/>
          </p:cNvSpPr>
          <p:nvPr>
            <p:ph type="sldNum" sz="quarter" idx="12"/>
          </p:nvPr>
        </p:nvSpPr>
        <p:spPr/>
        <p:txBody>
          <a:bodyPr/>
          <a:lstStyle/>
          <a:p>
            <a:fld id="{E3D5E142-BA66-4577-AABD-3D3B043058E5}" type="slidenum">
              <a:rPr lang="en-US" smtClean="0"/>
              <a:pPr/>
              <a:t>26</a:t>
            </a:fld>
            <a:endParaRPr lang="en-US"/>
          </a:p>
        </p:txBody>
      </p:sp>
      <p:pic>
        <p:nvPicPr>
          <p:cNvPr id="6" name="Picture 5" descr="A group of vape devices&#10;&#10;AI-generated content may be incorrect.">
            <a:extLst>
              <a:ext uri="{FF2B5EF4-FFF2-40B4-BE49-F238E27FC236}">
                <a16:creationId xmlns:a16="http://schemas.microsoft.com/office/drawing/2014/main" id="{0F32F59B-1C35-AD1A-E2A3-220C8E6482F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770118" y="5067156"/>
            <a:ext cx="1911595" cy="1939050"/>
          </a:xfrm>
          <a:prstGeom prst="rect">
            <a:avLst/>
          </a:prstGeom>
        </p:spPr>
      </p:pic>
      <p:sp>
        <p:nvSpPr>
          <p:cNvPr id="7" name="Title 1">
            <a:extLst>
              <a:ext uri="{FF2B5EF4-FFF2-40B4-BE49-F238E27FC236}">
                <a16:creationId xmlns:a16="http://schemas.microsoft.com/office/drawing/2014/main" id="{39CC3DCE-1859-43AC-C038-AF4E741DB49F}"/>
              </a:ext>
            </a:extLst>
          </p:cNvPr>
          <p:cNvSpPr txBox="1">
            <a:spLocks/>
          </p:cNvSpPr>
          <p:nvPr/>
        </p:nvSpPr>
        <p:spPr>
          <a:xfrm>
            <a:off x="457200" y="646080"/>
            <a:ext cx="8229600" cy="762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r>
              <a:rPr lang="en-CA" sz="3200" dirty="0">
                <a:solidFill>
                  <a:schemeClr val="accent2"/>
                </a:solidFill>
                <a:latin typeface="Arial"/>
                <a:cs typeface="Arial"/>
              </a:rPr>
              <a:t>How did we do it?</a:t>
            </a:r>
          </a:p>
        </p:txBody>
      </p:sp>
    </p:spTree>
    <p:extLst>
      <p:ext uri="{BB962C8B-B14F-4D97-AF65-F5344CB8AC3E}">
        <p14:creationId xmlns:p14="http://schemas.microsoft.com/office/powerpoint/2010/main" val="3270517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AEE40-91FC-F258-5221-E677AE1D4647}"/>
            </a:ext>
          </a:extLst>
        </p:cNvPr>
        <p:cNvGrpSpPr/>
        <p:nvPr/>
      </p:nvGrpSpPr>
      <p:grpSpPr>
        <a:xfrm>
          <a:off x="0" y="0"/>
          <a:ext cx="0" cy="0"/>
          <a:chOff x="0" y="0"/>
          <a:chExt cx="0" cy="0"/>
        </a:xfrm>
      </p:grpSpPr>
      <p:sp>
        <p:nvSpPr>
          <p:cNvPr id="27651" name="Text Placeholder 5">
            <a:extLst>
              <a:ext uri="{FF2B5EF4-FFF2-40B4-BE49-F238E27FC236}">
                <a16:creationId xmlns:a16="http://schemas.microsoft.com/office/drawing/2014/main" id="{AC7841CF-49E9-88EC-FABC-433E7F0464FE}"/>
              </a:ext>
            </a:extLst>
          </p:cNvPr>
          <p:cNvSpPr>
            <a:spLocks noGrp="1"/>
          </p:cNvSpPr>
          <p:nvPr>
            <p:ph type="body" idx="1"/>
          </p:nvPr>
        </p:nvSpPr>
        <p:spPr>
          <a:xfrm>
            <a:off x="589029" y="2820504"/>
            <a:ext cx="8189224" cy="1500188"/>
          </a:xfrm>
        </p:spPr>
        <p:txBody>
          <a:bodyPr vert="horz" lIns="91440" tIns="45720" rIns="91440" bIns="45720" rtlCol="0" anchor="ctr">
            <a:noAutofit/>
          </a:bodyPr>
          <a:lstStyle/>
          <a:p>
            <a:r>
              <a:rPr lang="en-US" altLang="en-US" sz="4400">
                <a:latin typeface="Arial"/>
                <a:cs typeface="Arial"/>
              </a:rPr>
              <a:t>Recommendations – </a:t>
            </a:r>
            <a:r>
              <a:rPr lang="en-US" altLang="en-US" sz="4400" err="1">
                <a:latin typeface="Arial"/>
                <a:cs typeface="Arial"/>
              </a:rPr>
              <a:t>Behavioural</a:t>
            </a:r>
            <a:r>
              <a:rPr lang="en-US" altLang="en-US" sz="4400">
                <a:latin typeface="Arial"/>
                <a:cs typeface="Arial"/>
              </a:rPr>
              <a:t> and Pharmacotherapy</a:t>
            </a:r>
          </a:p>
        </p:txBody>
      </p:sp>
      <p:sp>
        <p:nvSpPr>
          <p:cNvPr id="27652" name="Slide Number Placeholder 3">
            <a:extLst>
              <a:ext uri="{FF2B5EF4-FFF2-40B4-BE49-F238E27FC236}">
                <a16:creationId xmlns:a16="http://schemas.microsoft.com/office/drawing/2014/main" id="{12C9ECF9-570D-7628-A925-7A6DC83203F7}"/>
              </a:ext>
            </a:extLst>
          </p:cNvPr>
          <p:cNvSpPr>
            <a:spLocks noGrp="1"/>
          </p:cNvSpPr>
          <p:nvPr>
            <p:ph type="sldNum" sz="quarter" idx="4294967295"/>
          </p:nvPr>
        </p:nvSpPr>
        <p:spPr>
          <a:xfrm>
            <a:off x="7010400" y="64770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94CCA977-7DCD-4D74-B84E-1E3A15D19189}" type="slidenum">
              <a:rPr lang="en-US" altLang="en-US" sz="1400" dirty="0" smtClean="0">
                <a:solidFill>
                  <a:schemeClr val="bg1"/>
                </a:solidFill>
              </a:rPr>
              <a:pPr>
                <a:spcBef>
                  <a:spcPct val="0"/>
                </a:spcBef>
                <a:buFontTx/>
                <a:buNone/>
              </a:pPr>
              <a:t>27</a:t>
            </a:fld>
            <a:endParaRPr lang="en-US" altLang="en-US" sz="1400">
              <a:solidFill>
                <a:schemeClr val="bg1"/>
              </a:solidFill>
            </a:endParaRPr>
          </a:p>
        </p:txBody>
      </p:sp>
    </p:spTree>
    <p:extLst>
      <p:ext uri="{BB962C8B-B14F-4D97-AF65-F5344CB8AC3E}">
        <p14:creationId xmlns:p14="http://schemas.microsoft.com/office/powerpoint/2010/main" val="21074860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9F520E3D-4F49-9F25-CD2A-86E53BC275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221AB1-F5D7-BA63-45D5-B7535EE489FD}"/>
              </a:ext>
            </a:extLst>
          </p:cNvPr>
          <p:cNvSpPr>
            <a:spLocks noGrp="1"/>
          </p:cNvSpPr>
          <p:nvPr>
            <p:ph type="title"/>
          </p:nvPr>
        </p:nvSpPr>
        <p:spPr/>
        <p:txBody>
          <a:bodyPr>
            <a:normAutofit/>
          </a:bodyPr>
          <a:lstStyle/>
          <a:p>
            <a:r>
              <a:rPr lang="en-CA" sz="3200">
                <a:solidFill>
                  <a:schemeClr val="accent2"/>
                </a:solidFill>
                <a:latin typeface="Arial"/>
                <a:cs typeface="Arial"/>
              </a:rPr>
              <a:t>Considerations</a:t>
            </a:r>
          </a:p>
        </p:txBody>
      </p:sp>
      <p:sp>
        <p:nvSpPr>
          <p:cNvPr id="7" name="Content Placeholder 2">
            <a:extLst>
              <a:ext uri="{FF2B5EF4-FFF2-40B4-BE49-F238E27FC236}">
                <a16:creationId xmlns:a16="http://schemas.microsoft.com/office/drawing/2014/main" id="{64D5B7F8-4D4B-46A6-BF7C-9477CD534DCB}"/>
              </a:ext>
            </a:extLst>
          </p:cNvPr>
          <p:cNvSpPr>
            <a:spLocks noGrp="1"/>
          </p:cNvSpPr>
          <p:nvPr>
            <p:ph idx="1"/>
          </p:nvPr>
        </p:nvSpPr>
        <p:spPr>
          <a:xfrm>
            <a:off x="459328" y="1375970"/>
            <a:ext cx="5754649" cy="4683186"/>
          </a:xfrm>
        </p:spPr>
        <p:txBody>
          <a:bodyPr vert="horz" lIns="91440" tIns="45720" rIns="91440" bIns="45720" rtlCol="0" anchor="t">
            <a:noAutofit/>
          </a:bodyPr>
          <a:lstStyle/>
          <a:p>
            <a:r>
              <a:rPr lang="en-CA" dirty="0">
                <a:latin typeface="Arial"/>
                <a:cs typeface="Arial"/>
              </a:rPr>
              <a:t>'Menu of options' approach </a:t>
            </a:r>
            <a:endParaRPr lang="en-US" dirty="0"/>
          </a:p>
          <a:p>
            <a:endParaRPr lang="en-CA" dirty="0">
              <a:latin typeface="Arial"/>
              <a:cs typeface="Arial"/>
            </a:endParaRPr>
          </a:p>
          <a:p>
            <a:r>
              <a:rPr lang="en-CA" dirty="0">
                <a:latin typeface="Arial"/>
                <a:cs typeface="Arial"/>
              </a:rPr>
              <a:t>Grouped into broad recommendations for intervention options: </a:t>
            </a:r>
            <a:endParaRPr lang="en-CA" dirty="0"/>
          </a:p>
          <a:p>
            <a:pPr lvl="1"/>
            <a:r>
              <a:rPr lang="en-CA" dirty="0">
                <a:latin typeface="Arial"/>
                <a:cs typeface="Arial"/>
              </a:rPr>
              <a:t>Behavioural </a:t>
            </a:r>
          </a:p>
          <a:p>
            <a:pPr lvl="1"/>
            <a:r>
              <a:rPr lang="en-CA" dirty="0">
                <a:latin typeface="Arial"/>
                <a:cs typeface="Arial"/>
              </a:rPr>
              <a:t>Pharmacotherapy</a:t>
            </a:r>
          </a:p>
          <a:p>
            <a:pPr lvl="1"/>
            <a:r>
              <a:rPr lang="en-CA" dirty="0">
                <a:latin typeface="Arial"/>
                <a:cs typeface="Arial"/>
              </a:rPr>
              <a:t>Combined </a:t>
            </a:r>
          </a:p>
          <a:p>
            <a:pPr lvl="1"/>
            <a:r>
              <a:rPr lang="en-CA" dirty="0">
                <a:latin typeface="Arial"/>
                <a:cs typeface="Arial"/>
              </a:rPr>
              <a:t>e-cigarettes</a:t>
            </a:r>
          </a:p>
          <a:p>
            <a:pPr lvl="1"/>
            <a:r>
              <a:rPr lang="en-CA" dirty="0">
                <a:latin typeface="Arial"/>
                <a:cs typeface="Arial"/>
              </a:rPr>
              <a:t>Not doses, duration, etc. or ranking </a:t>
            </a:r>
            <a:endParaRPr lang="en-CA" dirty="0"/>
          </a:p>
          <a:p>
            <a:endParaRPr lang="en-CA" dirty="0">
              <a:latin typeface="Arial"/>
              <a:cs typeface="Arial"/>
            </a:endParaRPr>
          </a:p>
          <a:p>
            <a:r>
              <a:rPr lang="en-CA" dirty="0">
                <a:latin typeface="Arial"/>
                <a:cs typeface="Arial"/>
              </a:rPr>
              <a:t>Focus on patient preferences for interventions shown to be effective</a:t>
            </a:r>
            <a:endParaRPr lang="en-CA" dirty="0"/>
          </a:p>
          <a:p>
            <a:pPr lvl="1">
              <a:buFont typeface="Arial" panose="020B0604020202020204" pitchFamily="34" charset="0"/>
              <a:buChar char="–"/>
            </a:pPr>
            <a:endParaRPr lang="en-CA" sz="2400" b="1" dirty="0"/>
          </a:p>
        </p:txBody>
      </p:sp>
      <p:sp>
        <p:nvSpPr>
          <p:cNvPr id="4" name="Slide Number Placeholder 3">
            <a:extLst>
              <a:ext uri="{FF2B5EF4-FFF2-40B4-BE49-F238E27FC236}">
                <a16:creationId xmlns:a16="http://schemas.microsoft.com/office/drawing/2014/main" id="{AE2ADA66-2F0F-B402-3620-ABB6F75B3F58}"/>
              </a:ext>
            </a:extLst>
          </p:cNvPr>
          <p:cNvSpPr>
            <a:spLocks noGrp="1"/>
          </p:cNvSpPr>
          <p:nvPr>
            <p:ph type="sldNum" sz="quarter" idx="12"/>
          </p:nvPr>
        </p:nvSpPr>
        <p:spPr/>
        <p:txBody>
          <a:bodyPr/>
          <a:lstStyle/>
          <a:p>
            <a:fld id="{E3D5E142-BA66-4577-AABD-3D3B043058E5}" type="slidenum">
              <a:rPr lang="en-US" smtClean="0"/>
              <a:t>28</a:t>
            </a:fld>
            <a:endParaRPr lang="en-US"/>
          </a:p>
        </p:txBody>
      </p:sp>
      <p:pic>
        <p:nvPicPr>
          <p:cNvPr id="6" name="Graphic 5">
            <a:extLst>
              <a:ext uri="{FF2B5EF4-FFF2-40B4-BE49-F238E27FC236}">
                <a16:creationId xmlns:a16="http://schemas.microsoft.com/office/drawing/2014/main" id="{8A924EAD-7850-E75A-F3F1-F59281C1776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89171" y="2103120"/>
            <a:ext cx="2878183" cy="2878183"/>
          </a:xfrm>
          <a:prstGeom prst="rect">
            <a:avLst/>
          </a:prstGeom>
        </p:spPr>
      </p:pic>
    </p:spTree>
    <p:extLst>
      <p:ext uri="{BB962C8B-B14F-4D97-AF65-F5344CB8AC3E}">
        <p14:creationId xmlns:p14="http://schemas.microsoft.com/office/powerpoint/2010/main" val="2643213841"/>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4DF6C-1B1E-0DDD-ADCF-B49799882F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B85507-75C7-CDDA-8B0F-CF2EC900AE5E}"/>
              </a:ext>
            </a:extLst>
          </p:cNvPr>
          <p:cNvSpPr>
            <a:spLocks noGrp="1"/>
          </p:cNvSpPr>
          <p:nvPr>
            <p:ph type="title"/>
          </p:nvPr>
        </p:nvSpPr>
        <p:spPr>
          <a:xfrm>
            <a:off x="494747" y="533400"/>
            <a:ext cx="8420653" cy="762000"/>
          </a:xfrm>
        </p:spPr>
        <p:txBody>
          <a:bodyPr>
            <a:noAutofit/>
          </a:bodyPr>
          <a:lstStyle/>
          <a:p>
            <a:r>
              <a:rPr lang="en-CA" sz="3200" dirty="0">
                <a:solidFill>
                  <a:schemeClr val="accent2"/>
                </a:solidFill>
                <a:latin typeface="Arial"/>
                <a:cs typeface="Arial"/>
              </a:rPr>
              <a:t>Overall approach &amp; recommendation</a:t>
            </a:r>
          </a:p>
        </p:txBody>
      </p:sp>
      <p:sp>
        <p:nvSpPr>
          <p:cNvPr id="4" name="Slide Number Placeholder 3">
            <a:extLst>
              <a:ext uri="{FF2B5EF4-FFF2-40B4-BE49-F238E27FC236}">
                <a16:creationId xmlns:a16="http://schemas.microsoft.com/office/drawing/2014/main" id="{28A6E934-F2D5-BBF0-23AE-95306C89D67C}"/>
              </a:ext>
            </a:extLst>
          </p:cNvPr>
          <p:cNvSpPr>
            <a:spLocks noGrp="1"/>
          </p:cNvSpPr>
          <p:nvPr>
            <p:ph type="sldNum" sz="quarter" idx="12"/>
          </p:nvPr>
        </p:nvSpPr>
        <p:spPr/>
        <p:txBody>
          <a:bodyPr/>
          <a:lstStyle/>
          <a:p>
            <a:fld id="{E3D5E142-BA66-4577-AABD-3D3B043058E5}" type="slidenum">
              <a:rPr lang="en-US" smtClean="0"/>
              <a:t>29</a:t>
            </a:fld>
            <a:endParaRPr lang="en-US"/>
          </a:p>
        </p:txBody>
      </p:sp>
      <p:sp>
        <p:nvSpPr>
          <p:cNvPr id="3" name="Content Placeholder 2">
            <a:extLst>
              <a:ext uri="{FF2B5EF4-FFF2-40B4-BE49-F238E27FC236}">
                <a16:creationId xmlns:a16="http://schemas.microsoft.com/office/drawing/2014/main" id="{E0786064-5197-2C5B-0F12-7C38187EF16F}"/>
              </a:ext>
            </a:extLst>
          </p:cNvPr>
          <p:cNvSpPr>
            <a:spLocks noGrp="1"/>
          </p:cNvSpPr>
          <p:nvPr>
            <p:ph idx="1"/>
          </p:nvPr>
        </p:nvSpPr>
        <p:spPr>
          <a:xfrm>
            <a:off x="492842" y="1568786"/>
            <a:ext cx="6355026" cy="4254161"/>
          </a:xfrm>
        </p:spPr>
        <p:txBody>
          <a:bodyPr vert="horz" lIns="91440" tIns="45720" rIns="91440" bIns="45720" rtlCol="0" anchor="t">
            <a:noAutofit/>
          </a:bodyPr>
          <a:lstStyle/>
          <a:p>
            <a:r>
              <a:rPr lang="en-CA" sz="2600" b="1" i="1" dirty="0">
                <a:ea typeface="Calibri"/>
              </a:rPr>
              <a:t>As part of good clinical care,</a:t>
            </a:r>
            <a:r>
              <a:rPr lang="en-CA" sz="2600" i="1" dirty="0">
                <a:ea typeface="Calibri"/>
              </a:rPr>
              <a:t> providers are expected to be knowledgeable about their patients’ smoking status. </a:t>
            </a:r>
            <a:endParaRPr lang="en-CA" sz="2600" dirty="0">
              <a:ea typeface="Calibri"/>
            </a:endParaRPr>
          </a:p>
          <a:p>
            <a:r>
              <a:rPr lang="en-CA" sz="2600" b="1" i="1" dirty="0">
                <a:ea typeface="Calibri"/>
              </a:rPr>
              <a:t>We recommend </a:t>
            </a:r>
            <a:r>
              <a:rPr lang="en-CA" sz="2600" i="1" dirty="0">
                <a:ea typeface="Calibri"/>
              </a:rPr>
              <a:t>that all people who smoke tobacco cigarettes be encouraged to stop and be offered one or more of our recommended smoking cessation interventions (strong recommendation, high certainty).</a:t>
            </a:r>
            <a:endParaRPr lang="en-CA" sz="2600" dirty="0">
              <a:ea typeface="Calibri"/>
            </a:endParaRPr>
          </a:p>
        </p:txBody>
      </p:sp>
      <p:pic>
        <p:nvPicPr>
          <p:cNvPr id="10" name="Picture 9" descr="A group of people in medical uniforms&#10;&#10;AI-generated content may be incorrect.">
            <a:extLst>
              <a:ext uri="{FF2B5EF4-FFF2-40B4-BE49-F238E27FC236}">
                <a16:creationId xmlns:a16="http://schemas.microsoft.com/office/drawing/2014/main" id="{3AABE3EC-8BCF-3892-54F8-5352068826C6}"/>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a:xfrm>
            <a:off x="5923138" y="4778388"/>
            <a:ext cx="2983220" cy="1674422"/>
          </a:xfrm>
          <a:prstGeom prst="rect">
            <a:avLst/>
          </a:prstGeom>
          <a:ln>
            <a:noFill/>
          </a:ln>
        </p:spPr>
      </p:pic>
    </p:spTree>
    <p:extLst>
      <p:ext uri="{BB962C8B-B14F-4D97-AF65-F5344CB8AC3E}">
        <p14:creationId xmlns:p14="http://schemas.microsoft.com/office/powerpoint/2010/main" val="2612471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A picture containing text, toy&#10;&#10;Description automatically generated">
            <a:extLst>
              <a:ext uri="{FF2B5EF4-FFF2-40B4-BE49-F238E27FC236}">
                <a16:creationId xmlns:a16="http://schemas.microsoft.com/office/drawing/2014/main" id="{A40C7CCC-3701-0499-4F02-AA15F03548A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7174" b="-736"/>
          <a:stretch/>
        </p:blipFill>
        <p:spPr>
          <a:xfrm>
            <a:off x="4913260" y="2839845"/>
            <a:ext cx="4194280" cy="3334960"/>
          </a:xfrm>
          <a:prstGeom prst="rect">
            <a:avLst/>
          </a:prstGeom>
        </p:spPr>
      </p:pic>
      <p:sp>
        <p:nvSpPr>
          <p:cNvPr id="18434" name="Title 1"/>
          <p:cNvSpPr>
            <a:spLocks noGrp="1"/>
          </p:cNvSpPr>
          <p:nvPr>
            <p:ph type="title"/>
          </p:nvPr>
        </p:nvSpPr>
        <p:spPr/>
        <p:txBody>
          <a:bodyPr>
            <a:normAutofit/>
          </a:bodyPr>
          <a:lstStyle/>
          <a:p>
            <a:r>
              <a:rPr lang="en-CA" altLang="en-US" sz="3200">
                <a:solidFill>
                  <a:schemeClr val="accent2"/>
                </a:solidFill>
                <a:latin typeface="Arial"/>
                <a:cs typeface="Arial"/>
              </a:rPr>
              <a:t>Slide deck</a:t>
            </a:r>
          </a:p>
        </p:txBody>
      </p:sp>
      <p:sp>
        <p:nvSpPr>
          <p:cNvPr id="18436" name="Slide Number Placeholder 3"/>
          <p:cNvSpPr>
            <a:spLocks noGrp="1"/>
          </p:cNvSpPr>
          <p:nvPr>
            <p:ph type="sldNum" sz="quarter" idx="4294967295"/>
          </p:nvPr>
        </p:nvSpPr>
        <p:spPr>
          <a:xfrm>
            <a:off x="7010400" y="64770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FB0E405F-B2C1-4492-B961-4F57339DA6A5}" type="slidenum">
              <a:rPr lang="en-US" altLang="en-US" sz="1400" smtClean="0"/>
              <a:pPr>
                <a:spcBef>
                  <a:spcPct val="0"/>
                </a:spcBef>
                <a:buFontTx/>
                <a:buNone/>
              </a:pPr>
              <a:t>3</a:t>
            </a:fld>
            <a:endParaRPr lang="en-US" altLang="en-US" sz="1400"/>
          </a:p>
        </p:txBody>
      </p:sp>
      <p:sp>
        <p:nvSpPr>
          <p:cNvPr id="3" name="Content Placeholder 2"/>
          <p:cNvSpPr>
            <a:spLocks noGrp="1"/>
          </p:cNvSpPr>
          <p:nvPr>
            <p:ph idx="1"/>
          </p:nvPr>
        </p:nvSpPr>
        <p:spPr>
          <a:xfrm>
            <a:off x="457200" y="1417556"/>
            <a:ext cx="8229600" cy="1572981"/>
          </a:xfrm>
        </p:spPr>
        <p:txBody>
          <a:bodyPr vert="horz" lIns="91440" tIns="45720" rIns="91440" bIns="45720" rtlCol="0" anchor="t">
            <a:normAutofit/>
          </a:bodyPr>
          <a:lstStyle/>
          <a:p>
            <a:pPr>
              <a:defRPr/>
            </a:pPr>
            <a:r>
              <a:rPr lang="en-US">
                <a:latin typeface="Arial"/>
                <a:cs typeface="Arial"/>
              </a:rPr>
              <a:t>Slides like these will be made public after guideline release to help with dissemination, uptake and implementation into practice</a:t>
            </a:r>
            <a:endParaRPr lang="en-US"/>
          </a:p>
          <a:p>
            <a:pPr marL="0" indent="0">
              <a:buNone/>
              <a:defRPr/>
            </a:pPr>
            <a:endParaRPr lang="en-CA"/>
          </a:p>
          <a:p>
            <a:pPr>
              <a:defRPr/>
            </a:pPr>
            <a:endParaRPr lang="en-US" b="1"/>
          </a:p>
          <a:p>
            <a:pPr marL="457200" lvl="1" indent="0" algn="just">
              <a:buFontTx/>
              <a:buNone/>
              <a:defRPr/>
            </a:pPr>
            <a:endParaRPr lang="en-CA" sz="2400"/>
          </a:p>
        </p:txBody>
      </p:sp>
      <p:sp>
        <p:nvSpPr>
          <p:cNvPr id="2" name="TextBox 1">
            <a:extLst>
              <a:ext uri="{FF2B5EF4-FFF2-40B4-BE49-F238E27FC236}">
                <a16:creationId xmlns:a16="http://schemas.microsoft.com/office/drawing/2014/main" id="{F42ADC2D-DFF5-9335-607A-C7EE3EDC81A8}"/>
              </a:ext>
            </a:extLst>
          </p:cNvPr>
          <p:cNvSpPr txBox="1"/>
          <p:nvPr/>
        </p:nvSpPr>
        <p:spPr>
          <a:xfrm>
            <a:off x="457200" y="3112693"/>
            <a:ext cx="3559627"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a:latin typeface="Arial"/>
                <a:cs typeface="Calibri"/>
              </a:rPr>
              <a:t>The views expressed herein do not necessarily represent the views of the Public Health Agency of Canada</a:t>
            </a:r>
            <a:endParaRPr lang="en-US" sz="2400">
              <a:latin typeface="Arial"/>
              <a:cs typeface="Arial"/>
            </a:endParaRPr>
          </a:p>
        </p:txBody>
      </p:sp>
    </p:spTree>
    <p:extLst>
      <p:ext uri="{BB962C8B-B14F-4D97-AF65-F5344CB8AC3E}">
        <p14:creationId xmlns:p14="http://schemas.microsoft.com/office/powerpoint/2010/main" val="8780641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85DAB-B1BC-C1A6-32A1-18E2417927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8D9694-FEBC-0A8C-5F13-D93E59496E04}"/>
              </a:ext>
            </a:extLst>
          </p:cNvPr>
          <p:cNvSpPr>
            <a:spLocks noGrp="1"/>
          </p:cNvSpPr>
          <p:nvPr>
            <p:ph type="title"/>
          </p:nvPr>
        </p:nvSpPr>
        <p:spPr>
          <a:xfrm>
            <a:off x="494747" y="533400"/>
            <a:ext cx="8420653" cy="762000"/>
          </a:xfrm>
        </p:spPr>
        <p:txBody>
          <a:bodyPr>
            <a:noAutofit/>
          </a:bodyPr>
          <a:lstStyle/>
          <a:p>
            <a:r>
              <a:rPr lang="en-CA" sz="3200" dirty="0">
                <a:solidFill>
                  <a:schemeClr val="accent2"/>
                </a:solidFill>
                <a:latin typeface="Arial"/>
                <a:cs typeface="Arial"/>
              </a:rPr>
              <a:t>In other words...</a:t>
            </a:r>
            <a:endParaRPr lang="en-US" dirty="0"/>
          </a:p>
        </p:txBody>
      </p:sp>
      <p:sp>
        <p:nvSpPr>
          <p:cNvPr id="4" name="Slide Number Placeholder 3">
            <a:extLst>
              <a:ext uri="{FF2B5EF4-FFF2-40B4-BE49-F238E27FC236}">
                <a16:creationId xmlns:a16="http://schemas.microsoft.com/office/drawing/2014/main" id="{CFF9884E-1B9E-8642-89AA-A1FC9F7AB0A3}"/>
              </a:ext>
            </a:extLst>
          </p:cNvPr>
          <p:cNvSpPr>
            <a:spLocks noGrp="1"/>
          </p:cNvSpPr>
          <p:nvPr>
            <p:ph type="sldNum" sz="quarter" idx="12"/>
          </p:nvPr>
        </p:nvSpPr>
        <p:spPr/>
        <p:txBody>
          <a:bodyPr/>
          <a:lstStyle/>
          <a:p>
            <a:fld id="{E3D5E142-BA66-4577-AABD-3D3B043058E5}" type="slidenum">
              <a:rPr lang="en-US" smtClean="0"/>
              <a:t>30</a:t>
            </a:fld>
            <a:endParaRPr lang="en-US"/>
          </a:p>
        </p:txBody>
      </p:sp>
      <p:sp>
        <p:nvSpPr>
          <p:cNvPr id="3" name="Content Placeholder 2">
            <a:extLst>
              <a:ext uri="{FF2B5EF4-FFF2-40B4-BE49-F238E27FC236}">
                <a16:creationId xmlns:a16="http://schemas.microsoft.com/office/drawing/2014/main" id="{7CB6CFD5-517D-C91A-4018-CD96B09BA7AE}"/>
              </a:ext>
            </a:extLst>
          </p:cNvPr>
          <p:cNvSpPr>
            <a:spLocks noGrp="1"/>
          </p:cNvSpPr>
          <p:nvPr>
            <p:ph idx="1"/>
          </p:nvPr>
        </p:nvSpPr>
        <p:spPr>
          <a:xfrm>
            <a:off x="492842" y="1712889"/>
            <a:ext cx="6872487" cy="3114437"/>
          </a:xfrm>
        </p:spPr>
        <p:txBody>
          <a:bodyPr vert="horz" lIns="91440" tIns="45720" rIns="91440" bIns="45720" rtlCol="0" anchor="t">
            <a:noAutofit/>
          </a:bodyPr>
          <a:lstStyle/>
          <a:p>
            <a:r>
              <a:rPr lang="en-CA" b="1" dirty="0">
                <a:latin typeface="Arial"/>
                <a:cs typeface="Arial"/>
              </a:rPr>
              <a:t>Know </a:t>
            </a:r>
            <a:r>
              <a:rPr lang="en-CA" dirty="0">
                <a:latin typeface="Arial"/>
                <a:cs typeface="Arial"/>
              </a:rPr>
              <a:t>your patients’ smoking status as part of good clinical care</a:t>
            </a:r>
          </a:p>
          <a:p>
            <a:r>
              <a:rPr lang="en-CA" b="1" dirty="0">
                <a:latin typeface="Arial"/>
                <a:cs typeface="Arial"/>
              </a:rPr>
              <a:t>Encourage </a:t>
            </a:r>
            <a:r>
              <a:rPr lang="en-CA" dirty="0">
                <a:latin typeface="Arial"/>
                <a:cs typeface="Arial"/>
              </a:rPr>
              <a:t>all patients who smoke to quit</a:t>
            </a:r>
          </a:p>
          <a:p>
            <a:r>
              <a:rPr lang="en-CA" b="1" dirty="0">
                <a:latin typeface="Arial"/>
                <a:cs typeface="Arial"/>
              </a:rPr>
              <a:t>Offer one or more </a:t>
            </a:r>
            <a:r>
              <a:rPr lang="en-CA" dirty="0">
                <a:latin typeface="Arial"/>
                <a:cs typeface="Arial"/>
              </a:rPr>
              <a:t>recommended smoking cessation options</a:t>
            </a:r>
          </a:p>
          <a:p>
            <a:r>
              <a:rPr lang="en-CA" b="1" dirty="0">
                <a:latin typeface="Arial"/>
                <a:cs typeface="Arial"/>
              </a:rPr>
              <a:t>Engage </a:t>
            </a:r>
            <a:r>
              <a:rPr lang="en-CA" dirty="0">
                <a:latin typeface="Arial"/>
                <a:cs typeface="Arial"/>
              </a:rPr>
              <a:t>in shared-decision making to determine best option(s) based on individual values and preferences</a:t>
            </a:r>
          </a:p>
        </p:txBody>
      </p:sp>
      <p:pic>
        <p:nvPicPr>
          <p:cNvPr id="10" name="Picture 9" descr="A group of people in medical uniforms&#10;&#10;AI-generated content may be incorrect.">
            <a:extLst>
              <a:ext uri="{FF2B5EF4-FFF2-40B4-BE49-F238E27FC236}">
                <a16:creationId xmlns:a16="http://schemas.microsoft.com/office/drawing/2014/main" id="{A362694B-E478-5523-3778-000B0264FECF}"/>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a:xfrm>
            <a:off x="5831437" y="4549134"/>
            <a:ext cx="3029071" cy="1713722"/>
          </a:xfrm>
          <a:prstGeom prst="rect">
            <a:avLst/>
          </a:prstGeom>
          <a:ln>
            <a:noFill/>
          </a:ln>
        </p:spPr>
      </p:pic>
    </p:spTree>
    <p:extLst>
      <p:ext uri="{BB962C8B-B14F-4D97-AF65-F5344CB8AC3E}">
        <p14:creationId xmlns:p14="http://schemas.microsoft.com/office/powerpoint/2010/main" val="27457502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C0071D-537F-519B-7038-3F19091EA3ED}"/>
              </a:ext>
            </a:extLst>
          </p:cNvPr>
          <p:cNvSpPr>
            <a:spLocks noGrp="1"/>
          </p:cNvSpPr>
          <p:nvPr>
            <p:ph idx="1"/>
          </p:nvPr>
        </p:nvSpPr>
        <p:spPr>
          <a:xfrm>
            <a:off x="560648" y="2557086"/>
            <a:ext cx="7356472" cy="3385850"/>
          </a:xfrm>
        </p:spPr>
        <p:txBody>
          <a:bodyPr vert="horz" lIns="91440" tIns="45720" rIns="91440" bIns="45720" rtlCol="0" anchor="t">
            <a:normAutofit/>
          </a:bodyPr>
          <a:lstStyle/>
          <a:p>
            <a:pPr marL="0" indent="0">
              <a:buNone/>
            </a:pPr>
            <a:r>
              <a:rPr lang="en-US" b="1" dirty="0">
                <a:latin typeface="Arial"/>
                <a:cs typeface="Arial"/>
              </a:rPr>
              <a:t>Beneficial with limited to no harms</a:t>
            </a:r>
          </a:p>
          <a:p>
            <a:r>
              <a:rPr lang="en-US" dirty="0">
                <a:latin typeface="Arial"/>
                <a:cs typeface="Arial"/>
              </a:rPr>
              <a:t>Primary care advice</a:t>
            </a:r>
          </a:p>
          <a:p>
            <a:r>
              <a:rPr lang="en-US" dirty="0">
                <a:latin typeface="Arial"/>
                <a:cs typeface="Arial"/>
              </a:rPr>
              <a:t>Individual or group counselling by trained cessation counsellor (in person or telephone)</a:t>
            </a:r>
          </a:p>
          <a:p>
            <a:r>
              <a:rPr lang="en-US" dirty="0">
                <a:latin typeface="Arial"/>
                <a:cs typeface="Arial"/>
              </a:rPr>
              <a:t>Text messaging interventions</a:t>
            </a:r>
          </a:p>
          <a:p>
            <a:r>
              <a:rPr lang="en-US" dirty="0">
                <a:latin typeface="Arial"/>
                <a:cs typeface="Arial"/>
              </a:rPr>
              <a:t>Self-help materials</a:t>
            </a:r>
          </a:p>
        </p:txBody>
      </p:sp>
      <p:sp>
        <p:nvSpPr>
          <p:cNvPr id="4" name="Slide Number Placeholder 3">
            <a:extLst>
              <a:ext uri="{FF2B5EF4-FFF2-40B4-BE49-F238E27FC236}">
                <a16:creationId xmlns:a16="http://schemas.microsoft.com/office/drawing/2014/main" id="{970FD5B9-C892-CF88-AA21-2FDEB14F078F}"/>
              </a:ext>
            </a:extLst>
          </p:cNvPr>
          <p:cNvSpPr>
            <a:spLocks noGrp="1"/>
          </p:cNvSpPr>
          <p:nvPr>
            <p:ph type="sldNum" sz="quarter" idx="12"/>
          </p:nvPr>
        </p:nvSpPr>
        <p:spPr/>
        <p:txBody>
          <a:bodyPr/>
          <a:lstStyle/>
          <a:p>
            <a:fld id="{E3D5E142-BA66-4577-AABD-3D3B043058E5}" type="slidenum">
              <a:rPr lang="en-US" smtClean="0"/>
              <a:pPr/>
              <a:t>31</a:t>
            </a:fld>
            <a:endParaRPr lang="en-US"/>
          </a:p>
        </p:txBody>
      </p:sp>
      <p:sp>
        <p:nvSpPr>
          <p:cNvPr id="43" name="Title 1">
            <a:extLst>
              <a:ext uri="{FF2B5EF4-FFF2-40B4-BE49-F238E27FC236}">
                <a16:creationId xmlns:a16="http://schemas.microsoft.com/office/drawing/2014/main" id="{207223F4-951B-3B31-9CB2-6FFA7C9303E0}"/>
              </a:ext>
            </a:extLst>
          </p:cNvPr>
          <p:cNvSpPr txBox="1">
            <a:spLocks/>
          </p:cNvSpPr>
          <p:nvPr/>
        </p:nvSpPr>
        <p:spPr>
          <a:xfrm>
            <a:off x="457200" y="1678046"/>
            <a:ext cx="8229600" cy="76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r>
              <a:rPr lang="en-CA" sz="3200" dirty="0">
                <a:solidFill>
                  <a:schemeClr val="accent2"/>
                </a:solidFill>
                <a:latin typeface="Arial"/>
                <a:cs typeface="Arial"/>
              </a:rPr>
              <a:t>Behavioural options:</a:t>
            </a:r>
          </a:p>
        </p:txBody>
      </p:sp>
      <p:pic>
        <p:nvPicPr>
          <p:cNvPr id="9" name="Picture 8" descr="A group of people in medical uniforms&#10;&#10;AI-generated content may be incorrect.">
            <a:extLst>
              <a:ext uri="{FF2B5EF4-FFF2-40B4-BE49-F238E27FC236}">
                <a16:creationId xmlns:a16="http://schemas.microsoft.com/office/drawing/2014/main" id="{71FC345E-D99F-0A8E-8E65-830C5DF94E3B}"/>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a:xfrm>
            <a:off x="5831437" y="4549134"/>
            <a:ext cx="3029071" cy="1713722"/>
          </a:xfrm>
          <a:prstGeom prst="rect">
            <a:avLst/>
          </a:prstGeom>
          <a:ln>
            <a:noFill/>
          </a:ln>
        </p:spPr>
      </p:pic>
      <p:sp>
        <p:nvSpPr>
          <p:cNvPr id="11" name="Content Placeholder 2">
            <a:extLst>
              <a:ext uri="{FF2B5EF4-FFF2-40B4-BE49-F238E27FC236}">
                <a16:creationId xmlns:a16="http://schemas.microsoft.com/office/drawing/2014/main" id="{71861721-35B9-7E78-AB35-4733F3004B73}"/>
              </a:ext>
            </a:extLst>
          </p:cNvPr>
          <p:cNvSpPr txBox="1">
            <a:spLocks/>
          </p:cNvSpPr>
          <p:nvPr/>
        </p:nvSpPr>
        <p:spPr>
          <a:xfrm>
            <a:off x="457200" y="434254"/>
            <a:ext cx="8229600" cy="1153670"/>
          </a:xfrm>
          <a:prstGeom prst="rect">
            <a:avLst/>
          </a:prstGeom>
          <a:solidFill>
            <a:srgbClr val="E1F2FC"/>
          </a:solidFill>
          <a:ln>
            <a:solidFill>
              <a:schemeClr val="accent5">
                <a:lumMod val="60000"/>
                <a:lumOff val="40000"/>
              </a:schemeClr>
            </a:solidFill>
          </a:ln>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None/>
            </a:pPr>
            <a:r>
              <a:rPr lang="en-US" sz="2800" b="1">
                <a:latin typeface="Arial"/>
                <a:cs typeface="Arial"/>
              </a:rPr>
              <a:t>Strong recommendation </a:t>
            </a:r>
            <a:endParaRPr lang="en-US" b="1"/>
          </a:p>
        </p:txBody>
      </p:sp>
    </p:spTree>
    <p:extLst>
      <p:ext uri="{BB962C8B-B14F-4D97-AF65-F5344CB8AC3E}">
        <p14:creationId xmlns:p14="http://schemas.microsoft.com/office/powerpoint/2010/main" val="42098166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FA73C-3141-61CE-F923-55BFB3FD2E2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5E190A-033A-9ECB-BF16-938EE7A88FDC}"/>
              </a:ext>
            </a:extLst>
          </p:cNvPr>
          <p:cNvSpPr>
            <a:spLocks noGrp="1"/>
          </p:cNvSpPr>
          <p:nvPr>
            <p:ph idx="1"/>
          </p:nvPr>
        </p:nvSpPr>
        <p:spPr>
          <a:xfrm>
            <a:off x="459790" y="2619237"/>
            <a:ext cx="6320268" cy="3475782"/>
          </a:xfrm>
        </p:spPr>
        <p:txBody>
          <a:bodyPr vert="horz" lIns="91440" tIns="45720" rIns="91440" bIns="45720" rtlCol="0" anchor="t">
            <a:normAutofit/>
          </a:bodyPr>
          <a:lstStyle/>
          <a:p>
            <a:pPr marL="0" indent="0">
              <a:buNone/>
            </a:pPr>
            <a:r>
              <a:rPr lang="en-US" b="1" dirty="0">
                <a:solidFill>
                  <a:srgbClr val="000000"/>
                </a:solidFill>
                <a:latin typeface="Arial"/>
                <a:cs typeface="Arial"/>
              </a:rPr>
              <a:t>Beneficial with limited harms</a:t>
            </a:r>
          </a:p>
          <a:p>
            <a:r>
              <a:rPr lang="en-US" dirty="0">
                <a:solidFill>
                  <a:srgbClr val="000000"/>
                </a:solidFill>
                <a:latin typeface="Arial"/>
                <a:cs typeface="Arial"/>
              </a:rPr>
              <a:t>Nicotine replacement therapy</a:t>
            </a:r>
          </a:p>
          <a:p>
            <a:pPr lvl="1">
              <a:buFont typeface="Arial" panose="020B0604020202020204" pitchFamily="34" charset="0"/>
              <a:buChar char="•"/>
            </a:pPr>
            <a:r>
              <a:rPr lang="en-US" sz="2400" dirty="0">
                <a:solidFill>
                  <a:srgbClr val="000000"/>
                </a:solidFill>
                <a:latin typeface="Arial"/>
                <a:cs typeface="Arial"/>
              </a:rPr>
              <a:t>patch, gum, lozenges, inhaler or spray, used alone or together</a:t>
            </a:r>
          </a:p>
          <a:p>
            <a:r>
              <a:rPr lang="en-CA" dirty="0">
                <a:solidFill>
                  <a:srgbClr val="000000"/>
                </a:solidFill>
                <a:latin typeface="Arial"/>
                <a:cs typeface="Arial"/>
              </a:rPr>
              <a:t>Varenicline </a:t>
            </a:r>
          </a:p>
          <a:p>
            <a:r>
              <a:rPr lang="en-CA" dirty="0">
                <a:solidFill>
                  <a:srgbClr val="000000"/>
                </a:solidFill>
                <a:latin typeface="Arial"/>
                <a:cs typeface="Arial"/>
              </a:rPr>
              <a:t>Bupropion </a:t>
            </a:r>
          </a:p>
          <a:p>
            <a:r>
              <a:rPr lang="en-CA" dirty="0" err="1">
                <a:solidFill>
                  <a:srgbClr val="000000"/>
                </a:solidFill>
                <a:latin typeface="Arial"/>
                <a:cs typeface="Arial"/>
              </a:rPr>
              <a:t>Cytisine</a:t>
            </a:r>
            <a:r>
              <a:rPr lang="en-CA" dirty="0">
                <a:solidFill>
                  <a:srgbClr val="000000"/>
                </a:solidFill>
                <a:latin typeface="Arial"/>
                <a:cs typeface="Arial"/>
              </a:rPr>
              <a:t> (a natural health product)</a:t>
            </a:r>
          </a:p>
        </p:txBody>
      </p:sp>
      <p:sp>
        <p:nvSpPr>
          <p:cNvPr id="4" name="Slide Number Placeholder 3">
            <a:extLst>
              <a:ext uri="{FF2B5EF4-FFF2-40B4-BE49-F238E27FC236}">
                <a16:creationId xmlns:a16="http://schemas.microsoft.com/office/drawing/2014/main" id="{0DE30F70-EE09-A9D2-1450-FBB5F4B4EB12}"/>
              </a:ext>
            </a:extLst>
          </p:cNvPr>
          <p:cNvSpPr>
            <a:spLocks noGrp="1"/>
          </p:cNvSpPr>
          <p:nvPr>
            <p:ph type="sldNum" sz="quarter" idx="12"/>
          </p:nvPr>
        </p:nvSpPr>
        <p:spPr/>
        <p:txBody>
          <a:bodyPr/>
          <a:lstStyle/>
          <a:p>
            <a:fld id="{E3D5E142-BA66-4577-AABD-3D3B043058E5}" type="slidenum">
              <a:rPr lang="en-US" smtClean="0"/>
              <a:pPr/>
              <a:t>32</a:t>
            </a:fld>
            <a:endParaRPr lang="en-US"/>
          </a:p>
        </p:txBody>
      </p:sp>
      <p:sp>
        <p:nvSpPr>
          <p:cNvPr id="7" name="Content Placeholder 2">
            <a:extLst>
              <a:ext uri="{FF2B5EF4-FFF2-40B4-BE49-F238E27FC236}">
                <a16:creationId xmlns:a16="http://schemas.microsoft.com/office/drawing/2014/main" id="{C2A218DE-0AE4-7D5E-E455-A839F705D628}"/>
              </a:ext>
            </a:extLst>
          </p:cNvPr>
          <p:cNvSpPr txBox="1">
            <a:spLocks/>
          </p:cNvSpPr>
          <p:nvPr/>
        </p:nvSpPr>
        <p:spPr>
          <a:xfrm>
            <a:off x="457200" y="434254"/>
            <a:ext cx="8229600" cy="1153670"/>
          </a:xfrm>
          <a:prstGeom prst="rect">
            <a:avLst/>
          </a:prstGeom>
          <a:solidFill>
            <a:srgbClr val="E1F2FC"/>
          </a:solidFill>
          <a:ln>
            <a:solidFill>
              <a:schemeClr val="accent5">
                <a:lumMod val="60000"/>
                <a:lumOff val="40000"/>
              </a:schemeClr>
            </a:solidFill>
          </a:ln>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None/>
            </a:pPr>
            <a:r>
              <a:rPr lang="en-US" sz="2800" b="1">
                <a:latin typeface="Arial"/>
                <a:cs typeface="Arial"/>
              </a:rPr>
              <a:t>Strong recommendation </a:t>
            </a:r>
            <a:endParaRPr lang="en-US" b="1"/>
          </a:p>
        </p:txBody>
      </p:sp>
      <p:pic>
        <p:nvPicPr>
          <p:cNvPr id="5" name="Picture 4" descr="A blue and white pills and a jar&#10;&#10;AI-generated content may be incorrect.">
            <a:extLst>
              <a:ext uri="{FF2B5EF4-FFF2-40B4-BE49-F238E27FC236}">
                <a16:creationId xmlns:a16="http://schemas.microsoft.com/office/drawing/2014/main" id="{BB0F0043-D51A-9245-2AD5-8F92A2F1AB92}"/>
              </a:ext>
            </a:extLst>
          </p:cNvPr>
          <p:cNvPicPr>
            <a:picLocks noChangeAspect="1"/>
          </p:cNvPicPr>
          <p:nvPr/>
        </p:nvPicPr>
        <p:blipFill>
          <a:blip r:embed="rId3"/>
          <a:stretch>
            <a:fillRect/>
          </a:stretch>
        </p:blipFill>
        <p:spPr>
          <a:xfrm>
            <a:off x="6736931" y="3825443"/>
            <a:ext cx="1795195" cy="1909499"/>
          </a:xfrm>
          <a:prstGeom prst="rect">
            <a:avLst/>
          </a:prstGeom>
          <a:ln>
            <a:noFill/>
          </a:ln>
        </p:spPr>
      </p:pic>
      <p:sp>
        <p:nvSpPr>
          <p:cNvPr id="8" name="Title 1">
            <a:extLst>
              <a:ext uri="{FF2B5EF4-FFF2-40B4-BE49-F238E27FC236}">
                <a16:creationId xmlns:a16="http://schemas.microsoft.com/office/drawing/2014/main" id="{E7D62585-23DA-4013-F72C-14365089270F}"/>
              </a:ext>
            </a:extLst>
          </p:cNvPr>
          <p:cNvSpPr txBox="1">
            <a:spLocks/>
          </p:cNvSpPr>
          <p:nvPr/>
        </p:nvSpPr>
        <p:spPr>
          <a:xfrm>
            <a:off x="453624" y="1713417"/>
            <a:ext cx="8808257" cy="752496"/>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r>
              <a:rPr lang="en-CA" sz="3000" dirty="0">
                <a:solidFill>
                  <a:schemeClr val="accent2"/>
                </a:solidFill>
                <a:latin typeface="Arial"/>
                <a:cs typeface="Arial"/>
              </a:rPr>
              <a:t>Pharmacotherapy: </a:t>
            </a:r>
            <a:endParaRPr lang="en-CA" sz="3000" b="0" dirty="0">
              <a:solidFill>
                <a:schemeClr val="accent2"/>
              </a:solidFill>
              <a:latin typeface="Arial"/>
              <a:cs typeface="Arial"/>
            </a:endParaRPr>
          </a:p>
        </p:txBody>
      </p:sp>
    </p:spTree>
    <p:extLst>
      <p:ext uri="{BB962C8B-B14F-4D97-AF65-F5344CB8AC3E}">
        <p14:creationId xmlns:p14="http://schemas.microsoft.com/office/powerpoint/2010/main" val="34556301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2D00F-7C87-CF53-B99D-B78EB698CE0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519BEF-4274-5C9B-BDD8-E1A94C58E2D2}"/>
              </a:ext>
            </a:extLst>
          </p:cNvPr>
          <p:cNvSpPr>
            <a:spLocks noGrp="1"/>
          </p:cNvSpPr>
          <p:nvPr>
            <p:ph idx="1"/>
          </p:nvPr>
        </p:nvSpPr>
        <p:spPr>
          <a:xfrm>
            <a:off x="611873" y="2467154"/>
            <a:ext cx="7432375" cy="3475782"/>
          </a:xfrm>
        </p:spPr>
        <p:txBody>
          <a:bodyPr vert="horz" lIns="91440" tIns="45720" rIns="91440" bIns="45720" rtlCol="0" anchor="t">
            <a:normAutofit/>
          </a:bodyPr>
          <a:lstStyle/>
          <a:p>
            <a:pPr marL="0" indent="0">
              <a:buNone/>
            </a:pPr>
            <a:r>
              <a:rPr lang="en-US" b="1" dirty="0">
                <a:solidFill>
                  <a:srgbClr val="000000"/>
                </a:solidFill>
                <a:latin typeface="Arial"/>
                <a:cs typeface="Arial"/>
              </a:rPr>
              <a:t>Beneficial with limited to no harms</a:t>
            </a:r>
          </a:p>
          <a:p>
            <a:r>
              <a:rPr lang="en-CA" dirty="0">
                <a:solidFill>
                  <a:srgbClr val="000000"/>
                </a:solidFill>
                <a:latin typeface="Arial"/>
                <a:cs typeface="Arial"/>
              </a:rPr>
              <a:t>Behavioural and pharmacotherapy options</a:t>
            </a:r>
          </a:p>
          <a:p>
            <a:pPr marL="0" indent="0">
              <a:buNone/>
            </a:pPr>
            <a:endParaRPr lang="en-US"/>
          </a:p>
          <a:p>
            <a:pPr marL="0" indent="0">
              <a:buNone/>
            </a:pPr>
            <a:endParaRPr lang="en-US" b="1">
              <a:solidFill>
                <a:srgbClr val="000000"/>
              </a:solidFill>
              <a:latin typeface="Arial"/>
              <a:cs typeface="Arial"/>
            </a:endParaRPr>
          </a:p>
        </p:txBody>
      </p:sp>
      <p:sp>
        <p:nvSpPr>
          <p:cNvPr id="4" name="Slide Number Placeholder 3">
            <a:extLst>
              <a:ext uri="{FF2B5EF4-FFF2-40B4-BE49-F238E27FC236}">
                <a16:creationId xmlns:a16="http://schemas.microsoft.com/office/drawing/2014/main" id="{EB3A03EF-E790-781A-4C5D-A26DD47C0549}"/>
              </a:ext>
            </a:extLst>
          </p:cNvPr>
          <p:cNvSpPr>
            <a:spLocks noGrp="1"/>
          </p:cNvSpPr>
          <p:nvPr>
            <p:ph type="sldNum" sz="quarter" idx="12"/>
          </p:nvPr>
        </p:nvSpPr>
        <p:spPr/>
        <p:txBody>
          <a:bodyPr/>
          <a:lstStyle/>
          <a:p>
            <a:fld id="{E3D5E142-BA66-4577-AABD-3D3B043058E5}" type="slidenum">
              <a:rPr lang="en-US" smtClean="0"/>
              <a:pPr/>
              <a:t>33</a:t>
            </a:fld>
            <a:endParaRPr lang="en-US"/>
          </a:p>
        </p:txBody>
      </p:sp>
      <p:grpSp>
        <p:nvGrpSpPr>
          <p:cNvPr id="12" name="Group 11">
            <a:extLst>
              <a:ext uri="{FF2B5EF4-FFF2-40B4-BE49-F238E27FC236}">
                <a16:creationId xmlns:a16="http://schemas.microsoft.com/office/drawing/2014/main" id="{CDBE3539-42EB-E25D-4E78-4501DC131826}"/>
              </a:ext>
            </a:extLst>
          </p:cNvPr>
          <p:cNvGrpSpPr/>
          <p:nvPr/>
        </p:nvGrpSpPr>
        <p:grpSpPr>
          <a:xfrm>
            <a:off x="1435284" y="3749401"/>
            <a:ext cx="5789875" cy="1909499"/>
            <a:chOff x="1363995" y="3730391"/>
            <a:chExt cx="5789875" cy="1909499"/>
          </a:xfrm>
        </p:grpSpPr>
        <p:pic>
          <p:nvPicPr>
            <p:cNvPr id="8" name="Picture 7" descr="A blue and white pills and a jar&#10;&#10;AI-generated content may be incorrect.">
              <a:extLst>
                <a:ext uri="{FF2B5EF4-FFF2-40B4-BE49-F238E27FC236}">
                  <a16:creationId xmlns:a16="http://schemas.microsoft.com/office/drawing/2014/main" id="{87617C76-15E0-3ABC-CF6D-1C281AF91FD4}"/>
                </a:ext>
              </a:extLst>
            </p:cNvPr>
            <p:cNvPicPr>
              <a:picLocks noChangeAspect="1"/>
            </p:cNvPicPr>
            <p:nvPr/>
          </p:nvPicPr>
          <p:blipFill>
            <a:blip r:embed="rId3"/>
            <a:stretch>
              <a:fillRect/>
            </a:stretch>
          </p:blipFill>
          <p:spPr>
            <a:xfrm>
              <a:off x="5358675" y="3730391"/>
              <a:ext cx="1795195" cy="1909499"/>
            </a:xfrm>
            <a:prstGeom prst="rect">
              <a:avLst/>
            </a:prstGeom>
            <a:ln>
              <a:noFill/>
            </a:ln>
          </p:spPr>
        </p:pic>
        <p:sp>
          <p:nvSpPr>
            <p:cNvPr id="9" name="Plus Sign 13">
              <a:extLst>
                <a:ext uri="{FF2B5EF4-FFF2-40B4-BE49-F238E27FC236}">
                  <a16:creationId xmlns:a16="http://schemas.microsoft.com/office/drawing/2014/main" id="{818D3747-C43F-B87E-4A61-C04B515F4766}"/>
                </a:ext>
              </a:extLst>
            </p:cNvPr>
            <p:cNvSpPr/>
            <p:nvPr/>
          </p:nvSpPr>
          <p:spPr>
            <a:xfrm>
              <a:off x="4529848" y="4233984"/>
              <a:ext cx="884288" cy="888564"/>
            </a:xfrm>
            <a:prstGeom prst="mathPlus">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group of people in medical uniforms&#10;&#10;AI-generated content may be incorrect.">
              <a:extLst>
                <a:ext uri="{FF2B5EF4-FFF2-40B4-BE49-F238E27FC236}">
                  <a16:creationId xmlns:a16="http://schemas.microsoft.com/office/drawing/2014/main" id="{42ED863C-6041-2B25-A911-AE2695481B90}"/>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a:xfrm>
              <a:off x="1363995" y="3731687"/>
              <a:ext cx="3166897" cy="1794516"/>
            </a:xfrm>
            <a:prstGeom prst="rect">
              <a:avLst/>
            </a:prstGeom>
            <a:ln>
              <a:noFill/>
            </a:ln>
          </p:spPr>
        </p:pic>
      </p:grpSp>
      <p:sp>
        <p:nvSpPr>
          <p:cNvPr id="14" name="Content Placeholder 2">
            <a:extLst>
              <a:ext uri="{FF2B5EF4-FFF2-40B4-BE49-F238E27FC236}">
                <a16:creationId xmlns:a16="http://schemas.microsoft.com/office/drawing/2014/main" id="{4DB68AA7-9430-0DDE-010B-E7E7AD51DD4E}"/>
              </a:ext>
            </a:extLst>
          </p:cNvPr>
          <p:cNvSpPr txBox="1">
            <a:spLocks/>
          </p:cNvSpPr>
          <p:nvPr/>
        </p:nvSpPr>
        <p:spPr>
          <a:xfrm>
            <a:off x="457200" y="434254"/>
            <a:ext cx="8229600" cy="1153670"/>
          </a:xfrm>
          <a:prstGeom prst="rect">
            <a:avLst/>
          </a:prstGeom>
          <a:solidFill>
            <a:srgbClr val="E1F2FC"/>
          </a:solidFill>
          <a:ln>
            <a:solidFill>
              <a:schemeClr val="accent5">
                <a:lumMod val="60000"/>
                <a:lumOff val="40000"/>
              </a:schemeClr>
            </a:solidFill>
          </a:ln>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None/>
            </a:pPr>
            <a:r>
              <a:rPr lang="en-US" sz="2800" b="1">
                <a:latin typeface="Arial"/>
                <a:cs typeface="Arial"/>
              </a:rPr>
              <a:t>Strong recommendation </a:t>
            </a:r>
            <a:endParaRPr lang="en-US" b="1"/>
          </a:p>
        </p:txBody>
      </p:sp>
      <p:sp>
        <p:nvSpPr>
          <p:cNvPr id="16" name="Title 1">
            <a:extLst>
              <a:ext uri="{FF2B5EF4-FFF2-40B4-BE49-F238E27FC236}">
                <a16:creationId xmlns:a16="http://schemas.microsoft.com/office/drawing/2014/main" id="{B12B5920-A058-E664-807B-7CE037A88BDE}"/>
              </a:ext>
            </a:extLst>
          </p:cNvPr>
          <p:cNvSpPr txBox="1">
            <a:spLocks/>
          </p:cNvSpPr>
          <p:nvPr/>
        </p:nvSpPr>
        <p:spPr>
          <a:xfrm>
            <a:off x="476623" y="1689656"/>
            <a:ext cx="8229600" cy="76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r>
              <a:rPr lang="en-CA" sz="3200" dirty="0">
                <a:solidFill>
                  <a:schemeClr val="accent2"/>
                </a:solidFill>
                <a:latin typeface="Arial"/>
                <a:cs typeface="Arial"/>
              </a:rPr>
              <a:t>Combinations:</a:t>
            </a:r>
            <a:endParaRPr lang="en-CA" sz="3200" b="0" dirty="0">
              <a:solidFill>
                <a:schemeClr val="accent2"/>
              </a:solidFill>
              <a:latin typeface="Arial"/>
              <a:cs typeface="Arial"/>
            </a:endParaRPr>
          </a:p>
        </p:txBody>
      </p:sp>
    </p:spTree>
    <p:extLst>
      <p:ext uri="{BB962C8B-B14F-4D97-AF65-F5344CB8AC3E}">
        <p14:creationId xmlns:p14="http://schemas.microsoft.com/office/powerpoint/2010/main" val="27212311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B5DB0-55DE-D7CF-B1F3-8598DA7DA59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C89EB8-687B-6F7C-6C51-71AE6E834BF3}"/>
              </a:ext>
            </a:extLst>
          </p:cNvPr>
          <p:cNvSpPr>
            <a:spLocks noGrp="1"/>
          </p:cNvSpPr>
          <p:nvPr>
            <p:ph idx="1"/>
          </p:nvPr>
        </p:nvSpPr>
        <p:spPr>
          <a:xfrm>
            <a:off x="442800" y="2452131"/>
            <a:ext cx="8265978" cy="2828007"/>
          </a:xfrm>
        </p:spPr>
        <p:txBody>
          <a:bodyPr vert="horz" lIns="91440" tIns="45720" rIns="91440" bIns="45720" rtlCol="0" anchor="t">
            <a:normAutofit lnSpcReduction="10000"/>
          </a:bodyPr>
          <a:lstStyle/>
          <a:p>
            <a:r>
              <a:rPr lang="en-US" b="1">
                <a:latin typeface="Arial"/>
                <a:cs typeface="Arial"/>
              </a:rPr>
              <a:t>“Suggest for”: </a:t>
            </a:r>
            <a:r>
              <a:rPr lang="en-US">
                <a:latin typeface="Arial"/>
                <a:cs typeface="Arial"/>
              </a:rPr>
              <a:t>Interactive computer-based or online programs with direct </a:t>
            </a:r>
            <a:r>
              <a:rPr lang="en-US" err="1">
                <a:latin typeface="Arial"/>
                <a:cs typeface="Arial"/>
              </a:rPr>
              <a:t>behavioural</a:t>
            </a:r>
            <a:r>
              <a:rPr lang="en-US">
                <a:latin typeface="Arial"/>
                <a:cs typeface="Arial"/>
              </a:rPr>
              <a:t> support</a:t>
            </a:r>
            <a:endParaRPr lang="en-US"/>
          </a:p>
          <a:p>
            <a:pPr lvl="1">
              <a:spcBef>
                <a:spcPts val="1000"/>
              </a:spcBef>
              <a:spcAft>
                <a:spcPts val="1000"/>
              </a:spcAft>
              <a:buFont typeface="Courier New" panose="020B0604020202020204" pitchFamily="34" charset="0"/>
              <a:buChar char="o"/>
            </a:pPr>
            <a:r>
              <a:rPr lang="en-US">
                <a:latin typeface="Arial"/>
                <a:cs typeface="Arial"/>
              </a:rPr>
              <a:t>Benefit depends on type and extent of support; no harms data</a:t>
            </a:r>
          </a:p>
          <a:p>
            <a:r>
              <a:rPr lang="en-US" b="1">
                <a:latin typeface="Arial"/>
                <a:cs typeface="Arial"/>
              </a:rPr>
              <a:t>“Suggest against”:</a:t>
            </a:r>
            <a:r>
              <a:rPr lang="en-US">
                <a:latin typeface="Arial"/>
                <a:cs typeface="Arial"/>
              </a:rPr>
              <a:t> Interactive computer-based or online programs </a:t>
            </a:r>
            <a:r>
              <a:rPr lang="en-US" i="1" u="sng">
                <a:latin typeface="Arial"/>
                <a:cs typeface="Arial"/>
              </a:rPr>
              <a:t>without</a:t>
            </a:r>
            <a:r>
              <a:rPr lang="en-US" u="sng">
                <a:latin typeface="Arial"/>
                <a:cs typeface="Arial"/>
              </a:rPr>
              <a:t> </a:t>
            </a:r>
            <a:r>
              <a:rPr lang="en-US">
                <a:latin typeface="Arial"/>
                <a:cs typeface="Arial"/>
              </a:rPr>
              <a:t>additional support i.e., fully automated or self-directed</a:t>
            </a:r>
          </a:p>
          <a:p>
            <a:pPr lvl="1" indent="-342900">
              <a:buFont typeface="Courier New" panose="020B0604020202020204" pitchFamily="34" charset="0"/>
              <a:buChar char="o"/>
            </a:pPr>
            <a:r>
              <a:rPr lang="en-US">
                <a:latin typeface="Arial"/>
                <a:cs typeface="Arial"/>
              </a:rPr>
              <a:t>No benefit; no harms data</a:t>
            </a:r>
          </a:p>
        </p:txBody>
      </p:sp>
      <p:sp>
        <p:nvSpPr>
          <p:cNvPr id="4" name="Slide Number Placeholder 3">
            <a:extLst>
              <a:ext uri="{FF2B5EF4-FFF2-40B4-BE49-F238E27FC236}">
                <a16:creationId xmlns:a16="http://schemas.microsoft.com/office/drawing/2014/main" id="{E2F88616-8994-05B5-BB7B-F13310A43AB1}"/>
              </a:ext>
            </a:extLst>
          </p:cNvPr>
          <p:cNvSpPr>
            <a:spLocks noGrp="1"/>
          </p:cNvSpPr>
          <p:nvPr>
            <p:ph type="sldNum" sz="quarter" idx="12"/>
          </p:nvPr>
        </p:nvSpPr>
        <p:spPr/>
        <p:txBody>
          <a:bodyPr/>
          <a:lstStyle/>
          <a:p>
            <a:fld id="{E3D5E142-BA66-4577-AABD-3D3B043058E5}" type="slidenum">
              <a:rPr lang="en-US" smtClean="0"/>
              <a:pPr/>
              <a:t>34</a:t>
            </a:fld>
            <a:endParaRPr lang="en-US"/>
          </a:p>
        </p:txBody>
      </p:sp>
      <p:sp>
        <p:nvSpPr>
          <p:cNvPr id="43" name="Title 1">
            <a:extLst>
              <a:ext uri="{FF2B5EF4-FFF2-40B4-BE49-F238E27FC236}">
                <a16:creationId xmlns:a16="http://schemas.microsoft.com/office/drawing/2014/main" id="{25F90B99-85EF-EDA3-A668-8B320047906F}"/>
              </a:ext>
            </a:extLst>
          </p:cNvPr>
          <p:cNvSpPr txBox="1">
            <a:spLocks/>
          </p:cNvSpPr>
          <p:nvPr/>
        </p:nvSpPr>
        <p:spPr>
          <a:xfrm>
            <a:off x="476623" y="1689656"/>
            <a:ext cx="8229600" cy="76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r>
              <a:rPr lang="en-CA" sz="3200" dirty="0">
                <a:solidFill>
                  <a:schemeClr val="accent2"/>
                </a:solidFill>
                <a:latin typeface="Arial"/>
                <a:cs typeface="Arial"/>
              </a:rPr>
              <a:t>Behavioural:</a:t>
            </a:r>
          </a:p>
        </p:txBody>
      </p:sp>
      <p:sp>
        <p:nvSpPr>
          <p:cNvPr id="5" name="Content Placeholder 2">
            <a:extLst>
              <a:ext uri="{FF2B5EF4-FFF2-40B4-BE49-F238E27FC236}">
                <a16:creationId xmlns:a16="http://schemas.microsoft.com/office/drawing/2014/main" id="{B0B92F6B-E8A6-A41C-6B93-2DD910EC8E82}"/>
              </a:ext>
            </a:extLst>
          </p:cNvPr>
          <p:cNvSpPr txBox="1">
            <a:spLocks/>
          </p:cNvSpPr>
          <p:nvPr/>
        </p:nvSpPr>
        <p:spPr>
          <a:xfrm>
            <a:off x="474651" y="428685"/>
            <a:ext cx="8229600" cy="1111996"/>
          </a:xfrm>
          <a:prstGeom prst="rect">
            <a:avLst/>
          </a:prstGeom>
          <a:solidFill>
            <a:srgbClr val="FFF29E"/>
          </a:solidFill>
          <a:ln>
            <a:solidFill>
              <a:schemeClr val="accent6">
                <a:lumMod val="60000"/>
                <a:lumOff val="40000"/>
              </a:schemeClr>
            </a:solidFill>
          </a:ln>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None/>
            </a:pPr>
            <a:r>
              <a:rPr lang="en-US" sz="2800" b="1">
                <a:latin typeface="Arial"/>
                <a:cs typeface="Arial"/>
              </a:rPr>
              <a:t>Conditional recommendations </a:t>
            </a:r>
            <a:endParaRPr lang="en-US" sz="2800" b="1"/>
          </a:p>
        </p:txBody>
      </p:sp>
      <p:cxnSp>
        <p:nvCxnSpPr>
          <p:cNvPr id="6" name="Straight Connector 5">
            <a:extLst>
              <a:ext uri="{FF2B5EF4-FFF2-40B4-BE49-F238E27FC236}">
                <a16:creationId xmlns:a16="http://schemas.microsoft.com/office/drawing/2014/main" id="{11D8BCDC-79B3-AFD9-81F4-30B496EBD965}"/>
              </a:ext>
            </a:extLst>
          </p:cNvPr>
          <p:cNvCxnSpPr>
            <a:cxnSpLocks/>
          </p:cNvCxnSpPr>
          <p:nvPr/>
        </p:nvCxnSpPr>
        <p:spPr>
          <a:xfrm>
            <a:off x="470018" y="3645477"/>
            <a:ext cx="80952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E2FFB26-12A0-DBA9-C776-54715D38695F}"/>
              </a:ext>
            </a:extLst>
          </p:cNvPr>
          <p:cNvCxnSpPr>
            <a:cxnSpLocks/>
          </p:cNvCxnSpPr>
          <p:nvPr/>
        </p:nvCxnSpPr>
        <p:spPr>
          <a:xfrm>
            <a:off x="439974" y="5107460"/>
            <a:ext cx="81109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D26FFADC-9A0C-4DD6-CF49-82B0A3FDE644}"/>
              </a:ext>
            </a:extLst>
          </p:cNvPr>
          <p:cNvGrpSpPr/>
          <p:nvPr/>
        </p:nvGrpSpPr>
        <p:grpSpPr>
          <a:xfrm>
            <a:off x="465755" y="5280136"/>
            <a:ext cx="8236252" cy="830997"/>
            <a:chOff x="465755" y="5280136"/>
            <a:chExt cx="8236252" cy="830997"/>
          </a:xfrm>
        </p:grpSpPr>
        <p:sp>
          <p:nvSpPr>
            <p:cNvPr id="2" name="TextBox 1">
              <a:extLst>
                <a:ext uri="{FF2B5EF4-FFF2-40B4-BE49-F238E27FC236}">
                  <a16:creationId xmlns:a16="http://schemas.microsoft.com/office/drawing/2014/main" id="{DD775F4D-F98A-9A29-52ED-008D8066E3B3}"/>
                </a:ext>
              </a:extLst>
            </p:cNvPr>
            <p:cNvSpPr txBox="1"/>
            <p:nvPr/>
          </p:nvSpPr>
          <p:spPr>
            <a:xfrm>
              <a:off x="465755" y="5280136"/>
              <a:ext cx="8236252" cy="830997"/>
            </a:xfrm>
            <a:prstGeom prst="rect">
              <a:avLst/>
            </a:prstGeom>
            <a:solidFill>
              <a:schemeClr val="bg1">
                <a:lumMod val="95000"/>
              </a:schemeClr>
            </a:solidFill>
            <a:ln w="12700">
              <a:solidFill>
                <a:schemeClr val="bg1">
                  <a:lumMod val="7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a:buChar char="Ø"/>
              </a:pPr>
              <a:r>
                <a:rPr lang="en-US" sz="2400" b="1" dirty="0">
                  <a:solidFill>
                    <a:schemeClr val="accent2"/>
                  </a:solidFill>
                  <a:latin typeface="Arial"/>
                  <a:cs typeface="Arial"/>
                </a:rPr>
                <a:t>Additional support seems to improve </a:t>
              </a:r>
              <a:br>
                <a:rPr lang="en-US" sz="2400" b="1" dirty="0">
                  <a:latin typeface="Arial"/>
                  <a:cs typeface="Arial"/>
                </a:rPr>
              </a:br>
              <a:r>
                <a:rPr lang="en-US" sz="2400" b="1" dirty="0">
                  <a:solidFill>
                    <a:schemeClr val="accent2"/>
                  </a:solidFill>
                  <a:latin typeface="Arial"/>
                  <a:cs typeface="Arial"/>
                </a:rPr>
                <a:t>smoking cessation</a:t>
              </a:r>
              <a:endParaRPr lang="en-US" dirty="0">
                <a:solidFill>
                  <a:schemeClr val="accent2"/>
                </a:solidFill>
                <a:ea typeface="Calibri"/>
                <a:cs typeface="Calibri"/>
              </a:endParaRPr>
            </a:p>
          </p:txBody>
        </p:sp>
        <p:pic>
          <p:nvPicPr>
            <p:cNvPr id="8" name="Graphic 7">
              <a:extLst>
                <a:ext uri="{FF2B5EF4-FFF2-40B4-BE49-F238E27FC236}">
                  <a16:creationId xmlns:a16="http://schemas.microsoft.com/office/drawing/2014/main" id="{61BF3C89-3179-E99D-7EA7-740F1FB8CB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98185" y="5334576"/>
              <a:ext cx="701436" cy="727048"/>
            </a:xfrm>
            <a:prstGeom prst="rect">
              <a:avLst/>
            </a:prstGeom>
          </p:spPr>
        </p:pic>
      </p:grpSp>
    </p:spTree>
    <p:extLst>
      <p:ext uri="{BB962C8B-B14F-4D97-AF65-F5344CB8AC3E}">
        <p14:creationId xmlns:p14="http://schemas.microsoft.com/office/powerpoint/2010/main" val="15692148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B8B8A-3B6E-398C-BEDE-57500B7051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D67D82-77CA-32A8-C587-7606AA6E591B}"/>
              </a:ext>
            </a:extLst>
          </p:cNvPr>
          <p:cNvSpPr>
            <a:spLocks noGrp="1"/>
          </p:cNvSpPr>
          <p:nvPr>
            <p:ph type="title"/>
          </p:nvPr>
        </p:nvSpPr>
        <p:spPr>
          <a:xfrm>
            <a:off x="363513" y="1633477"/>
            <a:ext cx="8780487" cy="762000"/>
          </a:xfrm>
        </p:spPr>
        <p:txBody>
          <a:bodyPr vert="horz" lIns="91440" tIns="45720" rIns="91440" bIns="45720" rtlCol="0" anchor="ctr">
            <a:noAutofit/>
          </a:bodyPr>
          <a:lstStyle/>
          <a:p>
            <a:r>
              <a:rPr lang="en-CA" sz="3200">
                <a:solidFill>
                  <a:schemeClr val="accent2"/>
                </a:solidFill>
                <a:latin typeface="Arial"/>
                <a:cs typeface="Arial"/>
              </a:rPr>
              <a:t>We do not recommend</a:t>
            </a:r>
            <a:r>
              <a:rPr lang="en-CA" sz="3200">
                <a:latin typeface="Arial"/>
                <a:cs typeface="Arial"/>
              </a:rPr>
              <a:t>	</a:t>
            </a:r>
          </a:p>
        </p:txBody>
      </p:sp>
      <p:sp>
        <p:nvSpPr>
          <p:cNvPr id="3" name="Content Placeholder 2">
            <a:extLst>
              <a:ext uri="{FF2B5EF4-FFF2-40B4-BE49-F238E27FC236}">
                <a16:creationId xmlns:a16="http://schemas.microsoft.com/office/drawing/2014/main" id="{CA21080B-4866-9162-3A5B-7885A7F7EB12}"/>
              </a:ext>
            </a:extLst>
          </p:cNvPr>
          <p:cNvSpPr>
            <a:spLocks noGrp="1"/>
          </p:cNvSpPr>
          <p:nvPr>
            <p:ph idx="1"/>
          </p:nvPr>
        </p:nvSpPr>
        <p:spPr>
          <a:xfrm>
            <a:off x="462636" y="2288997"/>
            <a:ext cx="5772844" cy="3752258"/>
          </a:xfrm>
        </p:spPr>
        <p:txBody>
          <a:bodyPr vert="horz" lIns="91440" tIns="45720" rIns="91440" bIns="45720" rtlCol="0" anchor="t">
            <a:noAutofit/>
          </a:bodyPr>
          <a:lstStyle/>
          <a:p>
            <a:pPr marL="414900" indent="-414900" fontAlgn="ctr">
              <a:spcBef>
                <a:spcPts val="0"/>
              </a:spcBef>
              <a:spcAft>
                <a:spcPts val="1200"/>
              </a:spcAft>
              <a:buSzPct val="150000"/>
              <a:buBlip>
                <a:blip r:embed="rId3">
                  <a:extLst>
                    <a:ext uri="{96DAC541-7B7A-43D3-8B79-37D633B846F1}">
                      <asvg:svgBlip xmlns:asvg="http://schemas.microsoft.com/office/drawing/2016/SVG/main" r:embed="rId4"/>
                    </a:ext>
                  </a:extLst>
                </a:blip>
              </a:buBlip>
            </a:pPr>
            <a:r>
              <a:rPr lang="en-CA" b="0" i="0" u="none" strike="noStrike" baseline="0">
                <a:solidFill>
                  <a:srgbClr val="000000"/>
                </a:solidFill>
                <a:latin typeface="Arial"/>
                <a:cs typeface="Arial"/>
              </a:rPr>
              <a:t>Acupuncture </a:t>
            </a:r>
            <a:endParaRPr lang="en-US"/>
          </a:p>
          <a:p>
            <a:pPr marL="414900" indent="-414900" fontAlgn="ctr">
              <a:spcBef>
                <a:spcPts val="0"/>
              </a:spcBef>
              <a:spcAft>
                <a:spcPts val="1200"/>
              </a:spcAft>
              <a:buSzPct val="150000"/>
              <a:buBlip>
                <a:blip r:embed="rId3">
                  <a:extLst>
                    <a:ext uri="{96DAC541-7B7A-43D3-8B79-37D633B846F1}">
                      <asvg:svgBlip xmlns:asvg="http://schemas.microsoft.com/office/drawing/2016/SVG/main" r:embed="rId4"/>
                    </a:ext>
                  </a:extLst>
                </a:blip>
              </a:buBlip>
            </a:pPr>
            <a:r>
              <a:rPr lang="en-CA" b="0" i="0" u="none" strike="noStrike" baseline="0">
                <a:solidFill>
                  <a:srgbClr val="000000"/>
                </a:solidFill>
                <a:latin typeface="Arial"/>
                <a:cs typeface="Arial"/>
              </a:rPr>
              <a:t>Hypnosis </a:t>
            </a:r>
          </a:p>
          <a:p>
            <a:pPr marL="414900" indent="-414900" fontAlgn="ctr">
              <a:spcBef>
                <a:spcPts val="0"/>
              </a:spcBef>
              <a:spcAft>
                <a:spcPts val="1200"/>
              </a:spcAft>
              <a:buSzPct val="150000"/>
              <a:buBlip>
                <a:blip r:embed="rId3">
                  <a:extLst>
                    <a:ext uri="{96DAC541-7B7A-43D3-8B79-37D633B846F1}">
                      <asvg:svgBlip xmlns:asvg="http://schemas.microsoft.com/office/drawing/2016/SVG/main" r:embed="rId4"/>
                    </a:ext>
                  </a:extLst>
                </a:blip>
              </a:buBlip>
            </a:pPr>
            <a:r>
              <a:rPr lang="en-CA" b="0" i="0" u="none" strike="noStrike" baseline="0">
                <a:solidFill>
                  <a:srgbClr val="000000"/>
                </a:solidFill>
                <a:latin typeface="Arial"/>
                <a:cs typeface="Arial"/>
              </a:rPr>
              <a:t>Laser therapy </a:t>
            </a:r>
          </a:p>
          <a:p>
            <a:pPr marL="414900" indent="-414900" fontAlgn="ctr">
              <a:spcBef>
                <a:spcPts val="0"/>
              </a:spcBef>
              <a:spcAft>
                <a:spcPts val="1200"/>
              </a:spcAft>
              <a:buSzPct val="150000"/>
              <a:buBlip>
                <a:blip r:embed="rId3">
                  <a:extLst>
                    <a:ext uri="{96DAC541-7B7A-43D3-8B79-37D633B846F1}">
                      <asvg:svgBlip xmlns:asvg="http://schemas.microsoft.com/office/drawing/2016/SVG/main" r:embed="rId4"/>
                    </a:ext>
                  </a:extLst>
                </a:blip>
              </a:buBlip>
            </a:pPr>
            <a:r>
              <a:rPr lang="en-US" b="0" i="0" u="none" strike="noStrike" baseline="0">
                <a:solidFill>
                  <a:srgbClr val="000000"/>
                </a:solidFill>
                <a:latin typeface="Arial"/>
                <a:cs typeface="Arial"/>
              </a:rPr>
              <a:t>Electric current stimulation to head </a:t>
            </a:r>
          </a:p>
          <a:p>
            <a:pPr marL="414900" indent="-414900" fontAlgn="ctr">
              <a:spcBef>
                <a:spcPts val="0"/>
              </a:spcBef>
              <a:spcAft>
                <a:spcPts val="1200"/>
              </a:spcAft>
              <a:buSzPct val="150000"/>
              <a:buBlip>
                <a:blip r:embed="rId3">
                  <a:extLst>
                    <a:ext uri="{96DAC541-7B7A-43D3-8B79-37D633B846F1}">
                      <asvg:svgBlip xmlns:asvg="http://schemas.microsoft.com/office/drawing/2016/SVG/main" r:embed="rId4"/>
                    </a:ext>
                  </a:extLst>
                </a:blip>
              </a:buBlip>
            </a:pPr>
            <a:r>
              <a:rPr lang="en-CA" b="0" i="0" u="none" strike="noStrike" baseline="0">
                <a:solidFill>
                  <a:srgbClr val="000000"/>
                </a:solidFill>
                <a:latin typeface="Arial"/>
                <a:cs typeface="Arial"/>
              </a:rPr>
              <a:t>Ear acupressure </a:t>
            </a:r>
          </a:p>
          <a:p>
            <a:pPr marL="414900" indent="-414900" fontAlgn="ctr">
              <a:spcBef>
                <a:spcPts val="0"/>
              </a:spcBef>
              <a:spcAft>
                <a:spcPts val="1200"/>
              </a:spcAft>
              <a:buSzPct val="150000"/>
              <a:buBlip>
                <a:blip r:embed="rId3">
                  <a:extLst>
                    <a:ext uri="{96DAC541-7B7A-43D3-8B79-37D633B846F1}">
                      <asvg:svgBlip xmlns:asvg="http://schemas.microsoft.com/office/drawing/2016/SVG/main" r:embed="rId4"/>
                    </a:ext>
                  </a:extLst>
                </a:blip>
              </a:buBlip>
            </a:pPr>
            <a:r>
              <a:rPr lang="en-CA" b="0" i="0" u="none" strike="noStrike" baseline="0">
                <a:solidFill>
                  <a:srgbClr val="000000"/>
                </a:solidFill>
                <a:latin typeface="Arial"/>
                <a:cs typeface="Arial"/>
              </a:rPr>
              <a:t>St. John’s </a:t>
            </a:r>
            <a:r>
              <a:rPr lang="en-CA">
                <a:solidFill>
                  <a:srgbClr val="000000"/>
                </a:solidFill>
                <a:latin typeface="Arial"/>
                <a:cs typeface="Arial"/>
              </a:rPr>
              <a:t>Wort</a:t>
            </a:r>
            <a:r>
              <a:rPr lang="en-CA" b="0" i="0" u="none" strike="noStrike" baseline="0">
                <a:solidFill>
                  <a:srgbClr val="000000"/>
                </a:solidFill>
                <a:latin typeface="Arial"/>
                <a:cs typeface="Arial"/>
              </a:rPr>
              <a:t> </a:t>
            </a:r>
          </a:p>
          <a:p>
            <a:pPr marL="414900" indent="-414900" fontAlgn="ctr">
              <a:spcBef>
                <a:spcPts val="0"/>
              </a:spcBef>
              <a:spcAft>
                <a:spcPts val="1200"/>
              </a:spcAft>
              <a:buSzPct val="150000"/>
              <a:buBlip>
                <a:blip r:embed="rId3">
                  <a:extLst>
                    <a:ext uri="{96DAC541-7B7A-43D3-8B79-37D633B846F1}">
                      <asvg:svgBlip xmlns:asvg="http://schemas.microsoft.com/office/drawing/2016/SVG/main" r:embed="rId4"/>
                    </a:ext>
                  </a:extLst>
                </a:blip>
              </a:buBlip>
            </a:pPr>
            <a:r>
              <a:rPr lang="en-CA">
                <a:latin typeface="Arial"/>
                <a:ea typeface="Calibri"/>
                <a:cs typeface="Arial"/>
              </a:rPr>
              <a:t>S-Adenosyl-L-Methionine (SAMe)</a:t>
            </a:r>
            <a:endParaRPr lang="en-CA">
              <a:effectLst/>
              <a:ea typeface="Calibri" panose="020F0502020204030204" pitchFamily="34" charset="0"/>
            </a:endParaRPr>
          </a:p>
          <a:p>
            <a:pPr>
              <a:spcBef>
                <a:spcPts val="0"/>
              </a:spcBef>
              <a:spcAft>
                <a:spcPts val="1200"/>
              </a:spcAft>
              <a:buFont typeface="Arial"/>
              <a:buChar char="•"/>
            </a:pPr>
            <a:endParaRPr lang="en-US">
              <a:ea typeface="Calibri" panose="020F0502020204030204" pitchFamily="34" charset="0"/>
            </a:endParaRPr>
          </a:p>
        </p:txBody>
      </p:sp>
      <p:sp>
        <p:nvSpPr>
          <p:cNvPr id="4" name="Slide Number Placeholder 3">
            <a:extLst>
              <a:ext uri="{FF2B5EF4-FFF2-40B4-BE49-F238E27FC236}">
                <a16:creationId xmlns:a16="http://schemas.microsoft.com/office/drawing/2014/main" id="{4700EE74-A279-4562-6226-A8103D8D2808}"/>
              </a:ext>
            </a:extLst>
          </p:cNvPr>
          <p:cNvSpPr>
            <a:spLocks noGrp="1"/>
          </p:cNvSpPr>
          <p:nvPr>
            <p:ph type="sldNum" sz="quarter" idx="12"/>
          </p:nvPr>
        </p:nvSpPr>
        <p:spPr/>
        <p:txBody>
          <a:bodyPr/>
          <a:lstStyle/>
          <a:p>
            <a:fld id="{E3D5E142-BA66-4577-AABD-3D3B043058E5}" type="slidenum">
              <a:rPr lang="en-US" smtClean="0"/>
              <a:t>35</a:t>
            </a:fld>
            <a:endParaRPr lang="en-US"/>
          </a:p>
        </p:txBody>
      </p:sp>
      <p:grpSp>
        <p:nvGrpSpPr>
          <p:cNvPr id="7" name="Group 6">
            <a:extLst>
              <a:ext uri="{FF2B5EF4-FFF2-40B4-BE49-F238E27FC236}">
                <a16:creationId xmlns:a16="http://schemas.microsoft.com/office/drawing/2014/main" id="{45C504D5-07B3-3E1D-D39A-FAB9C77BA9AE}"/>
              </a:ext>
            </a:extLst>
          </p:cNvPr>
          <p:cNvGrpSpPr/>
          <p:nvPr/>
        </p:nvGrpSpPr>
        <p:grpSpPr>
          <a:xfrm>
            <a:off x="6121503" y="2945710"/>
            <a:ext cx="2436977" cy="2452401"/>
            <a:chOff x="4857981" y="2662125"/>
            <a:chExt cx="3692449" cy="3692452"/>
          </a:xfrm>
        </p:grpSpPr>
        <p:sp>
          <p:nvSpPr>
            <p:cNvPr id="8" name="Oval 7">
              <a:extLst>
                <a:ext uri="{FF2B5EF4-FFF2-40B4-BE49-F238E27FC236}">
                  <a16:creationId xmlns:a16="http://schemas.microsoft.com/office/drawing/2014/main" id="{E3BEF0EB-9074-1FA5-AB61-A12462602FD9}"/>
                </a:ext>
              </a:extLst>
            </p:cNvPr>
            <p:cNvSpPr/>
            <p:nvPr/>
          </p:nvSpPr>
          <p:spPr>
            <a:xfrm>
              <a:off x="4857981" y="2662125"/>
              <a:ext cx="3692449" cy="3692452"/>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9897C58E-B67B-B920-7DBA-7FDAEF65400D}"/>
                </a:ext>
              </a:extLst>
            </p:cNvPr>
            <p:cNvCxnSpPr/>
            <p:nvPr/>
          </p:nvCxnSpPr>
          <p:spPr>
            <a:xfrm>
              <a:off x="5203372" y="3390572"/>
              <a:ext cx="3021633" cy="2119889"/>
            </a:xfrm>
            <a:prstGeom prst="straightConnector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9" name="Content Placeholder 2">
            <a:extLst>
              <a:ext uri="{FF2B5EF4-FFF2-40B4-BE49-F238E27FC236}">
                <a16:creationId xmlns:a16="http://schemas.microsoft.com/office/drawing/2014/main" id="{0DA9D9FF-DC42-F8E2-AF83-6CF2D774E3DB}"/>
              </a:ext>
            </a:extLst>
          </p:cNvPr>
          <p:cNvSpPr txBox="1">
            <a:spLocks/>
          </p:cNvSpPr>
          <p:nvPr/>
        </p:nvSpPr>
        <p:spPr>
          <a:xfrm>
            <a:off x="457200" y="434254"/>
            <a:ext cx="8229600" cy="1153670"/>
          </a:xfrm>
          <a:prstGeom prst="rect">
            <a:avLst/>
          </a:prstGeom>
          <a:solidFill>
            <a:srgbClr val="E1F2FC"/>
          </a:solidFill>
          <a:ln>
            <a:solidFill>
              <a:schemeClr val="accent5">
                <a:lumMod val="60000"/>
                <a:lumOff val="40000"/>
              </a:schemeClr>
            </a:solidFill>
          </a:ln>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None/>
            </a:pPr>
            <a:r>
              <a:rPr lang="en-US" sz="2800" b="1">
                <a:latin typeface="Arial"/>
                <a:cs typeface="Arial"/>
              </a:rPr>
              <a:t>Strong recommendation </a:t>
            </a:r>
            <a:endParaRPr lang="en-US" b="1"/>
          </a:p>
        </p:txBody>
      </p:sp>
    </p:spTree>
    <p:extLst>
      <p:ext uri="{BB962C8B-B14F-4D97-AF65-F5344CB8AC3E}">
        <p14:creationId xmlns:p14="http://schemas.microsoft.com/office/powerpoint/2010/main" val="34074905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2E8C8-95FB-BBBB-62C8-CF26827E39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36F4AD-4FEF-3FC9-153F-10C32976B9CD}"/>
              </a:ext>
            </a:extLst>
          </p:cNvPr>
          <p:cNvSpPr>
            <a:spLocks noGrp="1"/>
          </p:cNvSpPr>
          <p:nvPr>
            <p:ph type="title"/>
          </p:nvPr>
        </p:nvSpPr>
        <p:spPr>
          <a:xfrm>
            <a:off x="494747" y="533400"/>
            <a:ext cx="8420653" cy="762000"/>
          </a:xfrm>
        </p:spPr>
        <p:txBody>
          <a:bodyPr>
            <a:noAutofit/>
          </a:bodyPr>
          <a:lstStyle/>
          <a:p>
            <a:r>
              <a:rPr lang="en-CA" sz="3200" dirty="0">
                <a:solidFill>
                  <a:schemeClr val="accent2"/>
                </a:solidFill>
                <a:latin typeface="Arial"/>
                <a:cs typeface="Arial"/>
              </a:rPr>
              <a:t>Option Summary</a:t>
            </a:r>
            <a:endParaRPr lang="en-US" dirty="0">
              <a:solidFill>
                <a:schemeClr val="accent2"/>
              </a:solidFill>
            </a:endParaRPr>
          </a:p>
        </p:txBody>
      </p:sp>
      <p:sp>
        <p:nvSpPr>
          <p:cNvPr id="4" name="Slide Number Placeholder 3">
            <a:extLst>
              <a:ext uri="{FF2B5EF4-FFF2-40B4-BE49-F238E27FC236}">
                <a16:creationId xmlns:a16="http://schemas.microsoft.com/office/drawing/2014/main" id="{7A74F3AD-38EE-3515-1C7F-60281C82494E}"/>
              </a:ext>
            </a:extLst>
          </p:cNvPr>
          <p:cNvSpPr>
            <a:spLocks noGrp="1"/>
          </p:cNvSpPr>
          <p:nvPr>
            <p:ph type="sldNum" sz="quarter" idx="12"/>
          </p:nvPr>
        </p:nvSpPr>
        <p:spPr/>
        <p:txBody>
          <a:bodyPr/>
          <a:lstStyle/>
          <a:p>
            <a:fld id="{E3D5E142-BA66-4577-AABD-3D3B043058E5}" type="slidenum">
              <a:rPr lang="en-US" smtClean="0"/>
              <a:t>36</a:t>
            </a:fld>
            <a:endParaRPr lang="en-US"/>
          </a:p>
        </p:txBody>
      </p:sp>
      <p:sp>
        <p:nvSpPr>
          <p:cNvPr id="3" name="Content Placeholder 2">
            <a:extLst>
              <a:ext uri="{FF2B5EF4-FFF2-40B4-BE49-F238E27FC236}">
                <a16:creationId xmlns:a16="http://schemas.microsoft.com/office/drawing/2014/main" id="{B506A9D7-731D-957F-5F6F-B261BD212105}"/>
              </a:ext>
            </a:extLst>
          </p:cNvPr>
          <p:cNvSpPr>
            <a:spLocks noGrp="1"/>
          </p:cNvSpPr>
          <p:nvPr>
            <p:ph idx="1"/>
          </p:nvPr>
        </p:nvSpPr>
        <p:spPr>
          <a:xfrm>
            <a:off x="492842" y="1712889"/>
            <a:ext cx="7933844" cy="3114437"/>
          </a:xfrm>
        </p:spPr>
        <p:txBody>
          <a:bodyPr vert="horz" lIns="91440" tIns="45720" rIns="91440" bIns="45720" rtlCol="0" anchor="t">
            <a:noAutofit/>
          </a:bodyPr>
          <a:lstStyle/>
          <a:p>
            <a:r>
              <a:rPr lang="en-CA" b="1" dirty="0">
                <a:latin typeface="Arial"/>
                <a:cs typeface="Arial"/>
              </a:rPr>
              <a:t>Most behavioural options recommended</a:t>
            </a:r>
            <a:endParaRPr lang="en-CA" b="1" dirty="0"/>
          </a:p>
          <a:p>
            <a:pPr lvl="1">
              <a:buFont typeface="Courier New" panose="020B0604020202020204" pitchFamily="34" charset="0"/>
              <a:buChar char="o"/>
            </a:pPr>
            <a:r>
              <a:rPr lang="en-US" dirty="0">
                <a:latin typeface="Arial"/>
                <a:cs typeface="Arial"/>
              </a:rPr>
              <a:t>Primary care advice, counselling by trained cessation counsellor, text messaging interventions, self-help materials, interactive-online programs with support</a:t>
            </a:r>
          </a:p>
          <a:p>
            <a:r>
              <a:rPr lang="en-CA" b="1" dirty="0">
                <a:latin typeface="Arial"/>
                <a:cs typeface="Arial"/>
              </a:rPr>
              <a:t>Pharmacotherapy options recommended </a:t>
            </a:r>
          </a:p>
          <a:p>
            <a:pPr lvl="1">
              <a:buFont typeface="Courier New" panose="020B0604020202020204" pitchFamily="34" charset="0"/>
              <a:buChar char="o"/>
            </a:pPr>
            <a:r>
              <a:rPr lang="en-CA" dirty="0">
                <a:latin typeface="Arial"/>
                <a:cs typeface="Arial"/>
              </a:rPr>
              <a:t>NRT, varenicline, bupropion and </a:t>
            </a:r>
            <a:r>
              <a:rPr lang="en-CA" err="1">
                <a:latin typeface="Arial"/>
                <a:cs typeface="Arial"/>
              </a:rPr>
              <a:t>cytisine</a:t>
            </a:r>
            <a:endParaRPr lang="en-CA">
              <a:latin typeface="Arial"/>
              <a:cs typeface="Arial"/>
            </a:endParaRPr>
          </a:p>
          <a:p>
            <a:r>
              <a:rPr lang="en-CA" b="1" dirty="0">
                <a:latin typeface="Arial"/>
                <a:cs typeface="Arial"/>
              </a:rPr>
              <a:t>Combined therapies recommended</a:t>
            </a:r>
          </a:p>
          <a:p>
            <a:r>
              <a:rPr lang="en-CA" b="1" dirty="0">
                <a:latin typeface="Arial"/>
                <a:cs typeface="Arial"/>
              </a:rPr>
              <a:t>List of therapies not recommended</a:t>
            </a:r>
          </a:p>
          <a:p>
            <a:pPr lvl="1">
              <a:buFont typeface="Courier New" panose="020B0604020202020204" pitchFamily="34" charset="0"/>
              <a:buChar char="o"/>
            </a:pPr>
            <a:r>
              <a:rPr lang="en-CA" dirty="0">
                <a:latin typeface="Arial"/>
                <a:cs typeface="Arial"/>
              </a:rPr>
              <a:t>Interactive-online programs without support, Acupuncture, hypnosis, laser therapy, electric stimulation to head, ear acupressure, St John's wort, SAMe </a:t>
            </a:r>
          </a:p>
        </p:txBody>
      </p:sp>
      <p:pic>
        <p:nvPicPr>
          <p:cNvPr id="6" name="Graphic 5">
            <a:extLst>
              <a:ext uri="{FF2B5EF4-FFF2-40B4-BE49-F238E27FC236}">
                <a16:creationId xmlns:a16="http://schemas.microsoft.com/office/drawing/2014/main" id="{3EE3CD0E-E4F2-4437-B729-855C47E4E0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25978" y="484670"/>
            <a:ext cx="1624726" cy="1624726"/>
          </a:xfrm>
          <a:prstGeom prst="rect">
            <a:avLst/>
          </a:prstGeom>
        </p:spPr>
      </p:pic>
    </p:spTree>
    <p:extLst>
      <p:ext uri="{BB962C8B-B14F-4D97-AF65-F5344CB8AC3E}">
        <p14:creationId xmlns:p14="http://schemas.microsoft.com/office/powerpoint/2010/main" val="18557619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56E5C-CED5-E792-1EA9-49DB00326A8A}"/>
            </a:ext>
          </a:extLst>
        </p:cNvPr>
        <p:cNvGrpSpPr/>
        <p:nvPr/>
      </p:nvGrpSpPr>
      <p:grpSpPr>
        <a:xfrm>
          <a:off x="0" y="0"/>
          <a:ext cx="0" cy="0"/>
          <a:chOff x="0" y="0"/>
          <a:chExt cx="0" cy="0"/>
        </a:xfrm>
      </p:grpSpPr>
      <p:sp>
        <p:nvSpPr>
          <p:cNvPr id="27651" name="Text Placeholder 5">
            <a:extLst>
              <a:ext uri="{FF2B5EF4-FFF2-40B4-BE49-F238E27FC236}">
                <a16:creationId xmlns:a16="http://schemas.microsoft.com/office/drawing/2014/main" id="{F5B36549-A7A7-2A69-01F2-B9D9F2CBE9A6}"/>
              </a:ext>
            </a:extLst>
          </p:cNvPr>
          <p:cNvSpPr>
            <a:spLocks noGrp="1"/>
          </p:cNvSpPr>
          <p:nvPr>
            <p:ph type="body" idx="1"/>
          </p:nvPr>
        </p:nvSpPr>
        <p:spPr>
          <a:xfrm>
            <a:off x="589029" y="2820504"/>
            <a:ext cx="8189224" cy="1500188"/>
          </a:xfrm>
        </p:spPr>
        <p:txBody>
          <a:bodyPr vert="horz" lIns="91440" tIns="45720" rIns="91440" bIns="45720" rtlCol="0" anchor="ctr">
            <a:noAutofit/>
          </a:bodyPr>
          <a:lstStyle/>
          <a:p>
            <a:r>
              <a:rPr lang="en-US" altLang="en-US" sz="4400">
                <a:latin typeface="Arial"/>
                <a:cs typeface="Arial"/>
              </a:rPr>
              <a:t>Recommendations – </a:t>
            </a:r>
          </a:p>
          <a:p>
            <a:r>
              <a:rPr lang="en-US" altLang="en-US" sz="4400">
                <a:latin typeface="Arial"/>
                <a:cs typeface="Arial"/>
              </a:rPr>
              <a:t>e-cigarettes</a:t>
            </a:r>
          </a:p>
        </p:txBody>
      </p:sp>
      <p:sp>
        <p:nvSpPr>
          <p:cNvPr id="27652" name="Slide Number Placeholder 3">
            <a:extLst>
              <a:ext uri="{FF2B5EF4-FFF2-40B4-BE49-F238E27FC236}">
                <a16:creationId xmlns:a16="http://schemas.microsoft.com/office/drawing/2014/main" id="{0C8978D1-F7CC-7A90-B87B-004159EC60B4}"/>
              </a:ext>
            </a:extLst>
          </p:cNvPr>
          <p:cNvSpPr>
            <a:spLocks noGrp="1"/>
          </p:cNvSpPr>
          <p:nvPr>
            <p:ph type="sldNum" sz="quarter" idx="4294967295"/>
          </p:nvPr>
        </p:nvSpPr>
        <p:spPr>
          <a:xfrm>
            <a:off x="7010400" y="64770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94CCA977-7DCD-4D74-B84E-1E3A15D19189}" type="slidenum">
              <a:rPr lang="en-US" altLang="en-US" sz="1400" dirty="0" smtClean="0">
                <a:solidFill>
                  <a:schemeClr val="bg1"/>
                </a:solidFill>
              </a:rPr>
              <a:pPr>
                <a:spcBef>
                  <a:spcPct val="0"/>
                </a:spcBef>
                <a:buFontTx/>
                <a:buNone/>
              </a:pPr>
              <a:t>37</a:t>
            </a:fld>
            <a:endParaRPr lang="en-US" altLang="en-US" sz="1400">
              <a:solidFill>
                <a:schemeClr val="bg1"/>
              </a:solidFill>
            </a:endParaRPr>
          </a:p>
        </p:txBody>
      </p:sp>
    </p:spTree>
    <p:extLst>
      <p:ext uri="{BB962C8B-B14F-4D97-AF65-F5344CB8AC3E}">
        <p14:creationId xmlns:p14="http://schemas.microsoft.com/office/powerpoint/2010/main" val="17419277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8869F-B2BB-6AF9-70D8-023415F0BE4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67C108-9669-35B7-8F4D-C02C0ED12EE0}"/>
              </a:ext>
            </a:extLst>
          </p:cNvPr>
          <p:cNvSpPr>
            <a:spLocks noGrp="1"/>
          </p:cNvSpPr>
          <p:nvPr>
            <p:ph idx="1"/>
          </p:nvPr>
        </p:nvSpPr>
        <p:spPr>
          <a:xfrm>
            <a:off x="609600" y="1566319"/>
            <a:ext cx="6334154" cy="3221973"/>
          </a:xfrm>
        </p:spPr>
        <p:txBody>
          <a:bodyPr vert="horz" lIns="91440" tIns="45720" rIns="91440" bIns="45720" rtlCol="0" anchor="t">
            <a:noAutofit/>
          </a:bodyPr>
          <a:lstStyle/>
          <a:p>
            <a:r>
              <a:rPr lang="en-CA">
                <a:solidFill>
                  <a:srgbClr val="000000"/>
                </a:solidFill>
                <a:latin typeface="Arial"/>
                <a:cs typeface="Arial"/>
              </a:rPr>
              <a:t>Evidence of benefit for cessation </a:t>
            </a:r>
            <a:endParaRPr lang="en-CA">
              <a:solidFill>
                <a:srgbClr val="000000"/>
              </a:solidFill>
            </a:endParaRPr>
          </a:p>
          <a:p>
            <a:r>
              <a:rPr lang="en-CA">
                <a:solidFill>
                  <a:srgbClr val="000000"/>
                </a:solidFill>
                <a:latin typeface="Arial"/>
                <a:cs typeface="Arial"/>
              </a:rPr>
              <a:t>Few harms over short-term</a:t>
            </a:r>
            <a:endParaRPr lang="en-CA"/>
          </a:p>
          <a:p>
            <a:r>
              <a:rPr lang="en-CA">
                <a:solidFill>
                  <a:srgbClr val="000000"/>
                </a:solidFill>
                <a:latin typeface="Arial"/>
                <a:cs typeface="Arial"/>
              </a:rPr>
              <a:t>Many people use</a:t>
            </a:r>
          </a:p>
          <a:p>
            <a:r>
              <a:rPr lang="en-CA">
                <a:solidFill>
                  <a:srgbClr val="000000"/>
                </a:solidFill>
                <a:latin typeface="Arial"/>
                <a:cs typeface="Arial"/>
              </a:rPr>
              <a:t>Some may not be willing to try other options</a:t>
            </a:r>
          </a:p>
          <a:p>
            <a:r>
              <a:rPr lang="en-CA">
                <a:latin typeface="Arial"/>
                <a:cs typeface="Arial"/>
              </a:rPr>
              <a:t>Continued smoking has well-established harms</a:t>
            </a:r>
          </a:p>
          <a:p>
            <a:pPr marL="0" indent="0">
              <a:buNone/>
            </a:pPr>
            <a:endParaRPr lang="en-CA">
              <a:latin typeface="Arial"/>
              <a:cs typeface="Arial"/>
            </a:endParaRPr>
          </a:p>
          <a:p>
            <a:pPr marL="0" indent="0">
              <a:buNone/>
            </a:pPr>
            <a:endParaRPr lang="en-CA">
              <a:latin typeface="Arial"/>
              <a:cs typeface="Arial"/>
            </a:endParaRPr>
          </a:p>
        </p:txBody>
      </p:sp>
      <p:sp>
        <p:nvSpPr>
          <p:cNvPr id="4" name="Slide Number Placeholder 3">
            <a:extLst>
              <a:ext uri="{FF2B5EF4-FFF2-40B4-BE49-F238E27FC236}">
                <a16:creationId xmlns:a16="http://schemas.microsoft.com/office/drawing/2014/main" id="{6BC83543-EC94-D8DB-E694-4637B869BAFD}"/>
              </a:ext>
            </a:extLst>
          </p:cNvPr>
          <p:cNvSpPr>
            <a:spLocks noGrp="1"/>
          </p:cNvSpPr>
          <p:nvPr>
            <p:ph type="sldNum" sz="quarter" idx="12"/>
          </p:nvPr>
        </p:nvSpPr>
        <p:spPr/>
        <p:txBody>
          <a:bodyPr/>
          <a:lstStyle/>
          <a:p>
            <a:fld id="{E3D5E142-BA66-4577-AABD-3D3B043058E5}" type="slidenum">
              <a:rPr lang="en-US" smtClean="0"/>
              <a:pPr/>
              <a:t>38</a:t>
            </a:fld>
            <a:endParaRPr lang="en-US"/>
          </a:p>
        </p:txBody>
      </p:sp>
      <p:pic>
        <p:nvPicPr>
          <p:cNvPr id="9" name="Picture 8" descr="A group of vape devices&#10;&#10;AI-generated content may be incorrect.">
            <a:extLst>
              <a:ext uri="{FF2B5EF4-FFF2-40B4-BE49-F238E27FC236}">
                <a16:creationId xmlns:a16="http://schemas.microsoft.com/office/drawing/2014/main" id="{E91F0E5A-8E90-C835-4D4B-38424EC54A8E}"/>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087757" y="3361331"/>
            <a:ext cx="3435762" cy="3468829"/>
          </a:xfrm>
          <a:prstGeom prst="rect">
            <a:avLst/>
          </a:prstGeom>
        </p:spPr>
      </p:pic>
      <p:sp>
        <p:nvSpPr>
          <p:cNvPr id="2" name="Title 1">
            <a:extLst>
              <a:ext uri="{FF2B5EF4-FFF2-40B4-BE49-F238E27FC236}">
                <a16:creationId xmlns:a16="http://schemas.microsoft.com/office/drawing/2014/main" id="{35D21527-D0EC-ACA7-D58D-C16B5C5B3933}"/>
              </a:ext>
            </a:extLst>
          </p:cNvPr>
          <p:cNvSpPr txBox="1">
            <a:spLocks/>
          </p:cNvSpPr>
          <p:nvPr/>
        </p:nvSpPr>
        <p:spPr>
          <a:xfrm>
            <a:off x="519953" y="663388"/>
            <a:ext cx="8229600" cy="76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r>
              <a:rPr lang="en-CA" sz="3200">
                <a:solidFill>
                  <a:schemeClr val="accent2"/>
                </a:solidFill>
                <a:latin typeface="Arial"/>
                <a:cs typeface="Arial"/>
              </a:rPr>
              <a:t>Considerations – e-cigarettes</a:t>
            </a:r>
          </a:p>
        </p:txBody>
      </p:sp>
    </p:spTree>
    <p:extLst>
      <p:ext uri="{BB962C8B-B14F-4D97-AF65-F5344CB8AC3E}">
        <p14:creationId xmlns:p14="http://schemas.microsoft.com/office/powerpoint/2010/main" val="41250006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A3E9D-F608-59D7-39CE-C52AD662280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8203E9-471F-F1A5-6B05-A8D33DB89A2B}"/>
              </a:ext>
            </a:extLst>
          </p:cNvPr>
          <p:cNvSpPr>
            <a:spLocks noGrp="1"/>
          </p:cNvSpPr>
          <p:nvPr>
            <p:ph idx="1"/>
          </p:nvPr>
        </p:nvSpPr>
        <p:spPr>
          <a:xfrm>
            <a:off x="764274" y="1431122"/>
            <a:ext cx="6217407" cy="2754071"/>
          </a:xfrm>
        </p:spPr>
        <p:txBody>
          <a:bodyPr vert="horz" lIns="91440" tIns="45720" rIns="91440" bIns="45720" rtlCol="0" anchor="t">
            <a:noAutofit/>
          </a:bodyPr>
          <a:lstStyle/>
          <a:p>
            <a:pPr marL="0" indent="0">
              <a:buNone/>
            </a:pPr>
            <a:r>
              <a:rPr lang="en-CA" b="1">
                <a:solidFill>
                  <a:srgbClr val="000000"/>
                </a:solidFill>
                <a:latin typeface="Arial"/>
                <a:cs typeface="Arial"/>
              </a:rPr>
              <a:t>Concerns and uncertainties</a:t>
            </a:r>
            <a:endParaRPr lang="en-CA" b="1">
              <a:solidFill>
                <a:srgbClr val="000000"/>
              </a:solidFill>
            </a:endParaRPr>
          </a:p>
          <a:p>
            <a:r>
              <a:rPr lang="en-CA">
                <a:solidFill>
                  <a:srgbClr val="000000"/>
                </a:solidFill>
                <a:latin typeface="Arial"/>
                <a:cs typeface="Arial"/>
              </a:rPr>
              <a:t>No long-term data on harms </a:t>
            </a:r>
            <a:endParaRPr lang="en-CA">
              <a:latin typeface="Arial"/>
              <a:cs typeface="Arial"/>
            </a:endParaRPr>
          </a:p>
          <a:p>
            <a:r>
              <a:rPr lang="en-CA">
                <a:latin typeface="Arial"/>
                <a:cs typeface="Arial"/>
              </a:rPr>
              <a:t>Uncertain impact on relapse</a:t>
            </a:r>
            <a:endParaRPr lang="en-CA"/>
          </a:p>
          <a:p>
            <a:r>
              <a:rPr lang="en-CA">
                <a:latin typeface="Arial"/>
                <a:cs typeface="Arial"/>
              </a:rPr>
              <a:t>Lack of approved products</a:t>
            </a:r>
          </a:p>
          <a:p>
            <a:r>
              <a:rPr lang="en-CA">
                <a:latin typeface="Arial"/>
                <a:cs typeface="Arial"/>
              </a:rPr>
              <a:t>Potential public health or societal impacts</a:t>
            </a:r>
          </a:p>
          <a:p>
            <a:r>
              <a:rPr lang="en-CA">
                <a:latin typeface="Arial"/>
                <a:cs typeface="Arial"/>
              </a:rPr>
              <a:t>Many other safe and effective options </a:t>
            </a:r>
          </a:p>
          <a:p>
            <a:endParaRPr lang="en-CA">
              <a:latin typeface="Arial"/>
              <a:cs typeface="Arial"/>
            </a:endParaRPr>
          </a:p>
          <a:p>
            <a:endParaRPr lang="en-CA">
              <a:latin typeface="Arial"/>
              <a:cs typeface="Arial"/>
            </a:endParaRPr>
          </a:p>
        </p:txBody>
      </p:sp>
      <p:sp>
        <p:nvSpPr>
          <p:cNvPr id="4" name="Slide Number Placeholder 3">
            <a:extLst>
              <a:ext uri="{FF2B5EF4-FFF2-40B4-BE49-F238E27FC236}">
                <a16:creationId xmlns:a16="http://schemas.microsoft.com/office/drawing/2014/main" id="{1F100FC6-3C0B-607E-B6D3-F8BEA4EF1DB4}"/>
              </a:ext>
            </a:extLst>
          </p:cNvPr>
          <p:cNvSpPr>
            <a:spLocks noGrp="1"/>
          </p:cNvSpPr>
          <p:nvPr>
            <p:ph type="sldNum" sz="quarter" idx="12"/>
          </p:nvPr>
        </p:nvSpPr>
        <p:spPr/>
        <p:txBody>
          <a:bodyPr/>
          <a:lstStyle/>
          <a:p>
            <a:fld id="{E3D5E142-BA66-4577-AABD-3D3B043058E5}" type="slidenum">
              <a:rPr lang="en-US" smtClean="0"/>
              <a:pPr/>
              <a:t>39</a:t>
            </a:fld>
            <a:endParaRPr lang="en-US"/>
          </a:p>
        </p:txBody>
      </p:sp>
      <p:sp>
        <p:nvSpPr>
          <p:cNvPr id="43" name="Title 1">
            <a:extLst>
              <a:ext uri="{FF2B5EF4-FFF2-40B4-BE49-F238E27FC236}">
                <a16:creationId xmlns:a16="http://schemas.microsoft.com/office/drawing/2014/main" id="{2BEC7C0E-CC80-8DEC-00D0-F92DD467B78D}"/>
              </a:ext>
            </a:extLst>
          </p:cNvPr>
          <p:cNvSpPr txBox="1">
            <a:spLocks/>
          </p:cNvSpPr>
          <p:nvPr/>
        </p:nvSpPr>
        <p:spPr>
          <a:xfrm>
            <a:off x="519953" y="663388"/>
            <a:ext cx="8229600" cy="76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r>
              <a:rPr lang="en-CA" sz="3200">
                <a:solidFill>
                  <a:schemeClr val="accent2"/>
                </a:solidFill>
                <a:latin typeface="Arial"/>
                <a:cs typeface="Arial"/>
              </a:rPr>
              <a:t>Considerations – e-cigarettes</a:t>
            </a:r>
          </a:p>
        </p:txBody>
      </p:sp>
      <p:pic>
        <p:nvPicPr>
          <p:cNvPr id="5" name="Picture 4" descr="A group of vape devices&#10;&#10;AI-generated content may be incorrect.">
            <a:extLst>
              <a:ext uri="{FF2B5EF4-FFF2-40B4-BE49-F238E27FC236}">
                <a16:creationId xmlns:a16="http://schemas.microsoft.com/office/drawing/2014/main" id="{6BDD2045-EEE2-754A-3E01-1FC7CFD03DF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087757" y="3361331"/>
            <a:ext cx="3435762" cy="3468829"/>
          </a:xfrm>
          <a:prstGeom prst="rect">
            <a:avLst/>
          </a:prstGeom>
        </p:spPr>
      </p:pic>
    </p:spTree>
    <p:extLst>
      <p:ext uri="{BB962C8B-B14F-4D97-AF65-F5344CB8AC3E}">
        <p14:creationId xmlns:p14="http://schemas.microsoft.com/office/powerpoint/2010/main" val="95124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650" y="1451220"/>
            <a:ext cx="7810475" cy="4299379"/>
          </a:xfrm>
        </p:spPr>
        <p:txBody>
          <a:bodyPr vert="horz" lIns="91440" tIns="45720" rIns="91440" bIns="45720" rtlCol="0" anchor="t">
            <a:noAutofit/>
          </a:bodyPr>
          <a:lstStyle/>
          <a:p>
            <a:pPr lvl="1">
              <a:buChar char="•"/>
            </a:pPr>
            <a:r>
              <a:rPr lang="en-CA" sz="2200">
                <a:latin typeface="Arial"/>
                <a:cs typeface="Arial"/>
              </a:rPr>
              <a:t>Independent panel of volunteer clinicians and methodologists</a:t>
            </a:r>
          </a:p>
          <a:p>
            <a:pPr lvl="2"/>
            <a:r>
              <a:rPr lang="en-CA" sz="2000">
                <a:latin typeface="Arial"/>
                <a:cs typeface="Arial"/>
              </a:rPr>
              <a:t>6 family physicians, 4 specialists, 2 nurse practitioners</a:t>
            </a:r>
            <a:endParaRPr lang="en-US" sz="2000"/>
          </a:p>
          <a:p>
            <a:pPr marL="400050" lvl="1" indent="0">
              <a:buNone/>
            </a:pPr>
            <a:endParaRPr lang="en-CA" sz="2200"/>
          </a:p>
          <a:p>
            <a:pPr marL="457200" lvl="1" indent="0">
              <a:buNone/>
            </a:pPr>
            <a:r>
              <a:rPr lang="en-CA" sz="2200" b="1">
                <a:latin typeface="Arial"/>
                <a:cs typeface="Arial"/>
              </a:rPr>
              <a:t>Mandate</a:t>
            </a:r>
            <a:r>
              <a:rPr lang="en-CA" sz="2200">
                <a:latin typeface="Arial"/>
                <a:cs typeface="Arial"/>
              </a:rPr>
              <a:t>:</a:t>
            </a:r>
          </a:p>
          <a:p>
            <a:pPr lvl="1">
              <a:buFont typeface="Courier New" panose="02070309020205020404" pitchFamily="49" charset="0"/>
              <a:buChar char="o"/>
            </a:pPr>
            <a:r>
              <a:rPr lang="en-CA" sz="2200">
                <a:latin typeface="Arial"/>
                <a:cs typeface="Arial"/>
              </a:rPr>
              <a:t>Develop evidence-based clinical practice guidelines to support primary care providers in delivering preventive healthcare</a:t>
            </a:r>
          </a:p>
          <a:p>
            <a:pPr marL="457200" lvl="1" indent="0">
              <a:buNone/>
            </a:pPr>
            <a:endParaRPr lang="en-CA" sz="2200" b="1">
              <a:latin typeface="Arial"/>
              <a:cs typeface="Arial"/>
            </a:endParaRPr>
          </a:p>
          <a:p>
            <a:pPr marL="457200" lvl="1" indent="0">
              <a:buNone/>
            </a:pPr>
            <a:r>
              <a:rPr lang="en-CA" sz="2200" b="1">
                <a:latin typeface="Arial"/>
                <a:cs typeface="Arial"/>
              </a:rPr>
              <a:t>Goal:</a:t>
            </a:r>
          </a:p>
          <a:p>
            <a:pPr lvl="1">
              <a:buFont typeface="Courier New" panose="02070309020205020404" pitchFamily="49" charset="0"/>
              <a:buChar char="o"/>
            </a:pPr>
            <a:r>
              <a:rPr lang="en-CA" sz="2200">
                <a:latin typeface="Arial"/>
                <a:cs typeface="Arial"/>
              </a:rPr>
              <a:t>To improve the health of Canadians with evidence-based clinical practice guidelines for primary care</a:t>
            </a:r>
          </a:p>
        </p:txBody>
      </p:sp>
      <p:sp>
        <p:nvSpPr>
          <p:cNvPr id="4" name="Slide Number Placeholder 3"/>
          <p:cNvSpPr>
            <a:spLocks noGrp="1"/>
          </p:cNvSpPr>
          <p:nvPr>
            <p:ph type="sldNum" sz="quarter" idx="12"/>
          </p:nvPr>
        </p:nvSpPr>
        <p:spPr/>
        <p:txBody>
          <a:bodyPr/>
          <a:lstStyle/>
          <a:p>
            <a:fld id="{E3D5E142-BA66-4577-AABD-3D3B043058E5}" type="slidenum">
              <a:rPr lang="en-US" smtClean="0"/>
              <a:t>4</a:t>
            </a:fld>
            <a:endParaRPr lang="en-US"/>
          </a:p>
        </p:txBody>
      </p:sp>
      <p:sp>
        <p:nvSpPr>
          <p:cNvPr id="7" name="Title 4">
            <a:extLst>
              <a:ext uri="{FF2B5EF4-FFF2-40B4-BE49-F238E27FC236}">
                <a16:creationId xmlns:a16="http://schemas.microsoft.com/office/drawing/2014/main" id="{B140538A-06A1-D7A1-466A-4DBC85D485EF}"/>
              </a:ext>
            </a:extLst>
          </p:cNvPr>
          <p:cNvSpPr txBox="1">
            <a:spLocks/>
          </p:cNvSpPr>
          <p:nvPr/>
        </p:nvSpPr>
        <p:spPr>
          <a:xfrm>
            <a:off x="230545" y="549417"/>
            <a:ext cx="8682910" cy="762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a:defRPr/>
            </a:pPr>
            <a:r>
              <a:rPr lang="fr-CA" sz="2800">
                <a:solidFill>
                  <a:schemeClr val="accent2"/>
                </a:solidFill>
                <a:latin typeface="Arial"/>
                <a:cs typeface="Arial"/>
              </a:rPr>
              <a:t>Canadian </a:t>
            </a:r>
            <a:r>
              <a:rPr lang="fr-CA" sz="2800" err="1">
                <a:solidFill>
                  <a:schemeClr val="accent2"/>
                </a:solidFill>
                <a:latin typeface="Arial"/>
                <a:cs typeface="Arial"/>
              </a:rPr>
              <a:t>Task</a:t>
            </a:r>
            <a:r>
              <a:rPr lang="fr-CA" sz="2800">
                <a:solidFill>
                  <a:schemeClr val="accent2"/>
                </a:solidFill>
                <a:latin typeface="Arial"/>
                <a:cs typeface="Arial"/>
              </a:rPr>
              <a:t> Force on </a:t>
            </a:r>
            <a:r>
              <a:rPr lang="fr-CA" sz="2800" err="1">
                <a:solidFill>
                  <a:schemeClr val="accent2"/>
                </a:solidFill>
                <a:latin typeface="Arial"/>
                <a:cs typeface="Arial"/>
              </a:rPr>
              <a:t>Preventive</a:t>
            </a:r>
            <a:r>
              <a:rPr lang="fr-CA" sz="2800">
                <a:solidFill>
                  <a:schemeClr val="accent2"/>
                </a:solidFill>
                <a:latin typeface="Arial"/>
                <a:cs typeface="Arial"/>
              </a:rPr>
              <a:t> </a:t>
            </a:r>
            <a:r>
              <a:rPr lang="fr-CA" sz="2800" err="1">
                <a:solidFill>
                  <a:schemeClr val="accent2"/>
                </a:solidFill>
                <a:latin typeface="Arial"/>
                <a:cs typeface="Arial"/>
              </a:rPr>
              <a:t>Health</a:t>
            </a:r>
            <a:r>
              <a:rPr lang="fr-CA" sz="2800">
                <a:solidFill>
                  <a:schemeClr val="accent2"/>
                </a:solidFill>
                <a:latin typeface="Arial"/>
                <a:cs typeface="Arial"/>
              </a:rPr>
              <a:t> Care (CTFPHC)</a:t>
            </a:r>
            <a:r>
              <a:rPr lang="en-CA" sz="2800">
                <a:solidFill>
                  <a:schemeClr val="accent2"/>
                </a:solidFill>
                <a:latin typeface="Arial"/>
                <a:cs typeface="Arial"/>
              </a:rPr>
              <a:t>: Who are we and what do we do?</a:t>
            </a:r>
            <a:endParaRPr lang="en-US" sz="2800" b="0">
              <a:solidFill>
                <a:schemeClr val="accent2"/>
              </a:solidFill>
              <a:latin typeface="Arial"/>
              <a:cs typeface="Arial"/>
            </a:endParaRPr>
          </a:p>
        </p:txBody>
      </p:sp>
      <p:cxnSp>
        <p:nvCxnSpPr>
          <p:cNvPr id="5" name="Straight Connector 4">
            <a:extLst>
              <a:ext uri="{FF2B5EF4-FFF2-40B4-BE49-F238E27FC236}">
                <a16:creationId xmlns:a16="http://schemas.microsoft.com/office/drawing/2014/main" id="{9C708227-4890-D4DB-EEBD-7ADA14983698}"/>
              </a:ext>
            </a:extLst>
          </p:cNvPr>
          <p:cNvCxnSpPr>
            <a:cxnSpLocks/>
          </p:cNvCxnSpPr>
          <p:nvPr/>
        </p:nvCxnSpPr>
        <p:spPr>
          <a:xfrm>
            <a:off x="456675" y="2763173"/>
            <a:ext cx="8230125"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C340D009-A966-EE6E-FFEA-BE2E0555F8BD}"/>
              </a:ext>
            </a:extLst>
          </p:cNvPr>
          <p:cNvCxnSpPr>
            <a:cxnSpLocks/>
          </p:cNvCxnSpPr>
          <p:nvPr/>
        </p:nvCxnSpPr>
        <p:spPr>
          <a:xfrm>
            <a:off x="456674" y="4626632"/>
            <a:ext cx="8230125"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5" name="Graphic 14">
            <a:extLst>
              <a:ext uri="{FF2B5EF4-FFF2-40B4-BE49-F238E27FC236}">
                <a16:creationId xmlns:a16="http://schemas.microsoft.com/office/drawing/2014/main" id="{78E358C1-D383-1FE1-9667-39ECDBA5FAE5}"/>
              </a:ext>
            </a:extLst>
          </p:cNvPr>
          <p:cNvPicPr>
            <a:picLocks noChangeAspect="1"/>
          </p:cNvPicPr>
          <p:nvPr/>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973877" y="4891831"/>
            <a:ext cx="750958" cy="717827"/>
          </a:xfrm>
          <a:prstGeom prst="rect">
            <a:avLst/>
          </a:prstGeom>
        </p:spPr>
      </p:pic>
      <p:pic>
        <p:nvPicPr>
          <p:cNvPr id="16" name="Graphic 15">
            <a:extLst>
              <a:ext uri="{FF2B5EF4-FFF2-40B4-BE49-F238E27FC236}">
                <a16:creationId xmlns:a16="http://schemas.microsoft.com/office/drawing/2014/main" id="{CB3A18E2-E2FB-51CA-3AC9-05CC26F42CFA}"/>
              </a:ext>
            </a:extLst>
          </p:cNvPr>
          <p:cNvPicPr>
            <a:picLocks noChangeAspect="1"/>
          </p:cNvPicPr>
          <p:nvPr/>
        </p:nvPicPr>
        <p:blipFill>
          <a:blip r:embed="rId5" cstate="hq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973878" y="3142788"/>
            <a:ext cx="758690" cy="860287"/>
          </a:xfrm>
          <a:prstGeom prst="rect">
            <a:avLst/>
          </a:prstGeom>
        </p:spPr>
      </p:pic>
      <p:pic>
        <p:nvPicPr>
          <p:cNvPr id="17" name="Graphic 16">
            <a:extLst>
              <a:ext uri="{FF2B5EF4-FFF2-40B4-BE49-F238E27FC236}">
                <a16:creationId xmlns:a16="http://schemas.microsoft.com/office/drawing/2014/main" id="{FEBA1973-97DE-EEE0-D2E0-AEA77A793EC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918661" y="1643961"/>
            <a:ext cx="878510" cy="790162"/>
          </a:xfrm>
          <a:prstGeom prst="rect">
            <a:avLst/>
          </a:prstGeom>
        </p:spPr>
      </p:pic>
    </p:spTree>
    <p:extLst>
      <p:ext uri="{BB962C8B-B14F-4D97-AF65-F5344CB8AC3E}">
        <p14:creationId xmlns:p14="http://schemas.microsoft.com/office/powerpoint/2010/main" val="18193954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DBC942-5E39-FF33-FA15-E0970045E587}"/>
              </a:ext>
            </a:extLst>
          </p:cNvPr>
          <p:cNvSpPr>
            <a:spLocks noGrp="1"/>
          </p:cNvSpPr>
          <p:nvPr>
            <p:ph idx="1"/>
          </p:nvPr>
        </p:nvSpPr>
        <p:spPr>
          <a:xfrm>
            <a:off x="997877" y="1752906"/>
            <a:ext cx="8132173" cy="4292303"/>
          </a:xfrm>
        </p:spPr>
        <p:txBody>
          <a:bodyPr vert="horz" lIns="91440" tIns="45720" rIns="91440" bIns="45720" rtlCol="0" anchor="t">
            <a:normAutofit lnSpcReduction="10000"/>
          </a:bodyPr>
          <a:lstStyle/>
          <a:p>
            <a:pPr marL="0" indent="0">
              <a:buNone/>
            </a:pPr>
            <a:r>
              <a:rPr lang="en-CA" b="1" i="0" u="none" strike="noStrike" baseline="0" dirty="0">
                <a:solidFill>
                  <a:srgbClr val="000000"/>
                </a:solidFill>
                <a:latin typeface="Arial"/>
                <a:cs typeface="Arial"/>
              </a:rPr>
              <a:t>We suggest against using e-cigarettes, </a:t>
            </a:r>
            <a:br>
              <a:rPr lang="en-CA" b="1" dirty="0">
                <a:latin typeface="Arial"/>
                <a:cs typeface="Arial"/>
              </a:rPr>
            </a:br>
            <a:r>
              <a:rPr lang="en-CA" b="1" i="1" u="none" strike="noStrike" baseline="0" dirty="0">
                <a:solidFill>
                  <a:srgbClr val="000000"/>
                </a:solidFill>
                <a:latin typeface="Arial"/>
                <a:cs typeface="Arial"/>
              </a:rPr>
              <a:t>except </a:t>
            </a:r>
            <a:r>
              <a:rPr lang="en-CA" b="1" i="1" dirty="0">
                <a:solidFill>
                  <a:srgbClr val="000000"/>
                </a:solidFill>
                <a:latin typeface="Arial"/>
                <a:cs typeface="Arial"/>
              </a:rPr>
              <a:t>under certain circumstances.</a:t>
            </a:r>
            <a:r>
              <a:rPr lang="en-CA" b="1" dirty="0">
                <a:solidFill>
                  <a:srgbClr val="000000"/>
                </a:solidFill>
                <a:latin typeface="Arial"/>
                <a:cs typeface="Arial"/>
              </a:rPr>
              <a:t> </a:t>
            </a:r>
            <a:endParaRPr lang="en-US" b="1" dirty="0"/>
          </a:p>
          <a:p>
            <a:pPr marL="0" indent="0">
              <a:buNone/>
            </a:pPr>
            <a:endParaRPr lang="en-CA">
              <a:solidFill>
                <a:srgbClr val="000000"/>
              </a:solidFill>
              <a:latin typeface="Arial"/>
              <a:cs typeface="Arial"/>
            </a:endParaRPr>
          </a:p>
          <a:p>
            <a:pPr marL="0" indent="0">
              <a:buNone/>
            </a:pPr>
            <a:r>
              <a:rPr lang="en-CA" dirty="0">
                <a:latin typeface="Helvetica"/>
                <a:ea typeface="Calibri"/>
                <a:cs typeface="Arial"/>
              </a:rPr>
              <a:t>Can be considered for those:</a:t>
            </a:r>
            <a:endParaRPr lang="en-CA" dirty="0"/>
          </a:p>
          <a:p>
            <a:pPr marL="413385" lvl="1" indent="-413385" fontAlgn="ctr">
              <a:buSzPct val="125000"/>
              <a:buBlip>
                <a:blip r:embed="rId3">
                  <a:extLst>
                    <a:ext uri="{96DAC541-7B7A-43D3-8B79-37D633B846F1}">
                      <asvg:svgBlip xmlns:asvg="http://schemas.microsoft.com/office/drawing/2016/SVG/main" r:embed="rId4"/>
                    </a:ext>
                  </a:extLst>
                </a:blip>
              </a:buBlip>
            </a:pPr>
            <a:r>
              <a:rPr lang="en-CA" sz="2400" dirty="0">
                <a:effectLst/>
                <a:latin typeface="Arial"/>
                <a:ea typeface="Calibri"/>
                <a:cs typeface="Arial"/>
              </a:rPr>
              <a:t>who have unsuccessfully tried other interventions</a:t>
            </a:r>
          </a:p>
          <a:p>
            <a:pPr marL="413385" lvl="1" indent="-413385" fontAlgn="ctr">
              <a:buSzPct val="125000"/>
              <a:buBlip>
                <a:blip r:embed="rId3">
                  <a:extLst>
                    <a:ext uri="{96DAC541-7B7A-43D3-8B79-37D633B846F1}">
                      <asvg:svgBlip xmlns:asvg="http://schemas.microsoft.com/office/drawing/2016/SVG/main" r:embed="rId4"/>
                    </a:ext>
                  </a:extLst>
                </a:blip>
              </a:buBlip>
            </a:pPr>
            <a:r>
              <a:rPr lang="en-CA" sz="2400" dirty="0">
                <a:effectLst/>
                <a:latin typeface="Arial"/>
                <a:ea typeface="Calibri"/>
                <a:cs typeface="Arial"/>
              </a:rPr>
              <a:t>are unwilling to try other interventions</a:t>
            </a:r>
          </a:p>
          <a:p>
            <a:pPr marL="413385" lvl="1" indent="-413385" fontAlgn="ctr">
              <a:buSzPct val="125000"/>
              <a:buBlip>
                <a:blip r:embed="rId3">
                  <a:extLst>
                    <a:ext uri="{96DAC541-7B7A-43D3-8B79-37D633B846F1}">
                      <asvg:svgBlip xmlns:asvg="http://schemas.microsoft.com/office/drawing/2016/SVG/main" r:embed="rId4"/>
                    </a:ext>
                  </a:extLst>
                </a:blip>
              </a:buBlip>
            </a:pPr>
            <a:r>
              <a:rPr lang="en-CA" sz="2400" dirty="0">
                <a:effectLst/>
                <a:latin typeface="Arial"/>
                <a:ea typeface="Calibri"/>
                <a:cs typeface="Arial"/>
              </a:rPr>
              <a:t>or express a strong preference for e-cigarettes</a:t>
            </a:r>
            <a:endParaRPr lang="en-CA" dirty="0">
              <a:effectLst/>
              <a:latin typeface="Arial"/>
              <a:ea typeface="Calibri"/>
              <a:cs typeface="Arial"/>
            </a:endParaRPr>
          </a:p>
          <a:p>
            <a:pPr marL="0" indent="0">
              <a:buNone/>
            </a:pPr>
            <a:endParaRPr lang="en-CA">
              <a:ea typeface="Calibri" panose="020F0502020204030204" pitchFamily="34" charset="0"/>
            </a:endParaRPr>
          </a:p>
          <a:p>
            <a:pPr marL="0" indent="0">
              <a:buNone/>
            </a:pPr>
            <a:r>
              <a:rPr lang="en-CA" b="1" i="1" dirty="0">
                <a:solidFill>
                  <a:schemeClr val="accent2"/>
                </a:solidFill>
                <a:latin typeface="Arial"/>
                <a:ea typeface="Calibri"/>
                <a:cs typeface="Arial"/>
              </a:rPr>
              <a:t>Practitioners</a:t>
            </a:r>
            <a:r>
              <a:rPr lang="en-CA" b="1" i="1" dirty="0">
                <a:solidFill>
                  <a:schemeClr val="accent2"/>
                </a:solidFill>
                <a:effectLst/>
                <a:latin typeface="Arial"/>
                <a:ea typeface="Calibri"/>
                <a:cs typeface="Arial"/>
              </a:rPr>
              <a:t> may </a:t>
            </a:r>
            <a:r>
              <a:rPr lang="en-CA" b="1" i="1" dirty="0">
                <a:solidFill>
                  <a:schemeClr val="accent2"/>
                </a:solidFill>
                <a:latin typeface="Arial"/>
                <a:ea typeface="Calibri"/>
                <a:cs typeface="Arial"/>
              </a:rPr>
              <a:t>then </a:t>
            </a:r>
            <a:r>
              <a:rPr lang="en-CA" b="1" i="1" dirty="0">
                <a:solidFill>
                  <a:schemeClr val="accent2"/>
                </a:solidFill>
                <a:effectLst/>
                <a:latin typeface="Arial"/>
                <a:ea typeface="Calibri"/>
                <a:cs typeface="Arial"/>
              </a:rPr>
              <a:t>engage in shared </a:t>
            </a:r>
            <a:br>
              <a:rPr lang="en-CA" b="1" i="1" dirty="0">
                <a:solidFill>
                  <a:schemeClr val="accent2"/>
                </a:solidFill>
                <a:latin typeface="Arial"/>
                <a:ea typeface="Calibri"/>
                <a:cs typeface="Arial"/>
              </a:rPr>
            </a:br>
            <a:r>
              <a:rPr lang="en-CA" b="1" i="1" dirty="0">
                <a:solidFill>
                  <a:schemeClr val="accent2"/>
                </a:solidFill>
                <a:effectLst/>
                <a:latin typeface="Arial"/>
                <a:ea typeface="Calibri"/>
                <a:cs typeface="Arial"/>
              </a:rPr>
              <a:t>decision-making about</a:t>
            </a:r>
            <a:r>
              <a:rPr lang="en-CA" b="1" i="1" dirty="0">
                <a:solidFill>
                  <a:schemeClr val="accent2"/>
                </a:solidFill>
                <a:latin typeface="Arial"/>
                <a:ea typeface="Calibri"/>
                <a:cs typeface="Arial"/>
              </a:rPr>
              <a:t> using e-cigarettes</a:t>
            </a:r>
            <a:r>
              <a:rPr lang="en-CA" b="1" i="1" dirty="0">
                <a:solidFill>
                  <a:schemeClr val="accent2"/>
                </a:solidFill>
                <a:effectLst/>
                <a:latin typeface="Arial"/>
                <a:ea typeface="Calibri"/>
                <a:cs typeface="Arial"/>
              </a:rPr>
              <a:t> </a:t>
            </a:r>
            <a:br>
              <a:rPr lang="en-CA" b="1" i="1" dirty="0">
                <a:solidFill>
                  <a:schemeClr val="accent2"/>
                </a:solidFill>
                <a:latin typeface="Arial"/>
                <a:ea typeface="Calibri"/>
                <a:cs typeface="Arial"/>
              </a:rPr>
            </a:br>
            <a:r>
              <a:rPr lang="en-CA" b="1" i="1" dirty="0">
                <a:solidFill>
                  <a:schemeClr val="accent2"/>
                </a:solidFill>
                <a:effectLst/>
                <a:latin typeface="Arial"/>
                <a:ea typeface="Calibri"/>
                <a:cs typeface="Arial"/>
              </a:rPr>
              <a:t>with or without nicotine</a:t>
            </a:r>
            <a:endParaRPr lang="en-CA" b="1" i="1" dirty="0">
              <a:solidFill>
                <a:schemeClr val="accent2"/>
              </a:solidFill>
              <a:ea typeface="Calibri"/>
            </a:endParaRPr>
          </a:p>
        </p:txBody>
      </p:sp>
      <p:sp>
        <p:nvSpPr>
          <p:cNvPr id="4" name="Slide Number Placeholder 3">
            <a:extLst>
              <a:ext uri="{FF2B5EF4-FFF2-40B4-BE49-F238E27FC236}">
                <a16:creationId xmlns:a16="http://schemas.microsoft.com/office/drawing/2014/main" id="{B498B92F-837E-6DB4-5CBB-0E16E461E34B}"/>
              </a:ext>
            </a:extLst>
          </p:cNvPr>
          <p:cNvSpPr>
            <a:spLocks noGrp="1"/>
          </p:cNvSpPr>
          <p:nvPr>
            <p:ph type="sldNum" sz="quarter" idx="12"/>
          </p:nvPr>
        </p:nvSpPr>
        <p:spPr/>
        <p:txBody>
          <a:bodyPr/>
          <a:lstStyle/>
          <a:p>
            <a:fld id="{E3D5E142-BA66-4577-AABD-3D3B043058E5}" type="slidenum">
              <a:rPr lang="en-US" smtClean="0"/>
              <a:pPr/>
              <a:t>40</a:t>
            </a:fld>
            <a:endParaRPr lang="en-US"/>
          </a:p>
        </p:txBody>
      </p:sp>
      <p:pic>
        <p:nvPicPr>
          <p:cNvPr id="6" name="Picture 5" descr="A group of vape devices&#10;&#10;AI-generated content may be incorrect.">
            <a:extLst>
              <a:ext uri="{FF2B5EF4-FFF2-40B4-BE49-F238E27FC236}">
                <a16:creationId xmlns:a16="http://schemas.microsoft.com/office/drawing/2014/main" id="{0149A42D-17B7-51FA-9CFF-AC9218CC13CB}"/>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6931407" y="1560385"/>
            <a:ext cx="1742805" cy="1771253"/>
          </a:xfrm>
          <a:prstGeom prst="rect">
            <a:avLst/>
          </a:prstGeom>
        </p:spPr>
      </p:pic>
      <p:pic>
        <p:nvPicPr>
          <p:cNvPr id="7" name="Picture 4" descr="Icon&#10;&#10;Description automatically generated">
            <a:extLst>
              <a:ext uri="{FF2B5EF4-FFF2-40B4-BE49-F238E27FC236}">
                <a16:creationId xmlns:a16="http://schemas.microsoft.com/office/drawing/2014/main" id="{F2980848-4D64-15B4-97C2-7E879ABB5D2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7505" y="1748153"/>
            <a:ext cx="609038" cy="658236"/>
          </a:xfrm>
          <a:prstGeom prst="rect">
            <a:avLst/>
          </a:prstGeom>
        </p:spPr>
      </p:pic>
      <p:pic>
        <p:nvPicPr>
          <p:cNvPr id="16" name="Graphic 15">
            <a:extLst>
              <a:ext uri="{FF2B5EF4-FFF2-40B4-BE49-F238E27FC236}">
                <a16:creationId xmlns:a16="http://schemas.microsoft.com/office/drawing/2014/main" id="{5009DD17-736F-FB3B-65F3-8FDB9CF16DC1}"/>
              </a:ext>
            </a:extLst>
          </p:cNvPr>
          <p:cNvPicPr>
            <a:picLocks noChangeAspect="1"/>
          </p:cNvPicPr>
          <p:nvPr/>
        </p:nvPicPr>
        <p:blipFill>
          <a:blip r:embed="rId7" cstate="hq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455139" y="5087290"/>
            <a:ext cx="1074910" cy="1019703"/>
          </a:xfrm>
          <a:prstGeom prst="rect">
            <a:avLst/>
          </a:prstGeom>
        </p:spPr>
      </p:pic>
      <p:sp>
        <p:nvSpPr>
          <p:cNvPr id="5" name="Content Placeholder 2">
            <a:extLst>
              <a:ext uri="{FF2B5EF4-FFF2-40B4-BE49-F238E27FC236}">
                <a16:creationId xmlns:a16="http://schemas.microsoft.com/office/drawing/2014/main" id="{CD4649E3-6521-A284-8D26-D25101D402B9}"/>
              </a:ext>
            </a:extLst>
          </p:cNvPr>
          <p:cNvSpPr txBox="1">
            <a:spLocks/>
          </p:cNvSpPr>
          <p:nvPr/>
        </p:nvSpPr>
        <p:spPr>
          <a:xfrm>
            <a:off x="459578" y="405706"/>
            <a:ext cx="8229600" cy="1153670"/>
          </a:xfrm>
          <a:prstGeom prst="rect">
            <a:avLst/>
          </a:prstGeom>
          <a:solidFill>
            <a:srgbClr val="FFF29E"/>
          </a:solidFill>
          <a:ln>
            <a:solidFill>
              <a:schemeClr val="accent6">
                <a:lumMod val="60000"/>
                <a:lumOff val="40000"/>
              </a:schemeClr>
            </a:solidFill>
          </a:ln>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None/>
            </a:pPr>
            <a:r>
              <a:rPr lang="en-US" sz="2800" b="1">
                <a:latin typeface="Arial"/>
                <a:cs typeface="Arial"/>
              </a:rPr>
              <a:t>Conditional recommendation </a:t>
            </a:r>
            <a:endParaRPr lang="en-US" sz="2800" b="1"/>
          </a:p>
        </p:txBody>
      </p:sp>
    </p:spTree>
    <p:extLst>
      <p:ext uri="{BB962C8B-B14F-4D97-AF65-F5344CB8AC3E}">
        <p14:creationId xmlns:p14="http://schemas.microsoft.com/office/powerpoint/2010/main" val="37126643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2561E-89E9-70B3-0970-082879CA8F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30BBA7-E303-9CA7-15C9-C156C9A55055}"/>
              </a:ext>
            </a:extLst>
          </p:cNvPr>
          <p:cNvSpPr>
            <a:spLocks noGrp="1"/>
          </p:cNvSpPr>
          <p:nvPr>
            <p:ph type="title"/>
          </p:nvPr>
        </p:nvSpPr>
        <p:spPr/>
        <p:txBody>
          <a:bodyPr>
            <a:normAutofit/>
          </a:bodyPr>
          <a:lstStyle/>
          <a:p>
            <a:r>
              <a:rPr lang="en-CA" sz="3200">
                <a:solidFill>
                  <a:schemeClr val="accent2"/>
                </a:solidFill>
                <a:latin typeface="Arial"/>
                <a:cs typeface="Arial"/>
              </a:rPr>
              <a:t>Information for shared decision-making</a:t>
            </a:r>
          </a:p>
        </p:txBody>
      </p:sp>
      <p:sp>
        <p:nvSpPr>
          <p:cNvPr id="3" name="Content Placeholder 2">
            <a:extLst>
              <a:ext uri="{FF2B5EF4-FFF2-40B4-BE49-F238E27FC236}">
                <a16:creationId xmlns:a16="http://schemas.microsoft.com/office/drawing/2014/main" id="{D91E074C-E66D-71A2-AE6D-1FB4910154C3}"/>
              </a:ext>
            </a:extLst>
          </p:cNvPr>
          <p:cNvSpPr>
            <a:spLocks noGrp="1"/>
          </p:cNvSpPr>
          <p:nvPr>
            <p:ph idx="1"/>
          </p:nvPr>
        </p:nvSpPr>
        <p:spPr>
          <a:xfrm>
            <a:off x="457200" y="1390835"/>
            <a:ext cx="7018638" cy="3772292"/>
          </a:xfrm>
        </p:spPr>
        <p:txBody>
          <a:bodyPr vert="horz" lIns="91440" tIns="45720" rIns="91440" bIns="45720" rtlCol="0" anchor="t">
            <a:normAutofit/>
          </a:bodyPr>
          <a:lstStyle/>
          <a:p>
            <a:pPr marL="0" indent="0">
              <a:buNone/>
            </a:pPr>
            <a:r>
              <a:rPr lang="en-CA" sz="2400" dirty="0">
                <a:effectLst/>
                <a:latin typeface="Arial"/>
                <a:ea typeface="Calibri"/>
                <a:cs typeface="Arial"/>
              </a:rPr>
              <a:t>People who </a:t>
            </a:r>
            <a:r>
              <a:rPr lang="en-CA" dirty="0">
                <a:latin typeface="Arial"/>
                <a:ea typeface="Calibri"/>
                <a:cs typeface="Arial"/>
              </a:rPr>
              <a:t>choose</a:t>
            </a:r>
            <a:r>
              <a:rPr lang="en-CA" sz="2400" dirty="0">
                <a:effectLst/>
                <a:latin typeface="Arial"/>
                <a:ea typeface="Calibri"/>
                <a:cs typeface="Arial"/>
              </a:rPr>
              <a:t> to use e-cigarettes to quit smoking should be informed of the uncertainties, including:</a:t>
            </a:r>
          </a:p>
          <a:p>
            <a:r>
              <a:rPr lang="en-CA" sz="2400" dirty="0">
                <a:effectLst/>
                <a:latin typeface="Arial"/>
                <a:ea typeface="Calibri"/>
                <a:cs typeface="Arial"/>
              </a:rPr>
              <a:t>No approved therapeutic products with consistent formulations</a:t>
            </a:r>
          </a:p>
          <a:p>
            <a:r>
              <a:rPr lang="en-CA" dirty="0">
                <a:latin typeface="Arial"/>
                <a:ea typeface="Calibri"/>
                <a:cs typeface="Arial"/>
              </a:rPr>
              <a:t>No</a:t>
            </a:r>
            <a:r>
              <a:rPr lang="en-CA" sz="2400" dirty="0">
                <a:effectLst/>
                <a:latin typeface="Arial"/>
                <a:ea typeface="Calibri"/>
                <a:cs typeface="Arial"/>
              </a:rPr>
              <a:t> long-term safety data</a:t>
            </a:r>
          </a:p>
          <a:p>
            <a:r>
              <a:rPr lang="en-CA" sz="2400" dirty="0">
                <a:effectLst/>
                <a:latin typeface="Arial"/>
                <a:ea typeface="Calibri"/>
                <a:cs typeface="Arial"/>
              </a:rPr>
              <a:t>Ongoing use of e-cigarettes with nicotine will not address nicotine addiction </a:t>
            </a:r>
          </a:p>
          <a:p>
            <a:endParaRPr lang="en-CA" sz="2400" b="0" i="0" u="none" strike="noStrike" baseline="0" dirty="0">
              <a:ea typeface="Calibri"/>
            </a:endParaRPr>
          </a:p>
        </p:txBody>
      </p:sp>
      <p:sp>
        <p:nvSpPr>
          <p:cNvPr id="4" name="Slide Number Placeholder 3">
            <a:extLst>
              <a:ext uri="{FF2B5EF4-FFF2-40B4-BE49-F238E27FC236}">
                <a16:creationId xmlns:a16="http://schemas.microsoft.com/office/drawing/2014/main" id="{DD585328-A7A1-DBF4-CCE9-7641D6D385B0}"/>
              </a:ext>
            </a:extLst>
          </p:cNvPr>
          <p:cNvSpPr>
            <a:spLocks noGrp="1"/>
          </p:cNvSpPr>
          <p:nvPr>
            <p:ph type="sldNum" sz="quarter" idx="12"/>
          </p:nvPr>
        </p:nvSpPr>
        <p:spPr/>
        <p:txBody>
          <a:bodyPr/>
          <a:lstStyle/>
          <a:p>
            <a:fld id="{E3D5E142-BA66-4577-AABD-3D3B043058E5}" type="slidenum">
              <a:rPr lang="en-US" smtClean="0"/>
              <a:pPr/>
              <a:t>41</a:t>
            </a:fld>
            <a:endParaRPr lang="en-US"/>
          </a:p>
        </p:txBody>
      </p:sp>
      <p:pic>
        <p:nvPicPr>
          <p:cNvPr id="6" name="Picture 5" descr="A group of vape devices&#10;&#10;AI-generated content may be incorrect.">
            <a:extLst>
              <a:ext uri="{FF2B5EF4-FFF2-40B4-BE49-F238E27FC236}">
                <a16:creationId xmlns:a16="http://schemas.microsoft.com/office/drawing/2014/main" id="{32600703-840F-FAA6-194E-EB51C63F8996}"/>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790533" y="4403477"/>
            <a:ext cx="1742805" cy="1771253"/>
          </a:xfrm>
          <a:prstGeom prst="rect">
            <a:avLst/>
          </a:prstGeom>
        </p:spPr>
      </p:pic>
    </p:spTree>
    <p:extLst>
      <p:ext uri="{BB962C8B-B14F-4D97-AF65-F5344CB8AC3E}">
        <p14:creationId xmlns:p14="http://schemas.microsoft.com/office/powerpoint/2010/main" val="10669576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CC45F-A78B-FB78-6AAD-D8B79EAE2D49}"/>
            </a:ext>
          </a:extLst>
        </p:cNvPr>
        <p:cNvGrpSpPr/>
        <p:nvPr/>
      </p:nvGrpSpPr>
      <p:grpSpPr>
        <a:xfrm>
          <a:off x="0" y="0"/>
          <a:ext cx="0" cy="0"/>
          <a:chOff x="0" y="0"/>
          <a:chExt cx="0" cy="0"/>
        </a:xfrm>
      </p:grpSpPr>
      <p:sp>
        <p:nvSpPr>
          <p:cNvPr id="27651" name="Text Placeholder 5">
            <a:extLst>
              <a:ext uri="{FF2B5EF4-FFF2-40B4-BE49-F238E27FC236}">
                <a16:creationId xmlns:a16="http://schemas.microsoft.com/office/drawing/2014/main" id="{F42C892D-9EFC-2D88-EC2C-C127A3CBE160}"/>
              </a:ext>
            </a:extLst>
          </p:cNvPr>
          <p:cNvSpPr>
            <a:spLocks noGrp="1"/>
          </p:cNvSpPr>
          <p:nvPr>
            <p:ph type="body" idx="1"/>
          </p:nvPr>
        </p:nvSpPr>
        <p:spPr>
          <a:xfrm>
            <a:off x="589029" y="2820504"/>
            <a:ext cx="8189224" cy="1500188"/>
          </a:xfrm>
        </p:spPr>
        <p:txBody>
          <a:bodyPr vert="horz" lIns="91440" tIns="45720" rIns="91440" bIns="45720" rtlCol="0" anchor="ctr">
            <a:noAutofit/>
          </a:bodyPr>
          <a:lstStyle/>
          <a:p>
            <a:r>
              <a:rPr lang="en-US" altLang="en-US" sz="4400">
                <a:latin typeface="Arial"/>
                <a:cs typeface="Arial"/>
              </a:rPr>
              <a:t>Recommendations – </a:t>
            </a:r>
          </a:p>
          <a:p>
            <a:r>
              <a:rPr lang="en-US" altLang="en-US" sz="4400">
                <a:latin typeface="Arial"/>
                <a:cs typeface="Arial"/>
              </a:rPr>
              <a:t>Comparison to others</a:t>
            </a:r>
          </a:p>
        </p:txBody>
      </p:sp>
      <p:sp>
        <p:nvSpPr>
          <p:cNvPr id="27652" name="Slide Number Placeholder 3">
            <a:extLst>
              <a:ext uri="{FF2B5EF4-FFF2-40B4-BE49-F238E27FC236}">
                <a16:creationId xmlns:a16="http://schemas.microsoft.com/office/drawing/2014/main" id="{F36F0582-96BE-AC3C-50BA-6D5A8CBC8EAF}"/>
              </a:ext>
            </a:extLst>
          </p:cNvPr>
          <p:cNvSpPr>
            <a:spLocks noGrp="1"/>
          </p:cNvSpPr>
          <p:nvPr>
            <p:ph type="sldNum" sz="quarter" idx="4294967295"/>
          </p:nvPr>
        </p:nvSpPr>
        <p:spPr>
          <a:xfrm>
            <a:off x="7010400" y="64770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94CCA977-7DCD-4D74-B84E-1E3A15D19189}" type="slidenum">
              <a:rPr lang="en-US" altLang="en-US" sz="1400" dirty="0" smtClean="0">
                <a:solidFill>
                  <a:schemeClr val="bg1"/>
                </a:solidFill>
              </a:rPr>
              <a:pPr>
                <a:spcBef>
                  <a:spcPct val="0"/>
                </a:spcBef>
                <a:buFontTx/>
                <a:buNone/>
              </a:pPr>
              <a:t>42</a:t>
            </a:fld>
            <a:endParaRPr lang="en-US" altLang="en-US" sz="1400">
              <a:solidFill>
                <a:schemeClr val="bg1"/>
              </a:solidFill>
            </a:endParaRPr>
          </a:p>
        </p:txBody>
      </p:sp>
    </p:spTree>
    <p:extLst>
      <p:ext uri="{BB962C8B-B14F-4D97-AF65-F5344CB8AC3E}">
        <p14:creationId xmlns:p14="http://schemas.microsoft.com/office/powerpoint/2010/main" val="15026793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8BAF94-BB88-3E63-9FA4-8DD139FC9AD7}"/>
              </a:ext>
            </a:extLst>
          </p:cNvPr>
          <p:cNvSpPr>
            <a:spLocks noGrp="1"/>
          </p:cNvSpPr>
          <p:nvPr>
            <p:ph type="title"/>
          </p:nvPr>
        </p:nvSpPr>
        <p:spPr>
          <a:xfrm>
            <a:off x="457200" y="533400"/>
            <a:ext cx="8452022" cy="762000"/>
          </a:xfrm>
        </p:spPr>
        <p:txBody>
          <a:bodyPr>
            <a:noAutofit/>
          </a:bodyPr>
          <a:lstStyle/>
          <a:p>
            <a:r>
              <a:rPr lang="en-US" sz="2800">
                <a:solidFill>
                  <a:schemeClr val="accent2"/>
                </a:solidFill>
                <a:latin typeface="Arial"/>
                <a:cs typeface="Arial"/>
              </a:rPr>
              <a:t>How do we compare to other national guidelines?</a:t>
            </a:r>
          </a:p>
        </p:txBody>
      </p:sp>
      <p:sp>
        <p:nvSpPr>
          <p:cNvPr id="6" name="Content Placeholder 5">
            <a:extLst>
              <a:ext uri="{FF2B5EF4-FFF2-40B4-BE49-F238E27FC236}">
                <a16:creationId xmlns:a16="http://schemas.microsoft.com/office/drawing/2014/main" id="{DFB35124-6189-B12D-69C0-52BD6034E05D}"/>
              </a:ext>
            </a:extLst>
          </p:cNvPr>
          <p:cNvSpPr>
            <a:spLocks noGrp="1"/>
          </p:cNvSpPr>
          <p:nvPr>
            <p:ph idx="1"/>
          </p:nvPr>
        </p:nvSpPr>
        <p:spPr>
          <a:xfrm>
            <a:off x="479180" y="1410217"/>
            <a:ext cx="6597281" cy="4902566"/>
          </a:xfrm>
        </p:spPr>
        <p:txBody>
          <a:bodyPr vert="horz" lIns="91440" tIns="45720" rIns="91440" bIns="45720" rtlCol="0" anchor="t">
            <a:normAutofit fontScale="55000" lnSpcReduction="20000"/>
          </a:bodyPr>
          <a:lstStyle/>
          <a:p>
            <a:pPr marL="0" indent="0">
              <a:lnSpc>
                <a:spcPct val="170000"/>
              </a:lnSpc>
              <a:buNone/>
            </a:pPr>
            <a:endParaRPr lang="en-US" sz="1800" dirty="0">
              <a:ea typeface="+mj-ea"/>
            </a:endParaRPr>
          </a:p>
          <a:p>
            <a:pPr>
              <a:lnSpc>
                <a:spcPct val="170000"/>
              </a:lnSpc>
              <a:spcBef>
                <a:spcPts val="0"/>
              </a:spcBef>
              <a:spcAft>
                <a:spcPts val="1600"/>
              </a:spcAft>
            </a:pPr>
            <a:r>
              <a:rPr lang="en-US" dirty="0">
                <a:latin typeface="Arial"/>
                <a:ea typeface="+mj-ea"/>
                <a:cs typeface="Arial"/>
              </a:rPr>
              <a:t>US Preventive Services Task Force (2021)</a:t>
            </a:r>
          </a:p>
          <a:p>
            <a:pPr>
              <a:lnSpc>
                <a:spcPct val="170000"/>
              </a:lnSpc>
              <a:spcBef>
                <a:spcPts val="0"/>
              </a:spcBef>
              <a:spcAft>
                <a:spcPts val="1600"/>
              </a:spcAft>
            </a:pPr>
            <a:r>
              <a:rPr lang="en-CA" dirty="0">
                <a:latin typeface="Arial"/>
                <a:cs typeface="Arial"/>
              </a:rPr>
              <a:t>Scottish Intercollegiate Guidelines Network (2017)</a:t>
            </a:r>
          </a:p>
          <a:p>
            <a:pPr>
              <a:lnSpc>
                <a:spcPct val="170000"/>
              </a:lnSpc>
              <a:spcBef>
                <a:spcPts val="0"/>
              </a:spcBef>
              <a:spcAft>
                <a:spcPts val="1600"/>
              </a:spcAft>
            </a:pPr>
            <a:r>
              <a:rPr lang="en-CA" dirty="0">
                <a:latin typeface="Arial"/>
                <a:cs typeface="Arial"/>
              </a:rPr>
              <a:t>Royal Australian College of General Practitioners (2021)</a:t>
            </a:r>
          </a:p>
          <a:p>
            <a:pPr>
              <a:lnSpc>
                <a:spcPct val="170000"/>
              </a:lnSpc>
              <a:spcBef>
                <a:spcPts val="0"/>
              </a:spcBef>
              <a:spcAft>
                <a:spcPts val="1600"/>
              </a:spcAft>
            </a:pPr>
            <a:r>
              <a:rPr lang="en-CA" dirty="0">
                <a:latin typeface="Arial"/>
                <a:cs typeface="Arial"/>
              </a:rPr>
              <a:t>New Zealand Ministry of Health (2021)</a:t>
            </a:r>
          </a:p>
          <a:p>
            <a:pPr>
              <a:lnSpc>
                <a:spcPct val="170000"/>
              </a:lnSpc>
              <a:spcBef>
                <a:spcPts val="0"/>
              </a:spcBef>
              <a:spcAft>
                <a:spcPts val="1600"/>
              </a:spcAft>
            </a:pPr>
            <a:r>
              <a:rPr lang="en-CA" dirty="0">
                <a:latin typeface="Arial"/>
                <a:cs typeface="Arial"/>
              </a:rPr>
              <a:t>Haute </a:t>
            </a:r>
            <a:r>
              <a:rPr lang="en-CA" dirty="0" err="1">
                <a:latin typeface="Arial"/>
                <a:cs typeface="Arial"/>
              </a:rPr>
              <a:t>Authorite</a:t>
            </a:r>
            <a:r>
              <a:rPr lang="en-CA" dirty="0">
                <a:latin typeface="Arial"/>
                <a:cs typeface="Arial"/>
              </a:rPr>
              <a:t> de Sante (2022)</a:t>
            </a:r>
          </a:p>
          <a:p>
            <a:pPr>
              <a:lnSpc>
                <a:spcPct val="170000"/>
              </a:lnSpc>
              <a:spcBef>
                <a:spcPts val="0"/>
              </a:spcBef>
              <a:spcAft>
                <a:spcPts val="1600"/>
              </a:spcAft>
            </a:pPr>
            <a:r>
              <a:rPr lang="en-CA" dirty="0">
                <a:latin typeface="Arial"/>
                <a:cs typeface="Arial"/>
              </a:rPr>
              <a:t>National Institute for Health and Care Excellence (England) (2025)</a:t>
            </a:r>
            <a:endParaRPr lang="en-US" dirty="0">
              <a:latin typeface="Arial"/>
              <a:cs typeface="Arial"/>
            </a:endParaRPr>
          </a:p>
          <a:p>
            <a:pPr>
              <a:lnSpc>
                <a:spcPct val="170000"/>
              </a:lnSpc>
              <a:spcBef>
                <a:spcPts val="0"/>
              </a:spcBef>
              <a:spcAft>
                <a:spcPts val="1600"/>
              </a:spcAft>
            </a:pPr>
            <a:r>
              <a:rPr lang="en-CA" dirty="0">
                <a:latin typeface="Arial"/>
                <a:cs typeface="Arial"/>
              </a:rPr>
              <a:t>World Health Organization (2024)</a:t>
            </a:r>
          </a:p>
          <a:p>
            <a:pPr>
              <a:lnSpc>
                <a:spcPct val="170000"/>
              </a:lnSpc>
              <a:spcBef>
                <a:spcPts val="0"/>
              </a:spcBef>
              <a:spcAft>
                <a:spcPts val="1600"/>
              </a:spcAft>
            </a:pPr>
            <a:r>
              <a:rPr lang="en-CA" dirty="0">
                <a:latin typeface="Arial"/>
                <a:cs typeface="Arial"/>
              </a:rPr>
              <a:t>CANADAPPT (2011)</a:t>
            </a:r>
          </a:p>
          <a:p>
            <a:pPr>
              <a:lnSpc>
                <a:spcPct val="170000"/>
              </a:lnSpc>
              <a:spcBef>
                <a:spcPts val="0"/>
              </a:spcBef>
              <a:spcAft>
                <a:spcPts val="1600"/>
              </a:spcAft>
            </a:pPr>
            <a:r>
              <a:rPr lang="en-CA" dirty="0">
                <a:latin typeface="Arial"/>
                <a:cs typeface="Arial"/>
              </a:rPr>
              <a:t>Canadian Cardiovascular Society (CCVS) (2025)</a:t>
            </a:r>
          </a:p>
          <a:p>
            <a:endParaRPr lang="en-CA">
              <a:latin typeface="Arial"/>
              <a:cs typeface="Arial"/>
            </a:endParaRPr>
          </a:p>
          <a:p>
            <a:endParaRPr lang="en-CA">
              <a:latin typeface="Arial"/>
              <a:ea typeface="+mj-ea"/>
              <a:cs typeface="Arial"/>
            </a:endParaRPr>
          </a:p>
          <a:p>
            <a:endParaRPr lang="en-CA" b="1">
              <a:latin typeface="Arial"/>
              <a:ea typeface="+mj-ea"/>
              <a:cs typeface="Arial"/>
            </a:endParaRPr>
          </a:p>
          <a:p>
            <a:endParaRPr lang="en-CA" b="1">
              <a:latin typeface="Arial"/>
              <a:ea typeface="+mj-ea"/>
              <a:cs typeface="Arial"/>
            </a:endParaRPr>
          </a:p>
          <a:p>
            <a:endParaRPr lang="en-US">
              <a:latin typeface="Arial"/>
              <a:ea typeface="+mj-ea"/>
              <a:cs typeface="Arial"/>
            </a:endParaRPr>
          </a:p>
        </p:txBody>
      </p:sp>
      <p:sp>
        <p:nvSpPr>
          <p:cNvPr id="4" name="Slide Number Placeholder 3">
            <a:extLst>
              <a:ext uri="{FF2B5EF4-FFF2-40B4-BE49-F238E27FC236}">
                <a16:creationId xmlns:a16="http://schemas.microsoft.com/office/drawing/2014/main" id="{B0DD556A-44FA-CBDF-B5DE-2BD3D49B77E8}"/>
              </a:ext>
            </a:extLst>
          </p:cNvPr>
          <p:cNvSpPr>
            <a:spLocks noGrp="1"/>
          </p:cNvSpPr>
          <p:nvPr>
            <p:ph type="sldNum" sz="quarter" idx="12"/>
          </p:nvPr>
        </p:nvSpPr>
        <p:spPr/>
        <p:txBody>
          <a:bodyPr/>
          <a:lstStyle/>
          <a:p>
            <a:fld id="{E3D5E142-BA66-4577-AABD-3D3B043058E5}" type="slidenum">
              <a:rPr lang="en-US" smtClean="0"/>
              <a:pPr/>
              <a:t>43</a:t>
            </a:fld>
            <a:endParaRPr lang="en-US"/>
          </a:p>
        </p:txBody>
      </p:sp>
      <p:pic>
        <p:nvPicPr>
          <p:cNvPr id="7" name="Picture 9" descr="Graphical user interface, text&#10;&#10;Description automatically generated">
            <a:extLst>
              <a:ext uri="{FF2B5EF4-FFF2-40B4-BE49-F238E27FC236}">
                <a16:creationId xmlns:a16="http://schemas.microsoft.com/office/drawing/2014/main" id="{18840A64-3C08-5784-092A-38C2308098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56280" y="1593368"/>
            <a:ext cx="1532375" cy="440603"/>
          </a:xfrm>
          <a:prstGeom prst="rect">
            <a:avLst/>
          </a:prstGeom>
          <a:ln>
            <a:noFill/>
          </a:ln>
        </p:spPr>
      </p:pic>
      <p:pic>
        <p:nvPicPr>
          <p:cNvPr id="8" name="Picture 6">
            <a:extLst>
              <a:ext uri="{FF2B5EF4-FFF2-40B4-BE49-F238E27FC236}">
                <a16:creationId xmlns:a16="http://schemas.microsoft.com/office/drawing/2014/main" id="{5AFAE7FF-0512-176C-1406-A983D7E39EE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23543" y="2226597"/>
            <a:ext cx="1766241" cy="266496"/>
          </a:xfrm>
          <a:prstGeom prst="rect">
            <a:avLst/>
          </a:prstGeom>
        </p:spPr>
      </p:pic>
      <p:pic>
        <p:nvPicPr>
          <p:cNvPr id="9" name="Picture 8" descr="RACGP Logo">
            <a:extLst>
              <a:ext uri="{FF2B5EF4-FFF2-40B4-BE49-F238E27FC236}">
                <a16:creationId xmlns:a16="http://schemas.microsoft.com/office/drawing/2014/main" id="{F0ED0E5C-BDA8-4158-7A9A-71568A8D6149}"/>
              </a:ext>
            </a:extLst>
          </p:cNvPr>
          <p:cNvPicPr>
            <a:picLocks noChangeAspect="1"/>
          </p:cNvPicPr>
          <p:nvPr/>
        </p:nvPicPr>
        <p:blipFill>
          <a:blip r:embed="rId5"/>
          <a:stretch>
            <a:fillRect/>
          </a:stretch>
        </p:blipFill>
        <p:spPr>
          <a:xfrm>
            <a:off x="7389018" y="2696785"/>
            <a:ext cx="1303163" cy="375790"/>
          </a:xfrm>
          <a:prstGeom prst="rect">
            <a:avLst/>
          </a:prstGeom>
          <a:ln>
            <a:noFill/>
          </a:ln>
        </p:spPr>
      </p:pic>
      <p:pic>
        <p:nvPicPr>
          <p:cNvPr id="10" name="Graphic 9" descr="Ministry of Health, Manatū Hauora">
            <a:extLst>
              <a:ext uri="{FF2B5EF4-FFF2-40B4-BE49-F238E27FC236}">
                <a16:creationId xmlns:a16="http://schemas.microsoft.com/office/drawing/2014/main" id="{8D0BB754-D7C2-CA02-CA71-E53BD11BEA88}"/>
              </a:ext>
            </a:extLst>
          </p:cNvPr>
          <p:cNvPicPr>
            <a:picLocks noChangeAspect="1"/>
          </p:cNvPicPr>
          <p:nvPr/>
        </p:nvPicPr>
        <p:blipFill>
          <a:blip r:embed="rId6" cstate="hq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797601" y="3172414"/>
            <a:ext cx="890320" cy="461961"/>
          </a:xfrm>
          <a:prstGeom prst="rect">
            <a:avLst/>
          </a:prstGeom>
        </p:spPr>
      </p:pic>
      <p:pic>
        <p:nvPicPr>
          <p:cNvPr id="12" name="Picture 11" descr="National Institute for Health and Care Excellence ">
            <a:extLst>
              <a:ext uri="{FF2B5EF4-FFF2-40B4-BE49-F238E27FC236}">
                <a16:creationId xmlns:a16="http://schemas.microsoft.com/office/drawing/2014/main" id="{CF9B2AB8-F65C-E7D3-3A61-AB02743BE0F8}"/>
              </a:ext>
            </a:extLst>
          </p:cNvPr>
          <p:cNvPicPr>
            <a:picLocks noChangeAspect="1"/>
          </p:cNvPicPr>
          <p:nvPr/>
        </p:nvPicPr>
        <p:blipFill>
          <a:blip r:embed="rId8" cstate="hqprint">
            <a:extLst>
              <a:ext uri="{28A0092B-C50C-407E-A947-70E740481C1C}">
                <a14:useLocalDpi xmlns:a14="http://schemas.microsoft.com/office/drawing/2010/main"/>
              </a:ext>
            </a:extLst>
          </a:blip>
          <a:srcRect l="7427" t="33448" r="7246" b="35172"/>
          <a:stretch>
            <a:fillRect/>
          </a:stretch>
        </p:blipFill>
        <p:spPr>
          <a:xfrm>
            <a:off x="6887339" y="4212829"/>
            <a:ext cx="1808926" cy="347571"/>
          </a:xfrm>
          <a:prstGeom prst="rect">
            <a:avLst/>
          </a:prstGeom>
          <a:ln>
            <a:noFill/>
          </a:ln>
        </p:spPr>
      </p:pic>
      <p:cxnSp>
        <p:nvCxnSpPr>
          <p:cNvPr id="3" name="Straight Arrow Connector 2">
            <a:extLst>
              <a:ext uri="{FF2B5EF4-FFF2-40B4-BE49-F238E27FC236}">
                <a16:creationId xmlns:a16="http://schemas.microsoft.com/office/drawing/2014/main" id="{785DDD33-7806-F94C-71E0-A865C5311BBB}"/>
              </a:ext>
            </a:extLst>
          </p:cNvPr>
          <p:cNvCxnSpPr/>
          <p:nvPr/>
        </p:nvCxnSpPr>
        <p:spPr>
          <a:xfrm>
            <a:off x="500801" y="2092575"/>
            <a:ext cx="8164963"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0ABCF85-448F-A680-4132-51816C367A08}"/>
              </a:ext>
            </a:extLst>
          </p:cNvPr>
          <p:cNvCxnSpPr>
            <a:cxnSpLocks/>
          </p:cNvCxnSpPr>
          <p:nvPr/>
        </p:nvCxnSpPr>
        <p:spPr>
          <a:xfrm>
            <a:off x="500801" y="2632693"/>
            <a:ext cx="8164963"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A054C2D-964A-6097-4045-ADC5AFA47645}"/>
              </a:ext>
            </a:extLst>
          </p:cNvPr>
          <p:cNvCxnSpPr>
            <a:cxnSpLocks/>
          </p:cNvCxnSpPr>
          <p:nvPr/>
        </p:nvCxnSpPr>
        <p:spPr>
          <a:xfrm>
            <a:off x="500801" y="3128918"/>
            <a:ext cx="8164963"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F13C42E-3FF4-60C0-DE89-DAD143DAE3C5}"/>
              </a:ext>
            </a:extLst>
          </p:cNvPr>
          <p:cNvCxnSpPr>
            <a:cxnSpLocks/>
          </p:cNvCxnSpPr>
          <p:nvPr/>
        </p:nvCxnSpPr>
        <p:spPr>
          <a:xfrm>
            <a:off x="500801" y="3658727"/>
            <a:ext cx="8164963"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254EC74-FB73-6694-B537-D3D03FF8ED3E}"/>
              </a:ext>
            </a:extLst>
          </p:cNvPr>
          <p:cNvCxnSpPr>
            <a:cxnSpLocks/>
          </p:cNvCxnSpPr>
          <p:nvPr/>
        </p:nvCxnSpPr>
        <p:spPr>
          <a:xfrm>
            <a:off x="500801" y="4143248"/>
            <a:ext cx="8164963"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descr="Retour à l'accueil du site de la HAS">
            <a:extLst>
              <a:ext uri="{FF2B5EF4-FFF2-40B4-BE49-F238E27FC236}">
                <a16:creationId xmlns:a16="http://schemas.microsoft.com/office/drawing/2014/main" id="{CD57E896-515C-57E4-D571-31897912832B}"/>
              </a:ext>
            </a:extLst>
          </p:cNvPr>
          <p:cNvPicPr>
            <a:picLocks noChangeAspect="1"/>
          </p:cNvPicPr>
          <p:nvPr/>
        </p:nvPicPr>
        <p:blipFill>
          <a:blip r:embed="rId9"/>
          <a:stretch>
            <a:fillRect/>
          </a:stretch>
        </p:blipFill>
        <p:spPr>
          <a:xfrm>
            <a:off x="7921728" y="3737830"/>
            <a:ext cx="773120" cy="343782"/>
          </a:xfrm>
          <a:prstGeom prst="rect">
            <a:avLst/>
          </a:prstGeom>
        </p:spPr>
      </p:pic>
      <p:cxnSp>
        <p:nvCxnSpPr>
          <p:cNvPr id="2" name="Straight Arrow Connector 1">
            <a:extLst>
              <a:ext uri="{FF2B5EF4-FFF2-40B4-BE49-F238E27FC236}">
                <a16:creationId xmlns:a16="http://schemas.microsoft.com/office/drawing/2014/main" id="{7645C270-9D1D-DCAC-A1EB-A1954C048E7A}"/>
              </a:ext>
            </a:extLst>
          </p:cNvPr>
          <p:cNvCxnSpPr>
            <a:cxnSpLocks/>
          </p:cNvCxnSpPr>
          <p:nvPr/>
        </p:nvCxnSpPr>
        <p:spPr>
          <a:xfrm>
            <a:off x="500801" y="4623294"/>
            <a:ext cx="8164963"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8772F00-E431-E145-8783-42D8CF141558}"/>
              </a:ext>
            </a:extLst>
          </p:cNvPr>
          <p:cNvCxnSpPr>
            <a:cxnSpLocks/>
          </p:cNvCxnSpPr>
          <p:nvPr/>
        </p:nvCxnSpPr>
        <p:spPr>
          <a:xfrm>
            <a:off x="500801" y="5140140"/>
            <a:ext cx="8164963"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descr="A black letter with a yellow leaf&#10;&#10;AI-generated content may be incorrect.">
            <a:extLst>
              <a:ext uri="{FF2B5EF4-FFF2-40B4-BE49-F238E27FC236}">
                <a16:creationId xmlns:a16="http://schemas.microsoft.com/office/drawing/2014/main" id="{543A3E21-71FA-0D28-4D30-1C465D823F6F}"/>
              </a:ext>
            </a:extLst>
          </p:cNvPr>
          <p:cNvPicPr>
            <a:picLocks noChangeAspect="1"/>
          </p:cNvPicPr>
          <p:nvPr/>
        </p:nvPicPr>
        <p:blipFill>
          <a:blip r:embed="rId10"/>
          <a:stretch>
            <a:fillRect/>
          </a:stretch>
        </p:blipFill>
        <p:spPr>
          <a:xfrm>
            <a:off x="7657959" y="5281074"/>
            <a:ext cx="1037493" cy="219075"/>
          </a:xfrm>
          <a:prstGeom prst="rect">
            <a:avLst/>
          </a:prstGeom>
        </p:spPr>
      </p:pic>
      <p:pic>
        <p:nvPicPr>
          <p:cNvPr id="19" name="Picture 6" descr="The WHO Pandemic Treaty - Leslyn Lewis">
            <a:extLst>
              <a:ext uri="{FF2B5EF4-FFF2-40B4-BE49-F238E27FC236}">
                <a16:creationId xmlns:a16="http://schemas.microsoft.com/office/drawing/2014/main" id="{31008E3D-B8EC-8E3D-2B58-5E59EEE051D1}"/>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8278592" y="4676221"/>
            <a:ext cx="412634" cy="414819"/>
          </a:xfrm>
          <a:prstGeom prst="rect">
            <a:avLst/>
          </a:prstGeom>
          <a:noFill/>
          <a:ln w="19050">
            <a:noFill/>
          </a:ln>
          <a:extLst>
            <a:ext uri="{909E8E84-426E-40DD-AFC4-6F175D3DCCD1}">
              <a14:hiddenFill xmlns:a14="http://schemas.microsoft.com/office/drawing/2010/main">
                <a:solidFill>
                  <a:srgbClr val="FFFFFF"/>
                </a:solidFill>
              </a14:hiddenFill>
            </a:ext>
          </a:extLst>
        </p:spPr>
      </p:pic>
      <p:pic>
        <p:nvPicPr>
          <p:cNvPr id="20" name="Picture 19" descr="A logo with black text&#10;&#10;AI-generated content may be incorrect.">
            <a:extLst>
              <a:ext uri="{FF2B5EF4-FFF2-40B4-BE49-F238E27FC236}">
                <a16:creationId xmlns:a16="http://schemas.microsoft.com/office/drawing/2014/main" id="{675B77BE-1BE4-2161-347D-FD821AC4BD91}"/>
              </a:ext>
            </a:extLst>
          </p:cNvPr>
          <p:cNvPicPr>
            <a:picLocks noChangeAspect="1"/>
          </p:cNvPicPr>
          <p:nvPr/>
        </p:nvPicPr>
        <p:blipFill>
          <a:blip r:embed="rId12"/>
          <a:stretch>
            <a:fillRect/>
          </a:stretch>
        </p:blipFill>
        <p:spPr>
          <a:xfrm>
            <a:off x="7383846" y="5653466"/>
            <a:ext cx="1307125" cy="390753"/>
          </a:xfrm>
          <a:prstGeom prst="rect">
            <a:avLst/>
          </a:prstGeom>
        </p:spPr>
      </p:pic>
      <p:cxnSp>
        <p:nvCxnSpPr>
          <p:cNvPr id="21" name="Straight Arrow Connector 20">
            <a:extLst>
              <a:ext uri="{FF2B5EF4-FFF2-40B4-BE49-F238E27FC236}">
                <a16:creationId xmlns:a16="http://schemas.microsoft.com/office/drawing/2014/main" id="{4E69C009-5676-72F5-0D4E-6CE9FDAE6CDF}"/>
              </a:ext>
            </a:extLst>
          </p:cNvPr>
          <p:cNvCxnSpPr>
            <a:cxnSpLocks/>
          </p:cNvCxnSpPr>
          <p:nvPr/>
        </p:nvCxnSpPr>
        <p:spPr>
          <a:xfrm>
            <a:off x="500801" y="5598718"/>
            <a:ext cx="8164963"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7186A44-8623-C6D6-80C1-D40406F09B30}"/>
              </a:ext>
            </a:extLst>
          </p:cNvPr>
          <p:cNvCxnSpPr>
            <a:cxnSpLocks/>
          </p:cNvCxnSpPr>
          <p:nvPr/>
        </p:nvCxnSpPr>
        <p:spPr>
          <a:xfrm>
            <a:off x="500801" y="6105569"/>
            <a:ext cx="8164963"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94088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F201A-BFFA-9026-0AA3-A0AD17B19C2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A16847F-8E2B-B6B3-2D77-2DA38DFBE683}"/>
              </a:ext>
            </a:extLst>
          </p:cNvPr>
          <p:cNvSpPr>
            <a:spLocks noGrp="1"/>
          </p:cNvSpPr>
          <p:nvPr>
            <p:ph type="title"/>
          </p:nvPr>
        </p:nvSpPr>
        <p:spPr>
          <a:xfrm>
            <a:off x="457200" y="533400"/>
            <a:ext cx="8452022" cy="762000"/>
          </a:xfrm>
        </p:spPr>
        <p:txBody>
          <a:bodyPr>
            <a:noAutofit/>
          </a:bodyPr>
          <a:lstStyle/>
          <a:p>
            <a:r>
              <a:rPr lang="en-US" sz="2800">
                <a:solidFill>
                  <a:schemeClr val="accent2"/>
                </a:solidFill>
                <a:latin typeface="Arial"/>
                <a:cs typeface="Arial"/>
              </a:rPr>
              <a:t>How do we compare to other national guidelines?</a:t>
            </a:r>
          </a:p>
        </p:txBody>
      </p:sp>
      <p:sp>
        <p:nvSpPr>
          <p:cNvPr id="6" name="Content Placeholder 5">
            <a:extLst>
              <a:ext uri="{FF2B5EF4-FFF2-40B4-BE49-F238E27FC236}">
                <a16:creationId xmlns:a16="http://schemas.microsoft.com/office/drawing/2014/main" id="{222AD66E-266E-B791-FA72-440ECA146A98}"/>
              </a:ext>
            </a:extLst>
          </p:cNvPr>
          <p:cNvSpPr>
            <a:spLocks noGrp="1"/>
          </p:cNvSpPr>
          <p:nvPr>
            <p:ph idx="1"/>
          </p:nvPr>
        </p:nvSpPr>
        <p:spPr>
          <a:xfrm>
            <a:off x="457200" y="1524000"/>
            <a:ext cx="7011825" cy="4602163"/>
          </a:xfrm>
        </p:spPr>
        <p:txBody>
          <a:bodyPr vert="horz" lIns="91440" tIns="45720" rIns="91440" bIns="45720" rtlCol="0" anchor="t">
            <a:normAutofit lnSpcReduction="10000"/>
          </a:bodyPr>
          <a:lstStyle/>
          <a:p>
            <a:r>
              <a:rPr lang="en-CA" dirty="0">
                <a:latin typeface="Arial"/>
                <a:ea typeface="Calibri"/>
                <a:cs typeface="Calibri"/>
              </a:rPr>
              <a:t>Behavioural and pharmacotherapy interventions </a:t>
            </a:r>
          </a:p>
          <a:p>
            <a:pPr lvl="1"/>
            <a:r>
              <a:rPr lang="en-CA" dirty="0">
                <a:latin typeface="Arial"/>
                <a:ea typeface="Calibri"/>
                <a:cs typeface="Calibri"/>
              </a:rPr>
              <a:t>Largely align</a:t>
            </a:r>
          </a:p>
          <a:p>
            <a:pPr lvl="1"/>
            <a:r>
              <a:rPr lang="en-CA" dirty="0">
                <a:latin typeface="Arial"/>
                <a:ea typeface="Calibri"/>
                <a:cs typeface="Calibri"/>
              </a:rPr>
              <a:t>Difference: we, NICE, and CCVS include </a:t>
            </a:r>
            <a:r>
              <a:rPr lang="en-CA" dirty="0" err="1">
                <a:latin typeface="Arial"/>
                <a:ea typeface="Calibri"/>
                <a:cs typeface="Calibri"/>
              </a:rPr>
              <a:t>cytisine</a:t>
            </a:r>
            <a:r>
              <a:rPr lang="en-CA" dirty="0">
                <a:latin typeface="Arial"/>
                <a:ea typeface="Calibri"/>
                <a:cs typeface="Calibri"/>
              </a:rPr>
              <a:t> as a recommended pharmacotherapy.</a:t>
            </a:r>
          </a:p>
          <a:p>
            <a:endParaRPr lang="en-CA">
              <a:ea typeface="Calibri"/>
              <a:cs typeface="Calibri"/>
            </a:endParaRPr>
          </a:p>
          <a:p>
            <a:r>
              <a:rPr lang="en-CA" dirty="0">
                <a:latin typeface="Arial"/>
                <a:ea typeface="Calibri"/>
                <a:cs typeface="Calibri"/>
              </a:rPr>
              <a:t>e-cigarettes</a:t>
            </a:r>
          </a:p>
          <a:p>
            <a:pPr lvl="1"/>
            <a:r>
              <a:rPr lang="en-CA" dirty="0">
                <a:latin typeface="Arial"/>
                <a:ea typeface="Calibri"/>
                <a:cs typeface="Calibri"/>
              </a:rPr>
              <a:t>Similar to CCVS, Australia and France </a:t>
            </a:r>
          </a:p>
          <a:p>
            <a:pPr lvl="2"/>
            <a:r>
              <a:rPr lang="en-CA" dirty="0">
                <a:latin typeface="Arial"/>
                <a:ea typeface="Calibri"/>
                <a:cs typeface="Calibri"/>
              </a:rPr>
              <a:t>Recognize e-cigarettes are a potential option, but with important caveats; other interventions suggested as a first approach</a:t>
            </a:r>
          </a:p>
          <a:p>
            <a:pPr marL="857250" lvl="1" indent="-342900"/>
            <a:r>
              <a:rPr lang="en-CA" dirty="0">
                <a:latin typeface="Arial"/>
                <a:ea typeface="Calibri"/>
                <a:cs typeface="Calibri"/>
              </a:rPr>
              <a:t>US: ”I” recommendation; recommends to use other interventions </a:t>
            </a:r>
          </a:p>
          <a:p>
            <a:pPr marL="857250" lvl="1" indent="-342900"/>
            <a:r>
              <a:rPr lang="en-CA" dirty="0">
                <a:latin typeface="Arial"/>
                <a:ea typeface="Calibri"/>
                <a:cs typeface="Calibri"/>
              </a:rPr>
              <a:t>NZ: Recommends with caveats</a:t>
            </a:r>
          </a:p>
          <a:p>
            <a:endParaRPr lang="en-CA">
              <a:latin typeface="Arial"/>
              <a:cs typeface="Arial"/>
            </a:endParaRPr>
          </a:p>
          <a:p>
            <a:endParaRPr lang="en-CA" b="1">
              <a:latin typeface="Arial"/>
              <a:cs typeface="Arial"/>
            </a:endParaRPr>
          </a:p>
          <a:p>
            <a:endParaRPr lang="en-CA" b="1">
              <a:latin typeface="Arial"/>
              <a:cs typeface="Arial"/>
            </a:endParaRPr>
          </a:p>
          <a:p>
            <a:endParaRPr lang="en-US">
              <a:latin typeface="Arial"/>
              <a:ea typeface="+mj-ea"/>
              <a:cs typeface="Arial"/>
            </a:endParaRPr>
          </a:p>
        </p:txBody>
      </p:sp>
      <p:sp>
        <p:nvSpPr>
          <p:cNvPr id="4" name="Slide Number Placeholder 3">
            <a:extLst>
              <a:ext uri="{FF2B5EF4-FFF2-40B4-BE49-F238E27FC236}">
                <a16:creationId xmlns:a16="http://schemas.microsoft.com/office/drawing/2014/main" id="{F83F6BB1-AC7D-CA8C-19B6-9DFC5DE723B1}"/>
              </a:ext>
            </a:extLst>
          </p:cNvPr>
          <p:cNvSpPr>
            <a:spLocks noGrp="1"/>
          </p:cNvSpPr>
          <p:nvPr>
            <p:ph type="sldNum" sz="quarter" idx="12"/>
          </p:nvPr>
        </p:nvSpPr>
        <p:spPr/>
        <p:txBody>
          <a:bodyPr/>
          <a:lstStyle/>
          <a:p>
            <a:fld id="{E3D5E142-BA66-4577-AABD-3D3B043058E5}" type="slidenum">
              <a:rPr lang="en-US" smtClean="0"/>
              <a:pPr/>
              <a:t>44</a:t>
            </a:fld>
            <a:endParaRPr lang="en-US"/>
          </a:p>
        </p:txBody>
      </p:sp>
      <p:pic>
        <p:nvPicPr>
          <p:cNvPr id="3" name="Picture 2" descr="A group of vape devices&#10;&#10;AI-generated content may be incorrect.">
            <a:extLst>
              <a:ext uri="{FF2B5EF4-FFF2-40B4-BE49-F238E27FC236}">
                <a16:creationId xmlns:a16="http://schemas.microsoft.com/office/drawing/2014/main" id="{DDFF689A-A570-90D5-0B01-3200276421EF}"/>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287497" y="4208932"/>
            <a:ext cx="1593254" cy="1621702"/>
          </a:xfrm>
          <a:prstGeom prst="rect">
            <a:avLst/>
          </a:prstGeom>
        </p:spPr>
      </p:pic>
      <p:pic>
        <p:nvPicPr>
          <p:cNvPr id="8" name="Picture 7" descr="A blue and white pills and a jar&#10;&#10;AI-generated content may be incorrect.">
            <a:extLst>
              <a:ext uri="{FF2B5EF4-FFF2-40B4-BE49-F238E27FC236}">
                <a16:creationId xmlns:a16="http://schemas.microsoft.com/office/drawing/2014/main" id="{7D1940EA-D0E5-57D7-A0B2-5A73C4450FF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7705321" y="2458080"/>
            <a:ext cx="754848" cy="802144"/>
          </a:xfrm>
          <a:prstGeom prst="rect">
            <a:avLst/>
          </a:prstGeom>
          <a:ln>
            <a:noFill/>
          </a:ln>
        </p:spPr>
      </p:pic>
      <p:sp>
        <p:nvSpPr>
          <p:cNvPr id="9" name="Plus Sign 13">
            <a:extLst>
              <a:ext uri="{FF2B5EF4-FFF2-40B4-BE49-F238E27FC236}">
                <a16:creationId xmlns:a16="http://schemas.microsoft.com/office/drawing/2014/main" id="{6CEDFAF9-0287-686C-A4E2-9449CD569427}"/>
              </a:ext>
            </a:extLst>
          </p:cNvPr>
          <p:cNvSpPr/>
          <p:nvPr/>
        </p:nvSpPr>
        <p:spPr>
          <a:xfrm>
            <a:off x="7899471" y="2088515"/>
            <a:ext cx="371828" cy="373269"/>
          </a:xfrm>
          <a:prstGeom prst="mathPlus">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group of people in medical uniforms&#10;&#10;AI-generated content may be incorrect.">
            <a:extLst>
              <a:ext uri="{FF2B5EF4-FFF2-40B4-BE49-F238E27FC236}">
                <a16:creationId xmlns:a16="http://schemas.microsoft.com/office/drawing/2014/main" id="{39A41265-649A-9838-14C7-2BA45B2DD999}"/>
              </a:ext>
            </a:extLst>
          </p:cNvPr>
          <p:cNvPicPr>
            <a:picLocks noChangeAspect="1"/>
          </p:cNvPicPr>
          <p:nvPr/>
        </p:nvPicPr>
        <p:blipFill>
          <a:blip r:embed="rId5" cstate="hqprint">
            <a:extLst>
              <a:ext uri="{28A0092B-C50C-407E-A947-70E740481C1C}">
                <a14:useLocalDpi xmlns:a14="http://schemas.microsoft.com/office/drawing/2010/main"/>
              </a:ext>
            </a:extLst>
          </a:blip>
          <a:srcRect/>
          <a:stretch>
            <a:fillRect/>
          </a:stretch>
        </p:blipFill>
        <p:spPr>
          <a:xfrm>
            <a:off x="7418592" y="1398945"/>
            <a:ext cx="1331625" cy="753842"/>
          </a:xfrm>
          <a:prstGeom prst="rect">
            <a:avLst/>
          </a:prstGeom>
          <a:ln>
            <a:noFill/>
          </a:ln>
        </p:spPr>
      </p:pic>
      <p:cxnSp>
        <p:nvCxnSpPr>
          <p:cNvPr id="13" name="Straight Arrow Connector 12">
            <a:extLst>
              <a:ext uri="{FF2B5EF4-FFF2-40B4-BE49-F238E27FC236}">
                <a16:creationId xmlns:a16="http://schemas.microsoft.com/office/drawing/2014/main" id="{1B60F117-6BC0-FB3E-BAE5-CC73F700FC66}"/>
              </a:ext>
            </a:extLst>
          </p:cNvPr>
          <p:cNvCxnSpPr/>
          <p:nvPr/>
        </p:nvCxnSpPr>
        <p:spPr>
          <a:xfrm>
            <a:off x="518512" y="3298898"/>
            <a:ext cx="8164963"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70668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115EC-24A3-98AB-1E1C-6FC3FFDB2DB2}"/>
            </a:ext>
          </a:extLst>
        </p:cNvPr>
        <p:cNvGrpSpPr/>
        <p:nvPr/>
      </p:nvGrpSpPr>
      <p:grpSpPr>
        <a:xfrm>
          <a:off x="0" y="0"/>
          <a:ext cx="0" cy="0"/>
          <a:chOff x="0" y="0"/>
          <a:chExt cx="0" cy="0"/>
        </a:xfrm>
      </p:grpSpPr>
      <p:sp>
        <p:nvSpPr>
          <p:cNvPr id="56322" name="Title 4">
            <a:extLst>
              <a:ext uri="{FF2B5EF4-FFF2-40B4-BE49-F238E27FC236}">
                <a16:creationId xmlns:a16="http://schemas.microsoft.com/office/drawing/2014/main" id="{97941399-B65F-A356-6078-99423E7D6C9E}"/>
              </a:ext>
            </a:extLst>
          </p:cNvPr>
          <p:cNvSpPr>
            <a:spLocks noGrp="1"/>
          </p:cNvSpPr>
          <p:nvPr>
            <p:ph type="title"/>
          </p:nvPr>
        </p:nvSpPr>
        <p:spPr>
          <a:xfrm>
            <a:off x="590515" y="4675538"/>
            <a:ext cx="8128311" cy="1362075"/>
          </a:xfrm>
        </p:spPr>
        <p:txBody>
          <a:bodyPr/>
          <a:lstStyle/>
          <a:p>
            <a:r>
              <a:rPr lang="en-US" altLang="en-US" sz="2800">
                <a:latin typeface="Arial"/>
                <a:cs typeface="Arial"/>
              </a:rPr>
              <a:t>Benefits and harms</a:t>
            </a:r>
            <a:endParaRPr lang="fr-CA" altLang="en-US" sz="2800" cap="none"/>
          </a:p>
        </p:txBody>
      </p:sp>
      <p:sp>
        <p:nvSpPr>
          <p:cNvPr id="56323" name="Text Placeholder 5">
            <a:extLst>
              <a:ext uri="{FF2B5EF4-FFF2-40B4-BE49-F238E27FC236}">
                <a16:creationId xmlns:a16="http://schemas.microsoft.com/office/drawing/2014/main" id="{5FDA55AF-C8AF-6A67-76D2-5C69A3D5285E}"/>
              </a:ext>
            </a:extLst>
          </p:cNvPr>
          <p:cNvSpPr>
            <a:spLocks noGrp="1"/>
          </p:cNvSpPr>
          <p:nvPr>
            <p:ph type="body" idx="1"/>
          </p:nvPr>
        </p:nvSpPr>
        <p:spPr>
          <a:xfrm>
            <a:off x="588996" y="2821471"/>
            <a:ext cx="8185876" cy="1500188"/>
          </a:xfrm>
        </p:spPr>
        <p:txBody>
          <a:bodyPr vert="horz" lIns="91440" tIns="45720" rIns="91440" bIns="45720" rtlCol="0" anchor="ctr">
            <a:noAutofit/>
          </a:bodyPr>
          <a:lstStyle/>
          <a:p>
            <a:r>
              <a:rPr lang="en-US" altLang="en-US" sz="4400">
                <a:latin typeface="Arial"/>
                <a:cs typeface="Arial"/>
              </a:rPr>
              <a:t>Rationale</a:t>
            </a:r>
            <a:endParaRPr lang="en-US" sz="4400"/>
          </a:p>
        </p:txBody>
      </p:sp>
      <p:sp>
        <p:nvSpPr>
          <p:cNvPr id="3" name="Slide Number Placeholder 2">
            <a:extLst>
              <a:ext uri="{FF2B5EF4-FFF2-40B4-BE49-F238E27FC236}">
                <a16:creationId xmlns:a16="http://schemas.microsoft.com/office/drawing/2014/main" id="{20B92A5D-3320-4DE3-481B-0188D0FE5BE8}"/>
              </a:ext>
            </a:extLst>
          </p:cNvPr>
          <p:cNvSpPr>
            <a:spLocks noGrp="1"/>
          </p:cNvSpPr>
          <p:nvPr>
            <p:ph type="sldNum" sz="quarter" idx="12"/>
          </p:nvPr>
        </p:nvSpPr>
        <p:spPr>
          <a:xfrm>
            <a:off x="6553200" y="6264275"/>
            <a:ext cx="2133600" cy="365125"/>
          </a:xfrm>
        </p:spPr>
        <p:txBody>
          <a:bodyPr/>
          <a:lstStyle/>
          <a:p>
            <a:fld id="{E3D5E142-BA66-4577-AABD-3D3B043058E5}" type="slidenum">
              <a:rPr lang="en-US" smtClean="0"/>
              <a:t>45</a:t>
            </a:fld>
            <a:endParaRPr lang="en-US"/>
          </a:p>
        </p:txBody>
      </p:sp>
    </p:spTree>
    <p:extLst>
      <p:ext uri="{BB962C8B-B14F-4D97-AF65-F5344CB8AC3E}">
        <p14:creationId xmlns:p14="http://schemas.microsoft.com/office/powerpoint/2010/main" val="20276284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A1545-94D9-A083-419B-1475CA2B691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EE6A05-D788-74E3-7B45-13D5195FF7F6}"/>
              </a:ext>
            </a:extLst>
          </p:cNvPr>
          <p:cNvSpPr>
            <a:spLocks noGrp="1"/>
          </p:cNvSpPr>
          <p:nvPr>
            <p:ph idx="1"/>
          </p:nvPr>
        </p:nvSpPr>
        <p:spPr>
          <a:xfrm>
            <a:off x="576392" y="1713605"/>
            <a:ext cx="7906298" cy="4038600"/>
          </a:xfrm>
        </p:spPr>
        <p:txBody>
          <a:bodyPr vert="horz" lIns="91440" tIns="45720" rIns="91440" bIns="45720" rtlCol="0" anchor="t">
            <a:noAutofit/>
          </a:bodyPr>
          <a:lstStyle/>
          <a:p>
            <a:pPr marL="457200" lvl="1" indent="0">
              <a:spcBef>
                <a:spcPts val="0"/>
              </a:spcBef>
              <a:spcAft>
                <a:spcPts val="1200"/>
              </a:spcAft>
              <a:buNone/>
            </a:pPr>
            <a:endParaRPr lang="en-CA" sz="1800"/>
          </a:p>
          <a:p>
            <a:pPr>
              <a:spcBef>
                <a:spcPts val="0"/>
              </a:spcBef>
              <a:spcAft>
                <a:spcPts val="1200"/>
              </a:spcAft>
            </a:pPr>
            <a:endParaRPr lang="en-US" sz="2200"/>
          </a:p>
        </p:txBody>
      </p:sp>
      <p:sp>
        <p:nvSpPr>
          <p:cNvPr id="4" name="Slide Number Placeholder 3">
            <a:extLst>
              <a:ext uri="{FF2B5EF4-FFF2-40B4-BE49-F238E27FC236}">
                <a16:creationId xmlns:a16="http://schemas.microsoft.com/office/drawing/2014/main" id="{51319EF9-EA5C-8792-3AF6-D25B08FD4080}"/>
              </a:ext>
            </a:extLst>
          </p:cNvPr>
          <p:cNvSpPr>
            <a:spLocks noGrp="1"/>
          </p:cNvSpPr>
          <p:nvPr>
            <p:ph type="sldNum" sz="quarter" idx="12"/>
          </p:nvPr>
        </p:nvSpPr>
        <p:spPr/>
        <p:txBody>
          <a:bodyPr/>
          <a:lstStyle/>
          <a:p>
            <a:fld id="{E3D5E142-BA66-4577-AABD-3D3B043058E5}" type="slidenum">
              <a:rPr lang="en-US" smtClean="0"/>
              <a:pPr/>
              <a:t>46</a:t>
            </a:fld>
            <a:endParaRPr lang="en-US"/>
          </a:p>
        </p:txBody>
      </p:sp>
      <p:sp>
        <p:nvSpPr>
          <p:cNvPr id="6" name="Title 1">
            <a:extLst>
              <a:ext uri="{FF2B5EF4-FFF2-40B4-BE49-F238E27FC236}">
                <a16:creationId xmlns:a16="http://schemas.microsoft.com/office/drawing/2014/main" id="{D4000B49-4CD9-0554-80A9-4EC29D7D482E}"/>
              </a:ext>
            </a:extLst>
          </p:cNvPr>
          <p:cNvSpPr txBox="1">
            <a:spLocks/>
          </p:cNvSpPr>
          <p:nvPr/>
        </p:nvSpPr>
        <p:spPr>
          <a:xfrm>
            <a:off x="457200" y="533400"/>
            <a:ext cx="8229600" cy="76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r>
              <a:rPr lang="en-US" sz="2600">
                <a:solidFill>
                  <a:schemeClr val="accent2"/>
                </a:solidFill>
                <a:latin typeface="Arial"/>
                <a:cs typeface="Arial"/>
              </a:rPr>
              <a:t>How did we weigh benefits and harms - principles</a:t>
            </a:r>
          </a:p>
        </p:txBody>
      </p:sp>
      <p:sp>
        <p:nvSpPr>
          <p:cNvPr id="2" name="Content Placeholder 2">
            <a:extLst>
              <a:ext uri="{FF2B5EF4-FFF2-40B4-BE49-F238E27FC236}">
                <a16:creationId xmlns:a16="http://schemas.microsoft.com/office/drawing/2014/main" id="{ECFDA842-E8E6-0C62-1E92-CE4A6FD082ED}"/>
              </a:ext>
            </a:extLst>
          </p:cNvPr>
          <p:cNvSpPr txBox="1">
            <a:spLocks/>
          </p:cNvSpPr>
          <p:nvPr/>
        </p:nvSpPr>
        <p:spPr>
          <a:xfrm>
            <a:off x="706361" y="1533202"/>
            <a:ext cx="6536603" cy="4054406"/>
          </a:xfrm>
          <a:prstGeom prst="rect">
            <a:avLst/>
          </a:prstGeom>
        </p:spPr>
        <p:txBody>
          <a:bodyPr vert="horz" lIns="91440" tIns="45720" rIns="91440" bIns="45720" rtlCol="0" anchor="t">
            <a:normAutofit lnSpcReduction="100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atin typeface="Arial"/>
                <a:cs typeface="Arial"/>
              </a:rPr>
              <a:t>"Smoking cessation" outcome was critical for driving recommendations</a:t>
            </a:r>
          </a:p>
          <a:p>
            <a:pPr lvl="1"/>
            <a:r>
              <a:rPr lang="en-US">
                <a:latin typeface="Arial"/>
                <a:cs typeface="Arial"/>
              </a:rPr>
              <a:t>Health benefits are substantial</a:t>
            </a:r>
            <a:endParaRPr lang="en-US"/>
          </a:p>
          <a:p>
            <a:pPr lvl="1"/>
            <a:r>
              <a:rPr lang="en-US">
                <a:latin typeface="Arial"/>
                <a:cs typeface="Arial"/>
              </a:rPr>
              <a:t>Most commonly reported outcome</a:t>
            </a:r>
            <a:endParaRPr lang="en-US"/>
          </a:p>
          <a:p>
            <a:pPr lvl="1"/>
            <a:endParaRPr lang="en-US">
              <a:latin typeface="Arial"/>
              <a:cs typeface="Arial"/>
            </a:endParaRPr>
          </a:p>
          <a:p>
            <a:r>
              <a:rPr lang="en-US">
                <a:latin typeface="Arial"/>
                <a:cs typeface="Arial"/>
              </a:rPr>
              <a:t>Across all interventions, we considered the well-established harms of continuing to smoke AND:</a:t>
            </a:r>
          </a:p>
          <a:p>
            <a:pPr lvl="1"/>
            <a:r>
              <a:rPr lang="en-US">
                <a:latin typeface="Arial"/>
                <a:cs typeface="Arial"/>
              </a:rPr>
              <a:t>Need to intervene with options that improve quitting</a:t>
            </a:r>
            <a:endParaRPr lang="en-US"/>
          </a:p>
          <a:p>
            <a:pPr lvl="1"/>
            <a:r>
              <a:rPr lang="en-US">
                <a:latin typeface="Arial"/>
                <a:cs typeface="Arial"/>
              </a:rPr>
              <a:t>Unproven or ineffective options are lost opportunities to quit</a:t>
            </a:r>
          </a:p>
        </p:txBody>
      </p:sp>
      <p:pic>
        <p:nvPicPr>
          <p:cNvPr id="7" name="Graphic 6">
            <a:extLst>
              <a:ext uri="{FF2B5EF4-FFF2-40B4-BE49-F238E27FC236}">
                <a16:creationId xmlns:a16="http://schemas.microsoft.com/office/drawing/2014/main" id="{34B48568-AD33-0C8B-C38A-D7BAD4E5AE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18797" y="4741802"/>
            <a:ext cx="1361618" cy="1425664"/>
          </a:xfrm>
          <a:prstGeom prst="rect">
            <a:avLst/>
          </a:prstGeom>
        </p:spPr>
      </p:pic>
    </p:spTree>
    <p:extLst>
      <p:ext uri="{BB962C8B-B14F-4D97-AF65-F5344CB8AC3E}">
        <p14:creationId xmlns:p14="http://schemas.microsoft.com/office/powerpoint/2010/main" val="23045301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A29DA-2DA9-FFAB-EB62-144334AB46D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3D110D-9D1C-49EF-E774-D4BC8F7BEA60}"/>
              </a:ext>
            </a:extLst>
          </p:cNvPr>
          <p:cNvSpPr>
            <a:spLocks noGrp="1"/>
          </p:cNvSpPr>
          <p:nvPr>
            <p:ph idx="1"/>
          </p:nvPr>
        </p:nvSpPr>
        <p:spPr>
          <a:xfrm>
            <a:off x="576392" y="1713605"/>
            <a:ext cx="7906298" cy="4038600"/>
          </a:xfrm>
        </p:spPr>
        <p:txBody>
          <a:bodyPr vert="horz" lIns="91440" tIns="45720" rIns="91440" bIns="45720" rtlCol="0" anchor="t">
            <a:noAutofit/>
          </a:bodyPr>
          <a:lstStyle/>
          <a:p>
            <a:pPr marL="457200" lvl="1" indent="0">
              <a:spcBef>
                <a:spcPts val="0"/>
              </a:spcBef>
              <a:spcAft>
                <a:spcPts val="1200"/>
              </a:spcAft>
              <a:buNone/>
            </a:pPr>
            <a:endParaRPr lang="en-CA" sz="1800" dirty="0"/>
          </a:p>
          <a:p>
            <a:pPr marL="0" indent="0">
              <a:spcBef>
                <a:spcPts val="0"/>
              </a:spcBef>
              <a:spcAft>
                <a:spcPts val="1200"/>
              </a:spcAft>
              <a:buNone/>
            </a:pPr>
            <a:endParaRPr lang="en-US" sz="2200" dirty="0"/>
          </a:p>
        </p:txBody>
      </p:sp>
      <p:sp>
        <p:nvSpPr>
          <p:cNvPr id="4" name="Slide Number Placeholder 3">
            <a:extLst>
              <a:ext uri="{FF2B5EF4-FFF2-40B4-BE49-F238E27FC236}">
                <a16:creationId xmlns:a16="http://schemas.microsoft.com/office/drawing/2014/main" id="{654020C9-8B92-4814-BAE1-9B4FA9003CDE}"/>
              </a:ext>
            </a:extLst>
          </p:cNvPr>
          <p:cNvSpPr>
            <a:spLocks noGrp="1"/>
          </p:cNvSpPr>
          <p:nvPr>
            <p:ph type="sldNum" sz="quarter" idx="12"/>
          </p:nvPr>
        </p:nvSpPr>
        <p:spPr/>
        <p:txBody>
          <a:bodyPr/>
          <a:lstStyle/>
          <a:p>
            <a:fld id="{E3D5E142-BA66-4577-AABD-3D3B043058E5}" type="slidenum">
              <a:rPr lang="en-US" smtClean="0"/>
              <a:pPr/>
              <a:t>47</a:t>
            </a:fld>
            <a:endParaRPr lang="en-US"/>
          </a:p>
        </p:txBody>
      </p:sp>
      <p:sp>
        <p:nvSpPr>
          <p:cNvPr id="6" name="Title 1">
            <a:extLst>
              <a:ext uri="{FF2B5EF4-FFF2-40B4-BE49-F238E27FC236}">
                <a16:creationId xmlns:a16="http://schemas.microsoft.com/office/drawing/2014/main" id="{6FEBD0D0-528F-9E41-3DB5-234F57C1B77B}"/>
              </a:ext>
            </a:extLst>
          </p:cNvPr>
          <p:cNvSpPr txBox="1">
            <a:spLocks/>
          </p:cNvSpPr>
          <p:nvPr/>
        </p:nvSpPr>
        <p:spPr>
          <a:xfrm>
            <a:off x="457200" y="533400"/>
            <a:ext cx="8229600" cy="76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r>
              <a:rPr lang="en-US" sz="2600">
                <a:solidFill>
                  <a:schemeClr val="accent2"/>
                </a:solidFill>
                <a:latin typeface="Arial"/>
                <a:cs typeface="Arial"/>
              </a:rPr>
              <a:t>Weighing benefits and harms - </a:t>
            </a:r>
            <a:r>
              <a:rPr lang="en-US" sz="2600" err="1">
                <a:solidFill>
                  <a:schemeClr val="accent2"/>
                </a:solidFill>
                <a:latin typeface="Arial"/>
                <a:cs typeface="Arial"/>
              </a:rPr>
              <a:t>behavioural</a:t>
            </a:r>
            <a:endParaRPr lang="en-US" sz="2600">
              <a:solidFill>
                <a:schemeClr val="accent2"/>
              </a:solidFill>
              <a:latin typeface="Arial"/>
              <a:cs typeface="Arial"/>
            </a:endParaRPr>
          </a:p>
        </p:txBody>
      </p:sp>
      <p:sp>
        <p:nvSpPr>
          <p:cNvPr id="2" name="Content Placeholder 2">
            <a:extLst>
              <a:ext uri="{FF2B5EF4-FFF2-40B4-BE49-F238E27FC236}">
                <a16:creationId xmlns:a16="http://schemas.microsoft.com/office/drawing/2014/main" id="{F9E1B4B4-4521-D7F7-AD31-5A8C739C9762}"/>
              </a:ext>
            </a:extLst>
          </p:cNvPr>
          <p:cNvSpPr txBox="1">
            <a:spLocks/>
          </p:cNvSpPr>
          <p:nvPr/>
        </p:nvSpPr>
        <p:spPr>
          <a:xfrm>
            <a:off x="1252003" y="1307297"/>
            <a:ext cx="7899639" cy="4609595"/>
          </a:xfrm>
          <a:prstGeom prst="rect">
            <a:avLst/>
          </a:prstGeom>
        </p:spPr>
        <p:txBody>
          <a:bodyPr vert="horz" lIns="91440" tIns="45720" rIns="91440" bIns="45720" rtlCol="0" anchor="t">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CA" sz="2000" b="1" dirty="0">
                <a:effectLst/>
                <a:latin typeface="Helvetica"/>
                <a:ea typeface="Calibri"/>
                <a:cs typeface="Arial"/>
              </a:rPr>
              <a:t>Benefits</a:t>
            </a:r>
          </a:p>
          <a:p>
            <a:r>
              <a:rPr lang="en-CA" sz="1800" dirty="0">
                <a:effectLst/>
                <a:latin typeface="Helvetica"/>
                <a:ea typeface="Calibri"/>
                <a:cs typeface="Arial"/>
              </a:rPr>
              <a:t>Primary care practitioner advice,</a:t>
            </a:r>
            <a:r>
              <a:rPr lang="en-CA" sz="1800" dirty="0">
                <a:latin typeface="Helvetica"/>
                <a:ea typeface="Calibri"/>
                <a:cs typeface="Arial"/>
              </a:rPr>
              <a:t> </a:t>
            </a:r>
            <a:r>
              <a:rPr lang="en-CA" sz="1800" dirty="0">
                <a:effectLst/>
                <a:latin typeface="Helvetica"/>
                <a:ea typeface="Calibri"/>
                <a:cs typeface="Arial"/>
              </a:rPr>
              <a:t>counselling </a:t>
            </a:r>
            <a:r>
              <a:rPr lang="en-CA" sz="1800" dirty="0">
                <a:latin typeface="Helvetica"/>
                <a:ea typeface="Calibri"/>
                <a:cs typeface="Arial"/>
              </a:rPr>
              <a:t>(</a:t>
            </a:r>
            <a:r>
              <a:rPr lang="en-CA" sz="1800" dirty="0">
                <a:effectLst/>
                <a:latin typeface="Helvetica"/>
                <a:ea typeface="Calibri"/>
                <a:cs typeface="Arial"/>
              </a:rPr>
              <a:t>in person</a:t>
            </a:r>
            <a:r>
              <a:rPr lang="en-CA" sz="1800" dirty="0">
                <a:latin typeface="Helvetica"/>
                <a:ea typeface="Calibri"/>
                <a:cs typeface="Arial"/>
              </a:rPr>
              <a:t>,</a:t>
            </a:r>
            <a:r>
              <a:rPr lang="en-CA" sz="1800" dirty="0">
                <a:effectLst/>
                <a:latin typeface="Helvetica"/>
                <a:ea typeface="Calibri"/>
                <a:cs typeface="Arial"/>
              </a:rPr>
              <a:t> </a:t>
            </a:r>
            <a:r>
              <a:rPr lang="en-CA" sz="1800" dirty="0">
                <a:latin typeface="Helvetica"/>
                <a:ea typeface="Calibri"/>
                <a:cs typeface="Arial"/>
              </a:rPr>
              <a:t>group </a:t>
            </a:r>
            <a:r>
              <a:rPr lang="en-CA" sz="1800" dirty="0">
                <a:effectLst/>
                <a:latin typeface="Helvetica"/>
                <a:ea typeface="Calibri"/>
                <a:cs typeface="Arial"/>
              </a:rPr>
              <a:t>or telephone</a:t>
            </a:r>
            <a:r>
              <a:rPr lang="en-CA" sz="1800" dirty="0">
                <a:latin typeface="Helvetica"/>
                <a:ea typeface="Calibri"/>
                <a:cs typeface="Arial"/>
              </a:rPr>
              <a:t>)</a:t>
            </a:r>
            <a:r>
              <a:rPr lang="en-CA" sz="1800" dirty="0">
                <a:effectLst/>
                <a:latin typeface="Helvetica"/>
                <a:ea typeface="Calibri"/>
                <a:cs typeface="Arial"/>
              </a:rPr>
              <a:t> from a trained cessation counsellor, mobile phone text messaging interventions, and self-help materials</a:t>
            </a:r>
            <a:endParaRPr lang="en-CA" sz="1800" dirty="0">
              <a:latin typeface="Helvetica"/>
              <a:ea typeface="Calibri"/>
              <a:cs typeface="Arial"/>
            </a:endParaRPr>
          </a:p>
          <a:p>
            <a:pPr lvl="1"/>
            <a:r>
              <a:rPr lang="en-CA" dirty="0">
                <a:effectLst/>
                <a:latin typeface="Arial"/>
                <a:ea typeface="Calibri"/>
                <a:cs typeface="Arial"/>
              </a:rPr>
              <a:t>a</a:t>
            </a:r>
            <a:r>
              <a:rPr lang="en-CA" dirty="0">
                <a:latin typeface="Arial"/>
                <a:ea typeface="Calibri"/>
                <a:cs typeface="Arial"/>
              </a:rPr>
              <a:t>ll provide at least a small benefit for smoking cessation</a:t>
            </a:r>
          </a:p>
          <a:p>
            <a:pPr lvl="1"/>
            <a:r>
              <a:rPr lang="en-CA" dirty="0">
                <a:latin typeface="Arial"/>
                <a:ea typeface="Calibri"/>
                <a:cs typeface="Arial"/>
              </a:rPr>
              <a:t>often low certainty</a:t>
            </a:r>
          </a:p>
          <a:p>
            <a:pPr lvl="1"/>
            <a:r>
              <a:rPr lang="en-CA" dirty="0">
                <a:latin typeface="Arial"/>
                <a:ea typeface="Calibri"/>
                <a:cs typeface="Arial"/>
              </a:rPr>
              <a:t>consistency in direction of effects across similar interventions improves confidence </a:t>
            </a:r>
          </a:p>
          <a:p>
            <a:pPr marL="0" indent="0">
              <a:buNone/>
            </a:pPr>
            <a:endParaRPr lang="en-US" sz="2000" b="1">
              <a:solidFill>
                <a:srgbClr val="0070C0"/>
              </a:solidFill>
              <a:latin typeface="Helvetica"/>
              <a:ea typeface="Calibri"/>
              <a:cs typeface="Arial"/>
            </a:endParaRPr>
          </a:p>
          <a:p>
            <a:pPr marL="0" indent="0">
              <a:buNone/>
            </a:pPr>
            <a:r>
              <a:rPr lang="en-US" sz="2000" b="1" dirty="0">
                <a:latin typeface="Arial"/>
                <a:ea typeface="Calibri"/>
                <a:cs typeface="Arial"/>
              </a:rPr>
              <a:t>Harms</a:t>
            </a:r>
            <a:endParaRPr lang="en-US" sz="2000" b="1" dirty="0">
              <a:ea typeface="Calibri"/>
            </a:endParaRPr>
          </a:p>
          <a:p>
            <a:r>
              <a:rPr lang="en-CA" sz="1800" dirty="0">
                <a:latin typeface="Helvetica"/>
                <a:ea typeface="Calibri"/>
                <a:cs typeface="Arial"/>
              </a:rPr>
              <a:t>Practitioner advice, counselling (in person, group, or telephone), self-help materials, or internet interventions </a:t>
            </a:r>
          </a:p>
          <a:p>
            <a:pPr lvl="1"/>
            <a:r>
              <a:rPr lang="en-CA" sz="2100" dirty="0">
                <a:latin typeface="Arial"/>
                <a:ea typeface="Calibri"/>
                <a:cs typeface="Arial"/>
              </a:rPr>
              <a:t>none identified/no evidence</a:t>
            </a:r>
            <a:r>
              <a:rPr lang="en-CA" sz="1700" dirty="0">
                <a:latin typeface="Arial"/>
                <a:ea typeface="Calibri"/>
                <a:cs typeface="Arial"/>
              </a:rPr>
              <a:t> </a:t>
            </a:r>
          </a:p>
          <a:p>
            <a:r>
              <a:rPr lang="en-CA" sz="1800" dirty="0">
                <a:latin typeface="Helvetica"/>
                <a:ea typeface="Calibri"/>
                <a:cs typeface="Helvetica"/>
              </a:rPr>
              <a:t>Mobile phone-based interventions (</a:t>
            </a:r>
            <a:r>
              <a:rPr lang="en-CA" sz="1800" dirty="0">
                <a:latin typeface="Helvetica"/>
                <a:ea typeface="Calibri"/>
                <a:cs typeface="Arial"/>
              </a:rPr>
              <a:t>1 RCT)</a:t>
            </a:r>
          </a:p>
          <a:p>
            <a:pPr marL="800100" lvl="1"/>
            <a:r>
              <a:rPr lang="en-CA" sz="2100" dirty="0">
                <a:latin typeface="Arial"/>
                <a:ea typeface="Calibri"/>
                <a:cs typeface="Arial"/>
              </a:rPr>
              <a:t>no difference in accidents or thumb/finger pain</a:t>
            </a:r>
          </a:p>
        </p:txBody>
      </p:sp>
      <p:pic>
        <p:nvPicPr>
          <p:cNvPr id="7" name="Graphic 6">
            <a:extLst>
              <a:ext uri="{FF2B5EF4-FFF2-40B4-BE49-F238E27FC236}">
                <a16:creationId xmlns:a16="http://schemas.microsoft.com/office/drawing/2014/main" id="{B6C51D0B-CEA0-D366-0B0F-5E70A8BE97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3173" y="3807825"/>
            <a:ext cx="765123" cy="765123"/>
          </a:xfrm>
          <a:prstGeom prst="rect">
            <a:avLst/>
          </a:prstGeom>
        </p:spPr>
      </p:pic>
      <p:pic>
        <p:nvPicPr>
          <p:cNvPr id="9" name="Graphic 8">
            <a:extLst>
              <a:ext uri="{FF2B5EF4-FFF2-40B4-BE49-F238E27FC236}">
                <a16:creationId xmlns:a16="http://schemas.microsoft.com/office/drawing/2014/main" id="{C9747854-F513-721B-6031-6C0AD9F6986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3173" y="1312809"/>
            <a:ext cx="765123" cy="765123"/>
          </a:xfrm>
          <a:prstGeom prst="rect">
            <a:avLst/>
          </a:prstGeom>
        </p:spPr>
      </p:pic>
      <p:pic>
        <p:nvPicPr>
          <p:cNvPr id="11" name="Picture 10" descr="A group of people in medical uniforms&#10;&#10;AI-generated content may be incorrect.">
            <a:extLst>
              <a:ext uri="{FF2B5EF4-FFF2-40B4-BE49-F238E27FC236}">
                <a16:creationId xmlns:a16="http://schemas.microsoft.com/office/drawing/2014/main" id="{F17BB5CF-BE7D-EAD7-DD7F-B067BCE5B53A}"/>
              </a:ext>
            </a:extLst>
          </p:cNvPr>
          <p:cNvPicPr>
            <a:picLocks noChangeAspect="1"/>
          </p:cNvPicPr>
          <p:nvPr/>
        </p:nvPicPr>
        <p:blipFill>
          <a:blip r:embed="rId7">
            <a:extLst>
              <a:ext uri="{28A0092B-C50C-407E-A947-70E740481C1C}">
                <a14:useLocalDpi xmlns:a14="http://schemas.microsoft.com/office/drawing/2010/main"/>
              </a:ext>
            </a:extLst>
          </a:blip>
          <a:srcRect/>
          <a:stretch>
            <a:fillRect/>
          </a:stretch>
        </p:blipFill>
        <p:spPr>
          <a:xfrm>
            <a:off x="6423008" y="5659024"/>
            <a:ext cx="1921284" cy="1057217"/>
          </a:xfrm>
          <a:prstGeom prst="rect">
            <a:avLst/>
          </a:prstGeom>
          <a:ln>
            <a:noFill/>
          </a:ln>
        </p:spPr>
      </p:pic>
      <p:cxnSp>
        <p:nvCxnSpPr>
          <p:cNvPr id="8" name="Straight Arrow Connector 7">
            <a:extLst>
              <a:ext uri="{FF2B5EF4-FFF2-40B4-BE49-F238E27FC236}">
                <a16:creationId xmlns:a16="http://schemas.microsoft.com/office/drawing/2014/main" id="{2A7C719E-A9E8-9DEE-CAC4-8F7884C8A506}"/>
              </a:ext>
            </a:extLst>
          </p:cNvPr>
          <p:cNvCxnSpPr/>
          <p:nvPr/>
        </p:nvCxnSpPr>
        <p:spPr>
          <a:xfrm>
            <a:off x="524844" y="3730637"/>
            <a:ext cx="8164963"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0180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00329-4344-8A89-0DF0-9CE247B91B1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706D90-FCA7-8C08-6D82-8A2EAB002305}"/>
              </a:ext>
            </a:extLst>
          </p:cNvPr>
          <p:cNvSpPr>
            <a:spLocks noGrp="1"/>
          </p:cNvSpPr>
          <p:nvPr>
            <p:ph idx="1"/>
          </p:nvPr>
        </p:nvSpPr>
        <p:spPr>
          <a:xfrm>
            <a:off x="576392" y="1713604"/>
            <a:ext cx="7906298" cy="4580963"/>
          </a:xfrm>
        </p:spPr>
        <p:txBody>
          <a:bodyPr vert="horz" lIns="91440" tIns="45720" rIns="91440" bIns="45720" rtlCol="0" anchor="t">
            <a:noAutofit/>
          </a:bodyPr>
          <a:lstStyle/>
          <a:p>
            <a:pPr marL="457200" lvl="1" indent="0">
              <a:spcBef>
                <a:spcPts val="0"/>
              </a:spcBef>
              <a:spcAft>
                <a:spcPts val="1200"/>
              </a:spcAft>
              <a:buNone/>
            </a:pPr>
            <a:endParaRPr lang="en-CA" sz="1800" dirty="0"/>
          </a:p>
          <a:p>
            <a:pPr>
              <a:spcBef>
                <a:spcPts val="0"/>
              </a:spcBef>
              <a:spcAft>
                <a:spcPts val="1200"/>
              </a:spcAft>
            </a:pPr>
            <a:endParaRPr lang="en-US" sz="2200" dirty="0"/>
          </a:p>
        </p:txBody>
      </p:sp>
      <p:sp>
        <p:nvSpPr>
          <p:cNvPr id="4" name="Slide Number Placeholder 3">
            <a:extLst>
              <a:ext uri="{FF2B5EF4-FFF2-40B4-BE49-F238E27FC236}">
                <a16:creationId xmlns:a16="http://schemas.microsoft.com/office/drawing/2014/main" id="{B5D98F4E-24C1-F4D9-C3A8-7A14EB757C96}"/>
              </a:ext>
            </a:extLst>
          </p:cNvPr>
          <p:cNvSpPr>
            <a:spLocks noGrp="1"/>
          </p:cNvSpPr>
          <p:nvPr>
            <p:ph type="sldNum" sz="quarter" idx="12"/>
          </p:nvPr>
        </p:nvSpPr>
        <p:spPr/>
        <p:txBody>
          <a:bodyPr/>
          <a:lstStyle/>
          <a:p>
            <a:fld id="{E3D5E142-BA66-4577-AABD-3D3B043058E5}" type="slidenum">
              <a:rPr lang="en-US" smtClean="0"/>
              <a:pPr/>
              <a:t>48</a:t>
            </a:fld>
            <a:endParaRPr lang="en-US"/>
          </a:p>
        </p:txBody>
      </p:sp>
      <p:sp>
        <p:nvSpPr>
          <p:cNvPr id="6" name="Title 1">
            <a:extLst>
              <a:ext uri="{FF2B5EF4-FFF2-40B4-BE49-F238E27FC236}">
                <a16:creationId xmlns:a16="http://schemas.microsoft.com/office/drawing/2014/main" id="{3DED8275-AB40-B875-CFA4-27D3BE9AA290}"/>
              </a:ext>
            </a:extLst>
          </p:cNvPr>
          <p:cNvSpPr txBox="1">
            <a:spLocks/>
          </p:cNvSpPr>
          <p:nvPr/>
        </p:nvSpPr>
        <p:spPr>
          <a:xfrm>
            <a:off x="457200" y="533400"/>
            <a:ext cx="8229600" cy="76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r>
              <a:rPr lang="en-US" sz="2600">
                <a:solidFill>
                  <a:schemeClr val="accent2"/>
                </a:solidFill>
                <a:latin typeface="Arial"/>
                <a:cs typeface="Arial"/>
              </a:rPr>
              <a:t>Weighing benefits outcomes - pharmacotherapy</a:t>
            </a:r>
          </a:p>
        </p:txBody>
      </p:sp>
      <p:sp>
        <p:nvSpPr>
          <p:cNvPr id="2" name="Content Placeholder 2">
            <a:extLst>
              <a:ext uri="{FF2B5EF4-FFF2-40B4-BE49-F238E27FC236}">
                <a16:creationId xmlns:a16="http://schemas.microsoft.com/office/drawing/2014/main" id="{B182BEAB-9D8D-6ECC-075A-8FD000B1D1D1}"/>
              </a:ext>
            </a:extLst>
          </p:cNvPr>
          <p:cNvSpPr txBox="1">
            <a:spLocks/>
          </p:cNvSpPr>
          <p:nvPr/>
        </p:nvSpPr>
        <p:spPr>
          <a:xfrm>
            <a:off x="1319336" y="1700402"/>
            <a:ext cx="7377710" cy="4580964"/>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CA" sz="2000" b="1" dirty="0">
                <a:effectLst/>
                <a:latin typeface="Helvetica"/>
                <a:ea typeface="Calibri"/>
                <a:cs typeface="Arial"/>
              </a:rPr>
              <a:t>Benefits</a:t>
            </a:r>
          </a:p>
          <a:p>
            <a:r>
              <a:rPr lang="en-CA" dirty="0">
                <a:effectLst/>
                <a:latin typeface="Arial"/>
                <a:ea typeface="Calibri"/>
                <a:cs typeface="Arial"/>
              </a:rPr>
              <a:t>Bupropion, </a:t>
            </a:r>
            <a:r>
              <a:rPr lang="en-CA" dirty="0" err="1">
                <a:effectLst/>
                <a:latin typeface="Arial"/>
                <a:ea typeface="Calibri"/>
                <a:cs typeface="Arial"/>
              </a:rPr>
              <a:t>cytisine</a:t>
            </a:r>
            <a:r>
              <a:rPr lang="en-CA" dirty="0">
                <a:effectLst/>
                <a:latin typeface="Arial"/>
                <a:ea typeface="Calibri"/>
                <a:cs typeface="Arial"/>
              </a:rPr>
              <a:t>, NRT, and varenicline </a:t>
            </a:r>
            <a:endParaRPr lang="en-CA" dirty="0">
              <a:ea typeface="Calibri"/>
            </a:endParaRPr>
          </a:p>
          <a:p>
            <a:pPr lvl="1">
              <a:lnSpc>
                <a:spcPct val="90000"/>
              </a:lnSpc>
            </a:pPr>
            <a:r>
              <a:rPr lang="en-CA" sz="1800" dirty="0">
                <a:latin typeface="Arial"/>
                <a:ea typeface="Calibri"/>
                <a:cs typeface="Arial"/>
              </a:rPr>
              <a:t>Increased quitting by a small to large amount</a:t>
            </a:r>
          </a:p>
          <a:p>
            <a:pPr marL="400050"/>
            <a:r>
              <a:rPr lang="en-CA" dirty="0">
                <a:latin typeface="Arial"/>
                <a:ea typeface="Calibri"/>
                <a:cs typeface="Arial"/>
              </a:rPr>
              <a:t>Combined pharmacotherapy and behavioural interventions were also effective</a:t>
            </a:r>
            <a:endParaRPr lang="en-CA" dirty="0">
              <a:ea typeface="Calibri"/>
            </a:endParaRPr>
          </a:p>
          <a:p>
            <a:pPr lvl="1">
              <a:buFont typeface="Wingdings" panose="020B0604020202020204" pitchFamily="34" charset="0"/>
              <a:buChar char="Ø"/>
            </a:pPr>
            <a:endParaRPr lang="en-CA" dirty="0">
              <a:latin typeface="Arial"/>
              <a:ea typeface="Calibri"/>
              <a:cs typeface="Arial"/>
            </a:endParaRPr>
          </a:p>
          <a:p>
            <a:r>
              <a:rPr lang="en-CA" sz="2000" dirty="0">
                <a:effectLst/>
                <a:latin typeface="Arial"/>
                <a:ea typeface="Calibri"/>
                <a:cs typeface="Arial"/>
              </a:rPr>
              <a:t>St. John’s Wort </a:t>
            </a:r>
            <a:endParaRPr lang="en-CA" sz="2000" dirty="0">
              <a:latin typeface="Arial"/>
              <a:ea typeface="Calibri"/>
              <a:cs typeface="Arial"/>
            </a:endParaRPr>
          </a:p>
          <a:p>
            <a:pPr marL="800100" lvl="1"/>
            <a:r>
              <a:rPr lang="en-CA" sz="1800" dirty="0">
                <a:latin typeface="Arial"/>
                <a:ea typeface="Calibri"/>
                <a:cs typeface="Arial"/>
              </a:rPr>
              <a:t>Decreased smokers quitting by a small amount (data very imprecise)</a:t>
            </a:r>
          </a:p>
          <a:p>
            <a:r>
              <a:rPr lang="en-CA" sz="2000" dirty="0">
                <a:effectLst/>
                <a:latin typeface="Arial"/>
                <a:ea typeface="Calibri"/>
                <a:cs typeface="Arial"/>
              </a:rPr>
              <a:t>S-Adenosyl-L-Methionine had </a:t>
            </a:r>
            <a:endParaRPr lang="en-CA" sz="2000" dirty="0">
              <a:latin typeface="Arial"/>
              <a:ea typeface="Calibri"/>
              <a:cs typeface="Arial"/>
            </a:endParaRPr>
          </a:p>
          <a:p>
            <a:pPr marL="800100" lvl="1"/>
            <a:r>
              <a:rPr lang="en-CA" sz="1800" dirty="0">
                <a:latin typeface="Arial"/>
                <a:ea typeface="Calibri"/>
                <a:cs typeface="Arial"/>
              </a:rPr>
              <a:t>Very uncertain impact on cessation</a:t>
            </a:r>
          </a:p>
        </p:txBody>
      </p:sp>
      <p:pic>
        <p:nvPicPr>
          <p:cNvPr id="7" name="Graphic 6">
            <a:extLst>
              <a:ext uri="{FF2B5EF4-FFF2-40B4-BE49-F238E27FC236}">
                <a16:creationId xmlns:a16="http://schemas.microsoft.com/office/drawing/2014/main" id="{41EC2761-EE80-7943-383D-654EF421F3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3173" y="1520647"/>
            <a:ext cx="765123" cy="765123"/>
          </a:xfrm>
          <a:prstGeom prst="rect">
            <a:avLst/>
          </a:prstGeom>
        </p:spPr>
      </p:pic>
      <p:pic>
        <p:nvPicPr>
          <p:cNvPr id="8" name="Picture 7" descr="A blue and white pills and a jar&#10;&#10;AI-generated content may be incorrect.">
            <a:extLst>
              <a:ext uri="{FF2B5EF4-FFF2-40B4-BE49-F238E27FC236}">
                <a16:creationId xmlns:a16="http://schemas.microsoft.com/office/drawing/2014/main" id="{47697E50-B6DB-C469-D1E0-69C100D2553F}"/>
              </a:ext>
            </a:extLst>
          </p:cNvPr>
          <p:cNvPicPr>
            <a:picLocks noChangeAspect="1"/>
          </p:cNvPicPr>
          <p:nvPr/>
        </p:nvPicPr>
        <p:blipFill>
          <a:blip r:embed="rId5"/>
          <a:stretch>
            <a:fillRect/>
          </a:stretch>
        </p:blipFill>
        <p:spPr>
          <a:xfrm>
            <a:off x="6840197" y="5177728"/>
            <a:ext cx="1368751" cy="1454832"/>
          </a:xfrm>
          <a:prstGeom prst="rect">
            <a:avLst/>
          </a:prstGeom>
        </p:spPr>
      </p:pic>
      <p:pic>
        <p:nvPicPr>
          <p:cNvPr id="9" name="Graphic 8">
            <a:extLst>
              <a:ext uri="{FF2B5EF4-FFF2-40B4-BE49-F238E27FC236}">
                <a16:creationId xmlns:a16="http://schemas.microsoft.com/office/drawing/2014/main" id="{D201E589-A344-C23C-BB13-AF2A4AF7934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0761" y="4028453"/>
            <a:ext cx="765123" cy="765123"/>
          </a:xfrm>
          <a:prstGeom prst="rect">
            <a:avLst/>
          </a:prstGeom>
        </p:spPr>
      </p:pic>
      <p:cxnSp>
        <p:nvCxnSpPr>
          <p:cNvPr id="10" name="Straight Arrow Connector 9">
            <a:extLst>
              <a:ext uri="{FF2B5EF4-FFF2-40B4-BE49-F238E27FC236}">
                <a16:creationId xmlns:a16="http://schemas.microsoft.com/office/drawing/2014/main" id="{6A35FA4F-3037-51DF-2996-FDAAE53BE0A9}"/>
              </a:ext>
            </a:extLst>
          </p:cNvPr>
          <p:cNvCxnSpPr/>
          <p:nvPr/>
        </p:nvCxnSpPr>
        <p:spPr>
          <a:xfrm>
            <a:off x="518512" y="3805015"/>
            <a:ext cx="8164963"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01701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0118F-3D4D-ABCD-7850-30860334C14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B83CAC-1302-5C3E-DA62-D48CD3ED7F6B}"/>
              </a:ext>
            </a:extLst>
          </p:cNvPr>
          <p:cNvSpPr>
            <a:spLocks noGrp="1"/>
          </p:cNvSpPr>
          <p:nvPr>
            <p:ph idx="1"/>
          </p:nvPr>
        </p:nvSpPr>
        <p:spPr>
          <a:xfrm>
            <a:off x="576392" y="1713604"/>
            <a:ext cx="7906298" cy="4580963"/>
          </a:xfrm>
        </p:spPr>
        <p:txBody>
          <a:bodyPr vert="horz" lIns="91440" tIns="45720" rIns="91440" bIns="45720" rtlCol="0" anchor="t">
            <a:noAutofit/>
          </a:bodyPr>
          <a:lstStyle/>
          <a:p>
            <a:pPr marL="457200" lvl="1" indent="0">
              <a:spcBef>
                <a:spcPts val="0"/>
              </a:spcBef>
              <a:spcAft>
                <a:spcPts val="1200"/>
              </a:spcAft>
              <a:buNone/>
            </a:pPr>
            <a:endParaRPr lang="en-CA" sz="1800"/>
          </a:p>
          <a:p>
            <a:pPr>
              <a:spcBef>
                <a:spcPts val="0"/>
              </a:spcBef>
              <a:spcAft>
                <a:spcPts val="1200"/>
              </a:spcAft>
            </a:pPr>
            <a:endParaRPr lang="en-US" sz="2200"/>
          </a:p>
        </p:txBody>
      </p:sp>
      <p:sp>
        <p:nvSpPr>
          <p:cNvPr id="4" name="Slide Number Placeholder 3">
            <a:extLst>
              <a:ext uri="{FF2B5EF4-FFF2-40B4-BE49-F238E27FC236}">
                <a16:creationId xmlns:a16="http://schemas.microsoft.com/office/drawing/2014/main" id="{522481C0-C2FE-65F8-FD13-BAF3FC5A08D3}"/>
              </a:ext>
            </a:extLst>
          </p:cNvPr>
          <p:cNvSpPr>
            <a:spLocks noGrp="1"/>
          </p:cNvSpPr>
          <p:nvPr>
            <p:ph type="sldNum" sz="quarter" idx="12"/>
          </p:nvPr>
        </p:nvSpPr>
        <p:spPr/>
        <p:txBody>
          <a:bodyPr/>
          <a:lstStyle/>
          <a:p>
            <a:fld id="{E3D5E142-BA66-4577-AABD-3D3B043058E5}" type="slidenum">
              <a:rPr lang="en-US" smtClean="0"/>
              <a:pPr/>
              <a:t>49</a:t>
            </a:fld>
            <a:endParaRPr lang="en-US"/>
          </a:p>
        </p:txBody>
      </p:sp>
      <p:sp>
        <p:nvSpPr>
          <p:cNvPr id="6" name="Title 1">
            <a:extLst>
              <a:ext uri="{FF2B5EF4-FFF2-40B4-BE49-F238E27FC236}">
                <a16:creationId xmlns:a16="http://schemas.microsoft.com/office/drawing/2014/main" id="{B5CE616A-CAAB-B5D9-6886-F9C8B6505551}"/>
              </a:ext>
            </a:extLst>
          </p:cNvPr>
          <p:cNvSpPr txBox="1">
            <a:spLocks/>
          </p:cNvSpPr>
          <p:nvPr/>
        </p:nvSpPr>
        <p:spPr>
          <a:xfrm>
            <a:off x="457200" y="533400"/>
            <a:ext cx="8229600" cy="76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r>
              <a:rPr lang="en-US" sz="2600">
                <a:solidFill>
                  <a:schemeClr val="accent2"/>
                </a:solidFill>
                <a:latin typeface="Arial"/>
                <a:cs typeface="Arial"/>
              </a:rPr>
              <a:t>Weighing harms - pharmacotherapy</a:t>
            </a:r>
          </a:p>
        </p:txBody>
      </p:sp>
      <p:sp>
        <p:nvSpPr>
          <p:cNvPr id="2" name="Content Placeholder 2">
            <a:extLst>
              <a:ext uri="{FF2B5EF4-FFF2-40B4-BE49-F238E27FC236}">
                <a16:creationId xmlns:a16="http://schemas.microsoft.com/office/drawing/2014/main" id="{122FB66E-8C3C-6141-74B2-A40DF0110376}"/>
              </a:ext>
            </a:extLst>
          </p:cNvPr>
          <p:cNvSpPr txBox="1">
            <a:spLocks/>
          </p:cNvSpPr>
          <p:nvPr/>
        </p:nvSpPr>
        <p:spPr>
          <a:xfrm>
            <a:off x="1325299" y="1287139"/>
            <a:ext cx="7650402" cy="3796095"/>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Bef>
                <a:spcPts val="1400"/>
              </a:spcBef>
              <a:buNone/>
            </a:pPr>
            <a:r>
              <a:rPr lang="en-US" b="1">
                <a:latin typeface="Arial"/>
                <a:ea typeface="Calibri"/>
                <a:cs typeface="Arial"/>
              </a:rPr>
              <a:t>Relevant Harms: Small increase in adverse events</a:t>
            </a:r>
            <a:endParaRPr lang="en-US"/>
          </a:p>
          <a:p>
            <a:pPr>
              <a:lnSpc>
                <a:spcPct val="150000"/>
              </a:lnSpc>
              <a:spcBef>
                <a:spcPts val="600"/>
              </a:spcBef>
            </a:pPr>
            <a:r>
              <a:rPr lang="en-CA" sz="2000" b="1">
                <a:latin typeface="Arial"/>
                <a:ea typeface="Calibri"/>
                <a:cs typeface="Arial"/>
              </a:rPr>
              <a:t>Bupropion</a:t>
            </a:r>
            <a:r>
              <a:rPr lang="en-CA" sz="2000">
                <a:latin typeface="Arial"/>
                <a:ea typeface="Calibri"/>
                <a:cs typeface="Arial"/>
              </a:rPr>
              <a:t>: anxiety, insomnia</a:t>
            </a:r>
          </a:p>
          <a:p>
            <a:pPr>
              <a:lnSpc>
                <a:spcPct val="150000"/>
              </a:lnSpc>
              <a:spcBef>
                <a:spcPts val="600"/>
              </a:spcBef>
            </a:pPr>
            <a:r>
              <a:rPr lang="en-CA" sz="2000" b="1" err="1">
                <a:latin typeface="Arial"/>
                <a:ea typeface="Calibri"/>
                <a:cs typeface="Arial"/>
              </a:rPr>
              <a:t>Cytisine</a:t>
            </a:r>
            <a:r>
              <a:rPr lang="en-CA" sz="2000">
                <a:latin typeface="Arial"/>
                <a:ea typeface="Calibri"/>
                <a:cs typeface="Arial"/>
              </a:rPr>
              <a:t>: nausea, dry mouth, sleep problems</a:t>
            </a:r>
          </a:p>
          <a:p>
            <a:pPr>
              <a:lnSpc>
                <a:spcPct val="150000"/>
              </a:lnSpc>
              <a:spcBef>
                <a:spcPts val="600"/>
              </a:spcBef>
            </a:pPr>
            <a:r>
              <a:rPr lang="en-CA" sz="2000" b="1">
                <a:latin typeface="Arial"/>
                <a:ea typeface="Calibri"/>
                <a:cs typeface="Arial"/>
              </a:rPr>
              <a:t>NRT</a:t>
            </a:r>
            <a:r>
              <a:rPr lang="en-CA" sz="2000">
                <a:latin typeface="Arial"/>
                <a:ea typeface="Calibri"/>
                <a:cs typeface="Arial"/>
              </a:rPr>
              <a:t>: palpitations, chest pain</a:t>
            </a:r>
          </a:p>
          <a:p>
            <a:pPr>
              <a:lnSpc>
                <a:spcPct val="150000"/>
              </a:lnSpc>
              <a:spcBef>
                <a:spcPts val="600"/>
              </a:spcBef>
            </a:pPr>
            <a:r>
              <a:rPr lang="en-CA" sz="2000" b="1">
                <a:latin typeface="Arial"/>
                <a:ea typeface="Calibri"/>
                <a:cs typeface="Arial"/>
              </a:rPr>
              <a:t>Varenicline</a:t>
            </a:r>
            <a:r>
              <a:rPr lang="en-CA" sz="2000">
                <a:latin typeface="Arial"/>
                <a:ea typeface="Calibri"/>
                <a:cs typeface="Arial"/>
              </a:rPr>
              <a:t>: nausea, insomnia, abnormal dreams, headaches</a:t>
            </a:r>
            <a:endParaRPr lang="en-CA" sz="2000">
              <a:ea typeface="Calibri"/>
            </a:endParaRPr>
          </a:p>
          <a:p>
            <a:pPr lvl="1">
              <a:lnSpc>
                <a:spcPct val="150000"/>
              </a:lnSpc>
              <a:spcBef>
                <a:spcPts val="600"/>
              </a:spcBef>
              <a:buFont typeface="Courier New" panose="020B0604020202020204" pitchFamily="34" charset="0"/>
              <a:buChar char="o"/>
            </a:pPr>
            <a:r>
              <a:rPr lang="en-CA">
                <a:latin typeface="Arial"/>
                <a:ea typeface="Calibri"/>
                <a:cs typeface="Arial"/>
              </a:rPr>
              <a:t>Serious adverse events (most not treatment-related) </a:t>
            </a:r>
          </a:p>
        </p:txBody>
      </p:sp>
      <p:pic>
        <p:nvPicPr>
          <p:cNvPr id="7" name="Graphic 6">
            <a:extLst>
              <a:ext uri="{FF2B5EF4-FFF2-40B4-BE49-F238E27FC236}">
                <a16:creationId xmlns:a16="http://schemas.microsoft.com/office/drawing/2014/main" id="{980D281E-231A-99FE-442A-10DEC15E01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047" y="1286032"/>
            <a:ext cx="765123" cy="765123"/>
          </a:xfrm>
          <a:prstGeom prst="rect">
            <a:avLst/>
          </a:prstGeom>
        </p:spPr>
      </p:pic>
      <p:cxnSp>
        <p:nvCxnSpPr>
          <p:cNvPr id="12" name="Straight Arrow Connector 11">
            <a:extLst>
              <a:ext uri="{FF2B5EF4-FFF2-40B4-BE49-F238E27FC236}">
                <a16:creationId xmlns:a16="http://schemas.microsoft.com/office/drawing/2014/main" id="{25DEDC12-1FD6-22CD-A692-5E9716CADDA6}"/>
              </a:ext>
            </a:extLst>
          </p:cNvPr>
          <p:cNvCxnSpPr>
            <a:cxnSpLocks/>
          </p:cNvCxnSpPr>
          <p:nvPr/>
        </p:nvCxnSpPr>
        <p:spPr>
          <a:xfrm>
            <a:off x="572560" y="4662776"/>
            <a:ext cx="8070136" cy="3851"/>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DC143B2-1009-9F1F-D5F7-83188BA535DB}"/>
              </a:ext>
            </a:extLst>
          </p:cNvPr>
          <p:cNvSpPr txBox="1"/>
          <p:nvPr/>
        </p:nvSpPr>
        <p:spPr>
          <a:xfrm>
            <a:off x="566131" y="4785939"/>
            <a:ext cx="8080127" cy="1200329"/>
          </a:xfrm>
          <a:prstGeom prst="rect">
            <a:avLst/>
          </a:prstGeom>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2400">
                <a:latin typeface="Arial"/>
                <a:cs typeface="Arial"/>
              </a:rPr>
              <a:t>Overall: The Task Force judged that the small increase in harms was clearly outweighed </a:t>
            </a:r>
            <a:endParaRPr lang="en-US" sz="2400">
              <a:latin typeface="Arial"/>
              <a:cs typeface="Arial"/>
            </a:endParaRPr>
          </a:p>
          <a:p>
            <a:pPr algn="ctr"/>
            <a:r>
              <a:rPr lang="en-CA" sz="2400">
                <a:latin typeface="Arial"/>
                <a:cs typeface="Arial"/>
              </a:rPr>
              <a:t>by the benefits of quitting smoking.</a:t>
            </a:r>
            <a:endParaRPr lang="en-US" sz="2400">
              <a:latin typeface="Arial"/>
              <a:cs typeface="Arial"/>
            </a:endParaRPr>
          </a:p>
        </p:txBody>
      </p:sp>
    </p:spTree>
    <p:extLst>
      <p:ext uri="{BB962C8B-B14F-4D97-AF65-F5344CB8AC3E}">
        <p14:creationId xmlns:p14="http://schemas.microsoft.com/office/powerpoint/2010/main" val="3694994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A4428E-76EA-8479-FF48-1F5A8AFFB751}"/>
              </a:ext>
            </a:extLst>
          </p:cNvPr>
          <p:cNvSpPr>
            <a:spLocks noGrp="1"/>
          </p:cNvSpPr>
          <p:nvPr>
            <p:ph type="title"/>
          </p:nvPr>
        </p:nvSpPr>
        <p:spPr/>
        <p:txBody>
          <a:bodyPr>
            <a:normAutofit/>
          </a:bodyPr>
          <a:lstStyle/>
          <a:p>
            <a:r>
              <a:rPr lang="fr-FR" sz="2800" err="1">
                <a:solidFill>
                  <a:srgbClr val="007BC3"/>
                </a:solidFill>
                <a:latin typeface="Arial"/>
                <a:cs typeface="Arial"/>
              </a:rPr>
              <a:t>Today’s</a:t>
            </a:r>
            <a:r>
              <a:rPr lang="fr-FR" sz="2800">
                <a:solidFill>
                  <a:srgbClr val="007BC3"/>
                </a:solidFill>
                <a:latin typeface="Arial"/>
                <a:cs typeface="Arial"/>
              </a:rPr>
              <a:t> plan</a:t>
            </a:r>
            <a:endParaRPr lang="fr-FR" sz="2800">
              <a:solidFill>
                <a:srgbClr val="1AA3D4"/>
              </a:solidFill>
            </a:endParaRPr>
          </a:p>
        </p:txBody>
      </p:sp>
      <p:sp>
        <p:nvSpPr>
          <p:cNvPr id="3" name="Espace réservé du contenu 2">
            <a:extLst>
              <a:ext uri="{FF2B5EF4-FFF2-40B4-BE49-F238E27FC236}">
                <a16:creationId xmlns:a16="http://schemas.microsoft.com/office/drawing/2014/main" id="{D350ADDF-713C-30E2-C6FB-B33C24E1546F}"/>
              </a:ext>
            </a:extLst>
          </p:cNvPr>
          <p:cNvSpPr>
            <a:spLocks noGrp="1"/>
          </p:cNvSpPr>
          <p:nvPr>
            <p:ph idx="1"/>
          </p:nvPr>
        </p:nvSpPr>
        <p:spPr/>
        <p:txBody>
          <a:bodyPr/>
          <a:lstStyle/>
          <a:p>
            <a:r>
              <a:rPr lang="fr-FR"/>
              <a:t>Who </a:t>
            </a:r>
            <a:r>
              <a:rPr lang="fr-FR" err="1"/>
              <a:t>worked</a:t>
            </a:r>
            <a:r>
              <a:rPr lang="fr-FR"/>
              <a:t> on the </a:t>
            </a:r>
            <a:r>
              <a:rPr lang="fr-FR" err="1"/>
              <a:t>recommendations</a:t>
            </a:r>
            <a:r>
              <a:rPr lang="fr-FR"/>
              <a:t>?</a:t>
            </a:r>
          </a:p>
          <a:p>
            <a:r>
              <a:rPr lang="fr-FR"/>
              <a:t>What </a:t>
            </a:r>
            <a:r>
              <a:rPr lang="fr-FR" err="1"/>
              <a:t>were</a:t>
            </a:r>
            <a:r>
              <a:rPr lang="fr-FR"/>
              <a:t> </a:t>
            </a:r>
            <a:r>
              <a:rPr lang="fr-FR" err="1"/>
              <a:t>our</a:t>
            </a:r>
            <a:r>
              <a:rPr lang="fr-FR"/>
              <a:t> questions?</a:t>
            </a:r>
          </a:p>
          <a:p>
            <a:r>
              <a:rPr lang="fr-FR"/>
              <a:t>How </a:t>
            </a:r>
            <a:r>
              <a:rPr lang="fr-FR" err="1"/>
              <a:t>did</a:t>
            </a:r>
            <a:r>
              <a:rPr lang="fr-FR"/>
              <a:t> </a:t>
            </a:r>
            <a:r>
              <a:rPr lang="fr-FR" err="1"/>
              <a:t>we</a:t>
            </a:r>
            <a:r>
              <a:rPr lang="fr-FR"/>
              <a:t> </a:t>
            </a:r>
            <a:r>
              <a:rPr lang="fr-FR" err="1"/>
              <a:t>answer</a:t>
            </a:r>
            <a:r>
              <a:rPr lang="fr-FR"/>
              <a:t> </a:t>
            </a:r>
            <a:r>
              <a:rPr lang="fr-FR" err="1"/>
              <a:t>those</a:t>
            </a:r>
            <a:r>
              <a:rPr lang="fr-FR"/>
              <a:t> questions?</a:t>
            </a:r>
          </a:p>
          <a:p>
            <a:endParaRPr lang="fr-FR"/>
          </a:p>
          <a:p>
            <a:r>
              <a:rPr lang="fr-FR"/>
              <a:t>The </a:t>
            </a:r>
            <a:r>
              <a:rPr lang="fr-FR" err="1"/>
              <a:t>recommendations</a:t>
            </a:r>
            <a:r>
              <a:rPr lang="fr-FR"/>
              <a:t> and </a:t>
            </a:r>
            <a:r>
              <a:rPr lang="fr-FR" err="1"/>
              <a:t>their</a:t>
            </a:r>
            <a:r>
              <a:rPr lang="fr-FR"/>
              <a:t> </a:t>
            </a:r>
            <a:r>
              <a:rPr lang="fr-FR" err="1"/>
              <a:t>rationale</a:t>
            </a:r>
            <a:endParaRPr lang="fr-FR"/>
          </a:p>
          <a:p>
            <a:r>
              <a:rPr lang="fr-FR"/>
              <a:t>Tools for the </a:t>
            </a:r>
            <a:r>
              <a:rPr lang="fr-FR" err="1"/>
              <a:t>recommendations</a:t>
            </a:r>
            <a:endParaRPr lang="fr-FR"/>
          </a:p>
        </p:txBody>
      </p:sp>
      <p:sp>
        <p:nvSpPr>
          <p:cNvPr id="4" name="Espace réservé du numéro de diapositive 3">
            <a:extLst>
              <a:ext uri="{FF2B5EF4-FFF2-40B4-BE49-F238E27FC236}">
                <a16:creationId xmlns:a16="http://schemas.microsoft.com/office/drawing/2014/main" id="{32079F7A-CDA9-2BC3-8C90-D7599D455E48}"/>
              </a:ext>
            </a:extLst>
          </p:cNvPr>
          <p:cNvSpPr>
            <a:spLocks noGrp="1"/>
          </p:cNvSpPr>
          <p:nvPr>
            <p:ph type="sldNum" sz="quarter" idx="12"/>
          </p:nvPr>
        </p:nvSpPr>
        <p:spPr/>
        <p:txBody>
          <a:bodyPr/>
          <a:lstStyle/>
          <a:p>
            <a:fld id="{E3D5E142-BA66-4577-AABD-3D3B043058E5}" type="slidenum">
              <a:rPr lang="en-US" smtClean="0"/>
              <a:pPr/>
              <a:t>5</a:t>
            </a:fld>
            <a:endParaRPr lang="en-US"/>
          </a:p>
        </p:txBody>
      </p:sp>
      <p:pic>
        <p:nvPicPr>
          <p:cNvPr id="12290" name="Picture 2" descr="February 5, 2015 – Hosk's Dynamic Blog">
            <a:extLst>
              <a:ext uri="{FF2B5EF4-FFF2-40B4-BE49-F238E27FC236}">
                <a16:creationId xmlns:a16="http://schemas.microsoft.com/office/drawing/2014/main" id="{C5A8D282-5B27-EE88-581E-995C8241BDA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30593" y="3925099"/>
            <a:ext cx="2071255" cy="207125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7850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D845B-16FE-AAAA-84CC-3403A14EA72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319243-A16C-FACB-384D-BBF513818CC3}"/>
              </a:ext>
            </a:extLst>
          </p:cNvPr>
          <p:cNvSpPr>
            <a:spLocks noGrp="1"/>
          </p:cNvSpPr>
          <p:nvPr>
            <p:ph idx="1"/>
          </p:nvPr>
        </p:nvSpPr>
        <p:spPr>
          <a:xfrm>
            <a:off x="576392" y="1713605"/>
            <a:ext cx="7906298" cy="4038600"/>
          </a:xfrm>
        </p:spPr>
        <p:txBody>
          <a:bodyPr vert="horz" lIns="91440" tIns="45720" rIns="91440" bIns="45720" rtlCol="0" anchor="t">
            <a:noAutofit/>
          </a:bodyPr>
          <a:lstStyle/>
          <a:p>
            <a:pPr marL="457200" lvl="1" indent="0">
              <a:spcBef>
                <a:spcPts val="0"/>
              </a:spcBef>
              <a:spcAft>
                <a:spcPts val="1200"/>
              </a:spcAft>
              <a:buNone/>
            </a:pPr>
            <a:endParaRPr lang="en-CA" sz="1800"/>
          </a:p>
          <a:p>
            <a:pPr>
              <a:spcBef>
                <a:spcPts val="0"/>
              </a:spcBef>
              <a:spcAft>
                <a:spcPts val="1200"/>
              </a:spcAft>
            </a:pPr>
            <a:endParaRPr lang="en-US" sz="2200"/>
          </a:p>
        </p:txBody>
      </p:sp>
      <p:sp>
        <p:nvSpPr>
          <p:cNvPr id="4" name="Slide Number Placeholder 3">
            <a:extLst>
              <a:ext uri="{FF2B5EF4-FFF2-40B4-BE49-F238E27FC236}">
                <a16:creationId xmlns:a16="http://schemas.microsoft.com/office/drawing/2014/main" id="{EE9BA55E-D6D7-4772-63E7-623E1BC950F5}"/>
              </a:ext>
            </a:extLst>
          </p:cNvPr>
          <p:cNvSpPr>
            <a:spLocks noGrp="1"/>
          </p:cNvSpPr>
          <p:nvPr>
            <p:ph type="sldNum" sz="quarter" idx="12"/>
          </p:nvPr>
        </p:nvSpPr>
        <p:spPr/>
        <p:txBody>
          <a:bodyPr/>
          <a:lstStyle/>
          <a:p>
            <a:fld id="{E3D5E142-BA66-4577-AABD-3D3B043058E5}" type="slidenum">
              <a:rPr lang="en-US" smtClean="0"/>
              <a:pPr/>
              <a:t>50</a:t>
            </a:fld>
            <a:endParaRPr lang="en-US"/>
          </a:p>
        </p:txBody>
      </p:sp>
      <p:sp>
        <p:nvSpPr>
          <p:cNvPr id="6" name="Title 1">
            <a:extLst>
              <a:ext uri="{FF2B5EF4-FFF2-40B4-BE49-F238E27FC236}">
                <a16:creationId xmlns:a16="http://schemas.microsoft.com/office/drawing/2014/main" id="{647A8605-9369-C924-1804-0DE5683451B6}"/>
              </a:ext>
            </a:extLst>
          </p:cNvPr>
          <p:cNvSpPr txBox="1">
            <a:spLocks/>
          </p:cNvSpPr>
          <p:nvPr/>
        </p:nvSpPr>
        <p:spPr>
          <a:xfrm>
            <a:off x="457200" y="533400"/>
            <a:ext cx="8229600" cy="76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r>
              <a:rPr lang="en-US" sz="2600">
                <a:solidFill>
                  <a:schemeClr val="accent2"/>
                </a:solidFill>
                <a:latin typeface="Arial"/>
                <a:cs typeface="Arial"/>
              </a:rPr>
              <a:t>Weighing benefits and harms – Other therapies</a:t>
            </a:r>
          </a:p>
        </p:txBody>
      </p:sp>
      <p:sp>
        <p:nvSpPr>
          <p:cNvPr id="2" name="Content Placeholder 2">
            <a:extLst>
              <a:ext uri="{FF2B5EF4-FFF2-40B4-BE49-F238E27FC236}">
                <a16:creationId xmlns:a16="http://schemas.microsoft.com/office/drawing/2014/main" id="{3EE65201-963B-0ACB-7FE4-A579334A8240}"/>
              </a:ext>
            </a:extLst>
          </p:cNvPr>
          <p:cNvSpPr txBox="1">
            <a:spLocks/>
          </p:cNvSpPr>
          <p:nvPr/>
        </p:nvSpPr>
        <p:spPr>
          <a:xfrm>
            <a:off x="1344973" y="1713605"/>
            <a:ext cx="7352073" cy="4568146"/>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CA" sz="2000" b="1">
                <a:effectLst/>
                <a:latin typeface="Helvetica"/>
                <a:ea typeface="Calibri"/>
                <a:cs typeface="Arial"/>
              </a:rPr>
              <a:t>Benefits</a:t>
            </a:r>
          </a:p>
          <a:p>
            <a:r>
              <a:rPr lang="en-CA" sz="2000">
                <a:latin typeface="Helvetica"/>
                <a:ea typeface="Calibri"/>
                <a:cs typeface="Helvetica"/>
              </a:rPr>
              <a:t>Evidence showed there may be no benefit for acupuncture</a:t>
            </a:r>
          </a:p>
          <a:p>
            <a:r>
              <a:rPr lang="en-CA" sz="2000">
                <a:latin typeface="Helvetica"/>
                <a:ea typeface="Calibri"/>
                <a:cs typeface="Arial"/>
              </a:rPr>
              <a:t>Very uncertain whether any benefits for </a:t>
            </a:r>
            <a:r>
              <a:rPr lang="en-CA" sz="2000">
                <a:effectLst/>
                <a:latin typeface="Helvetica"/>
                <a:ea typeface="Calibri"/>
                <a:cs typeface="Arial"/>
              </a:rPr>
              <a:t>hypnotherapy, continuous auricular stimulation, laser therapy, and electrostimulation</a:t>
            </a:r>
            <a:r>
              <a:rPr lang="en-CA" sz="2000">
                <a:latin typeface="Helvetica"/>
                <a:ea typeface="Calibri"/>
                <a:cs typeface="Arial"/>
              </a:rPr>
              <a:t> </a:t>
            </a:r>
            <a:r>
              <a:rPr lang="en-CA" sz="2000">
                <a:effectLst/>
                <a:latin typeface="Helvetica"/>
                <a:ea typeface="Calibri"/>
                <a:cs typeface="Arial"/>
              </a:rPr>
              <a:t> </a:t>
            </a:r>
            <a:endParaRPr lang="en-CA"/>
          </a:p>
          <a:p>
            <a:pPr marL="0" indent="0">
              <a:buNone/>
            </a:pPr>
            <a:endParaRPr lang="en-US" sz="2000">
              <a:latin typeface="Arial"/>
              <a:ea typeface="Calibri" panose="020F0502020204030204" pitchFamily="34" charset="0"/>
              <a:cs typeface="Arial"/>
            </a:endParaRPr>
          </a:p>
          <a:p>
            <a:pPr marL="0" indent="0">
              <a:buNone/>
            </a:pPr>
            <a:r>
              <a:rPr lang="en-US" sz="2000" b="1">
                <a:latin typeface="Arial"/>
                <a:ea typeface="Calibri"/>
                <a:cs typeface="Arial"/>
              </a:rPr>
              <a:t>Harms</a:t>
            </a:r>
          </a:p>
          <a:p>
            <a:r>
              <a:rPr lang="en-CA" sz="2000">
                <a:latin typeface="Helvetica"/>
                <a:ea typeface="Calibri"/>
                <a:cs typeface="Arial"/>
              </a:rPr>
              <a:t>Lack of evidence on harms for hypnotherapy, acupuncture, continuous auricular stimulation, laser therapy, or electrostimulation </a:t>
            </a:r>
          </a:p>
        </p:txBody>
      </p:sp>
      <p:pic>
        <p:nvPicPr>
          <p:cNvPr id="7" name="Graphic 6">
            <a:extLst>
              <a:ext uri="{FF2B5EF4-FFF2-40B4-BE49-F238E27FC236}">
                <a16:creationId xmlns:a16="http://schemas.microsoft.com/office/drawing/2014/main" id="{7D3E9158-B41F-0A67-8B36-520FAD579F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6082" y="3907357"/>
            <a:ext cx="765123" cy="765123"/>
          </a:xfrm>
          <a:prstGeom prst="rect">
            <a:avLst/>
          </a:prstGeom>
        </p:spPr>
      </p:pic>
      <p:pic>
        <p:nvPicPr>
          <p:cNvPr id="9" name="Graphic 8">
            <a:extLst>
              <a:ext uri="{FF2B5EF4-FFF2-40B4-BE49-F238E27FC236}">
                <a16:creationId xmlns:a16="http://schemas.microsoft.com/office/drawing/2014/main" id="{2E916020-1EAF-EEB1-E0EA-1D36B3C096F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6082" y="1683017"/>
            <a:ext cx="765123" cy="765123"/>
          </a:xfrm>
          <a:prstGeom prst="rect">
            <a:avLst/>
          </a:prstGeom>
        </p:spPr>
      </p:pic>
      <p:cxnSp>
        <p:nvCxnSpPr>
          <p:cNvPr id="8" name="Straight Arrow Connector 7">
            <a:extLst>
              <a:ext uri="{FF2B5EF4-FFF2-40B4-BE49-F238E27FC236}">
                <a16:creationId xmlns:a16="http://schemas.microsoft.com/office/drawing/2014/main" id="{21971D21-0FCD-5C45-EA63-305BEFA47C1E}"/>
              </a:ext>
            </a:extLst>
          </p:cNvPr>
          <p:cNvCxnSpPr/>
          <p:nvPr/>
        </p:nvCxnSpPr>
        <p:spPr>
          <a:xfrm>
            <a:off x="529609" y="3620998"/>
            <a:ext cx="8164963"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85931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BC31A-BB10-9475-004C-EA0AE1437A7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A0844F-7FBD-0F98-31EB-F8160EF04B75}"/>
              </a:ext>
            </a:extLst>
          </p:cNvPr>
          <p:cNvSpPr>
            <a:spLocks noGrp="1"/>
          </p:cNvSpPr>
          <p:nvPr>
            <p:ph type="sldNum" sz="quarter" idx="12"/>
          </p:nvPr>
        </p:nvSpPr>
        <p:spPr/>
        <p:txBody>
          <a:bodyPr/>
          <a:lstStyle/>
          <a:p>
            <a:fld id="{E3D5E142-BA66-4577-AABD-3D3B043058E5}" type="slidenum">
              <a:rPr lang="en-US" smtClean="0"/>
              <a:pPr/>
              <a:t>51</a:t>
            </a:fld>
            <a:endParaRPr lang="en-US"/>
          </a:p>
        </p:txBody>
      </p:sp>
      <p:sp>
        <p:nvSpPr>
          <p:cNvPr id="6" name="Title 1">
            <a:extLst>
              <a:ext uri="{FF2B5EF4-FFF2-40B4-BE49-F238E27FC236}">
                <a16:creationId xmlns:a16="http://schemas.microsoft.com/office/drawing/2014/main" id="{6ACAB81E-B3DF-BCCB-F23D-51ACFC80E9F1}"/>
              </a:ext>
            </a:extLst>
          </p:cNvPr>
          <p:cNvSpPr txBox="1">
            <a:spLocks/>
          </p:cNvSpPr>
          <p:nvPr/>
        </p:nvSpPr>
        <p:spPr>
          <a:xfrm>
            <a:off x="457200" y="533400"/>
            <a:ext cx="8229600" cy="76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r>
              <a:rPr lang="en-US" sz="2600">
                <a:solidFill>
                  <a:schemeClr val="accent2"/>
                </a:solidFill>
                <a:latin typeface="Arial"/>
                <a:cs typeface="Arial"/>
              </a:rPr>
              <a:t>Weighing benefits and harms – e-cigarettes</a:t>
            </a:r>
          </a:p>
        </p:txBody>
      </p:sp>
      <p:sp>
        <p:nvSpPr>
          <p:cNvPr id="2" name="Content Placeholder 2">
            <a:extLst>
              <a:ext uri="{FF2B5EF4-FFF2-40B4-BE49-F238E27FC236}">
                <a16:creationId xmlns:a16="http://schemas.microsoft.com/office/drawing/2014/main" id="{A703445D-B684-2B70-830E-E43E0DEDEE41}"/>
              </a:ext>
            </a:extLst>
          </p:cNvPr>
          <p:cNvSpPr txBox="1">
            <a:spLocks/>
          </p:cNvSpPr>
          <p:nvPr/>
        </p:nvSpPr>
        <p:spPr>
          <a:xfrm>
            <a:off x="1373184" y="1520731"/>
            <a:ext cx="7313616" cy="4580964"/>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CA" b="1" dirty="0">
                <a:effectLst/>
                <a:latin typeface="Helvetica"/>
                <a:ea typeface="Calibri"/>
                <a:cs typeface="Arial"/>
              </a:rPr>
              <a:t>Benefits</a:t>
            </a:r>
          </a:p>
          <a:p>
            <a:r>
              <a:rPr lang="en-CA" dirty="0">
                <a:latin typeface="Helvetica"/>
                <a:cs typeface="Arial"/>
              </a:rPr>
              <a:t>With nicotine: </a:t>
            </a:r>
            <a:r>
              <a:rPr lang="en-CA" dirty="0">
                <a:solidFill>
                  <a:srgbClr val="000000"/>
                </a:solidFill>
                <a:latin typeface="Helvetica"/>
                <a:cs typeface="Arial"/>
              </a:rPr>
              <a:t> </a:t>
            </a:r>
            <a:r>
              <a:rPr lang="en-CA" sz="2400" dirty="0">
                <a:latin typeface="Arial"/>
                <a:cs typeface="Arial"/>
              </a:rPr>
              <a:t>May help with quitting smoking at 6+ months (small to moderate</a:t>
            </a:r>
            <a:r>
              <a:rPr lang="en-CA" dirty="0">
                <a:latin typeface="Arial"/>
                <a:cs typeface="Arial"/>
              </a:rPr>
              <a:t>)</a:t>
            </a:r>
            <a:endParaRPr lang="en-CA" sz="2400" dirty="0">
              <a:latin typeface="Arial"/>
              <a:cs typeface="Arial"/>
            </a:endParaRPr>
          </a:p>
          <a:p>
            <a:endParaRPr lang="en-CA">
              <a:solidFill>
                <a:srgbClr val="0070C0"/>
              </a:solidFill>
              <a:latin typeface="Arial"/>
              <a:cs typeface="Arial"/>
            </a:endParaRPr>
          </a:p>
          <a:p>
            <a:r>
              <a:rPr lang="en-CA" dirty="0">
                <a:latin typeface="Helvetica"/>
                <a:cs typeface="Arial"/>
              </a:rPr>
              <a:t>Without nicotine: </a:t>
            </a:r>
            <a:r>
              <a:rPr lang="en-CA" dirty="0">
                <a:solidFill>
                  <a:srgbClr val="000000"/>
                </a:solidFill>
                <a:latin typeface="Helvetica"/>
                <a:cs typeface="Arial"/>
              </a:rPr>
              <a:t> </a:t>
            </a:r>
            <a:r>
              <a:rPr lang="en-CA" sz="2400" dirty="0">
                <a:latin typeface="Arial"/>
                <a:cs typeface="Arial"/>
              </a:rPr>
              <a:t>May help with quitting smoking at 6 months (small) </a:t>
            </a:r>
          </a:p>
        </p:txBody>
      </p:sp>
      <p:pic>
        <p:nvPicPr>
          <p:cNvPr id="5" name="Graphic 4">
            <a:extLst>
              <a:ext uri="{FF2B5EF4-FFF2-40B4-BE49-F238E27FC236}">
                <a16:creationId xmlns:a16="http://schemas.microsoft.com/office/drawing/2014/main" id="{2C706F85-954C-8FE1-0E68-7ACBDEB0E6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3173" y="1520647"/>
            <a:ext cx="765123" cy="765123"/>
          </a:xfrm>
          <a:prstGeom prst="rect">
            <a:avLst/>
          </a:prstGeom>
        </p:spPr>
      </p:pic>
      <p:pic>
        <p:nvPicPr>
          <p:cNvPr id="8" name="Picture 7" descr="A group of vape devices&#10;&#10;AI-generated content may be incorrect.">
            <a:extLst>
              <a:ext uri="{FF2B5EF4-FFF2-40B4-BE49-F238E27FC236}">
                <a16:creationId xmlns:a16="http://schemas.microsoft.com/office/drawing/2014/main" id="{95821CFB-E6DC-82F4-A6B0-0E9F04B5F616}"/>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599418" y="4901141"/>
            <a:ext cx="1546253" cy="1544790"/>
          </a:xfrm>
          <a:prstGeom prst="rect">
            <a:avLst/>
          </a:prstGeom>
        </p:spPr>
      </p:pic>
    </p:spTree>
    <p:extLst>
      <p:ext uri="{BB962C8B-B14F-4D97-AF65-F5344CB8AC3E}">
        <p14:creationId xmlns:p14="http://schemas.microsoft.com/office/powerpoint/2010/main" val="32060244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C00F3-78D8-CE58-CE26-8398B3D9A1F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CC1723-DAAA-286C-D821-896AD00E197D}"/>
              </a:ext>
            </a:extLst>
          </p:cNvPr>
          <p:cNvSpPr>
            <a:spLocks noGrp="1"/>
          </p:cNvSpPr>
          <p:nvPr>
            <p:ph idx="1"/>
          </p:nvPr>
        </p:nvSpPr>
        <p:spPr>
          <a:xfrm>
            <a:off x="576392" y="1713605"/>
            <a:ext cx="7906298" cy="4038600"/>
          </a:xfrm>
        </p:spPr>
        <p:txBody>
          <a:bodyPr vert="horz" lIns="91440" tIns="45720" rIns="91440" bIns="45720" rtlCol="0" anchor="t">
            <a:noAutofit/>
          </a:bodyPr>
          <a:lstStyle/>
          <a:p>
            <a:pPr marL="457200" lvl="1" indent="0">
              <a:spcBef>
                <a:spcPts val="0"/>
              </a:spcBef>
              <a:spcAft>
                <a:spcPts val="1200"/>
              </a:spcAft>
              <a:buNone/>
            </a:pPr>
            <a:endParaRPr lang="en-CA" sz="1800"/>
          </a:p>
          <a:p>
            <a:pPr>
              <a:spcBef>
                <a:spcPts val="0"/>
              </a:spcBef>
              <a:spcAft>
                <a:spcPts val="1200"/>
              </a:spcAft>
            </a:pPr>
            <a:endParaRPr lang="en-US" sz="2200"/>
          </a:p>
        </p:txBody>
      </p:sp>
      <p:sp>
        <p:nvSpPr>
          <p:cNvPr id="4" name="Slide Number Placeholder 3">
            <a:extLst>
              <a:ext uri="{FF2B5EF4-FFF2-40B4-BE49-F238E27FC236}">
                <a16:creationId xmlns:a16="http://schemas.microsoft.com/office/drawing/2014/main" id="{A2133187-7936-19EA-8D72-224E39EA3A85}"/>
              </a:ext>
            </a:extLst>
          </p:cNvPr>
          <p:cNvSpPr>
            <a:spLocks noGrp="1"/>
          </p:cNvSpPr>
          <p:nvPr>
            <p:ph type="sldNum" sz="quarter" idx="12"/>
          </p:nvPr>
        </p:nvSpPr>
        <p:spPr/>
        <p:txBody>
          <a:bodyPr/>
          <a:lstStyle/>
          <a:p>
            <a:fld id="{E3D5E142-BA66-4577-AABD-3D3B043058E5}" type="slidenum">
              <a:rPr lang="en-US" smtClean="0"/>
              <a:pPr/>
              <a:t>52</a:t>
            </a:fld>
            <a:endParaRPr lang="en-US"/>
          </a:p>
        </p:txBody>
      </p:sp>
      <p:sp>
        <p:nvSpPr>
          <p:cNvPr id="6" name="Title 1">
            <a:extLst>
              <a:ext uri="{FF2B5EF4-FFF2-40B4-BE49-F238E27FC236}">
                <a16:creationId xmlns:a16="http://schemas.microsoft.com/office/drawing/2014/main" id="{F966790A-A567-4E5D-4E24-136531037C99}"/>
              </a:ext>
            </a:extLst>
          </p:cNvPr>
          <p:cNvSpPr txBox="1">
            <a:spLocks/>
          </p:cNvSpPr>
          <p:nvPr/>
        </p:nvSpPr>
        <p:spPr>
          <a:xfrm>
            <a:off x="457200" y="533400"/>
            <a:ext cx="8229600" cy="76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r>
              <a:rPr lang="en-US" sz="2600">
                <a:solidFill>
                  <a:schemeClr val="accent2"/>
                </a:solidFill>
                <a:latin typeface="Arial"/>
                <a:cs typeface="Arial"/>
              </a:rPr>
              <a:t>Weighing benefits and harms – e-cigarettes</a:t>
            </a:r>
            <a:endParaRPr lang="en-US">
              <a:solidFill>
                <a:schemeClr val="accent2"/>
              </a:solidFill>
            </a:endParaRPr>
          </a:p>
        </p:txBody>
      </p:sp>
      <p:sp>
        <p:nvSpPr>
          <p:cNvPr id="2" name="Content Placeholder 2">
            <a:extLst>
              <a:ext uri="{FF2B5EF4-FFF2-40B4-BE49-F238E27FC236}">
                <a16:creationId xmlns:a16="http://schemas.microsoft.com/office/drawing/2014/main" id="{93FB7C9F-62B2-C236-925A-2A978ADB7A59}"/>
              </a:ext>
            </a:extLst>
          </p:cNvPr>
          <p:cNvSpPr txBox="1">
            <a:spLocks/>
          </p:cNvSpPr>
          <p:nvPr/>
        </p:nvSpPr>
        <p:spPr>
          <a:xfrm>
            <a:off x="1374883" y="1489355"/>
            <a:ext cx="7729782" cy="4580964"/>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a:latin typeface="Arial"/>
                <a:ea typeface="Calibri"/>
                <a:cs typeface="Arial"/>
              </a:rPr>
              <a:t>Harms</a:t>
            </a:r>
          </a:p>
          <a:p>
            <a:r>
              <a:rPr lang="en-CA" sz="2000" dirty="0">
                <a:latin typeface="Arial"/>
                <a:ea typeface="Calibri"/>
                <a:cs typeface="Arial"/>
              </a:rPr>
              <a:t>No increased harms in mostly short-term studies:</a:t>
            </a:r>
          </a:p>
          <a:p>
            <a:pPr lvl="1"/>
            <a:r>
              <a:rPr lang="en-CA" dirty="0">
                <a:latin typeface="Arial"/>
                <a:ea typeface="Calibri"/>
                <a:cs typeface="Arial"/>
              </a:rPr>
              <a:t>adverse events (e.g., dry mouth or throat, nausea, headache, insomnia, irritability, cough, shortness of breath) </a:t>
            </a:r>
            <a:endParaRPr lang="en-CA" dirty="0">
              <a:ea typeface="Calibri"/>
            </a:endParaRPr>
          </a:p>
          <a:p>
            <a:pPr lvl="1"/>
            <a:r>
              <a:rPr lang="en-CA" dirty="0">
                <a:latin typeface="Arial"/>
                <a:ea typeface="Calibri"/>
                <a:cs typeface="Arial"/>
              </a:rPr>
              <a:t>serious adverse events</a:t>
            </a:r>
            <a:endParaRPr lang="en-CA" dirty="0">
              <a:latin typeface="Arial"/>
              <a:ea typeface="Calibri"/>
            </a:endParaRPr>
          </a:p>
          <a:p>
            <a:pPr lvl="1"/>
            <a:r>
              <a:rPr lang="en-CA" dirty="0">
                <a:latin typeface="Arial"/>
                <a:ea typeface="Calibri"/>
                <a:cs typeface="Arial"/>
              </a:rPr>
              <a:t>no differences in smoking-related diseases at 4 years with nicotine e-cigarettes compared with traditional tobacco smoking (cohort study) </a:t>
            </a:r>
          </a:p>
        </p:txBody>
      </p:sp>
      <p:pic>
        <p:nvPicPr>
          <p:cNvPr id="7" name="Graphic 6">
            <a:extLst>
              <a:ext uri="{FF2B5EF4-FFF2-40B4-BE49-F238E27FC236}">
                <a16:creationId xmlns:a16="http://schemas.microsoft.com/office/drawing/2014/main" id="{AEE8EAD4-640B-A40C-7918-3F03A85882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047" y="1332998"/>
            <a:ext cx="765123" cy="765123"/>
          </a:xfrm>
          <a:prstGeom prst="rect">
            <a:avLst/>
          </a:prstGeom>
        </p:spPr>
      </p:pic>
      <p:sp>
        <p:nvSpPr>
          <p:cNvPr id="8" name="TextBox 7">
            <a:extLst>
              <a:ext uri="{FF2B5EF4-FFF2-40B4-BE49-F238E27FC236}">
                <a16:creationId xmlns:a16="http://schemas.microsoft.com/office/drawing/2014/main" id="{77FDA847-30D9-2A27-E5A9-525D413E234B}"/>
              </a:ext>
            </a:extLst>
          </p:cNvPr>
          <p:cNvSpPr txBox="1"/>
          <p:nvPr/>
        </p:nvSpPr>
        <p:spPr>
          <a:xfrm>
            <a:off x="458935" y="4573128"/>
            <a:ext cx="7300173" cy="1569660"/>
          </a:xfrm>
          <a:prstGeom prst="rect">
            <a:avLst/>
          </a:prstGeom>
          <a:ln>
            <a:solidFill>
              <a:srgbClr val="0070C0"/>
            </a:solid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2400">
                <a:latin typeface="Arial"/>
                <a:cs typeface="Arial"/>
              </a:rPr>
              <a:t>Overall: The Task Force judged that the "considerations and uncertainties" of e-cigarettes was concerning enough to outweigh the benefits, except under certain circumstances.</a:t>
            </a:r>
            <a:endParaRPr lang="en-US" sz="2400">
              <a:latin typeface="Arial"/>
              <a:cs typeface="Arial"/>
            </a:endParaRPr>
          </a:p>
        </p:txBody>
      </p:sp>
      <p:pic>
        <p:nvPicPr>
          <p:cNvPr id="9" name="Picture 8" descr="A group of vape devices&#10;&#10;AI-generated content may be incorrect.">
            <a:extLst>
              <a:ext uri="{FF2B5EF4-FFF2-40B4-BE49-F238E27FC236}">
                <a16:creationId xmlns:a16="http://schemas.microsoft.com/office/drawing/2014/main" id="{82D3B480-1C98-8B21-73AE-B6C6C1436035}"/>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599418" y="4901141"/>
            <a:ext cx="1546253" cy="1544790"/>
          </a:xfrm>
          <a:prstGeom prst="rect">
            <a:avLst/>
          </a:prstGeom>
        </p:spPr>
      </p:pic>
    </p:spTree>
    <p:extLst>
      <p:ext uri="{BB962C8B-B14F-4D97-AF65-F5344CB8AC3E}">
        <p14:creationId xmlns:p14="http://schemas.microsoft.com/office/powerpoint/2010/main" val="28414034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9D61C-6392-354C-443A-87DFB5C3063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DC8CA5-F26A-E2C9-DACF-BFEEBE0700B9}"/>
              </a:ext>
            </a:extLst>
          </p:cNvPr>
          <p:cNvSpPr>
            <a:spLocks noGrp="1"/>
          </p:cNvSpPr>
          <p:nvPr>
            <p:ph type="sldNum" sz="quarter" idx="12"/>
          </p:nvPr>
        </p:nvSpPr>
        <p:spPr/>
        <p:txBody>
          <a:bodyPr/>
          <a:lstStyle/>
          <a:p>
            <a:fld id="{E3D5E142-BA66-4577-AABD-3D3B043058E5}" type="slidenum">
              <a:rPr lang="en-US" smtClean="0"/>
              <a:pPr/>
              <a:t>53</a:t>
            </a:fld>
            <a:endParaRPr lang="en-US"/>
          </a:p>
        </p:txBody>
      </p:sp>
      <p:sp>
        <p:nvSpPr>
          <p:cNvPr id="6" name="Title 1">
            <a:extLst>
              <a:ext uri="{FF2B5EF4-FFF2-40B4-BE49-F238E27FC236}">
                <a16:creationId xmlns:a16="http://schemas.microsoft.com/office/drawing/2014/main" id="{F48048E7-AAFB-7ECF-21F9-F9EBEF7978AC}"/>
              </a:ext>
            </a:extLst>
          </p:cNvPr>
          <p:cNvSpPr txBox="1">
            <a:spLocks/>
          </p:cNvSpPr>
          <p:nvPr/>
        </p:nvSpPr>
        <p:spPr>
          <a:xfrm>
            <a:off x="457200" y="533400"/>
            <a:ext cx="8229600" cy="76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r>
              <a:rPr lang="en-US" sz="2600">
                <a:solidFill>
                  <a:schemeClr val="accent2"/>
                </a:solidFill>
                <a:latin typeface="Arial"/>
                <a:cs typeface="Arial"/>
              </a:rPr>
              <a:t>Other Considerations: "FACE"</a:t>
            </a:r>
            <a:endParaRPr lang="en-US" err="1">
              <a:solidFill>
                <a:schemeClr val="accent2"/>
              </a:solidFill>
            </a:endParaRPr>
          </a:p>
        </p:txBody>
      </p:sp>
      <p:sp>
        <p:nvSpPr>
          <p:cNvPr id="2" name="Content Placeholder 2">
            <a:extLst>
              <a:ext uri="{FF2B5EF4-FFF2-40B4-BE49-F238E27FC236}">
                <a16:creationId xmlns:a16="http://schemas.microsoft.com/office/drawing/2014/main" id="{1C8579D9-DB17-2767-0270-B2E46585A06B}"/>
              </a:ext>
            </a:extLst>
          </p:cNvPr>
          <p:cNvSpPr txBox="1">
            <a:spLocks/>
          </p:cNvSpPr>
          <p:nvPr/>
        </p:nvSpPr>
        <p:spPr>
          <a:xfrm>
            <a:off x="552599" y="1406210"/>
            <a:ext cx="3508193" cy="1729627"/>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600"/>
              </a:spcAft>
              <a:buNone/>
            </a:pPr>
            <a:r>
              <a:rPr lang="en-US" b="1" u="sng">
                <a:latin typeface="Arial"/>
                <a:ea typeface="Calibri"/>
                <a:cs typeface="Arial"/>
              </a:rPr>
              <a:t>F</a:t>
            </a:r>
            <a:r>
              <a:rPr lang="en-US" b="1">
                <a:latin typeface="Arial"/>
                <a:ea typeface="Calibri"/>
                <a:cs typeface="Arial"/>
              </a:rPr>
              <a:t>easibility</a:t>
            </a:r>
          </a:p>
          <a:p>
            <a:pPr>
              <a:spcBef>
                <a:spcPts val="0"/>
              </a:spcBef>
              <a:spcAft>
                <a:spcPts val="600"/>
              </a:spcAft>
              <a:buSzPct val="125000"/>
              <a:buBlip>
                <a:blip r:embed="rId3">
                  <a:extLst>
                    <a:ext uri="{96DAC541-7B7A-43D3-8B79-37D633B846F1}">
                      <asvg:svgBlip xmlns:asvg="http://schemas.microsoft.com/office/drawing/2016/SVG/main" r:embed="rId4"/>
                    </a:ext>
                  </a:extLst>
                </a:blip>
              </a:buBlip>
            </a:pPr>
            <a:r>
              <a:rPr lang="en-US" sz="1600">
                <a:latin typeface="Arial"/>
                <a:ea typeface="Calibri"/>
                <a:cs typeface="Arial"/>
              </a:rPr>
              <a:t>Occurs in primary care</a:t>
            </a:r>
          </a:p>
          <a:p>
            <a:pPr>
              <a:spcBef>
                <a:spcPts val="0"/>
              </a:spcBef>
              <a:spcAft>
                <a:spcPts val="600"/>
              </a:spcAft>
              <a:buSzPct val="125000"/>
              <a:buBlip>
                <a:blip r:embed="rId3">
                  <a:extLst>
                    <a:ext uri="{96DAC541-7B7A-43D3-8B79-37D633B846F1}">
                      <asvg:svgBlip xmlns:asvg="http://schemas.microsoft.com/office/drawing/2016/SVG/main" r:embed="rId4"/>
                    </a:ext>
                  </a:extLst>
                </a:blip>
              </a:buBlip>
            </a:pPr>
            <a:r>
              <a:rPr lang="en-US" sz="1600">
                <a:latin typeface="Arial"/>
                <a:ea typeface="Calibri"/>
                <a:cs typeface="Arial"/>
              </a:rPr>
              <a:t>Options available</a:t>
            </a:r>
          </a:p>
          <a:p>
            <a:pPr>
              <a:spcBef>
                <a:spcPts val="0"/>
              </a:spcBef>
              <a:spcAft>
                <a:spcPts val="600"/>
              </a:spcAft>
              <a:buSzPct val="125000"/>
              <a:buBlip>
                <a:blip r:embed="rId3">
                  <a:extLst>
                    <a:ext uri="{96DAC541-7B7A-43D3-8B79-37D633B846F1}">
                      <asvg:svgBlip xmlns:asvg="http://schemas.microsoft.com/office/drawing/2016/SVG/main" r:embed="rId4"/>
                    </a:ext>
                  </a:extLst>
                </a:blip>
              </a:buBlip>
            </a:pPr>
            <a:r>
              <a:rPr lang="en-US" sz="1600">
                <a:latin typeface="Arial"/>
                <a:ea typeface="Calibri"/>
                <a:cs typeface="Arial"/>
              </a:rPr>
              <a:t>E-cigs are used for quitting</a:t>
            </a:r>
          </a:p>
        </p:txBody>
      </p:sp>
      <p:sp>
        <p:nvSpPr>
          <p:cNvPr id="8" name="Content Placeholder 2">
            <a:extLst>
              <a:ext uri="{FF2B5EF4-FFF2-40B4-BE49-F238E27FC236}">
                <a16:creationId xmlns:a16="http://schemas.microsoft.com/office/drawing/2014/main" id="{76F2764A-D05F-885F-1C28-3EFBBB89058F}"/>
              </a:ext>
            </a:extLst>
          </p:cNvPr>
          <p:cNvSpPr txBox="1">
            <a:spLocks/>
          </p:cNvSpPr>
          <p:nvPr/>
        </p:nvSpPr>
        <p:spPr>
          <a:xfrm>
            <a:off x="4785995" y="3426954"/>
            <a:ext cx="3897981" cy="2488199"/>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600"/>
              </a:spcAft>
              <a:buNone/>
            </a:pPr>
            <a:r>
              <a:rPr lang="en-US" b="1" u="sng">
                <a:latin typeface="Arial"/>
                <a:ea typeface="Calibri"/>
                <a:cs typeface="Arial"/>
              </a:rPr>
              <a:t>E</a:t>
            </a:r>
            <a:r>
              <a:rPr lang="en-US" b="1">
                <a:latin typeface="Arial"/>
                <a:ea typeface="Calibri"/>
                <a:cs typeface="Arial"/>
              </a:rPr>
              <a:t>quity</a:t>
            </a:r>
          </a:p>
          <a:p>
            <a:pPr>
              <a:spcBef>
                <a:spcPts val="0"/>
              </a:spcBef>
              <a:spcAft>
                <a:spcPts val="600"/>
              </a:spcAft>
              <a:buSzPct val="125000"/>
              <a:buBlip>
                <a:blip r:embed="rId3">
                  <a:extLst>
                    <a:ext uri="{96DAC541-7B7A-43D3-8B79-37D633B846F1}">
                      <asvg:svgBlip xmlns:asvg="http://schemas.microsoft.com/office/drawing/2016/SVG/main" r:embed="rId4"/>
                    </a:ext>
                  </a:extLst>
                </a:blip>
              </a:buBlip>
            </a:pPr>
            <a:r>
              <a:rPr lang="en-CA" sz="1600">
                <a:latin typeface="Arial"/>
                <a:ea typeface="Calibri"/>
                <a:cs typeface="Arial"/>
              </a:rPr>
              <a:t>Interventions may decrease some tobacco-related health inequities</a:t>
            </a:r>
            <a:endParaRPr lang="en-US" sz="1600">
              <a:latin typeface="Arial"/>
              <a:ea typeface="Calibri"/>
              <a:cs typeface="Arial"/>
            </a:endParaRPr>
          </a:p>
          <a:p>
            <a:pPr>
              <a:spcBef>
                <a:spcPts val="0"/>
              </a:spcBef>
              <a:spcAft>
                <a:spcPts val="600"/>
              </a:spcAft>
              <a:buSzPct val="125000"/>
              <a:buBlip>
                <a:blip r:embed="rId5">
                  <a:extLst>
                    <a:ext uri="{96DAC541-7B7A-43D3-8B79-37D633B846F1}">
                      <asvg:svgBlip xmlns:asvg="http://schemas.microsoft.com/office/drawing/2016/SVG/main" r:embed="rId6"/>
                    </a:ext>
                  </a:extLst>
                </a:blip>
              </a:buBlip>
            </a:pPr>
            <a:r>
              <a:rPr lang="en-CA" sz="1600">
                <a:latin typeface="Arial"/>
                <a:ea typeface="Calibri"/>
                <a:cs typeface="Arial"/>
              </a:rPr>
              <a:t>Cost and access could limit benefit for marginalized groups </a:t>
            </a:r>
            <a:endParaRPr lang="en-US" sz="1600">
              <a:latin typeface="Arial"/>
              <a:ea typeface="Calibri"/>
              <a:cs typeface="Arial"/>
            </a:endParaRPr>
          </a:p>
          <a:p>
            <a:pPr>
              <a:spcBef>
                <a:spcPts val="0"/>
              </a:spcBef>
              <a:spcAft>
                <a:spcPts val="600"/>
              </a:spcAft>
              <a:buSzPct val="125000"/>
              <a:buBlip>
                <a:blip r:embed="rId5">
                  <a:extLst>
                    <a:ext uri="{96DAC541-7B7A-43D3-8B79-37D633B846F1}">
                      <asvg:svgBlip xmlns:asvg="http://schemas.microsoft.com/office/drawing/2016/SVG/main" r:embed="rId6"/>
                    </a:ext>
                  </a:extLst>
                </a:blip>
              </a:buBlip>
            </a:pPr>
            <a:r>
              <a:rPr lang="en-CA" sz="1600">
                <a:latin typeface="Arial"/>
                <a:ea typeface="Calibri"/>
                <a:cs typeface="Arial"/>
              </a:rPr>
              <a:t>Barriers could worsen smoking-related health inequity </a:t>
            </a:r>
            <a:endParaRPr lang="en-US" sz="1600">
              <a:latin typeface="Arial"/>
              <a:cs typeface="Arial"/>
            </a:endParaRPr>
          </a:p>
        </p:txBody>
      </p:sp>
      <p:sp>
        <p:nvSpPr>
          <p:cNvPr id="10" name="Content Placeholder 2">
            <a:extLst>
              <a:ext uri="{FF2B5EF4-FFF2-40B4-BE49-F238E27FC236}">
                <a16:creationId xmlns:a16="http://schemas.microsoft.com/office/drawing/2014/main" id="{96D7F2B1-152E-9AF2-56B5-B4713EC1AB24}"/>
              </a:ext>
            </a:extLst>
          </p:cNvPr>
          <p:cNvSpPr txBox="1">
            <a:spLocks/>
          </p:cNvSpPr>
          <p:nvPr/>
        </p:nvSpPr>
        <p:spPr>
          <a:xfrm>
            <a:off x="552599" y="3426954"/>
            <a:ext cx="3875349" cy="2766808"/>
          </a:xfrm>
          <a:prstGeom prst="rect">
            <a:avLst/>
          </a:prstGeom>
        </p:spPr>
        <p:txBody>
          <a:bodyPr vert="horz" lIns="91440" tIns="45720" rIns="91440" bIns="45720" rtlCol="0" anchor="t">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600"/>
              </a:spcAft>
              <a:buNone/>
            </a:pPr>
            <a:r>
              <a:rPr lang="en-US" sz="3400" b="1" u="sng">
                <a:latin typeface="Arial"/>
                <a:ea typeface="Calibri"/>
                <a:cs typeface="Arial"/>
              </a:rPr>
              <a:t>C</a:t>
            </a:r>
            <a:r>
              <a:rPr lang="en-US" sz="3400" b="1">
                <a:latin typeface="Arial"/>
                <a:ea typeface="Calibri"/>
                <a:cs typeface="Arial"/>
              </a:rPr>
              <a:t>ost (Resources)</a:t>
            </a:r>
          </a:p>
          <a:p>
            <a:pPr>
              <a:lnSpc>
                <a:spcPct val="120000"/>
              </a:lnSpc>
              <a:spcBef>
                <a:spcPts val="0"/>
              </a:spcBef>
              <a:spcAft>
                <a:spcPts val="600"/>
              </a:spcAft>
              <a:buSzPct val="125000"/>
              <a:buBlip>
                <a:blip r:embed="rId3">
                  <a:extLst>
                    <a:ext uri="{96DAC541-7B7A-43D3-8B79-37D633B846F1}">
                      <asvg:svgBlip xmlns:asvg="http://schemas.microsoft.com/office/drawing/2016/SVG/main" r:embed="rId4"/>
                    </a:ext>
                  </a:extLst>
                </a:blip>
              </a:buBlip>
            </a:pPr>
            <a:r>
              <a:rPr lang="en-CA" sz="2300">
                <a:latin typeface="Arial"/>
                <a:ea typeface="Calibri"/>
                <a:cs typeface="Arial"/>
              </a:rPr>
              <a:t>Behavioural interventions often covered or free (e.g., quit lines)</a:t>
            </a:r>
            <a:endParaRPr lang="en-US" sz="2300">
              <a:latin typeface="Arial"/>
              <a:ea typeface="Calibri"/>
              <a:cs typeface="Arial"/>
            </a:endParaRPr>
          </a:p>
          <a:p>
            <a:pPr>
              <a:lnSpc>
                <a:spcPct val="120000"/>
              </a:lnSpc>
              <a:spcBef>
                <a:spcPts val="0"/>
              </a:spcBef>
              <a:spcAft>
                <a:spcPts val="600"/>
              </a:spcAft>
              <a:buSzPct val="125000"/>
              <a:buBlip>
                <a:blip r:embed="rId3">
                  <a:extLst>
                    <a:ext uri="{96DAC541-7B7A-43D3-8B79-37D633B846F1}">
                      <asvg:svgBlip xmlns:asvg="http://schemas.microsoft.com/office/drawing/2016/SVG/main" r:embed="rId4"/>
                    </a:ext>
                  </a:extLst>
                </a:blip>
              </a:buBlip>
            </a:pPr>
            <a:r>
              <a:rPr lang="en-CA" sz="2300">
                <a:latin typeface="Arial"/>
                <a:ea typeface="Calibri"/>
                <a:cs typeface="Arial"/>
              </a:rPr>
              <a:t>Pharmacotherapy has limited coverage/rebates including NRT; </a:t>
            </a:r>
            <a:endParaRPr lang="en-US" sz="2300">
              <a:latin typeface="Arial"/>
              <a:ea typeface="Calibri"/>
              <a:cs typeface="Arial"/>
            </a:endParaRPr>
          </a:p>
          <a:p>
            <a:pPr>
              <a:lnSpc>
                <a:spcPct val="120000"/>
              </a:lnSpc>
              <a:spcBef>
                <a:spcPts val="0"/>
              </a:spcBef>
              <a:spcAft>
                <a:spcPts val="600"/>
              </a:spcAft>
              <a:buSzPct val="125000"/>
              <a:buBlip>
                <a:blip r:embed="rId5">
                  <a:extLst>
                    <a:ext uri="{96DAC541-7B7A-43D3-8B79-37D633B846F1}">
                      <asvg:svgBlip xmlns:asvg="http://schemas.microsoft.com/office/drawing/2016/SVG/main" r:embed="rId6"/>
                    </a:ext>
                  </a:extLst>
                </a:blip>
              </a:buBlip>
            </a:pPr>
            <a:r>
              <a:rPr lang="en-CA" sz="2300" err="1">
                <a:latin typeface="Arial"/>
                <a:ea typeface="Calibri"/>
                <a:cs typeface="Arial"/>
              </a:rPr>
              <a:t>Cytisine</a:t>
            </a:r>
            <a:r>
              <a:rPr lang="en-CA" sz="2300">
                <a:latin typeface="Arial"/>
                <a:ea typeface="Calibri"/>
                <a:cs typeface="Arial"/>
              </a:rPr>
              <a:t> not covered</a:t>
            </a:r>
            <a:endParaRPr lang="en-US" sz="2300">
              <a:latin typeface="Arial"/>
              <a:ea typeface="Calibri"/>
              <a:cs typeface="Arial"/>
            </a:endParaRPr>
          </a:p>
          <a:p>
            <a:pPr>
              <a:lnSpc>
                <a:spcPct val="120000"/>
              </a:lnSpc>
              <a:spcBef>
                <a:spcPts val="0"/>
              </a:spcBef>
              <a:spcAft>
                <a:spcPts val="600"/>
              </a:spcAft>
              <a:buSzPct val="125000"/>
              <a:buBlip>
                <a:blip r:embed="rId5">
                  <a:extLst>
                    <a:ext uri="{96DAC541-7B7A-43D3-8B79-37D633B846F1}">
                      <asvg:svgBlip xmlns:asvg="http://schemas.microsoft.com/office/drawing/2016/SVG/main" r:embed="rId6"/>
                    </a:ext>
                  </a:extLst>
                </a:blip>
              </a:buBlip>
            </a:pPr>
            <a:r>
              <a:rPr lang="en-CA" sz="2300">
                <a:latin typeface="Arial"/>
                <a:ea typeface="Calibri"/>
                <a:cs typeface="Arial"/>
              </a:rPr>
              <a:t>Some may need to pay out-of-pocket</a:t>
            </a:r>
            <a:endParaRPr lang="en-US" sz="2300">
              <a:latin typeface="Arial"/>
              <a:ea typeface="Calibri"/>
              <a:cs typeface="Arial"/>
            </a:endParaRPr>
          </a:p>
          <a:p>
            <a:pPr>
              <a:lnSpc>
                <a:spcPct val="120000"/>
              </a:lnSpc>
              <a:spcBef>
                <a:spcPts val="0"/>
              </a:spcBef>
              <a:spcAft>
                <a:spcPts val="600"/>
              </a:spcAft>
              <a:buSzPct val="125000"/>
              <a:buBlip>
                <a:blip r:embed="rId5">
                  <a:extLst>
                    <a:ext uri="{96DAC541-7B7A-43D3-8B79-37D633B846F1}">
                      <asvg:svgBlip xmlns:asvg="http://schemas.microsoft.com/office/drawing/2016/SVG/main" r:embed="rId6"/>
                    </a:ext>
                  </a:extLst>
                </a:blip>
              </a:buBlip>
            </a:pPr>
            <a:r>
              <a:rPr lang="en-CA" sz="2300">
                <a:latin typeface="Arial"/>
                <a:ea typeface="Calibri"/>
                <a:cs typeface="Arial"/>
              </a:rPr>
              <a:t>e-cigarettes are not covered </a:t>
            </a:r>
          </a:p>
        </p:txBody>
      </p:sp>
      <p:cxnSp>
        <p:nvCxnSpPr>
          <p:cNvPr id="11" name="Straight Arrow Connector 10">
            <a:extLst>
              <a:ext uri="{FF2B5EF4-FFF2-40B4-BE49-F238E27FC236}">
                <a16:creationId xmlns:a16="http://schemas.microsoft.com/office/drawing/2014/main" id="{1370B4F3-1C24-4146-F3D6-8270CDF8CA29}"/>
              </a:ext>
            </a:extLst>
          </p:cNvPr>
          <p:cNvCxnSpPr>
            <a:cxnSpLocks/>
          </p:cNvCxnSpPr>
          <p:nvPr/>
        </p:nvCxnSpPr>
        <p:spPr>
          <a:xfrm>
            <a:off x="4569690" y="1391478"/>
            <a:ext cx="55217" cy="4428434"/>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117DDA4-9F3B-129A-CF32-9922126D79BE}"/>
              </a:ext>
            </a:extLst>
          </p:cNvPr>
          <p:cNvCxnSpPr>
            <a:cxnSpLocks/>
          </p:cNvCxnSpPr>
          <p:nvPr/>
        </p:nvCxnSpPr>
        <p:spPr>
          <a:xfrm flipV="1">
            <a:off x="349532" y="3243226"/>
            <a:ext cx="8495532" cy="48898"/>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7EB4813-77C5-EA70-FEB1-3A028C36FFFD}"/>
              </a:ext>
            </a:extLst>
          </p:cNvPr>
          <p:cNvSpPr txBox="1"/>
          <p:nvPr/>
        </p:nvSpPr>
        <p:spPr>
          <a:xfrm>
            <a:off x="4785995" y="1406210"/>
            <a:ext cx="3765822" cy="16773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spcAft>
                <a:spcPts val="600"/>
              </a:spcAft>
            </a:pPr>
            <a:r>
              <a:rPr lang="en-US" sz="2400" b="1" u="sng">
                <a:latin typeface="Arial"/>
                <a:ea typeface="Calibri"/>
                <a:cs typeface="Arial"/>
              </a:rPr>
              <a:t>A</a:t>
            </a:r>
            <a:r>
              <a:rPr lang="en-US" sz="2400" b="1">
                <a:latin typeface="Arial"/>
                <a:ea typeface="Calibri"/>
                <a:cs typeface="Arial"/>
              </a:rPr>
              <a:t>cceptability</a:t>
            </a:r>
          </a:p>
          <a:p>
            <a:pPr marL="342000" indent="-342000">
              <a:spcAft>
                <a:spcPts val="600"/>
              </a:spcAft>
              <a:buSzPct val="125000"/>
              <a:buBlip>
                <a:blip r:embed="rId3">
                  <a:extLst>
                    <a:ext uri="{96DAC541-7B7A-43D3-8B79-37D633B846F1}">
                      <asvg:svgBlip xmlns:asvg="http://schemas.microsoft.com/office/drawing/2016/SVG/main" r:embed="rId4"/>
                    </a:ext>
                  </a:extLst>
                </a:blip>
              </a:buBlip>
            </a:pPr>
            <a:r>
              <a:rPr lang="en-US" sz="1600">
                <a:latin typeface="Arial"/>
                <a:ea typeface="Calibri"/>
                <a:cs typeface="Arial"/>
              </a:rPr>
              <a:t>Many want to quit</a:t>
            </a:r>
          </a:p>
          <a:p>
            <a:pPr marL="342000" indent="-342000">
              <a:spcAft>
                <a:spcPts val="600"/>
              </a:spcAft>
              <a:buSzPct val="125000"/>
              <a:buBlip>
                <a:blip r:embed="rId3">
                  <a:extLst>
                    <a:ext uri="{96DAC541-7B7A-43D3-8B79-37D633B846F1}">
                      <asvg:svgBlip xmlns:asvg="http://schemas.microsoft.com/office/drawing/2016/SVG/main" r:embed="rId4"/>
                    </a:ext>
                  </a:extLst>
                </a:blip>
              </a:buBlip>
            </a:pPr>
            <a:r>
              <a:rPr lang="en-US" sz="1600">
                <a:latin typeface="Arial"/>
                <a:ea typeface="Calibri"/>
                <a:cs typeface="Arial"/>
              </a:rPr>
              <a:t>Many have tried to quit</a:t>
            </a:r>
          </a:p>
          <a:p>
            <a:pPr marL="342000" indent="-342000">
              <a:spcAft>
                <a:spcPts val="600"/>
              </a:spcAft>
              <a:buSzPct val="125000"/>
              <a:buBlip>
                <a:blip r:embed="rId3">
                  <a:extLst>
                    <a:ext uri="{96DAC541-7B7A-43D3-8B79-37D633B846F1}">
                      <asvg:svgBlip xmlns:asvg="http://schemas.microsoft.com/office/drawing/2016/SVG/main" r:embed="rId4"/>
                    </a:ext>
                  </a:extLst>
                </a:blip>
              </a:buBlip>
            </a:pPr>
            <a:r>
              <a:rPr lang="en-US" sz="1600">
                <a:latin typeface="Arial"/>
                <a:ea typeface="Calibri"/>
                <a:cs typeface="Arial"/>
              </a:rPr>
              <a:t>Menu of options provides what works, what does not</a:t>
            </a:r>
          </a:p>
        </p:txBody>
      </p:sp>
    </p:spTree>
    <p:extLst>
      <p:ext uri="{BB962C8B-B14F-4D97-AF65-F5344CB8AC3E}">
        <p14:creationId xmlns:p14="http://schemas.microsoft.com/office/powerpoint/2010/main" val="38027000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38C1E-FA63-8813-BD4B-A82BA5AE56C4}"/>
            </a:ext>
          </a:extLst>
        </p:cNvPr>
        <p:cNvGrpSpPr/>
        <p:nvPr/>
      </p:nvGrpSpPr>
      <p:grpSpPr>
        <a:xfrm>
          <a:off x="0" y="0"/>
          <a:ext cx="0" cy="0"/>
          <a:chOff x="0" y="0"/>
          <a:chExt cx="0" cy="0"/>
        </a:xfrm>
      </p:grpSpPr>
      <p:sp>
        <p:nvSpPr>
          <p:cNvPr id="56323" name="Text Placeholder 5">
            <a:extLst>
              <a:ext uri="{FF2B5EF4-FFF2-40B4-BE49-F238E27FC236}">
                <a16:creationId xmlns:a16="http://schemas.microsoft.com/office/drawing/2014/main" id="{E31EB97B-3D23-1F9D-41CA-895EE37DF3CB}"/>
              </a:ext>
            </a:extLst>
          </p:cNvPr>
          <p:cNvSpPr>
            <a:spLocks noGrp="1"/>
          </p:cNvSpPr>
          <p:nvPr>
            <p:ph type="body" idx="1"/>
          </p:nvPr>
        </p:nvSpPr>
        <p:spPr>
          <a:xfrm>
            <a:off x="588996" y="2821471"/>
            <a:ext cx="8185876" cy="1500188"/>
          </a:xfrm>
        </p:spPr>
        <p:txBody>
          <a:bodyPr vert="horz" lIns="91440" tIns="45720" rIns="91440" bIns="45720" rtlCol="0" anchor="ctr">
            <a:noAutofit/>
          </a:bodyPr>
          <a:lstStyle/>
          <a:p>
            <a:r>
              <a:rPr lang="en-US" altLang="en-US" sz="4400">
                <a:latin typeface="Arial"/>
                <a:cs typeface="Arial"/>
              </a:rPr>
              <a:t>Knowledge translation tools</a:t>
            </a:r>
            <a:endParaRPr lang="en-US" sz="4400"/>
          </a:p>
        </p:txBody>
      </p:sp>
      <p:sp>
        <p:nvSpPr>
          <p:cNvPr id="3" name="Slide Number Placeholder 2">
            <a:extLst>
              <a:ext uri="{FF2B5EF4-FFF2-40B4-BE49-F238E27FC236}">
                <a16:creationId xmlns:a16="http://schemas.microsoft.com/office/drawing/2014/main" id="{CAB3417F-B6CC-7B2E-ADB3-3EB095CCFE0C}"/>
              </a:ext>
            </a:extLst>
          </p:cNvPr>
          <p:cNvSpPr>
            <a:spLocks noGrp="1"/>
          </p:cNvSpPr>
          <p:nvPr>
            <p:ph type="sldNum" sz="quarter" idx="12"/>
          </p:nvPr>
        </p:nvSpPr>
        <p:spPr>
          <a:xfrm>
            <a:off x="6553200" y="6264275"/>
            <a:ext cx="2133600" cy="365125"/>
          </a:xfrm>
        </p:spPr>
        <p:txBody>
          <a:bodyPr/>
          <a:lstStyle/>
          <a:p>
            <a:fld id="{E3D5E142-BA66-4577-AABD-3D3B043058E5}" type="slidenum">
              <a:rPr lang="en-US" smtClean="0"/>
              <a:t>54</a:t>
            </a:fld>
            <a:endParaRPr lang="en-US"/>
          </a:p>
        </p:txBody>
      </p:sp>
    </p:spTree>
    <p:extLst>
      <p:ext uri="{BB962C8B-B14F-4D97-AF65-F5344CB8AC3E}">
        <p14:creationId xmlns:p14="http://schemas.microsoft.com/office/powerpoint/2010/main" val="40081722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fr-CA" altLang="en-US" sz="3200">
                <a:solidFill>
                  <a:schemeClr val="accent2"/>
                </a:solidFill>
                <a:latin typeface="Arial"/>
                <a:cs typeface="Arial"/>
              </a:rPr>
              <a:t>Tools</a:t>
            </a:r>
            <a:endParaRPr lang="en-US" sz="3200">
              <a:solidFill>
                <a:schemeClr val="accent2"/>
              </a:solidFill>
              <a:latin typeface="Arial"/>
              <a:cs typeface="Arial"/>
            </a:endParaRPr>
          </a:p>
        </p:txBody>
      </p:sp>
      <p:sp>
        <p:nvSpPr>
          <p:cNvPr id="58371" name="Content Placeholder 2"/>
          <p:cNvSpPr>
            <a:spLocks noGrp="1"/>
          </p:cNvSpPr>
          <p:nvPr>
            <p:ph idx="1"/>
          </p:nvPr>
        </p:nvSpPr>
        <p:spPr>
          <a:xfrm>
            <a:off x="405058" y="2758508"/>
            <a:ext cx="4619524" cy="2016692"/>
          </a:xfrm>
          <a:solidFill>
            <a:schemeClr val="accent1"/>
          </a:solidFill>
        </p:spPr>
        <p:txBody>
          <a:bodyPr vert="horz" lIns="274320" tIns="274320" rIns="274320" bIns="274320" rtlCol="0" anchor="t">
            <a:noAutofit/>
          </a:bodyPr>
          <a:lstStyle/>
          <a:p>
            <a:r>
              <a:rPr lang="en-CA" b="1" dirty="0">
                <a:solidFill>
                  <a:srgbClr val="FFFFFF"/>
                </a:solidFill>
                <a:latin typeface="Arial"/>
                <a:cs typeface="Arial"/>
              </a:rPr>
              <a:t>Patient infographic</a:t>
            </a:r>
          </a:p>
          <a:p>
            <a:r>
              <a:rPr lang="en-CA" b="1" dirty="0">
                <a:solidFill>
                  <a:srgbClr val="FFFFFF"/>
                </a:solidFill>
                <a:latin typeface="Arial"/>
                <a:cs typeface="Arial"/>
              </a:rPr>
              <a:t>Patient-clinician discussion tool</a:t>
            </a:r>
          </a:p>
          <a:p>
            <a:r>
              <a:rPr lang="en-CA" b="1" dirty="0">
                <a:solidFill>
                  <a:srgbClr val="FFFFFF"/>
                </a:solidFill>
                <a:latin typeface="Arial"/>
                <a:cs typeface="Arial"/>
              </a:rPr>
              <a:t>Public web page </a:t>
            </a:r>
            <a:endParaRPr lang="en-US" b="1" dirty="0">
              <a:solidFill>
                <a:srgbClr val="FFFFFF"/>
              </a:solidFill>
              <a:latin typeface="Arial"/>
              <a:cs typeface="Arial"/>
            </a:endParaRPr>
          </a:p>
          <a:p>
            <a:endParaRPr lang="en-CA" b="1" dirty="0">
              <a:solidFill>
                <a:srgbClr val="FFFFFF"/>
              </a:solidFill>
              <a:latin typeface="Arial"/>
              <a:cs typeface="Arial"/>
            </a:endParaRPr>
          </a:p>
          <a:p>
            <a:endParaRPr lang="en-CA" b="1" dirty="0">
              <a:solidFill>
                <a:srgbClr val="FFFFFF"/>
              </a:solidFill>
              <a:latin typeface="Arial"/>
              <a:cs typeface="Arial"/>
            </a:endParaRPr>
          </a:p>
          <a:p>
            <a:endParaRPr lang="en-CA" b="1" dirty="0">
              <a:solidFill>
                <a:srgbClr val="FFFFFF"/>
              </a:solidFill>
              <a:latin typeface="Arial"/>
              <a:cs typeface="Arial"/>
            </a:endParaRPr>
          </a:p>
          <a:p>
            <a:pPr marL="457200" lvl="1" indent="0">
              <a:buNone/>
            </a:pPr>
            <a:endParaRPr lang="en-US" altLang="en-US" sz="2400" b="1" dirty="0">
              <a:solidFill>
                <a:srgbClr val="FFFFFF"/>
              </a:solidFill>
            </a:endParaRPr>
          </a:p>
          <a:p>
            <a:endParaRPr lang="en-CA" altLang="en-US" b="1" dirty="0">
              <a:solidFill>
                <a:srgbClr val="FFFFFF"/>
              </a:solidFill>
            </a:endParaRPr>
          </a:p>
        </p:txBody>
      </p:sp>
      <p:pic>
        <p:nvPicPr>
          <p:cNvPr id="3" name="Picture 2">
            <a:extLst>
              <a:ext uri="{FF2B5EF4-FFF2-40B4-BE49-F238E27FC236}">
                <a16:creationId xmlns:a16="http://schemas.microsoft.com/office/drawing/2014/main" id="{BB5739B1-37CC-B517-CC6E-5D0AB3EC42CE}"/>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5535301" y="533400"/>
            <a:ext cx="2611946" cy="6145757"/>
          </a:xfrm>
          <a:prstGeom prst="rect">
            <a:avLst/>
          </a:prstGeom>
        </p:spPr>
      </p:pic>
      <p:sp>
        <p:nvSpPr>
          <p:cNvPr id="4" name="Slide Number Placeholder 3">
            <a:extLst>
              <a:ext uri="{FF2B5EF4-FFF2-40B4-BE49-F238E27FC236}">
                <a16:creationId xmlns:a16="http://schemas.microsoft.com/office/drawing/2014/main" id="{BA01A56E-21D9-0105-B6D8-6EA4D3BA3C12}"/>
              </a:ext>
            </a:extLst>
          </p:cNvPr>
          <p:cNvSpPr>
            <a:spLocks noGrp="1"/>
          </p:cNvSpPr>
          <p:nvPr>
            <p:ph type="sldNum" sz="quarter" idx="12"/>
          </p:nvPr>
        </p:nvSpPr>
        <p:spPr>
          <a:xfrm>
            <a:off x="6553200" y="6264275"/>
            <a:ext cx="2133600" cy="365125"/>
          </a:xfrm>
        </p:spPr>
        <p:txBody>
          <a:bodyPr/>
          <a:lstStyle/>
          <a:p>
            <a:fld id="{E3D5E142-BA66-4577-AABD-3D3B043058E5}" type="slidenum">
              <a:rPr lang="en-US" smtClean="0"/>
              <a:pPr/>
              <a:t>55</a:t>
            </a:fld>
            <a:endParaRPr lang="en-US"/>
          </a:p>
        </p:txBody>
      </p:sp>
    </p:spTree>
    <p:extLst>
      <p:ext uri="{BB962C8B-B14F-4D97-AF65-F5344CB8AC3E}">
        <p14:creationId xmlns:p14="http://schemas.microsoft.com/office/powerpoint/2010/main" val="21177615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15EC97-6A2D-3F45-1470-12BB3799D5CA}"/>
              </a:ext>
            </a:extLst>
          </p:cNvPr>
          <p:cNvSpPr>
            <a:spLocks noGrp="1"/>
          </p:cNvSpPr>
          <p:nvPr>
            <p:ph type="sldNum" sz="quarter" idx="12"/>
          </p:nvPr>
        </p:nvSpPr>
        <p:spPr>
          <a:xfrm>
            <a:off x="6553200" y="6264275"/>
            <a:ext cx="2133600" cy="365125"/>
          </a:xfrm>
        </p:spPr>
        <p:txBody>
          <a:bodyPr/>
          <a:lstStyle/>
          <a:p>
            <a:fld id="{E3D5E142-BA66-4577-AABD-3D3B043058E5}" type="slidenum">
              <a:rPr lang="en-US" smtClean="0"/>
              <a:pPr/>
              <a:t>56</a:t>
            </a:fld>
            <a:endParaRPr lang="en-US"/>
          </a:p>
        </p:txBody>
      </p:sp>
      <p:sp>
        <p:nvSpPr>
          <p:cNvPr id="6" name="Title 1">
            <a:extLst>
              <a:ext uri="{FF2B5EF4-FFF2-40B4-BE49-F238E27FC236}">
                <a16:creationId xmlns:a16="http://schemas.microsoft.com/office/drawing/2014/main" id="{50702EDC-13B1-6A61-4564-DDA8B2D3339B}"/>
              </a:ext>
            </a:extLst>
          </p:cNvPr>
          <p:cNvSpPr>
            <a:spLocks noGrp="1"/>
          </p:cNvSpPr>
          <p:nvPr>
            <p:ph type="title"/>
          </p:nvPr>
        </p:nvSpPr>
        <p:spPr>
          <a:xfrm>
            <a:off x="457200" y="533400"/>
            <a:ext cx="8229600" cy="762000"/>
          </a:xfrm>
        </p:spPr>
        <p:txBody>
          <a:bodyPr/>
          <a:lstStyle/>
          <a:p>
            <a:r>
              <a:rPr lang="fr-CA" altLang="en-US" sz="3200">
                <a:solidFill>
                  <a:schemeClr val="accent2"/>
                </a:solidFill>
                <a:latin typeface="Arial"/>
                <a:cs typeface="Arial"/>
              </a:rPr>
              <a:t>Tools</a:t>
            </a:r>
            <a:endParaRPr lang="en-US" sz="3200">
              <a:solidFill>
                <a:schemeClr val="accent2"/>
              </a:solidFill>
              <a:latin typeface="Arial"/>
              <a:cs typeface="Arial"/>
            </a:endParaRPr>
          </a:p>
        </p:txBody>
      </p:sp>
      <p:pic>
        <p:nvPicPr>
          <p:cNvPr id="5" name="Picture 4">
            <a:extLst>
              <a:ext uri="{FF2B5EF4-FFF2-40B4-BE49-F238E27FC236}">
                <a16:creationId xmlns:a16="http://schemas.microsoft.com/office/drawing/2014/main" id="{8048832F-40A5-BD8A-D7E6-BAE77E17D32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330900" y="524108"/>
            <a:ext cx="4482199" cy="5800492"/>
          </a:xfrm>
          <a:prstGeom prst="rect">
            <a:avLst/>
          </a:prstGeom>
        </p:spPr>
      </p:pic>
    </p:spTree>
    <p:extLst>
      <p:ext uri="{BB962C8B-B14F-4D97-AF65-F5344CB8AC3E}">
        <p14:creationId xmlns:p14="http://schemas.microsoft.com/office/powerpoint/2010/main" val="20779366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35BAC296-071F-8411-84CC-93B5504A1640}"/>
              </a:ext>
            </a:extLst>
          </p:cNvPr>
          <p:cNvGrpSpPr/>
          <p:nvPr/>
        </p:nvGrpSpPr>
        <p:grpSpPr>
          <a:xfrm>
            <a:off x="1407899" y="892108"/>
            <a:ext cx="6328201" cy="5316947"/>
            <a:chOff x="1407899" y="892108"/>
            <a:chExt cx="6328201" cy="5316947"/>
          </a:xfrm>
        </p:grpSpPr>
        <p:pic>
          <p:nvPicPr>
            <p:cNvPr id="6" name="Picture 7" descr="A picture containing text, electronics, display&#10;&#10;Description automatically generated">
              <a:extLst>
                <a:ext uri="{FF2B5EF4-FFF2-40B4-BE49-F238E27FC236}">
                  <a16:creationId xmlns:a16="http://schemas.microsoft.com/office/drawing/2014/main" id="{96033935-160B-858D-A84F-C5318E5BF9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07899" y="892108"/>
              <a:ext cx="6328201" cy="5316947"/>
            </a:xfrm>
            <a:prstGeom prst="rect">
              <a:avLst/>
            </a:prstGeom>
          </p:spPr>
        </p:pic>
        <p:pic>
          <p:nvPicPr>
            <p:cNvPr id="12" name="Picture 11">
              <a:extLst>
                <a:ext uri="{FF2B5EF4-FFF2-40B4-BE49-F238E27FC236}">
                  <a16:creationId xmlns:a16="http://schemas.microsoft.com/office/drawing/2014/main" id="{C0D363D4-2371-2D70-8CB5-1F60A512B44C}"/>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890601" y="1480130"/>
              <a:ext cx="5349416" cy="3024405"/>
            </a:xfrm>
            <a:prstGeom prst="rect">
              <a:avLst/>
            </a:prstGeom>
          </p:spPr>
        </p:pic>
      </p:grpSp>
      <p:sp>
        <p:nvSpPr>
          <p:cNvPr id="5" name="Slide Number Placeholder 3">
            <a:extLst>
              <a:ext uri="{FF2B5EF4-FFF2-40B4-BE49-F238E27FC236}">
                <a16:creationId xmlns:a16="http://schemas.microsoft.com/office/drawing/2014/main" id="{4D14550D-EF4C-E18A-C321-9C252A3E96C6}"/>
              </a:ext>
            </a:extLst>
          </p:cNvPr>
          <p:cNvSpPr>
            <a:spLocks noGrp="1"/>
          </p:cNvSpPr>
          <p:nvPr>
            <p:ph type="sldNum" sz="quarter" idx="12"/>
          </p:nvPr>
        </p:nvSpPr>
        <p:spPr>
          <a:xfrm>
            <a:off x="6553200" y="6264275"/>
            <a:ext cx="2133600" cy="365125"/>
          </a:xfrm>
        </p:spPr>
        <p:txBody>
          <a:bodyPr/>
          <a:lstStyle/>
          <a:p>
            <a:fld id="{E3D5E142-BA66-4577-AABD-3D3B043058E5}" type="slidenum">
              <a:rPr lang="en-US" smtClean="0"/>
              <a:pPr/>
              <a:t>57</a:t>
            </a:fld>
            <a:endParaRPr lang="en-US"/>
          </a:p>
        </p:txBody>
      </p:sp>
      <p:sp>
        <p:nvSpPr>
          <p:cNvPr id="8" name="Title 1">
            <a:extLst>
              <a:ext uri="{FF2B5EF4-FFF2-40B4-BE49-F238E27FC236}">
                <a16:creationId xmlns:a16="http://schemas.microsoft.com/office/drawing/2014/main" id="{89F16376-C8FA-6693-0892-2AE9F4A67EA3}"/>
              </a:ext>
            </a:extLst>
          </p:cNvPr>
          <p:cNvSpPr>
            <a:spLocks noGrp="1"/>
          </p:cNvSpPr>
          <p:nvPr>
            <p:ph type="title"/>
          </p:nvPr>
        </p:nvSpPr>
        <p:spPr>
          <a:xfrm>
            <a:off x="457200" y="533400"/>
            <a:ext cx="8229600" cy="762000"/>
          </a:xfrm>
        </p:spPr>
        <p:txBody>
          <a:bodyPr/>
          <a:lstStyle/>
          <a:p>
            <a:r>
              <a:rPr lang="fr-CA" altLang="en-US" sz="3200">
                <a:solidFill>
                  <a:schemeClr val="accent2"/>
                </a:solidFill>
                <a:latin typeface="Arial"/>
                <a:cs typeface="Arial"/>
              </a:rPr>
              <a:t>Tools</a:t>
            </a:r>
            <a:endParaRPr lang="en-US" sz="3200">
              <a:solidFill>
                <a:schemeClr val="accent2"/>
              </a:solidFill>
              <a:latin typeface="Arial"/>
              <a:cs typeface="Arial"/>
            </a:endParaRPr>
          </a:p>
        </p:txBody>
      </p:sp>
    </p:spTree>
    <p:extLst>
      <p:ext uri="{BB962C8B-B14F-4D97-AF65-F5344CB8AC3E}">
        <p14:creationId xmlns:p14="http://schemas.microsoft.com/office/powerpoint/2010/main" val="13740518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ext Placeholder 5"/>
          <p:cNvSpPr>
            <a:spLocks noGrp="1"/>
          </p:cNvSpPr>
          <p:nvPr>
            <p:ph type="body" idx="1"/>
          </p:nvPr>
        </p:nvSpPr>
        <p:spPr>
          <a:xfrm>
            <a:off x="577952" y="2865645"/>
            <a:ext cx="7810398" cy="1500188"/>
          </a:xfrm>
        </p:spPr>
        <p:txBody>
          <a:bodyPr>
            <a:noAutofit/>
          </a:bodyPr>
          <a:lstStyle/>
          <a:p>
            <a:r>
              <a:rPr lang="en-US" altLang="en-US" sz="4400">
                <a:latin typeface="Arial"/>
                <a:cs typeface="Arial"/>
              </a:rPr>
              <a:t>Conclusions</a:t>
            </a:r>
            <a:endParaRPr lang="en-US" altLang="en-US" sz="3200"/>
          </a:p>
        </p:txBody>
      </p:sp>
      <p:sp>
        <p:nvSpPr>
          <p:cNvPr id="3" name="Slide Number Placeholder 3">
            <a:extLst>
              <a:ext uri="{FF2B5EF4-FFF2-40B4-BE49-F238E27FC236}">
                <a16:creationId xmlns:a16="http://schemas.microsoft.com/office/drawing/2014/main" id="{1F3CA9E7-5701-1356-E92C-E2AFCC0373A3}"/>
              </a:ext>
            </a:extLst>
          </p:cNvPr>
          <p:cNvSpPr>
            <a:spLocks noGrp="1"/>
          </p:cNvSpPr>
          <p:nvPr>
            <p:ph type="sldNum" sz="quarter" idx="12"/>
          </p:nvPr>
        </p:nvSpPr>
        <p:spPr>
          <a:xfrm>
            <a:off x="6553200" y="6264275"/>
            <a:ext cx="2133600" cy="365125"/>
          </a:xfrm>
        </p:spPr>
        <p:txBody>
          <a:bodyPr/>
          <a:lstStyle/>
          <a:p>
            <a:fld id="{E3D5E142-BA66-4577-AABD-3D3B043058E5}" type="slidenum">
              <a:rPr lang="en-US" smtClean="0"/>
              <a:pPr/>
              <a:t>58</a:t>
            </a:fld>
            <a:endParaRPr lang="en-US"/>
          </a:p>
        </p:txBody>
      </p:sp>
    </p:spTree>
    <p:extLst>
      <p:ext uri="{BB962C8B-B14F-4D97-AF65-F5344CB8AC3E}">
        <p14:creationId xmlns:p14="http://schemas.microsoft.com/office/powerpoint/2010/main" val="12085328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02586B-38C6-6494-3F1C-851CB935D44E}"/>
              </a:ext>
            </a:extLst>
          </p:cNvPr>
          <p:cNvSpPr>
            <a:spLocks noGrp="1"/>
          </p:cNvSpPr>
          <p:nvPr>
            <p:ph idx="1"/>
          </p:nvPr>
        </p:nvSpPr>
        <p:spPr>
          <a:xfrm>
            <a:off x="457200" y="1861558"/>
            <a:ext cx="6287589" cy="3961230"/>
          </a:xfrm>
        </p:spPr>
        <p:txBody>
          <a:bodyPr>
            <a:normAutofit/>
          </a:bodyPr>
          <a:lstStyle/>
          <a:p>
            <a:r>
              <a:rPr lang="en-US" b="1" err="1"/>
              <a:t>Behavioural</a:t>
            </a:r>
            <a:r>
              <a:rPr lang="en-US"/>
              <a:t>: </a:t>
            </a:r>
            <a:r>
              <a:rPr lang="en-US">
                <a:latin typeface="Arial"/>
                <a:cs typeface="Arial"/>
              </a:rPr>
              <a:t>Primary care advice, counselling by trained cessation counsellor, text messaging interventions, self-help materials</a:t>
            </a:r>
          </a:p>
          <a:p>
            <a:pPr marL="0" indent="0">
              <a:buNone/>
            </a:pPr>
            <a:endParaRPr lang="en-US"/>
          </a:p>
          <a:p>
            <a:r>
              <a:rPr lang="en-US" b="1"/>
              <a:t>Pharmaceutical</a:t>
            </a:r>
            <a:r>
              <a:rPr lang="en-US"/>
              <a:t>: </a:t>
            </a:r>
            <a:r>
              <a:rPr lang="en-US">
                <a:solidFill>
                  <a:srgbClr val="000000"/>
                </a:solidFill>
                <a:latin typeface="Arial"/>
                <a:cs typeface="Arial"/>
              </a:rPr>
              <a:t>Nicotine replacement therapy, </a:t>
            </a:r>
            <a:r>
              <a:rPr lang="en-CA">
                <a:solidFill>
                  <a:srgbClr val="000000"/>
                </a:solidFill>
                <a:latin typeface="Arial"/>
                <a:cs typeface="Arial"/>
              </a:rPr>
              <a:t>varenicline, bupropion, </a:t>
            </a:r>
            <a:r>
              <a:rPr lang="en-CA" err="1">
                <a:solidFill>
                  <a:srgbClr val="000000"/>
                </a:solidFill>
                <a:latin typeface="Arial"/>
                <a:cs typeface="Arial"/>
              </a:rPr>
              <a:t>cytisine</a:t>
            </a:r>
            <a:r>
              <a:rPr lang="en-CA">
                <a:solidFill>
                  <a:srgbClr val="000000"/>
                </a:solidFill>
                <a:latin typeface="Arial"/>
                <a:cs typeface="Arial"/>
              </a:rPr>
              <a:t> </a:t>
            </a:r>
            <a:endParaRPr lang="en-US"/>
          </a:p>
          <a:p>
            <a:pPr marL="0" indent="0">
              <a:buNone/>
            </a:pPr>
            <a:endParaRPr lang="en-US"/>
          </a:p>
          <a:p>
            <a:r>
              <a:rPr lang="en-US" b="1"/>
              <a:t>Combination</a:t>
            </a:r>
            <a:r>
              <a:rPr lang="en-US"/>
              <a:t> of above</a:t>
            </a:r>
          </a:p>
        </p:txBody>
      </p:sp>
      <p:sp>
        <p:nvSpPr>
          <p:cNvPr id="4" name="Slide Number Placeholder 3">
            <a:extLst>
              <a:ext uri="{FF2B5EF4-FFF2-40B4-BE49-F238E27FC236}">
                <a16:creationId xmlns:a16="http://schemas.microsoft.com/office/drawing/2014/main" id="{1A31C19B-AA4F-9809-533A-8998A51D110D}"/>
              </a:ext>
            </a:extLst>
          </p:cNvPr>
          <p:cNvSpPr>
            <a:spLocks noGrp="1"/>
          </p:cNvSpPr>
          <p:nvPr>
            <p:ph type="sldNum" sz="quarter" idx="12"/>
          </p:nvPr>
        </p:nvSpPr>
        <p:spPr/>
        <p:txBody>
          <a:bodyPr/>
          <a:lstStyle/>
          <a:p>
            <a:fld id="{E3D5E142-BA66-4577-AABD-3D3B043058E5}" type="slidenum">
              <a:rPr lang="en-US" smtClean="0"/>
              <a:pPr/>
              <a:t>59</a:t>
            </a:fld>
            <a:endParaRPr lang="en-US"/>
          </a:p>
        </p:txBody>
      </p:sp>
      <p:sp>
        <p:nvSpPr>
          <p:cNvPr id="7" name="Content Placeholder 2">
            <a:extLst>
              <a:ext uri="{FF2B5EF4-FFF2-40B4-BE49-F238E27FC236}">
                <a16:creationId xmlns:a16="http://schemas.microsoft.com/office/drawing/2014/main" id="{0C78EEFB-99F2-7150-F262-61B42CE11D36}"/>
              </a:ext>
            </a:extLst>
          </p:cNvPr>
          <p:cNvSpPr txBox="1">
            <a:spLocks/>
          </p:cNvSpPr>
          <p:nvPr/>
        </p:nvSpPr>
        <p:spPr>
          <a:xfrm>
            <a:off x="457517" y="549417"/>
            <a:ext cx="8229600" cy="953141"/>
          </a:xfrm>
          <a:prstGeom prst="rect">
            <a:avLst/>
          </a:prstGeom>
          <a:solidFill>
            <a:srgbClr val="E1F2FC"/>
          </a:solidFill>
          <a:ln>
            <a:solidFill>
              <a:schemeClr val="accent5">
                <a:lumMod val="60000"/>
                <a:lumOff val="40000"/>
              </a:schemeClr>
            </a:solidFill>
          </a:ln>
        </p:spPr>
        <p:txBody>
          <a:bodyPr vert="horz" lIns="91440" tIns="45720" rIns="91440" bIns="45720" rtlCol="0" anchor="ct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pPr>
            <a:r>
              <a:rPr lang="en-US" sz="2800" b="1">
                <a:latin typeface="Arial"/>
                <a:cs typeface="Arial"/>
              </a:rPr>
              <a:t>Menu of options: </a:t>
            </a:r>
          </a:p>
          <a:p>
            <a:pPr>
              <a:buNone/>
            </a:pPr>
            <a:r>
              <a:rPr lang="en-US" sz="2800" b="1">
                <a:latin typeface="Arial"/>
                <a:cs typeface="Arial"/>
              </a:rPr>
              <a:t>Strong recommendations FOR…</a:t>
            </a:r>
            <a:endParaRPr lang="en-US" b="1"/>
          </a:p>
        </p:txBody>
      </p:sp>
      <p:pic>
        <p:nvPicPr>
          <p:cNvPr id="5" name="Picture 4" descr="A group of people in medical uniforms&#10;&#10;AI-generated content may be incorrect.">
            <a:extLst>
              <a:ext uri="{FF2B5EF4-FFF2-40B4-BE49-F238E27FC236}">
                <a16:creationId xmlns:a16="http://schemas.microsoft.com/office/drawing/2014/main" id="{DE656BCA-EDAE-5DD2-5215-DE888A1276DC}"/>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a:xfrm>
            <a:off x="6776559" y="2026288"/>
            <a:ext cx="1908465" cy="1035853"/>
          </a:xfrm>
          <a:prstGeom prst="rect">
            <a:avLst/>
          </a:prstGeom>
          <a:ln>
            <a:noFill/>
          </a:ln>
        </p:spPr>
      </p:pic>
      <p:pic>
        <p:nvPicPr>
          <p:cNvPr id="8" name="Picture 7" descr="A blue and white pills and a jar&#10;&#10;AI-generated content may be incorrect.">
            <a:extLst>
              <a:ext uri="{FF2B5EF4-FFF2-40B4-BE49-F238E27FC236}">
                <a16:creationId xmlns:a16="http://schemas.microsoft.com/office/drawing/2014/main" id="{1CFE271D-52DB-F499-9B87-322D9FEA5C81}"/>
              </a:ext>
            </a:extLst>
          </p:cNvPr>
          <p:cNvPicPr>
            <a:picLocks noChangeAspect="1"/>
          </p:cNvPicPr>
          <p:nvPr/>
        </p:nvPicPr>
        <p:blipFill>
          <a:blip r:embed="rId4"/>
          <a:stretch>
            <a:fillRect/>
          </a:stretch>
        </p:blipFill>
        <p:spPr>
          <a:xfrm>
            <a:off x="7194847" y="3712122"/>
            <a:ext cx="1078194" cy="1138638"/>
          </a:xfrm>
          <a:prstGeom prst="rect">
            <a:avLst/>
          </a:prstGeom>
          <a:ln>
            <a:noFill/>
          </a:ln>
        </p:spPr>
      </p:pic>
      <p:grpSp>
        <p:nvGrpSpPr>
          <p:cNvPr id="13" name="Group 12">
            <a:extLst>
              <a:ext uri="{FF2B5EF4-FFF2-40B4-BE49-F238E27FC236}">
                <a16:creationId xmlns:a16="http://schemas.microsoft.com/office/drawing/2014/main" id="{AC18A6D1-C1E6-C1F8-45AB-F032C9F57085}"/>
              </a:ext>
            </a:extLst>
          </p:cNvPr>
          <p:cNvGrpSpPr/>
          <p:nvPr/>
        </p:nvGrpSpPr>
        <p:grpSpPr>
          <a:xfrm>
            <a:off x="5951736" y="4954357"/>
            <a:ext cx="2640750" cy="866913"/>
            <a:chOff x="1363995" y="3730391"/>
            <a:chExt cx="5789875" cy="1909499"/>
          </a:xfrm>
        </p:grpSpPr>
        <p:pic>
          <p:nvPicPr>
            <p:cNvPr id="10" name="Picture 9" descr="A blue and white pills and a jar&#10;&#10;AI-generated content may be incorrect.">
              <a:extLst>
                <a:ext uri="{FF2B5EF4-FFF2-40B4-BE49-F238E27FC236}">
                  <a16:creationId xmlns:a16="http://schemas.microsoft.com/office/drawing/2014/main" id="{28890BFF-4C73-65A5-EF2A-706A157DA146}"/>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5358675" y="3730391"/>
              <a:ext cx="1795195" cy="1909499"/>
            </a:xfrm>
            <a:prstGeom prst="rect">
              <a:avLst/>
            </a:prstGeom>
            <a:ln>
              <a:noFill/>
            </a:ln>
          </p:spPr>
        </p:pic>
        <p:sp>
          <p:nvSpPr>
            <p:cNvPr id="11" name="Plus Sign 13">
              <a:extLst>
                <a:ext uri="{FF2B5EF4-FFF2-40B4-BE49-F238E27FC236}">
                  <a16:creationId xmlns:a16="http://schemas.microsoft.com/office/drawing/2014/main" id="{7D85597C-3DF6-3849-BF18-9C844AD3ECD5}"/>
                </a:ext>
              </a:extLst>
            </p:cNvPr>
            <p:cNvSpPr/>
            <p:nvPr/>
          </p:nvSpPr>
          <p:spPr>
            <a:xfrm>
              <a:off x="4529848" y="4233984"/>
              <a:ext cx="884288" cy="888564"/>
            </a:xfrm>
            <a:prstGeom prst="mathPlus">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oup of people in medical uniforms&#10;&#10;AI-generated content may be incorrect.">
              <a:extLst>
                <a:ext uri="{FF2B5EF4-FFF2-40B4-BE49-F238E27FC236}">
                  <a16:creationId xmlns:a16="http://schemas.microsoft.com/office/drawing/2014/main" id="{1FF8723F-5821-8DFA-BF68-34D52D5F6E27}"/>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a:xfrm>
              <a:off x="1363995" y="3731687"/>
              <a:ext cx="3166897" cy="1794516"/>
            </a:xfrm>
            <a:prstGeom prst="rect">
              <a:avLst/>
            </a:prstGeom>
            <a:ln>
              <a:noFill/>
            </a:ln>
          </p:spPr>
        </p:pic>
      </p:grpSp>
      <p:cxnSp>
        <p:nvCxnSpPr>
          <p:cNvPr id="15" name="Straight Arrow Connector 14">
            <a:extLst>
              <a:ext uri="{FF2B5EF4-FFF2-40B4-BE49-F238E27FC236}">
                <a16:creationId xmlns:a16="http://schemas.microsoft.com/office/drawing/2014/main" id="{01DF2E8C-4AFC-65E8-218E-FA0AC212DA21}"/>
              </a:ext>
            </a:extLst>
          </p:cNvPr>
          <p:cNvCxnSpPr/>
          <p:nvPr/>
        </p:nvCxnSpPr>
        <p:spPr>
          <a:xfrm>
            <a:off x="522785" y="3636457"/>
            <a:ext cx="8164963"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E5B6E21-242C-374E-F5DF-4C775AD67CF1}"/>
              </a:ext>
            </a:extLst>
          </p:cNvPr>
          <p:cNvCxnSpPr>
            <a:cxnSpLocks/>
          </p:cNvCxnSpPr>
          <p:nvPr/>
        </p:nvCxnSpPr>
        <p:spPr>
          <a:xfrm>
            <a:off x="522784" y="4931144"/>
            <a:ext cx="8164963"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Graphic 7">
            <a:extLst>
              <a:ext uri="{FF2B5EF4-FFF2-40B4-BE49-F238E27FC236}">
                <a16:creationId xmlns:a16="http://schemas.microsoft.com/office/drawing/2014/main" id="{AFDDDB4B-C537-7FA4-A386-F0260F3138F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30007" y="644703"/>
            <a:ext cx="765123" cy="765123"/>
          </a:xfrm>
          <a:prstGeom prst="rect">
            <a:avLst/>
          </a:prstGeom>
        </p:spPr>
      </p:pic>
    </p:spTree>
    <p:extLst>
      <p:ext uri="{BB962C8B-B14F-4D97-AF65-F5344CB8AC3E}">
        <p14:creationId xmlns:p14="http://schemas.microsoft.com/office/powerpoint/2010/main" val="4272134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DF445B4-AB21-1698-3CA2-C30771F1FFF2}"/>
              </a:ext>
            </a:extLst>
          </p:cNvPr>
          <p:cNvSpPr txBox="1"/>
          <p:nvPr/>
        </p:nvSpPr>
        <p:spPr>
          <a:xfrm>
            <a:off x="4722588" y="5045402"/>
            <a:ext cx="3128976" cy="523220"/>
          </a:xfrm>
          <a:prstGeom prst="rect">
            <a:avLst/>
          </a:prstGeom>
          <a:noFill/>
        </p:spPr>
        <p:txBody>
          <a:bodyPr wrap="square" lIns="91440" tIns="45720" rIns="91440" bIns="45720" rtlCol="0" anchor="t">
            <a:spAutoFit/>
          </a:bodyPr>
          <a:lstStyle/>
          <a:p>
            <a:pPr marL="285750" indent="-285750">
              <a:buFont typeface="Arial"/>
              <a:buChar char="•"/>
            </a:pPr>
            <a:r>
              <a:rPr lang="en-US" sz="1400" b="1" dirty="0">
                <a:latin typeface="Arial"/>
                <a:cs typeface="Arial"/>
              </a:rPr>
              <a:t>Greg </a:t>
            </a:r>
            <a:r>
              <a:rPr lang="en-US" sz="1400" b="1" dirty="0" err="1">
                <a:latin typeface="Arial"/>
                <a:cs typeface="Arial"/>
              </a:rPr>
              <a:t>Traversy</a:t>
            </a:r>
          </a:p>
          <a:p>
            <a:pPr marL="285750" indent="-285750">
              <a:buFont typeface="Arial"/>
              <a:buChar char="•"/>
            </a:pPr>
            <a:r>
              <a:rPr lang="en-US" sz="1400" b="1" dirty="0">
                <a:latin typeface="Arial"/>
                <a:cs typeface="Arial"/>
              </a:rPr>
              <a:t>Julie Wu</a:t>
            </a:r>
          </a:p>
        </p:txBody>
      </p:sp>
      <p:sp>
        <p:nvSpPr>
          <p:cNvPr id="19" name="Title 1">
            <a:extLst>
              <a:ext uri="{FF2B5EF4-FFF2-40B4-BE49-F238E27FC236}">
                <a16:creationId xmlns:a16="http://schemas.microsoft.com/office/drawing/2014/main" id="{74D0C4DA-E918-653B-F0E5-BF2BE49B751E}"/>
              </a:ext>
            </a:extLst>
          </p:cNvPr>
          <p:cNvSpPr txBox="1">
            <a:spLocks noChangeArrowheads="1"/>
          </p:cNvSpPr>
          <p:nvPr/>
        </p:nvSpPr>
        <p:spPr>
          <a:xfrm>
            <a:off x="106326" y="500742"/>
            <a:ext cx="8580474" cy="762000"/>
          </a:xfrm>
          <a:prstGeom prst="rect">
            <a:avLst/>
          </a:prstGeom>
        </p:spPr>
        <p:txBody>
          <a:bodyPr vert="horz" lIns="91440" tIns="45720" rIns="91440" bIns="45720" rtlCol="0" anchor="ctr">
            <a:noAutofit/>
          </a:bodyPr>
          <a:lstStyle>
            <a:lvl1pPr algn="l" defTabSz="685800" rtl="0" eaLnBrk="1" latinLnBrk="0" hangingPunct="1">
              <a:spcBef>
                <a:spcPct val="0"/>
              </a:spcBef>
              <a:buNone/>
              <a:defRPr sz="1800" b="1" kern="1200">
                <a:solidFill>
                  <a:schemeClr val="tx1"/>
                </a:solidFill>
                <a:latin typeface="Arial" panose="020B0604020202020204" pitchFamily="34" charset="0"/>
                <a:ea typeface="+mj-ea"/>
                <a:cs typeface="Arial" panose="020B0604020202020204" pitchFamily="34" charset="0"/>
              </a:defRPr>
            </a:lvl1pPr>
          </a:lstStyle>
          <a:p>
            <a:pPr algn="ctr"/>
            <a:r>
              <a:rPr lang="fr-FR" sz="3200">
                <a:solidFill>
                  <a:srgbClr val="007BC3"/>
                </a:solidFill>
                <a:latin typeface="Arial"/>
                <a:cs typeface="Arial"/>
              </a:rPr>
              <a:t>Who </a:t>
            </a:r>
            <a:r>
              <a:rPr lang="fr-FR" sz="3200" err="1">
                <a:solidFill>
                  <a:srgbClr val="007BC3"/>
                </a:solidFill>
                <a:latin typeface="Arial"/>
                <a:cs typeface="Arial"/>
              </a:rPr>
              <a:t>worked</a:t>
            </a:r>
            <a:r>
              <a:rPr lang="fr-FR" sz="3200">
                <a:solidFill>
                  <a:srgbClr val="007BC3"/>
                </a:solidFill>
                <a:latin typeface="Arial"/>
                <a:cs typeface="Arial"/>
              </a:rPr>
              <a:t> on </a:t>
            </a:r>
            <a:r>
              <a:rPr lang="fr-FR" sz="3200" err="1">
                <a:solidFill>
                  <a:srgbClr val="007BC3"/>
                </a:solidFill>
                <a:latin typeface="Arial"/>
                <a:cs typeface="Arial"/>
              </a:rPr>
              <a:t>these</a:t>
            </a:r>
            <a:r>
              <a:rPr lang="fr-FR" sz="3200">
                <a:solidFill>
                  <a:srgbClr val="007BC3"/>
                </a:solidFill>
                <a:latin typeface="Arial"/>
                <a:cs typeface="Arial"/>
              </a:rPr>
              <a:t> </a:t>
            </a:r>
            <a:r>
              <a:rPr lang="fr-FR" sz="3200" err="1">
                <a:solidFill>
                  <a:srgbClr val="007BC3"/>
                </a:solidFill>
                <a:latin typeface="Arial"/>
                <a:cs typeface="Arial"/>
              </a:rPr>
              <a:t>recommendations</a:t>
            </a:r>
            <a:r>
              <a:rPr lang="fr-FR" sz="3200">
                <a:solidFill>
                  <a:srgbClr val="007BC3"/>
                </a:solidFill>
                <a:latin typeface="Arial"/>
                <a:cs typeface="Arial"/>
              </a:rPr>
              <a:t>?</a:t>
            </a:r>
            <a:endParaRPr lang="en-US" sz="3200">
              <a:solidFill>
                <a:srgbClr val="007BC3"/>
              </a:solidFill>
              <a:latin typeface="Arial"/>
              <a:cs typeface="Arial"/>
            </a:endParaRPr>
          </a:p>
        </p:txBody>
      </p:sp>
      <p:sp>
        <p:nvSpPr>
          <p:cNvPr id="10" name="TextBox 9">
            <a:extLst>
              <a:ext uri="{FF2B5EF4-FFF2-40B4-BE49-F238E27FC236}">
                <a16:creationId xmlns:a16="http://schemas.microsoft.com/office/drawing/2014/main" id="{1483D6F6-A0D8-F805-960C-21416BE93013}"/>
              </a:ext>
            </a:extLst>
          </p:cNvPr>
          <p:cNvSpPr txBox="1"/>
          <p:nvPr/>
        </p:nvSpPr>
        <p:spPr>
          <a:xfrm>
            <a:off x="4720729" y="4721669"/>
            <a:ext cx="3780000" cy="307777"/>
          </a:xfrm>
          <a:prstGeom prst="rect">
            <a:avLst/>
          </a:prstGeom>
          <a:solidFill>
            <a:schemeClr val="tx1">
              <a:lumMod val="75000"/>
              <a:lumOff val="25000"/>
            </a:schemeClr>
          </a:solidFill>
        </p:spPr>
        <p:txBody>
          <a:bodyPr wrap="square" lIns="91440" tIns="45720" rIns="91440" bIns="45720" rtlCol="0" anchor="t">
            <a:spAutoFit/>
          </a:bodyPr>
          <a:lstStyle/>
          <a:p>
            <a:r>
              <a:rPr lang="en-US" sz="1400" b="1">
                <a:solidFill>
                  <a:srgbClr val="FFFFFF"/>
                </a:solidFill>
                <a:latin typeface="Arial"/>
                <a:cs typeface="Arial"/>
              </a:rPr>
              <a:t>Science team: PHAC (non-voting)</a:t>
            </a:r>
            <a:endParaRPr lang="en-US" sz="1400">
              <a:solidFill>
                <a:srgbClr val="FFFFFF"/>
              </a:solidFill>
              <a:latin typeface="Arial"/>
              <a:ea typeface="Calibri"/>
              <a:cs typeface="Arial"/>
            </a:endParaRPr>
          </a:p>
        </p:txBody>
      </p:sp>
      <p:pic>
        <p:nvPicPr>
          <p:cNvPr id="9" name="Picture 8" descr="A person in a suit and tie&#10;&#10;AI-generated content may be incorrect.">
            <a:extLst>
              <a:ext uri="{FF2B5EF4-FFF2-40B4-BE49-F238E27FC236}">
                <a16:creationId xmlns:a16="http://schemas.microsoft.com/office/drawing/2014/main" id="{AD7EDD5A-1CCF-8BA6-7F08-F11C9D56FA4E}"/>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a:xfrm>
            <a:off x="628769" y="1299002"/>
            <a:ext cx="1501200" cy="1501200"/>
          </a:xfrm>
          <a:prstGeom prst="ellipse">
            <a:avLst/>
          </a:prstGeom>
          <a:ln>
            <a:solidFill>
              <a:schemeClr val="bg1">
                <a:lumMod val="75000"/>
              </a:schemeClr>
            </a:solidFill>
          </a:ln>
        </p:spPr>
      </p:pic>
      <p:sp>
        <p:nvSpPr>
          <p:cNvPr id="11" name="TextBox 10">
            <a:extLst>
              <a:ext uri="{FF2B5EF4-FFF2-40B4-BE49-F238E27FC236}">
                <a16:creationId xmlns:a16="http://schemas.microsoft.com/office/drawing/2014/main" id="{4B530882-64C7-0393-F8B4-8A1C942C5914}"/>
              </a:ext>
            </a:extLst>
          </p:cNvPr>
          <p:cNvSpPr txBox="1"/>
          <p:nvPr/>
        </p:nvSpPr>
        <p:spPr>
          <a:xfrm>
            <a:off x="2321884" y="1890508"/>
            <a:ext cx="2061900" cy="523220"/>
          </a:xfrm>
          <a:prstGeom prst="rect">
            <a:avLst/>
          </a:prstGeom>
          <a:noFill/>
        </p:spPr>
        <p:txBody>
          <a:bodyPr wrap="square" lIns="91440" tIns="45720" rIns="91440" bIns="45720" rtlCol="0" anchor="t">
            <a:spAutoFit/>
          </a:bodyPr>
          <a:lstStyle/>
          <a:p>
            <a:r>
              <a:rPr lang="en-US" sz="1400" b="1" dirty="0">
                <a:solidFill>
                  <a:srgbClr val="000000"/>
                </a:solidFill>
                <a:latin typeface="Arial"/>
                <a:ea typeface="+mn-lt"/>
                <a:cs typeface="+mn-lt"/>
              </a:rPr>
              <a:t>Brett Thombs</a:t>
            </a:r>
          </a:p>
          <a:p>
            <a:r>
              <a:rPr lang="en-US" sz="1400" b="1" dirty="0">
                <a:solidFill>
                  <a:srgbClr val="000000"/>
                </a:solidFill>
                <a:latin typeface="Arial"/>
                <a:ea typeface="+mn-lt"/>
                <a:cs typeface="+mn-lt"/>
              </a:rPr>
              <a:t>Working Group Chair</a:t>
            </a:r>
          </a:p>
        </p:txBody>
      </p:sp>
      <p:pic>
        <p:nvPicPr>
          <p:cNvPr id="14" name="Picture 13" descr="Donna L. Reynolds">
            <a:extLst>
              <a:ext uri="{FF2B5EF4-FFF2-40B4-BE49-F238E27FC236}">
                <a16:creationId xmlns:a16="http://schemas.microsoft.com/office/drawing/2014/main" id="{694DDEDB-E983-A054-137D-05E6E0B0036C}"/>
              </a:ext>
            </a:extLst>
          </p:cNvPr>
          <p:cNvPicPr>
            <a:picLocks noChangeAspect="1"/>
          </p:cNvPicPr>
          <p:nvPr/>
        </p:nvPicPr>
        <p:blipFill>
          <a:blip r:embed="rId4" cstate="hqprint">
            <a:extLst>
              <a:ext uri="{28A0092B-C50C-407E-A947-70E740481C1C}">
                <a14:useLocalDpi xmlns:a14="http://schemas.microsoft.com/office/drawing/2010/main"/>
              </a:ext>
            </a:extLst>
          </a:blip>
          <a:srcRect b="-195"/>
          <a:stretch>
            <a:fillRect/>
          </a:stretch>
        </p:blipFill>
        <p:spPr>
          <a:xfrm>
            <a:off x="628769" y="2905184"/>
            <a:ext cx="1501200" cy="1501200"/>
          </a:xfrm>
          <a:prstGeom prst="ellipse">
            <a:avLst/>
          </a:prstGeom>
          <a:ln>
            <a:solidFill>
              <a:schemeClr val="bg1">
                <a:lumMod val="75000"/>
              </a:schemeClr>
            </a:solidFill>
          </a:ln>
        </p:spPr>
      </p:pic>
      <p:sp>
        <p:nvSpPr>
          <p:cNvPr id="20" name="TextBox 19">
            <a:extLst>
              <a:ext uri="{FF2B5EF4-FFF2-40B4-BE49-F238E27FC236}">
                <a16:creationId xmlns:a16="http://schemas.microsoft.com/office/drawing/2014/main" id="{B3F52F95-F9F9-9DFA-D162-64B5E7A75C06}"/>
              </a:ext>
            </a:extLst>
          </p:cNvPr>
          <p:cNvSpPr txBox="1"/>
          <p:nvPr/>
        </p:nvSpPr>
        <p:spPr>
          <a:xfrm>
            <a:off x="2309698" y="3493473"/>
            <a:ext cx="1786528" cy="738664"/>
          </a:xfrm>
          <a:prstGeom prst="rect">
            <a:avLst/>
          </a:prstGeom>
          <a:noFill/>
        </p:spPr>
        <p:txBody>
          <a:bodyPr wrap="square" lIns="91440" tIns="45720" rIns="91440" bIns="45720" rtlCol="0" anchor="t">
            <a:spAutoFit/>
          </a:bodyPr>
          <a:lstStyle/>
          <a:p>
            <a:r>
              <a:rPr lang="en-US" sz="1400" b="1" dirty="0">
                <a:solidFill>
                  <a:srgbClr val="303030"/>
                </a:solidFill>
                <a:latin typeface="Arial"/>
                <a:ea typeface="+mn-lt"/>
                <a:cs typeface="+mn-lt"/>
              </a:rPr>
              <a:t>Donna Reynolds</a:t>
            </a:r>
          </a:p>
          <a:p>
            <a:r>
              <a:rPr lang="en-US" sz="1400" b="1" dirty="0">
                <a:solidFill>
                  <a:srgbClr val="303030"/>
                </a:solidFill>
                <a:latin typeface="Arial"/>
                <a:ea typeface="Calibri"/>
                <a:cs typeface="Calibri"/>
              </a:rPr>
              <a:t>Working Group Vice-Chair</a:t>
            </a:r>
          </a:p>
        </p:txBody>
      </p:sp>
      <p:pic>
        <p:nvPicPr>
          <p:cNvPr id="21" name="Picture 20" descr="A person in a suit and tie&#10;&#10;AI-generated content may be incorrect.">
            <a:extLst>
              <a:ext uri="{FF2B5EF4-FFF2-40B4-BE49-F238E27FC236}">
                <a16:creationId xmlns:a16="http://schemas.microsoft.com/office/drawing/2014/main" id="{ABC2E6CF-191B-AAA7-60DD-3E4065DE2071}"/>
              </a:ext>
            </a:extLst>
          </p:cNvPr>
          <p:cNvPicPr>
            <a:picLocks noChangeAspect="1"/>
          </p:cNvPicPr>
          <p:nvPr/>
        </p:nvPicPr>
        <p:blipFill>
          <a:blip r:embed="rId5" cstate="hqprint">
            <a:extLst>
              <a:ext uri="{28A0092B-C50C-407E-A947-70E740481C1C}">
                <a14:useLocalDpi xmlns:a14="http://schemas.microsoft.com/office/drawing/2010/main"/>
              </a:ext>
            </a:extLst>
          </a:blip>
          <a:srcRect l="-917"/>
          <a:stretch>
            <a:fillRect/>
          </a:stretch>
        </p:blipFill>
        <p:spPr>
          <a:xfrm>
            <a:off x="628769" y="4520891"/>
            <a:ext cx="1501200" cy="1501200"/>
          </a:xfrm>
          <a:prstGeom prst="ellipse">
            <a:avLst/>
          </a:prstGeom>
          <a:ln>
            <a:solidFill>
              <a:schemeClr val="bg1">
                <a:lumMod val="75000"/>
              </a:schemeClr>
            </a:solidFill>
          </a:ln>
        </p:spPr>
      </p:pic>
      <p:sp>
        <p:nvSpPr>
          <p:cNvPr id="23" name="TextBox 22">
            <a:extLst>
              <a:ext uri="{FF2B5EF4-FFF2-40B4-BE49-F238E27FC236}">
                <a16:creationId xmlns:a16="http://schemas.microsoft.com/office/drawing/2014/main" id="{FD7F20A5-9AE1-C387-AA89-79550C7035FF}"/>
              </a:ext>
            </a:extLst>
          </p:cNvPr>
          <p:cNvSpPr txBox="1"/>
          <p:nvPr/>
        </p:nvSpPr>
        <p:spPr>
          <a:xfrm>
            <a:off x="2328748" y="5132992"/>
            <a:ext cx="1141449" cy="307777"/>
          </a:xfrm>
          <a:prstGeom prst="rect">
            <a:avLst/>
          </a:prstGeom>
          <a:noFill/>
        </p:spPr>
        <p:txBody>
          <a:bodyPr wrap="square" lIns="91440" tIns="45720" rIns="91440" bIns="45720" rtlCol="0" anchor="t">
            <a:spAutoFit/>
          </a:bodyPr>
          <a:lstStyle/>
          <a:p>
            <a:r>
              <a:rPr lang="en-US" sz="1400" b="1">
                <a:solidFill>
                  <a:srgbClr val="000000"/>
                </a:solidFill>
                <a:latin typeface="Arial"/>
                <a:cs typeface="Arial"/>
              </a:rPr>
              <a:t>Eddy Lang</a:t>
            </a:r>
            <a:endParaRPr lang="en-US" sz="1400" b="1">
              <a:latin typeface="Arial"/>
              <a:cs typeface="Arial"/>
            </a:endParaRPr>
          </a:p>
        </p:txBody>
      </p:sp>
      <p:pic>
        <p:nvPicPr>
          <p:cNvPr id="24" name="Picture 23" descr="A person in a suit smiling&#10;&#10;AI-generated content may be incorrect.">
            <a:extLst>
              <a:ext uri="{FF2B5EF4-FFF2-40B4-BE49-F238E27FC236}">
                <a16:creationId xmlns:a16="http://schemas.microsoft.com/office/drawing/2014/main" id="{5766E8DC-2AA8-5294-976A-4BB7DEC03B47}"/>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t="-2" b="2619"/>
          <a:stretch/>
        </p:blipFill>
        <p:spPr>
          <a:xfrm>
            <a:off x="4720729" y="1299002"/>
            <a:ext cx="1501200" cy="1501200"/>
          </a:xfrm>
          <a:prstGeom prst="ellipse">
            <a:avLst/>
          </a:prstGeom>
          <a:ln>
            <a:solidFill>
              <a:schemeClr val="bg1">
                <a:lumMod val="75000"/>
              </a:schemeClr>
            </a:solidFill>
          </a:ln>
        </p:spPr>
      </p:pic>
      <p:sp>
        <p:nvSpPr>
          <p:cNvPr id="27" name="TextBox 26">
            <a:extLst>
              <a:ext uri="{FF2B5EF4-FFF2-40B4-BE49-F238E27FC236}">
                <a16:creationId xmlns:a16="http://schemas.microsoft.com/office/drawing/2014/main" id="{013432BE-66CF-12A6-30AF-42A26A3DB161}"/>
              </a:ext>
            </a:extLst>
          </p:cNvPr>
          <p:cNvSpPr txBox="1"/>
          <p:nvPr/>
        </p:nvSpPr>
        <p:spPr>
          <a:xfrm>
            <a:off x="6454489" y="1911103"/>
            <a:ext cx="1821829" cy="307777"/>
          </a:xfrm>
          <a:prstGeom prst="rect">
            <a:avLst/>
          </a:prstGeom>
          <a:noFill/>
        </p:spPr>
        <p:txBody>
          <a:bodyPr wrap="square" lIns="91440" tIns="45720" rIns="91440" bIns="45720" rtlCol="0" anchor="t">
            <a:spAutoFit/>
          </a:bodyPr>
          <a:lstStyle/>
          <a:p>
            <a:r>
              <a:rPr lang="en-US" sz="1400" b="1">
                <a:solidFill>
                  <a:srgbClr val="000000"/>
                </a:solidFill>
                <a:latin typeface="Arial"/>
                <a:ea typeface="+mn-lt"/>
                <a:cs typeface="+mn-lt"/>
              </a:rPr>
              <a:t>Stéphane Groulx</a:t>
            </a:r>
            <a:endParaRPr lang="en-US" sz="1400" b="1">
              <a:latin typeface="Arial"/>
              <a:cs typeface="Arial"/>
            </a:endParaRPr>
          </a:p>
        </p:txBody>
      </p:sp>
      <p:pic>
        <p:nvPicPr>
          <p:cNvPr id="28" name="Picture 27" descr="A person wearing glasses and a white shirt&#10;&#10;AI-generated content may be incorrect.">
            <a:extLst>
              <a:ext uri="{FF2B5EF4-FFF2-40B4-BE49-F238E27FC236}">
                <a16:creationId xmlns:a16="http://schemas.microsoft.com/office/drawing/2014/main" id="{A8903AEB-506F-3747-4E94-4780FBD84FD3}"/>
              </a:ext>
            </a:extLst>
          </p:cNvPr>
          <p:cNvPicPr>
            <a:picLocks noChangeAspect="1"/>
          </p:cNvPicPr>
          <p:nvPr/>
        </p:nvPicPr>
        <p:blipFill>
          <a:blip r:embed="rId7">
            <a:extLst>
              <a:ext uri="{28A0092B-C50C-407E-A947-70E740481C1C}">
                <a14:useLocalDpi xmlns:a14="http://schemas.microsoft.com/office/drawing/2010/main"/>
              </a:ext>
            </a:extLst>
          </a:blip>
          <a:srcRect/>
          <a:stretch>
            <a:fillRect/>
          </a:stretch>
        </p:blipFill>
        <p:spPr>
          <a:xfrm>
            <a:off x="4720729" y="2905184"/>
            <a:ext cx="1501200" cy="1501200"/>
          </a:xfrm>
          <a:prstGeom prst="ellipse">
            <a:avLst/>
          </a:prstGeom>
          <a:ln>
            <a:solidFill>
              <a:schemeClr val="bg1">
                <a:lumMod val="75000"/>
              </a:schemeClr>
            </a:solidFill>
          </a:ln>
        </p:spPr>
      </p:pic>
      <p:sp>
        <p:nvSpPr>
          <p:cNvPr id="29" name="TextBox 28">
            <a:extLst>
              <a:ext uri="{FF2B5EF4-FFF2-40B4-BE49-F238E27FC236}">
                <a16:creationId xmlns:a16="http://schemas.microsoft.com/office/drawing/2014/main" id="{7F8B8492-2246-0A7F-B48C-5128889289A3}"/>
              </a:ext>
            </a:extLst>
          </p:cNvPr>
          <p:cNvSpPr txBox="1"/>
          <p:nvPr/>
        </p:nvSpPr>
        <p:spPr>
          <a:xfrm>
            <a:off x="6454489" y="3507760"/>
            <a:ext cx="1794063" cy="307777"/>
          </a:xfrm>
          <a:prstGeom prst="rect">
            <a:avLst/>
          </a:prstGeom>
          <a:noFill/>
        </p:spPr>
        <p:txBody>
          <a:bodyPr wrap="square" lIns="91440" tIns="45720" rIns="91440" bIns="45720" rtlCol="0" anchor="t">
            <a:spAutoFit/>
          </a:bodyPr>
          <a:lstStyle/>
          <a:p>
            <a:r>
              <a:rPr lang="en-US" sz="1400" b="1">
                <a:solidFill>
                  <a:srgbClr val="000000"/>
                </a:solidFill>
                <a:latin typeface="Arial"/>
                <a:ea typeface="+mn-lt"/>
                <a:cs typeface="+mn-lt"/>
              </a:rPr>
              <a:t>Brenda Wilson</a:t>
            </a:r>
            <a:endParaRPr lang="en-US" sz="1400" b="1">
              <a:latin typeface="Arial"/>
              <a:cs typeface="Arial"/>
            </a:endParaRPr>
          </a:p>
        </p:txBody>
      </p:sp>
      <p:cxnSp>
        <p:nvCxnSpPr>
          <p:cNvPr id="8" name="Straight Arrow Connector 7">
            <a:extLst>
              <a:ext uri="{FF2B5EF4-FFF2-40B4-BE49-F238E27FC236}">
                <a16:creationId xmlns:a16="http://schemas.microsoft.com/office/drawing/2014/main" id="{0AC754AC-B96A-9808-F837-755AE835DA38}"/>
              </a:ext>
            </a:extLst>
          </p:cNvPr>
          <p:cNvCxnSpPr>
            <a:cxnSpLocks/>
          </p:cNvCxnSpPr>
          <p:nvPr/>
        </p:nvCxnSpPr>
        <p:spPr>
          <a:xfrm>
            <a:off x="4567023" y="1297785"/>
            <a:ext cx="14502" cy="4939085"/>
          </a:xfrm>
          <a:prstGeom prst="straightConnector1">
            <a:avLst/>
          </a:prstGeom>
        </p:spPr>
        <p:style>
          <a:lnRef idx="1">
            <a:schemeClr val="dk1"/>
          </a:lnRef>
          <a:fillRef idx="0">
            <a:schemeClr val="dk1"/>
          </a:fillRef>
          <a:effectRef idx="0">
            <a:schemeClr val="dk1"/>
          </a:effectRef>
          <a:fontRef idx="minor">
            <a:schemeClr val="tx1"/>
          </a:fontRef>
        </p:style>
      </p:cxnSp>
      <p:sp>
        <p:nvSpPr>
          <p:cNvPr id="38" name="Espace réservé du numéro de diapositive 3">
            <a:extLst>
              <a:ext uri="{FF2B5EF4-FFF2-40B4-BE49-F238E27FC236}">
                <a16:creationId xmlns:a16="http://schemas.microsoft.com/office/drawing/2014/main" id="{D6988BEF-292E-6BD6-308D-B1B0BD2DF537}"/>
              </a:ext>
            </a:extLst>
          </p:cNvPr>
          <p:cNvSpPr>
            <a:spLocks noGrp="1"/>
          </p:cNvSpPr>
          <p:nvPr>
            <p:ph type="sldNum" sz="quarter" idx="12"/>
          </p:nvPr>
        </p:nvSpPr>
        <p:spPr>
          <a:xfrm>
            <a:off x="7116896" y="6264275"/>
            <a:ext cx="1569904" cy="365125"/>
          </a:xfrm>
        </p:spPr>
        <p:txBody>
          <a:bodyPr/>
          <a:lstStyle/>
          <a:p>
            <a:fld id="{E3D5E142-BA66-4577-AABD-3D3B043058E5}" type="slidenum">
              <a:rPr lang="en-US" smtClean="0"/>
              <a:pPr/>
              <a:t>6</a:t>
            </a:fld>
            <a:endParaRPr lang="en-US"/>
          </a:p>
        </p:txBody>
      </p:sp>
      <p:cxnSp>
        <p:nvCxnSpPr>
          <p:cNvPr id="15" name="Straight Connector 14">
            <a:extLst>
              <a:ext uri="{FF2B5EF4-FFF2-40B4-BE49-F238E27FC236}">
                <a16:creationId xmlns:a16="http://schemas.microsoft.com/office/drawing/2014/main" id="{21144C0E-B128-4448-60CB-088D3F4E4564}"/>
              </a:ext>
            </a:extLst>
          </p:cNvPr>
          <p:cNvCxnSpPr>
            <a:cxnSpLocks/>
          </p:cNvCxnSpPr>
          <p:nvPr/>
        </p:nvCxnSpPr>
        <p:spPr>
          <a:xfrm>
            <a:off x="628769" y="2850212"/>
            <a:ext cx="378000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F9123FCA-003E-82DC-45F4-BB93886A6EA5}"/>
              </a:ext>
            </a:extLst>
          </p:cNvPr>
          <p:cNvCxnSpPr>
            <a:cxnSpLocks/>
          </p:cNvCxnSpPr>
          <p:nvPr/>
        </p:nvCxnSpPr>
        <p:spPr>
          <a:xfrm>
            <a:off x="4720729" y="2850212"/>
            <a:ext cx="3780000" cy="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E028A287-9D5E-36D5-60D9-35C41A6E59BE}"/>
              </a:ext>
            </a:extLst>
          </p:cNvPr>
          <p:cNvCxnSpPr>
            <a:cxnSpLocks/>
          </p:cNvCxnSpPr>
          <p:nvPr/>
        </p:nvCxnSpPr>
        <p:spPr>
          <a:xfrm>
            <a:off x="628769" y="4463534"/>
            <a:ext cx="3780000" cy="0"/>
          </a:xfrm>
          <a:prstGeom prst="line">
            <a:avLst/>
          </a:prstGeom>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ECA4D15A-B9EC-D5BE-BC7A-3727B9815E70}"/>
              </a:ext>
            </a:extLst>
          </p:cNvPr>
          <p:cNvSpPr txBox="1"/>
          <p:nvPr/>
        </p:nvSpPr>
        <p:spPr>
          <a:xfrm>
            <a:off x="5469892" y="6209847"/>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000" b="1">
                <a:solidFill>
                  <a:schemeClr val="accent2"/>
                </a:solidFill>
                <a:latin typeface="Arial"/>
                <a:ea typeface="Calibri"/>
                <a:cs typeface="Calibri"/>
              </a:rPr>
              <a:t>AND...</a:t>
            </a:r>
            <a:endParaRPr lang="en-US" sz="2000">
              <a:solidFill>
                <a:schemeClr val="accent2"/>
              </a:solidFill>
              <a:latin typeface="Arial"/>
              <a:cs typeface="Arial"/>
            </a:endParaRPr>
          </a:p>
        </p:txBody>
      </p:sp>
    </p:spTree>
    <p:extLst>
      <p:ext uri="{BB962C8B-B14F-4D97-AF65-F5344CB8AC3E}">
        <p14:creationId xmlns:p14="http://schemas.microsoft.com/office/powerpoint/2010/main" val="6102193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C3C2E-C8CE-228B-C95D-25DB63EC825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0892A2-2CCA-195C-19EA-457A7776A9A8}"/>
              </a:ext>
            </a:extLst>
          </p:cNvPr>
          <p:cNvSpPr>
            <a:spLocks noGrp="1"/>
          </p:cNvSpPr>
          <p:nvPr>
            <p:ph idx="1"/>
          </p:nvPr>
        </p:nvSpPr>
        <p:spPr/>
        <p:txBody>
          <a:bodyPr>
            <a:normAutofit/>
          </a:bodyPr>
          <a:lstStyle/>
          <a:p>
            <a:endParaRPr lang="en-US">
              <a:latin typeface="Arial"/>
              <a:cs typeface="Arial"/>
            </a:endParaRPr>
          </a:p>
          <a:p>
            <a:r>
              <a:rPr lang="en-US" b="1" err="1">
                <a:latin typeface="Arial"/>
                <a:cs typeface="Arial"/>
              </a:rPr>
              <a:t>Behavioural</a:t>
            </a:r>
            <a:r>
              <a:rPr lang="en-US" b="1">
                <a:latin typeface="Arial"/>
                <a:cs typeface="Arial"/>
              </a:rPr>
              <a:t>:</a:t>
            </a:r>
            <a:r>
              <a:rPr lang="en-US">
                <a:latin typeface="Arial"/>
                <a:cs typeface="Arial"/>
              </a:rPr>
              <a:t> Interactive computer-based or online programs with direct </a:t>
            </a:r>
            <a:r>
              <a:rPr lang="en-US" err="1">
                <a:latin typeface="Arial"/>
                <a:cs typeface="Arial"/>
              </a:rPr>
              <a:t>behavioural</a:t>
            </a:r>
            <a:r>
              <a:rPr lang="en-US">
                <a:latin typeface="Arial"/>
                <a:cs typeface="Arial"/>
              </a:rPr>
              <a:t> support</a:t>
            </a:r>
          </a:p>
          <a:p>
            <a:pPr marL="0" indent="0">
              <a:buNone/>
            </a:pPr>
            <a:endParaRPr lang="en-CA" i="1">
              <a:solidFill>
                <a:srgbClr val="000000"/>
              </a:solidFill>
              <a:latin typeface="Arial"/>
              <a:cs typeface="Arial"/>
            </a:endParaRPr>
          </a:p>
          <a:p>
            <a:endParaRPr lang="en-CA" i="1">
              <a:solidFill>
                <a:srgbClr val="000000"/>
              </a:solidFill>
              <a:latin typeface="Arial"/>
              <a:cs typeface="Arial"/>
            </a:endParaRPr>
          </a:p>
          <a:p>
            <a:pPr lvl="1"/>
            <a:endParaRPr lang="en-US"/>
          </a:p>
        </p:txBody>
      </p:sp>
      <p:sp>
        <p:nvSpPr>
          <p:cNvPr id="4" name="Slide Number Placeholder 3">
            <a:extLst>
              <a:ext uri="{FF2B5EF4-FFF2-40B4-BE49-F238E27FC236}">
                <a16:creationId xmlns:a16="http://schemas.microsoft.com/office/drawing/2014/main" id="{C3379B15-A3FD-E29A-E830-3B1AFC07C395}"/>
              </a:ext>
            </a:extLst>
          </p:cNvPr>
          <p:cNvSpPr>
            <a:spLocks noGrp="1"/>
          </p:cNvSpPr>
          <p:nvPr>
            <p:ph type="sldNum" sz="quarter" idx="12"/>
          </p:nvPr>
        </p:nvSpPr>
        <p:spPr/>
        <p:txBody>
          <a:bodyPr/>
          <a:lstStyle/>
          <a:p>
            <a:fld id="{E3D5E142-BA66-4577-AABD-3D3B043058E5}" type="slidenum">
              <a:rPr lang="en-US" smtClean="0"/>
              <a:pPr/>
              <a:t>60</a:t>
            </a:fld>
            <a:endParaRPr lang="en-US"/>
          </a:p>
        </p:txBody>
      </p:sp>
      <p:sp>
        <p:nvSpPr>
          <p:cNvPr id="8" name="Content Placeholder 2">
            <a:extLst>
              <a:ext uri="{FF2B5EF4-FFF2-40B4-BE49-F238E27FC236}">
                <a16:creationId xmlns:a16="http://schemas.microsoft.com/office/drawing/2014/main" id="{3C0666E2-D601-3C8B-A43D-37AAC5E5EC88}"/>
              </a:ext>
            </a:extLst>
          </p:cNvPr>
          <p:cNvSpPr txBox="1">
            <a:spLocks/>
          </p:cNvSpPr>
          <p:nvPr/>
        </p:nvSpPr>
        <p:spPr>
          <a:xfrm>
            <a:off x="529590" y="560043"/>
            <a:ext cx="8229600" cy="1153670"/>
          </a:xfrm>
          <a:prstGeom prst="rect">
            <a:avLst/>
          </a:prstGeom>
          <a:solidFill>
            <a:srgbClr val="FFF29E"/>
          </a:solidFill>
          <a:ln>
            <a:solidFill>
              <a:schemeClr val="accent6">
                <a:lumMod val="60000"/>
                <a:lumOff val="40000"/>
              </a:schemeClr>
            </a:solidFill>
          </a:ln>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pPr>
            <a:r>
              <a:rPr lang="en-US" sz="2800" b="1">
                <a:latin typeface="Arial"/>
                <a:cs typeface="Arial"/>
              </a:rPr>
              <a:t>Menu of options: </a:t>
            </a:r>
          </a:p>
          <a:p>
            <a:pPr>
              <a:buNone/>
            </a:pPr>
            <a:r>
              <a:rPr lang="en-US" sz="2800" b="1">
                <a:latin typeface="Arial"/>
                <a:cs typeface="Arial"/>
              </a:rPr>
              <a:t>Conditional recommendations FOR…</a:t>
            </a:r>
            <a:endParaRPr lang="en-US" sz="2800" b="1"/>
          </a:p>
        </p:txBody>
      </p:sp>
      <p:pic>
        <p:nvPicPr>
          <p:cNvPr id="7" name="Graphic 7">
            <a:extLst>
              <a:ext uri="{FF2B5EF4-FFF2-40B4-BE49-F238E27FC236}">
                <a16:creationId xmlns:a16="http://schemas.microsoft.com/office/drawing/2014/main" id="{76B6EEAF-BDE6-60D7-6227-C514357948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30007" y="755798"/>
            <a:ext cx="765123" cy="765123"/>
          </a:xfrm>
          <a:prstGeom prst="rect">
            <a:avLst/>
          </a:prstGeom>
        </p:spPr>
      </p:pic>
      <p:pic>
        <p:nvPicPr>
          <p:cNvPr id="11" name="Picture 10" descr="A person and person sitting at a table talking to each other&#10;&#10;AI-generated content may be incorrect.">
            <a:extLst>
              <a:ext uri="{FF2B5EF4-FFF2-40B4-BE49-F238E27FC236}">
                <a16:creationId xmlns:a16="http://schemas.microsoft.com/office/drawing/2014/main" id="{56B0A28D-F486-EEC5-EBD2-D6A32A4C080E}"/>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a:xfrm>
            <a:off x="2832931" y="3427576"/>
            <a:ext cx="3478150" cy="2568461"/>
          </a:xfrm>
          <a:prstGeom prst="rect">
            <a:avLst/>
          </a:prstGeom>
          <a:ln>
            <a:noFill/>
          </a:ln>
        </p:spPr>
      </p:pic>
    </p:spTree>
    <p:extLst>
      <p:ext uri="{BB962C8B-B14F-4D97-AF65-F5344CB8AC3E}">
        <p14:creationId xmlns:p14="http://schemas.microsoft.com/office/powerpoint/2010/main" val="13744796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1F505-423C-62C1-FB20-E2F92DBD0CA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503833-6619-BA65-1D72-CB9FADD9D786}"/>
              </a:ext>
            </a:extLst>
          </p:cNvPr>
          <p:cNvSpPr>
            <a:spLocks noGrp="1"/>
          </p:cNvSpPr>
          <p:nvPr>
            <p:ph idx="1"/>
          </p:nvPr>
        </p:nvSpPr>
        <p:spPr>
          <a:xfrm>
            <a:off x="457200" y="1806011"/>
            <a:ext cx="8229600" cy="4166328"/>
          </a:xfrm>
        </p:spPr>
        <p:txBody>
          <a:bodyPr vert="horz" lIns="91440" tIns="45720" rIns="91440" bIns="45720" rtlCol="0" anchor="t">
            <a:normAutofit/>
          </a:bodyPr>
          <a:lstStyle/>
          <a:p>
            <a:pPr marL="414900" indent="-414900">
              <a:buSzPct val="125000"/>
              <a:buBlip>
                <a:blip r:embed="rId3">
                  <a:extLst>
                    <a:ext uri="{96DAC541-7B7A-43D3-8B79-37D633B846F1}">
                      <asvg:svgBlip xmlns:asvg="http://schemas.microsoft.com/office/drawing/2016/SVG/main" r:embed="rId4"/>
                    </a:ext>
                  </a:extLst>
                </a:blip>
              </a:buBlip>
            </a:pPr>
            <a:r>
              <a:rPr lang="en-CA" dirty="0">
                <a:solidFill>
                  <a:srgbClr val="000000"/>
                </a:solidFill>
                <a:latin typeface="Arial"/>
                <a:cs typeface="Arial"/>
              </a:rPr>
              <a:t>Acupuncture </a:t>
            </a:r>
          </a:p>
          <a:p>
            <a:pPr marL="414900" indent="-414900">
              <a:spcBef>
                <a:spcPts val="1400"/>
              </a:spcBef>
              <a:spcAft>
                <a:spcPts val="600"/>
              </a:spcAft>
              <a:buSzPct val="125000"/>
              <a:buBlip>
                <a:blip r:embed="rId3">
                  <a:extLst>
                    <a:ext uri="{96DAC541-7B7A-43D3-8B79-37D633B846F1}">
                      <asvg:svgBlip xmlns:asvg="http://schemas.microsoft.com/office/drawing/2016/SVG/main" r:embed="rId4"/>
                    </a:ext>
                  </a:extLst>
                </a:blip>
              </a:buBlip>
            </a:pPr>
            <a:r>
              <a:rPr lang="en-CA" dirty="0">
                <a:solidFill>
                  <a:srgbClr val="000000"/>
                </a:solidFill>
                <a:latin typeface="Arial"/>
                <a:cs typeface="Arial"/>
              </a:rPr>
              <a:t>Hypnosis </a:t>
            </a:r>
          </a:p>
          <a:p>
            <a:pPr marL="414900" indent="-414900">
              <a:spcBef>
                <a:spcPts val="1400"/>
              </a:spcBef>
              <a:spcAft>
                <a:spcPts val="600"/>
              </a:spcAft>
              <a:buSzPct val="125000"/>
              <a:buBlip>
                <a:blip r:embed="rId3">
                  <a:extLst>
                    <a:ext uri="{96DAC541-7B7A-43D3-8B79-37D633B846F1}">
                      <asvg:svgBlip xmlns:asvg="http://schemas.microsoft.com/office/drawing/2016/SVG/main" r:embed="rId4"/>
                    </a:ext>
                  </a:extLst>
                </a:blip>
              </a:buBlip>
            </a:pPr>
            <a:r>
              <a:rPr lang="en-CA">
                <a:solidFill>
                  <a:srgbClr val="000000"/>
                </a:solidFill>
                <a:latin typeface="Arial"/>
                <a:cs typeface="Arial"/>
              </a:rPr>
              <a:t>Laser therapy </a:t>
            </a:r>
          </a:p>
          <a:p>
            <a:pPr marL="414900" indent="-414900">
              <a:spcBef>
                <a:spcPts val="1400"/>
              </a:spcBef>
              <a:spcAft>
                <a:spcPts val="600"/>
              </a:spcAft>
              <a:buSzPct val="125000"/>
              <a:buBlip>
                <a:blip r:embed="rId3">
                  <a:extLst>
                    <a:ext uri="{96DAC541-7B7A-43D3-8B79-37D633B846F1}">
                      <asvg:svgBlip xmlns:asvg="http://schemas.microsoft.com/office/drawing/2016/SVG/main" r:embed="rId4"/>
                    </a:ext>
                  </a:extLst>
                </a:blip>
              </a:buBlip>
            </a:pPr>
            <a:r>
              <a:rPr lang="en-US">
                <a:solidFill>
                  <a:srgbClr val="000000"/>
                </a:solidFill>
                <a:latin typeface="Arial"/>
                <a:cs typeface="Arial"/>
              </a:rPr>
              <a:t>Electric current stimulation to head </a:t>
            </a:r>
          </a:p>
          <a:p>
            <a:pPr marL="414900" indent="-414900">
              <a:spcBef>
                <a:spcPts val="1400"/>
              </a:spcBef>
              <a:spcAft>
                <a:spcPts val="600"/>
              </a:spcAft>
              <a:buSzPct val="125000"/>
              <a:buBlip>
                <a:blip r:embed="rId3">
                  <a:extLst>
                    <a:ext uri="{96DAC541-7B7A-43D3-8B79-37D633B846F1}">
                      <asvg:svgBlip xmlns:asvg="http://schemas.microsoft.com/office/drawing/2016/SVG/main" r:embed="rId4"/>
                    </a:ext>
                  </a:extLst>
                </a:blip>
              </a:buBlip>
            </a:pPr>
            <a:r>
              <a:rPr lang="en-CA" dirty="0">
                <a:solidFill>
                  <a:srgbClr val="000000"/>
                </a:solidFill>
                <a:latin typeface="Arial"/>
                <a:cs typeface="Arial"/>
              </a:rPr>
              <a:t>Ear acupressure </a:t>
            </a:r>
          </a:p>
          <a:p>
            <a:pPr marL="414900" indent="-414900">
              <a:spcBef>
                <a:spcPts val="1400"/>
              </a:spcBef>
              <a:spcAft>
                <a:spcPts val="600"/>
              </a:spcAft>
              <a:buSzPct val="125000"/>
              <a:buBlip>
                <a:blip r:embed="rId3">
                  <a:extLst>
                    <a:ext uri="{96DAC541-7B7A-43D3-8B79-37D633B846F1}">
                      <asvg:svgBlip xmlns:asvg="http://schemas.microsoft.com/office/drawing/2016/SVG/main" r:embed="rId4"/>
                    </a:ext>
                  </a:extLst>
                </a:blip>
              </a:buBlip>
            </a:pPr>
            <a:r>
              <a:rPr lang="en-CA" dirty="0">
                <a:solidFill>
                  <a:srgbClr val="000000"/>
                </a:solidFill>
                <a:latin typeface="Arial"/>
                <a:cs typeface="Arial"/>
              </a:rPr>
              <a:t>St. John’s Wort </a:t>
            </a:r>
          </a:p>
          <a:p>
            <a:pPr marL="414900" indent="-414900">
              <a:spcBef>
                <a:spcPts val="1400"/>
              </a:spcBef>
              <a:spcAft>
                <a:spcPts val="600"/>
              </a:spcAft>
              <a:buSzPct val="125000"/>
              <a:buBlip>
                <a:blip r:embed="rId3">
                  <a:extLst>
                    <a:ext uri="{96DAC541-7B7A-43D3-8B79-37D633B846F1}">
                      <asvg:svgBlip xmlns:asvg="http://schemas.microsoft.com/office/drawing/2016/SVG/main" r:embed="rId4"/>
                    </a:ext>
                  </a:extLst>
                </a:blip>
              </a:buBlip>
            </a:pPr>
            <a:r>
              <a:rPr lang="en-CA" dirty="0">
                <a:latin typeface="Arial"/>
                <a:ea typeface="Calibri"/>
                <a:cs typeface="Arial"/>
              </a:rPr>
              <a:t>S-Adenosyl-L-Methionine (SAMe)</a:t>
            </a:r>
            <a:endParaRPr lang="en-US" dirty="0"/>
          </a:p>
        </p:txBody>
      </p:sp>
      <p:sp>
        <p:nvSpPr>
          <p:cNvPr id="4" name="Slide Number Placeholder 3">
            <a:extLst>
              <a:ext uri="{FF2B5EF4-FFF2-40B4-BE49-F238E27FC236}">
                <a16:creationId xmlns:a16="http://schemas.microsoft.com/office/drawing/2014/main" id="{63A151B7-2FDA-952D-527E-E1185511221A}"/>
              </a:ext>
            </a:extLst>
          </p:cNvPr>
          <p:cNvSpPr>
            <a:spLocks noGrp="1"/>
          </p:cNvSpPr>
          <p:nvPr>
            <p:ph type="sldNum" sz="quarter" idx="12"/>
          </p:nvPr>
        </p:nvSpPr>
        <p:spPr/>
        <p:txBody>
          <a:bodyPr/>
          <a:lstStyle/>
          <a:p>
            <a:fld id="{E3D5E142-BA66-4577-AABD-3D3B043058E5}" type="slidenum">
              <a:rPr lang="en-US" smtClean="0"/>
              <a:pPr/>
              <a:t>61</a:t>
            </a:fld>
            <a:endParaRPr lang="en-US"/>
          </a:p>
        </p:txBody>
      </p:sp>
      <p:sp>
        <p:nvSpPr>
          <p:cNvPr id="7" name="Content Placeholder 2">
            <a:extLst>
              <a:ext uri="{FF2B5EF4-FFF2-40B4-BE49-F238E27FC236}">
                <a16:creationId xmlns:a16="http://schemas.microsoft.com/office/drawing/2014/main" id="{E7F115C5-E685-1757-970E-ED2332BB8E9D}"/>
              </a:ext>
            </a:extLst>
          </p:cNvPr>
          <p:cNvSpPr txBox="1">
            <a:spLocks/>
          </p:cNvSpPr>
          <p:nvPr/>
        </p:nvSpPr>
        <p:spPr>
          <a:xfrm>
            <a:off x="459307" y="505427"/>
            <a:ext cx="8229600" cy="953141"/>
          </a:xfrm>
          <a:prstGeom prst="rect">
            <a:avLst/>
          </a:prstGeom>
          <a:solidFill>
            <a:srgbClr val="E1F2FC"/>
          </a:solidFill>
          <a:ln>
            <a:solidFill>
              <a:schemeClr val="accent5">
                <a:lumMod val="60000"/>
                <a:lumOff val="40000"/>
              </a:schemeClr>
            </a:solidFill>
          </a:ln>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pPr>
            <a:r>
              <a:rPr lang="en-US" sz="2800" b="1" dirty="0">
                <a:latin typeface="Arial"/>
                <a:cs typeface="Arial"/>
              </a:rPr>
              <a:t>Strong recommendations AGAINST…</a:t>
            </a:r>
            <a:endParaRPr lang="en-US" b="1" dirty="0"/>
          </a:p>
        </p:txBody>
      </p:sp>
      <p:pic>
        <p:nvPicPr>
          <p:cNvPr id="5" name="Graphic 4">
            <a:extLst>
              <a:ext uri="{FF2B5EF4-FFF2-40B4-BE49-F238E27FC236}">
                <a16:creationId xmlns:a16="http://schemas.microsoft.com/office/drawing/2014/main" id="{E9C1E764-753F-9B30-2B8A-4A189104A04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20635" y="595862"/>
            <a:ext cx="765123" cy="765123"/>
          </a:xfrm>
          <a:prstGeom prst="rect">
            <a:avLst/>
          </a:prstGeom>
        </p:spPr>
      </p:pic>
      <p:grpSp>
        <p:nvGrpSpPr>
          <p:cNvPr id="20" name="Group 19">
            <a:extLst>
              <a:ext uri="{FF2B5EF4-FFF2-40B4-BE49-F238E27FC236}">
                <a16:creationId xmlns:a16="http://schemas.microsoft.com/office/drawing/2014/main" id="{8870F286-9DF7-34E7-26A3-7A84BBDB725E}"/>
              </a:ext>
            </a:extLst>
          </p:cNvPr>
          <p:cNvGrpSpPr/>
          <p:nvPr/>
        </p:nvGrpSpPr>
        <p:grpSpPr>
          <a:xfrm>
            <a:off x="6121503" y="2945710"/>
            <a:ext cx="2436977" cy="2452401"/>
            <a:chOff x="4857981" y="2662125"/>
            <a:chExt cx="3692449" cy="3692452"/>
          </a:xfrm>
        </p:grpSpPr>
        <p:sp>
          <p:nvSpPr>
            <p:cNvPr id="18" name="Oval 17">
              <a:extLst>
                <a:ext uri="{FF2B5EF4-FFF2-40B4-BE49-F238E27FC236}">
                  <a16:creationId xmlns:a16="http://schemas.microsoft.com/office/drawing/2014/main" id="{4DA21A59-78AF-8278-DDE4-9C4EFEDC5B4E}"/>
                </a:ext>
              </a:extLst>
            </p:cNvPr>
            <p:cNvSpPr/>
            <p:nvPr/>
          </p:nvSpPr>
          <p:spPr>
            <a:xfrm>
              <a:off x="4857981" y="2662125"/>
              <a:ext cx="3692449" cy="3692452"/>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D43BAF66-D6A0-04BE-8B4C-1EA4EBA368F0}"/>
                </a:ext>
              </a:extLst>
            </p:cNvPr>
            <p:cNvCxnSpPr/>
            <p:nvPr/>
          </p:nvCxnSpPr>
          <p:spPr>
            <a:xfrm>
              <a:off x="5203372" y="3390572"/>
              <a:ext cx="3021633" cy="2119889"/>
            </a:xfrm>
            <a:prstGeom prst="straightConnector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326796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87703-4315-F3EA-D12D-E1F7F501B5F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2BF11F-C9D5-F24D-3483-A814265826DD}"/>
              </a:ext>
            </a:extLst>
          </p:cNvPr>
          <p:cNvSpPr>
            <a:spLocks noGrp="1"/>
          </p:cNvSpPr>
          <p:nvPr>
            <p:ph idx="1"/>
          </p:nvPr>
        </p:nvSpPr>
        <p:spPr>
          <a:xfrm>
            <a:off x="457200" y="2113660"/>
            <a:ext cx="6853727" cy="3995412"/>
          </a:xfrm>
        </p:spPr>
        <p:txBody>
          <a:bodyPr vert="horz" lIns="91440" tIns="45720" rIns="91440" bIns="45720" rtlCol="0" anchor="t">
            <a:normAutofit/>
          </a:bodyPr>
          <a:lstStyle/>
          <a:p>
            <a:r>
              <a:rPr lang="en-US" b="1" dirty="0" err="1">
                <a:latin typeface="Arial"/>
                <a:cs typeface="Arial"/>
              </a:rPr>
              <a:t>Behavioural</a:t>
            </a:r>
            <a:r>
              <a:rPr lang="en-US" b="1" dirty="0">
                <a:latin typeface="Arial"/>
                <a:cs typeface="Arial"/>
              </a:rPr>
              <a:t>:</a:t>
            </a:r>
            <a:r>
              <a:rPr lang="en-US" dirty="0">
                <a:latin typeface="Arial"/>
                <a:cs typeface="Arial"/>
              </a:rPr>
              <a:t> Interactive computer-based or online programs </a:t>
            </a:r>
            <a:r>
              <a:rPr lang="en-US" b="1" dirty="0">
                <a:latin typeface="Arial"/>
                <a:cs typeface="Arial"/>
              </a:rPr>
              <a:t>without</a:t>
            </a:r>
            <a:r>
              <a:rPr lang="en-US" dirty="0">
                <a:latin typeface="Arial"/>
                <a:cs typeface="Arial"/>
              </a:rPr>
              <a:t> additional support</a:t>
            </a:r>
          </a:p>
          <a:p>
            <a:pPr marL="0" indent="0">
              <a:buNone/>
            </a:pPr>
            <a:endParaRPr lang="en-US">
              <a:latin typeface="Arial"/>
              <a:cs typeface="Arial"/>
            </a:endParaRPr>
          </a:p>
          <a:p>
            <a:r>
              <a:rPr lang="en-CA" b="1" dirty="0">
                <a:solidFill>
                  <a:srgbClr val="000000"/>
                </a:solidFill>
                <a:latin typeface="Arial"/>
                <a:cs typeface="Arial"/>
              </a:rPr>
              <a:t>e-cigarettes</a:t>
            </a:r>
            <a:r>
              <a:rPr lang="en-CA" dirty="0">
                <a:solidFill>
                  <a:srgbClr val="000000"/>
                </a:solidFill>
                <a:latin typeface="Arial"/>
                <a:cs typeface="Arial"/>
              </a:rPr>
              <a:t>, </a:t>
            </a:r>
            <a:r>
              <a:rPr lang="en-CA" b="1" dirty="0">
                <a:solidFill>
                  <a:srgbClr val="000000"/>
                </a:solidFill>
                <a:latin typeface="Arial"/>
                <a:cs typeface="Arial"/>
              </a:rPr>
              <a:t>except under certain circumstances</a:t>
            </a:r>
          </a:p>
          <a:p>
            <a:pPr lvl="1"/>
            <a:r>
              <a:rPr lang="en-CA" sz="2400" dirty="0">
                <a:latin typeface="Arial"/>
                <a:ea typeface="Calibri"/>
                <a:cs typeface="Arial"/>
              </a:rPr>
              <a:t>have unsuccessfully tried other interventions</a:t>
            </a:r>
          </a:p>
          <a:p>
            <a:pPr lvl="1"/>
            <a:r>
              <a:rPr lang="en-CA" sz="2400" dirty="0">
                <a:latin typeface="Arial"/>
                <a:ea typeface="Calibri"/>
                <a:cs typeface="Arial"/>
              </a:rPr>
              <a:t>are unwilling to try other interventions,</a:t>
            </a:r>
          </a:p>
          <a:p>
            <a:pPr lvl="1"/>
            <a:r>
              <a:rPr lang="en-CA" sz="2400" dirty="0">
                <a:latin typeface="Arial"/>
                <a:ea typeface="Calibri"/>
                <a:cs typeface="Arial"/>
              </a:rPr>
              <a:t>express a strong preference for e-cigarettes</a:t>
            </a:r>
            <a:endParaRPr lang="en-CA" dirty="0">
              <a:latin typeface="Arial"/>
              <a:ea typeface="Calibri"/>
              <a:cs typeface="Arial"/>
            </a:endParaRPr>
          </a:p>
          <a:p>
            <a:endParaRPr lang="en-US">
              <a:latin typeface="Arial"/>
              <a:cs typeface="Arial"/>
            </a:endParaRPr>
          </a:p>
          <a:p>
            <a:endParaRPr lang="en-US"/>
          </a:p>
        </p:txBody>
      </p:sp>
      <p:sp>
        <p:nvSpPr>
          <p:cNvPr id="4" name="Slide Number Placeholder 3">
            <a:extLst>
              <a:ext uri="{FF2B5EF4-FFF2-40B4-BE49-F238E27FC236}">
                <a16:creationId xmlns:a16="http://schemas.microsoft.com/office/drawing/2014/main" id="{96283107-E7DC-0705-9AE1-57C4F1D6E093}"/>
              </a:ext>
            </a:extLst>
          </p:cNvPr>
          <p:cNvSpPr>
            <a:spLocks noGrp="1"/>
          </p:cNvSpPr>
          <p:nvPr>
            <p:ph type="sldNum" sz="quarter" idx="12"/>
          </p:nvPr>
        </p:nvSpPr>
        <p:spPr/>
        <p:txBody>
          <a:bodyPr/>
          <a:lstStyle/>
          <a:p>
            <a:fld id="{E3D5E142-BA66-4577-AABD-3D3B043058E5}" type="slidenum">
              <a:rPr lang="en-US" smtClean="0"/>
              <a:pPr/>
              <a:t>62</a:t>
            </a:fld>
            <a:endParaRPr lang="en-US"/>
          </a:p>
        </p:txBody>
      </p:sp>
      <p:sp>
        <p:nvSpPr>
          <p:cNvPr id="8" name="Content Placeholder 2">
            <a:extLst>
              <a:ext uri="{FF2B5EF4-FFF2-40B4-BE49-F238E27FC236}">
                <a16:creationId xmlns:a16="http://schemas.microsoft.com/office/drawing/2014/main" id="{4A8E196D-264E-2497-EE20-17F52572B5F6}"/>
              </a:ext>
            </a:extLst>
          </p:cNvPr>
          <p:cNvSpPr txBox="1">
            <a:spLocks/>
          </p:cNvSpPr>
          <p:nvPr/>
        </p:nvSpPr>
        <p:spPr>
          <a:xfrm>
            <a:off x="359773" y="495828"/>
            <a:ext cx="8229600" cy="1153670"/>
          </a:xfrm>
          <a:prstGeom prst="rect">
            <a:avLst/>
          </a:prstGeom>
          <a:solidFill>
            <a:srgbClr val="FFF29E"/>
          </a:solidFill>
          <a:ln>
            <a:solidFill>
              <a:schemeClr val="accent6">
                <a:lumMod val="60000"/>
                <a:lumOff val="40000"/>
              </a:schemeClr>
            </a:solidFill>
          </a:ln>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pPr>
            <a:r>
              <a:rPr lang="en-US" sz="2800" b="1" dirty="0">
                <a:latin typeface="Arial"/>
                <a:cs typeface="Arial"/>
              </a:rPr>
              <a:t>Menu of Options: </a:t>
            </a:r>
            <a:endParaRPr lang="en-US"/>
          </a:p>
          <a:p>
            <a:pPr>
              <a:buNone/>
            </a:pPr>
            <a:r>
              <a:rPr lang="en-US" sz="2800" b="1" dirty="0">
                <a:latin typeface="Arial"/>
                <a:cs typeface="Arial"/>
              </a:rPr>
              <a:t>Conditional recommendations AGAINST…</a:t>
            </a:r>
            <a:endParaRPr lang="en-US" sz="2800" b="1" dirty="0"/>
          </a:p>
        </p:txBody>
      </p:sp>
      <p:pic>
        <p:nvPicPr>
          <p:cNvPr id="5" name="Graphic 4">
            <a:extLst>
              <a:ext uri="{FF2B5EF4-FFF2-40B4-BE49-F238E27FC236}">
                <a16:creationId xmlns:a16="http://schemas.microsoft.com/office/drawing/2014/main" id="{8FA5E3FA-0262-AF3D-F72B-0AEE074D2D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20635" y="689866"/>
            <a:ext cx="765123" cy="765123"/>
          </a:xfrm>
          <a:prstGeom prst="rect">
            <a:avLst/>
          </a:prstGeom>
        </p:spPr>
      </p:pic>
      <p:pic>
        <p:nvPicPr>
          <p:cNvPr id="6" name="Picture 5" descr="A person sitting at a desk with a computer&#10;&#10;AI-generated content may be incorrect.">
            <a:extLst>
              <a:ext uri="{FF2B5EF4-FFF2-40B4-BE49-F238E27FC236}">
                <a16:creationId xmlns:a16="http://schemas.microsoft.com/office/drawing/2014/main" id="{97271180-8519-C385-2D87-5D5AD685D3BB}"/>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a:xfrm>
            <a:off x="6934913" y="2113690"/>
            <a:ext cx="1817527" cy="944221"/>
          </a:xfrm>
          <a:prstGeom prst="rect">
            <a:avLst/>
          </a:prstGeom>
          <a:ln>
            <a:noFill/>
          </a:ln>
        </p:spPr>
      </p:pic>
      <p:pic>
        <p:nvPicPr>
          <p:cNvPr id="9" name="Picture 8" descr="A group of vape devices&#10;&#10;AI-generated content may be incorrect.">
            <a:extLst>
              <a:ext uri="{FF2B5EF4-FFF2-40B4-BE49-F238E27FC236}">
                <a16:creationId xmlns:a16="http://schemas.microsoft.com/office/drawing/2014/main" id="{C98B1037-6489-4877-8FE2-9B21571BD6F0}"/>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7317408" y="4589219"/>
            <a:ext cx="1371064" cy="1403785"/>
          </a:xfrm>
          <a:prstGeom prst="rect">
            <a:avLst/>
          </a:prstGeom>
        </p:spPr>
      </p:pic>
      <p:cxnSp>
        <p:nvCxnSpPr>
          <p:cNvPr id="11" name="Straight Arrow Connector 10">
            <a:extLst>
              <a:ext uri="{FF2B5EF4-FFF2-40B4-BE49-F238E27FC236}">
                <a16:creationId xmlns:a16="http://schemas.microsoft.com/office/drawing/2014/main" id="{0BF81FA5-43AE-912E-C0FC-0B61B4124760}"/>
              </a:ext>
            </a:extLst>
          </p:cNvPr>
          <p:cNvCxnSpPr/>
          <p:nvPr/>
        </p:nvCxnSpPr>
        <p:spPr>
          <a:xfrm>
            <a:off x="518512" y="3303171"/>
            <a:ext cx="8164963"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20294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DC88D-E675-10B9-1CC2-70C92E94438E}"/>
            </a:ext>
          </a:extLst>
        </p:cNvPr>
        <p:cNvGrpSpPr/>
        <p:nvPr/>
      </p:nvGrpSpPr>
      <p:grpSpPr>
        <a:xfrm>
          <a:off x="0" y="0"/>
          <a:ext cx="0" cy="0"/>
          <a:chOff x="0" y="0"/>
          <a:chExt cx="0" cy="0"/>
        </a:xfrm>
      </p:grpSpPr>
      <p:sp>
        <p:nvSpPr>
          <p:cNvPr id="61442" name="Title 1">
            <a:extLst>
              <a:ext uri="{FF2B5EF4-FFF2-40B4-BE49-F238E27FC236}">
                <a16:creationId xmlns:a16="http://schemas.microsoft.com/office/drawing/2014/main" id="{74203433-A6CE-19C3-6625-FFAC6FACB19D}"/>
              </a:ext>
            </a:extLst>
          </p:cNvPr>
          <p:cNvSpPr>
            <a:spLocks noGrp="1"/>
          </p:cNvSpPr>
          <p:nvPr>
            <p:ph type="title"/>
          </p:nvPr>
        </p:nvSpPr>
        <p:spPr>
          <a:xfrm>
            <a:off x="541393" y="516389"/>
            <a:ext cx="8213154" cy="823059"/>
          </a:xfrm>
        </p:spPr>
        <p:txBody>
          <a:bodyPr>
            <a:normAutofit/>
          </a:bodyPr>
          <a:lstStyle/>
          <a:p>
            <a:r>
              <a:rPr lang="fr-CA" altLang="en-US" sz="3200" err="1">
                <a:solidFill>
                  <a:schemeClr val="accent2"/>
                </a:solidFill>
                <a:latin typeface="Arial"/>
                <a:cs typeface="Arial"/>
              </a:rPr>
              <a:t>What's</a:t>
            </a:r>
            <a:r>
              <a:rPr lang="fr-CA" altLang="en-US" sz="3200">
                <a:solidFill>
                  <a:schemeClr val="accent2"/>
                </a:solidFill>
                <a:latin typeface="Arial"/>
                <a:cs typeface="Arial"/>
              </a:rPr>
              <a:t> </a:t>
            </a:r>
            <a:r>
              <a:rPr lang="fr-CA" altLang="en-US" sz="3200" err="1">
                <a:solidFill>
                  <a:schemeClr val="accent2"/>
                </a:solidFill>
                <a:latin typeface="Arial"/>
                <a:cs typeface="Arial"/>
              </a:rPr>
              <a:t>next</a:t>
            </a:r>
            <a:r>
              <a:rPr lang="fr-CA" altLang="en-US" sz="3200">
                <a:solidFill>
                  <a:schemeClr val="accent2"/>
                </a:solidFill>
                <a:latin typeface="Arial"/>
                <a:cs typeface="Arial"/>
              </a:rPr>
              <a:t>?</a:t>
            </a:r>
            <a:endParaRPr lang="fr-CA" altLang="en-US" sz="3200">
              <a:solidFill>
                <a:schemeClr val="accent2"/>
              </a:solidFill>
            </a:endParaRPr>
          </a:p>
        </p:txBody>
      </p:sp>
      <p:sp>
        <p:nvSpPr>
          <p:cNvPr id="61443" name="Content Placeholder 2">
            <a:extLst>
              <a:ext uri="{FF2B5EF4-FFF2-40B4-BE49-F238E27FC236}">
                <a16:creationId xmlns:a16="http://schemas.microsoft.com/office/drawing/2014/main" id="{43E2B293-9A5B-7A59-D323-779F54A0C5B8}"/>
              </a:ext>
            </a:extLst>
          </p:cNvPr>
          <p:cNvSpPr>
            <a:spLocks noGrp="1"/>
          </p:cNvSpPr>
          <p:nvPr>
            <p:ph idx="1"/>
          </p:nvPr>
        </p:nvSpPr>
        <p:spPr>
          <a:xfrm>
            <a:off x="224461" y="3426577"/>
            <a:ext cx="5037882" cy="1708416"/>
          </a:xfrm>
        </p:spPr>
        <p:txBody>
          <a:bodyPr vert="horz" lIns="91440" tIns="45720" rIns="91440" bIns="45720" rtlCol="0" anchor="t">
            <a:noAutofit/>
          </a:bodyPr>
          <a:lstStyle/>
          <a:p>
            <a:pPr marL="0" indent="0">
              <a:buNone/>
            </a:pPr>
            <a:r>
              <a:rPr lang="en-US" dirty="0">
                <a:latin typeface="Arial"/>
                <a:cs typeface="Arial"/>
              </a:rPr>
              <a:t>For people who smoke, use the menu of options to engage them in shared-decision on effective options to help them quit</a:t>
            </a:r>
            <a:endParaRPr lang="en-US"/>
          </a:p>
          <a:p>
            <a:pPr marL="0" indent="0">
              <a:buNone/>
            </a:pPr>
            <a:endParaRPr lang="en-US" sz="2800"/>
          </a:p>
        </p:txBody>
      </p:sp>
      <p:sp>
        <p:nvSpPr>
          <p:cNvPr id="61444" name="Slide Number Placeholder 3">
            <a:extLst>
              <a:ext uri="{FF2B5EF4-FFF2-40B4-BE49-F238E27FC236}">
                <a16:creationId xmlns:a16="http://schemas.microsoft.com/office/drawing/2014/main" id="{2ED2D602-88B1-5259-AC84-27948A6DC14E}"/>
              </a:ext>
            </a:extLst>
          </p:cNvPr>
          <p:cNvSpPr>
            <a:spLocks noGrp="1"/>
          </p:cNvSpPr>
          <p:nvPr>
            <p:ph type="sldNum" sz="quarter" idx="4294967295"/>
          </p:nvPr>
        </p:nvSpPr>
        <p:spPr>
          <a:xfrm>
            <a:off x="7010400" y="64770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EC59A28D-FE2D-42E1-A36E-D654AC52DB3F}" type="slidenum">
              <a:rPr lang="en-US" altLang="en-US" sz="1400" smtClean="0"/>
              <a:pPr>
                <a:spcBef>
                  <a:spcPct val="0"/>
                </a:spcBef>
                <a:buFontTx/>
                <a:buNone/>
              </a:pPr>
              <a:t>63</a:t>
            </a:fld>
            <a:endParaRPr lang="en-US" altLang="en-US" sz="1400"/>
          </a:p>
        </p:txBody>
      </p:sp>
      <p:grpSp>
        <p:nvGrpSpPr>
          <p:cNvPr id="8" name="Group 7">
            <a:extLst>
              <a:ext uri="{FF2B5EF4-FFF2-40B4-BE49-F238E27FC236}">
                <a16:creationId xmlns:a16="http://schemas.microsoft.com/office/drawing/2014/main" id="{BAE11F49-7D2E-5684-219B-267AAE4B5B8E}"/>
              </a:ext>
            </a:extLst>
          </p:cNvPr>
          <p:cNvGrpSpPr/>
          <p:nvPr/>
        </p:nvGrpSpPr>
        <p:grpSpPr>
          <a:xfrm>
            <a:off x="544528" y="1499324"/>
            <a:ext cx="8058221" cy="1381218"/>
            <a:chOff x="504423" y="3857246"/>
            <a:chExt cx="8058221" cy="1381218"/>
          </a:xfrm>
        </p:grpSpPr>
        <p:sp>
          <p:nvSpPr>
            <p:cNvPr id="7" name="Rectangle: Rounded Corners 6">
              <a:extLst>
                <a:ext uri="{FF2B5EF4-FFF2-40B4-BE49-F238E27FC236}">
                  <a16:creationId xmlns:a16="http://schemas.microsoft.com/office/drawing/2014/main" id="{FC2EB491-00D9-696D-4BC2-E118668FC03B}"/>
                </a:ext>
              </a:extLst>
            </p:cNvPr>
            <p:cNvSpPr/>
            <p:nvPr/>
          </p:nvSpPr>
          <p:spPr>
            <a:xfrm>
              <a:off x="1086705" y="4073334"/>
              <a:ext cx="7475939" cy="1165130"/>
            </a:xfrm>
            <a:prstGeom prst="roundRect">
              <a:avLst/>
            </a:prstGeom>
            <a:solidFill>
              <a:schemeClr val="tx2">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0" tIns="45720" rIns="228600" bIns="45720" numCol="1" spcCol="0" rtlCol="0" fromWordArt="0" anchor="ctr" anchorCtr="0" forceAA="0" compatLnSpc="1">
              <a:prstTxWarp prst="textNoShape">
                <a:avLst/>
              </a:prstTxWarp>
              <a:noAutofit/>
            </a:bodyPr>
            <a:lstStyle/>
            <a:p>
              <a:pPr algn="ctr"/>
              <a:endParaRPr lang="en-US">
                <a:solidFill>
                  <a:schemeClr val="bg1"/>
                </a:solidFill>
                <a:cs typeface="Calibri"/>
              </a:endParaRPr>
            </a:p>
          </p:txBody>
        </p:sp>
        <p:sp>
          <p:nvSpPr>
            <p:cNvPr id="5" name="Rectangle: Rounded Corners 4">
              <a:extLst>
                <a:ext uri="{FF2B5EF4-FFF2-40B4-BE49-F238E27FC236}">
                  <a16:creationId xmlns:a16="http://schemas.microsoft.com/office/drawing/2014/main" id="{9AC6EF67-28EE-EEF4-DC1D-F5DA242822E8}"/>
                </a:ext>
              </a:extLst>
            </p:cNvPr>
            <p:cNvSpPr/>
            <p:nvPr/>
          </p:nvSpPr>
          <p:spPr>
            <a:xfrm>
              <a:off x="975817" y="3928327"/>
              <a:ext cx="7475939" cy="1182189"/>
            </a:xfrm>
            <a:prstGeom prst="round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0" tIns="45720" rIns="228600" bIns="45720" numCol="1" spcCol="0" rtlCol="0" fromWordArt="0" anchor="ctr" anchorCtr="0" forceAA="0" compatLnSpc="1">
              <a:prstTxWarp prst="textNoShape">
                <a:avLst/>
              </a:prstTxWarp>
              <a:noAutofit/>
            </a:bodyPr>
            <a:lstStyle/>
            <a:p>
              <a:r>
                <a:rPr lang="en-US" sz="2800" b="1" dirty="0">
                  <a:solidFill>
                    <a:schemeClr val="bg1"/>
                  </a:solidFill>
                  <a:latin typeface="Arial"/>
                  <a:cs typeface="Calibri"/>
                </a:rPr>
                <a:t>Practitioners: Share information</a:t>
              </a:r>
            </a:p>
          </p:txBody>
        </p:sp>
        <p:pic>
          <p:nvPicPr>
            <p:cNvPr id="3" name="Picture 3" descr="Icon&#10;&#10;Description automatically generated">
              <a:extLst>
                <a:ext uri="{FF2B5EF4-FFF2-40B4-BE49-F238E27FC236}">
                  <a16:creationId xmlns:a16="http://schemas.microsoft.com/office/drawing/2014/main" id="{7E0C5765-6F50-8D54-119E-3F9B6CC742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7816" y="3900718"/>
              <a:ext cx="1222527" cy="1213998"/>
            </a:xfrm>
            <a:prstGeom prst="rect">
              <a:avLst/>
            </a:prstGeom>
          </p:spPr>
        </p:pic>
        <p:sp>
          <p:nvSpPr>
            <p:cNvPr id="6" name="Oval 5">
              <a:extLst>
                <a:ext uri="{FF2B5EF4-FFF2-40B4-BE49-F238E27FC236}">
                  <a16:creationId xmlns:a16="http://schemas.microsoft.com/office/drawing/2014/main" id="{B0C72DC0-3E02-5F72-0E76-AE4E1020B1FB}"/>
                </a:ext>
              </a:extLst>
            </p:cNvPr>
            <p:cNvSpPr/>
            <p:nvPr/>
          </p:nvSpPr>
          <p:spPr>
            <a:xfrm>
              <a:off x="504423" y="3857246"/>
              <a:ext cx="1206499" cy="1190624"/>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A group of people in medical uniforms&#10;&#10;AI-generated content may be incorrect.">
            <a:extLst>
              <a:ext uri="{FF2B5EF4-FFF2-40B4-BE49-F238E27FC236}">
                <a16:creationId xmlns:a16="http://schemas.microsoft.com/office/drawing/2014/main" id="{F913C4BB-86F5-D6EA-E72A-4821FBA69C4B}"/>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a:xfrm>
            <a:off x="5174223" y="3427798"/>
            <a:ext cx="3579167" cy="1941707"/>
          </a:xfrm>
          <a:prstGeom prst="rect">
            <a:avLst/>
          </a:prstGeom>
          <a:ln>
            <a:noFill/>
          </a:ln>
        </p:spPr>
      </p:pic>
    </p:spTree>
    <p:extLst>
      <p:ext uri="{BB962C8B-B14F-4D97-AF65-F5344CB8AC3E}">
        <p14:creationId xmlns:p14="http://schemas.microsoft.com/office/powerpoint/2010/main" val="10323534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BAA84-CE00-EA70-30B4-BABFCB8CC554}"/>
            </a:ext>
          </a:extLst>
        </p:cNvPr>
        <p:cNvGrpSpPr/>
        <p:nvPr/>
      </p:nvGrpSpPr>
      <p:grpSpPr>
        <a:xfrm>
          <a:off x="0" y="0"/>
          <a:ext cx="0" cy="0"/>
          <a:chOff x="0" y="0"/>
          <a:chExt cx="0" cy="0"/>
        </a:xfrm>
      </p:grpSpPr>
      <p:sp>
        <p:nvSpPr>
          <p:cNvPr id="61442" name="Title 1">
            <a:extLst>
              <a:ext uri="{FF2B5EF4-FFF2-40B4-BE49-F238E27FC236}">
                <a16:creationId xmlns:a16="http://schemas.microsoft.com/office/drawing/2014/main" id="{8BAD2EB5-4F7A-D20B-E4F4-630C4D14C727}"/>
              </a:ext>
            </a:extLst>
          </p:cNvPr>
          <p:cNvSpPr>
            <a:spLocks noGrp="1"/>
          </p:cNvSpPr>
          <p:nvPr>
            <p:ph type="title"/>
          </p:nvPr>
        </p:nvSpPr>
        <p:spPr>
          <a:xfrm>
            <a:off x="541393" y="516389"/>
            <a:ext cx="8213154" cy="823059"/>
          </a:xfrm>
        </p:spPr>
        <p:txBody>
          <a:bodyPr>
            <a:normAutofit/>
          </a:bodyPr>
          <a:lstStyle/>
          <a:p>
            <a:r>
              <a:rPr lang="fr-CA" altLang="en-US" sz="3200" err="1">
                <a:solidFill>
                  <a:schemeClr val="accent2"/>
                </a:solidFill>
                <a:latin typeface="Arial"/>
                <a:cs typeface="Arial"/>
              </a:rPr>
              <a:t>What's</a:t>
            </a:r>
            <a:r>
              <a:rPr lang="fr-CA" altLang="en-US" sz="3200">
                <a:solidFill>
                  <a:schemeClr val="accent2"/>
                </a:solidFill>
                <a:latin typeface="Arial"/>
                <a:cs typeface="Arial"/>
              </a:rPr>
              <a:t> </a:t>
            </a:r>
            <a:r>
              <a:rPr lang="fr-CA" altLang="en-US" sz="3200" err="1">
                <a:solidFill>
                  <a:schemeClr val="accent2"/>
                </a:solidFill>
                <a:latin typeface="Arial"/>
                <a:cs typeface="Arial"/>
              </a:rPr>
              <a:t>next</a:t>
            </a:r>
            <a:r>
              <a:rPr lang="fr-CA" altLang="en-US" sz="3200">
                <a:solidFill>
                  <a:schemeClr val="accent2"/>
                </a:solidFill>
                <a:latin typeface="Arial"/>
                <a:cs typeface="Arial"/>
              </a:rPr>
              <a:t>?</a:t>
            </a:r>
            <a:endParaRPr lang="en-US"/>
          </a:p>
        </p:txBody>
      </p:sp>
      <p:sp>
        <p:nvSpPr>
          <p:cNvPr id="61443" name="Content Placeholder 2">
            <a:extLst>
              <a:ext uri="{FF2B5EF4-FFF2-40B4-BE49-F238E27FC236}">
                <a16:creationId xmlns:a16="http://schemas.microsoft.com/office/drawing/2014/main" id="{AAC88E3D-801E-55CA-9130-62F9D47A3F85}"/>
              </a:ext>
            </a:extLst>
          </p:cNvPr>
          <p:cNvSpPr>
            <a:spLocks noGrp="1"/>
          </p:cNvSpPr>
          <p:nvPr>
            <p:ph idx="1"/>
          </p:nvPr>
        </p:nvSpPr>
        <p:spPr>
          <a:xfrm>
            <a:off x="221970" y="3123250"/>
            <a:ext cx="5037882" cy="2191953"/>
          </a:xfrm>
        </p:spPr>
        <p:txBody>
          <a:bodyPr vert="horz" lIns="91440" tIns="45720" rIns="91440" bIns="45720" rtlCol="0" anchor="t">
            <a:noAutofit/>
          </a:bodyPr>
          <a:lstStyle/>
          <a:p>
            <a:pPr marL="0" indent="0">
              <a:buNone/>
            </a:pPr>
            <a:r>
              <a:rPr lang="en-CA" kern="100">
                <a:effectLst/>
                <a:ea typeface="Times New Roman" panose="02020603050405020304" pitchFamily="18" charset="0"/>
              </a:rPr>
              <a:t>There are many </a:t>
            </a:r>
            <a:r>
              <a:rPr lang="en-CA" kern="100">
                <a:ea typeface="Times New Roman" panose="02020603050405020304" pitchFamily="18" charset="0"/>
              </a:rPr>
              <a:t>effective options to help you quit smoking. Speak with a health care practitioner to discuss what options are best for you. </a:t>
            </a:r>
            <a:endParaRPr lang="fr-CA" kern="100">
              <a:effectLst/>
              <a:ea typeface="Calibri" panose="020F0502020204030204" pitchFamily="34" charset="0"/>
            </a:endParaRPr>
          </a:p>
          <a:p>
            <a:endParaRPr lang="en-US" sz="2800"/>
          </a:p>
        </p:txBody>
      </p:sp>
      <p:sp>
        <p:nvSpPr>
          <p:cNvPr id="61444" name="Slide Number Placeholder 3">
            <a:extLst>
              <a:ext uri="{FF2B5EF4-FFF2-40B4-BE49-F238E27FC236}">
                <a16:creationId xmlns:a16="http://schemas.microsoft.com/office/drawing/2014/main" id="{A732580C-96C0-0F92-DABE-111622CE6061}"/>
              </a:ext>
            </a:extLst>
          </p:cNvPr>
          <p:cNvSpPr>
            <a:spLocks noGrp="1"/>
          </p:cNvSpPr>
          <p:nvPr>
            <p:ph type="sldNum" sz="quarter" idx="4294967295"/>
          </p:nvPr>
        </p:nvSpPr>
        <p:spPr>
          <a:xfrm>
            <a:off x="7010400" y="64770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EC59A28D-FE2D-42E1-A36E-D654AC52DB3F}" type="slidenum">
              <a:rPr lang="en-US" altLang="en-US" sz="1400" smtClean="0"/>
              <a:pPr>
                <a:spcBef>
                  <a:spcPct val="0"/>
                </a:spcBef>
                <a:buFontTx/>
                <a:buNone/>
              </a:pPr>
              <a:t>64</a:t>
            </a:fld>
            <a:endParaRPr lang="en-US" altLang="en-US" sz="1400"/>
          </a:p>
        </p:txBody>
      </p:sp>
      <p:grpSp>
        <p:nvGrpSpPr>
          <p:cNvPr id="8" name="Group 7">
            <a:extLst>
              <a:ext uri="{FF2B5EF4-FFF2-40B4-BE49-F238E27FC236}">
                <a16:creationId xmlns:a16="http://schemas.microsoft.com/office/drawing/2014/main" id="{061D279A-47EA-BC20-6AFA-1B13004112FD}"/>
              </a:ext>
            </a:extLst>
          </p:cNvPr>
          <p:cNvGrpSpPr/>
          <p:nvPr/>
        </p:nvGrpSpPr>
        <p:grpSpPr>
          <a:xfrm>
            <a:off x="544528" y="1499324"/>
            <a:ext cx="8058221" cy="1381218"/>
            <a:chOff x="504423" y="3857246"/>
            <a:chExt cx="8058221" cy="1381218"/>
          </a:xfrm>
        </p:grpSpPr>
        <p:sp>
          <p:nvSpPr>
            <p:cNvPr id="7" name="Rectangle: Rounded Corners 6">
              <a:extLst>
                <a:ext uri="{FF2B5EF4-FFF2-40B4-BE49-F238E27FC236}">
                  <a16:creationId xmlns:a16="http://schemas.microsoft.com/office/drawing/2014/main" id="{6DD1F883-C6CF-5AD6-D9E2-53A99D83127D}"/>
                </a:ext>
              </a:extLst>
            </p:cNvPr>
            <p:cNvSpPr/>
            <p:nvPr/>
          </p:nvSpPr>
          <p:spPr>
            <a:xfrm>
              <a:off x="1086705" y="4073334"/>
              <a:ext cx="7475939" cy="1165130"/>
            </a:xfrm>
            <a:prstGeom prst="roundRect">
              <a:avLst/>
            </a:prstGeom>
            <a:solidFill>
              <a:schemeClr val="tx2">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0" tIns="45720" rIns="228600" bIns="45720" numCol="1" spcCol="0" rtlCol="0" fromWordArt="0" anchor="ctr" anchorCtr="0" forceAA="0" compatLnSpc="1">
              <a:prstTxWarp prst="textNoShape">
                <a:avLst/>
              </a:prstTxWarp>
              <a:noAutofit/>
            </a:bodyPr>
            <a:lstStyle/>
            <a:p>
              <a:pPr algn="ctr"/>
              <a:endParaRPr lang="en-US">
                <a:solidFill>
                  <a:schemeClr val="bg1"/>
                </a:solidFill>
                <a:cs typeface="Calibri"/>
              </a:endParaRPr>
            </a:p>
          </p:txBody>
        </p:sp>
        <p:sp>
          <p:nvSpPr>
            <p:cNvPr id="5" name="Rectangle: Rounded Corners 4">
              <a:extLst>
                <a:ext uri="{FF2B5EF4-FFF2-40B4-BE49-F238E27FC236}">
                  <a16:creationId xmlns:a16="http://schemas.microsoft.com/office/drawing/2014/main" id="{F6F33598-8DC7-86A0-7AF2-8180E8ED3152}"/>
                </a:ext>
              </a:extLst>
            </p:cNvPr>
            <p:cNvSpPr/>
            <p:nvPr/>
          </p:nvSpPr>
          <p:spPr>
            <a:xfrm>
              <a:off x="975817" y="3928327"/>
              <a:ext cx="7475939" cy="1182189"/>
            </a:xfrm>
            <a:prstGeom prst="round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0" tIns="45720" rIns="228600" bIns="45720" numCol="1" spcCol="0" rtlCol="0" fromWordArt="0" anchor="ctr" anchorCtr="0" forceAA="0" compatLnSpc="1">
              <a:prstTxWarp prst="textNoShape">
                <a:avLst/>
              </a:prstTxWarp>
              <a:noAutofit/>
            </a:bodyPr>
            <a:lstStyle/>
            <a:p>
              <a:r>
                <a:rPr lang="en-US" sz="2800" b="1" dirty="0">
                  <a:solidFill>
                    <a:schemeClr val="bg1"/>
                  </a:solidFill>
                  <a:latin typeface="Arial"/>
                  <a:cs typeface="Calibri"/>
                </a:rPr>
                <a:t>Adults who smoke: Get informed</a:t>
              </a:r>
            </a:p>
          </p:txBody>
        </p:sp>
        <p:pic>
          <p:nvPicPr>
            <p:cNvPr id="3" name="Picture 3" descr="Icon&#10;&#10;Description automatically generated">
              <a:extLst>
                <a:ext uri="{FF2B5EF4-FFF2-40B4-BE49-F238E27FC236}">
                  <a16:creationId xmlns:a16="http://schemas.microsoft.com/office/drawing/2014/main" id="{C1067D56-BD64-8FAC-496B-BD90480FAD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7816" y="3900718"/>
              <a:ext cx="1222527" cy="1213998"/>
            </a:xfrm>
            <a:prstGeom prst="rect">
              <a:avLst/>
            </a:prstGeom>
          </p:spPr>
        </p:pic>
        <p:sp>
          <p:nvSpPr>
            <p:cNvPr id="6" name="Oval 5">
              <a:extLst>
                <a:ext uri="{FF2B5EF4-FFF2-40B4-BE49-F238E27FC236}">
                  <a16:creationId xmlns:a16="http://schemas.microsoft.com/office/drawing/2014/main" id="{C3CD5243-B091-6A6B-4A55-29115CB82AD3}"/>
                </a:ext>
              </a:extLst>
            </p:cNvPr>
            <p:cNvSpPr/>
            <p:nvPr/>
          </p:nvSpPr>
          <p:spPr>
            <a:xfrm>
              <a:off x="504423" y="3857246"/>
              <a:ext cx="1206499" cy="1190624"/>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descr="A person and person looking at a tablet&#10;&#10;AI-generated content may be incorrect.">
            <a:extLst>
              <a:ext uri="{FF2B5EF4-FFF2-40B4-BE49-F238E27FC236}">
                <a16:creationId xmlns:a16="http://schemas.microsoft.com/office/drawing/2014/main" id="{2631357B-565C-5B54-DD67-1F97FB22FEC7}"/>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a:xfrm>
            <a:off x="5531581" y="3338581"/>
            <a:ext cx="2954612" cy="2351144"/>
          </a:xfrm>
          <a:prstGeom prst="rect">
            <a:avLst/>
          </a:prstGeom>
          <a:ln>
            <a:noFill/>
          </a:ln>
        </p:spPr>
      </p:pic>
    </p:spTree>
    <p:extLst>
      <p:ext uri="{BB962C8B-B14F-4D97-AF65-F5344CB8AC3E}">
        <p14:creationId xmlns:p14="http://schemas.microsoft.com/office/powerpoint/2010/main" val="9725725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17AA2-F172-6761-2493-7015CAB01E28}"/>
            </a:ext>
          </a:extLst>
        </p:cNvPr>
        <p:cNvGrpSpPr/>
        <p:nvPr/>
      </p:nvGrpSpPr>
      <p:grpSpPr>
        <a:xfrm>
          <a:off x="0" y="0"/>
          <a:ext cx="0" cy="0"/>
          <a:chOff x="0" y="0"/>
          <a:chExt cx="0" cy="0"/>
        </a:xfrm>
      </p:grpSpPr>
      <p:sp>
        <p:nvSpPr>
          <p:cNvPr id="61442" name="Title 1">
            <a:extLst>
              <a:ext uri="{FF2B5EF4-FFF2-40B4-BE49-F238E27FC236}">
                <a16:creationId xmlns:a16="http://schemas.microsoft.com/office/drawing/2014/main" id="{908577A3-92C7-7B5B-86DD-315AB6B94CFB}"/>
              </a:ext>
            </a:extLst>
          </p:cNvPr>
          <p:cNvSpPr>
            <a:spLocks noGrp="1"/>
          </p:cNvSpPr>
          <p:nvPr>
            <p:ph type="title"/>
          </p:nvPr>
        </p:nvSpPr>
        <p:spPr>
          <a:xfrm>
            <a:off x="541393" y="514800"/>
            <a:ext cx="8213154" cy="823059"/>
          </a:xfrm>
        </p:spPr>
        <p:txBody>
          <a:bodyPr>
            <a:normAutofit/>
          </a:bodyPr>
          <a:lstStyle/>
          <a:p>
            <a:r>
              <a:rPr lang="fr-CA" altLang="en-US" sz="3200" err="1">
                <a:solidFill>
                  <a:schemeClr val="accent2"/>
                </a:solidFill>
                <a:latin typeface="Arial"/>
                <a:cs typeface="Arial"/>
              </a:rPr>
              <a:t>What's</a:t>
            </a:r>
            <a:r>
              <a:rPr lang="fr-CA" altLang="en-US" sz="3200">
                <a:solidFill>
                  <a:schemeClr val="accent2"/>
                </a:solidFill>
                <a:latin typeface="Arial"/>
                <a:cs typeface="Arial"/>
              </a:rPr>
              <a:t> </a:t>
            </a:r>
            <a:r>
              <a:rPr lang="fr-CA" altLang="en-US" sz="3200" err="1">
                <a:solidFill>
                  <a:schemeClr val="accent2"/>
                </a:solidFill>
                <a:latin typeface="Arial"/>
                <a:cs typeface="Arial"/>
              </a:rPr>
              <a:t>next</a:t>
            </a:r>
            <a:r>
              <a:rPr lang="fr-CA" altLang="en-US" sz="3200">
                <a:solidFill>
                  <a:schemeClr val="accent2"/>
                </a:solidFill>
                <a:latin typeface="Arial"/>
                <a:cs typeface="Arial"/>
              </a:rPr>
              <a:t>?</a:t>
            </a:r>
            <a:endParaRPr lang="fr-CA" altLang="en-US" sz="3200">
              <a:solidFill>
                <a:schemeClr val="accent2"/>
              </a:solidFill>
            </a:endParaRPr>
          </a:p>
        </p:txBody>
      </p:sp>
      <p:sp>
        <p:nvSpPr>
          <p:cNvPr id="61443" name="Content Placeholder 2">
            <a:extLst>
              <a:ext uri="{FF2B5EF4-FFF2-40B4-BE49-F238E27FC236}">
                <a16:creationId xmlns:a16="http://schemas.microsoft.com/office/drawing/2014/main" id="{5FBD1FD0-E80D-EA5D-E576-5BDACA7D7BE0}"/>
              </a:ext>
            </a:extLst>
          </p:cNvPr>
          <p:cNvSpPr>
            <a:spLocks noGrp="1"/>
          </p:cNvSpPr>
          <p:nvPr>
            <p:ph idx="1"/>
          </p:nvPr>
        </p:nvSpPr>
        <p:spPr>
          <a:xfrm>
            <a:off x="334108" y="3087854"/>
            <a:ext cx="5037882" cy="2757133"/>
          </a:xfrm>
        </p:spPr>
        <p:txBody>
          <a:bodyPr vert="horz" lIns="91440" tIns="45720" rIns="91440" bIns="45720" rtlCol="0" anchor="t">
            <a:noAutofit/>
          </a:bodyPr>
          <a:lstStyle/>
          <a:p>
            <a:r>
              <a:rPr lang="en-US"/>
              <a:t>We encourage everyone to use the guideline and related tools to help people quit. </a:t>
            </a:r>
          </a:p>
          <a:p>
            <a:r>
              <a:rPr lang="en-US"/>
              <a:t>The menu of options approach helps people choose effective interventions that are suitable for them. </a:t>
            </a:r>
          </a:p>
          <a:p>
            <a:endParaRPr lang="en-US" sz="2800"/>
          </a:p>
        </p:txBody>
      </p:sp>
      <p:sp>
        <p:nvSpPr>
          <p:cNvPr id="61444" name="Slide Number Placeholder 3">
            <a:extLst>
              <a:ext uri="{FF2B5EF4-FFF2-40B4-BE49-F238E27FC236}">
                <a16:creationId xmlns:a16="http://schemas.microsoft.com/office/drawing/2014/main" id="{A9109816-2F4E-FB78-8AA7-3813C90B0AFA}"/>
              </a:ext>
            </a:extLst>
          </p:cNvPr>
          <p:cNvSpPr>
            <a:spLocks noGrp="1"/>
          </p:cNvSpPr>
          <p:nvPr>
            <p:ph type="sldNum" sz="quarter" idx="4294967295"/>
          </p:nvPr>
        </p:nvSpPr>
        <p:spPr>
          <a:xfrm>
            <a:off x="7010400" y="64770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EC59A28D-FE2D-42E1-A36E-D654AC52DB3F}" type="slidenum">
              <a:rPr lang="en-US" altLang="en-US" sz="1400" smtClean="0"/>
              <a:pPr>
                <a:spcBef>
                  <a:spcPct val="0"/>
                </a:spcBef>
                <a:buFontTx/>
                <a:buNone/>
              </a:pPr>
              <a:t>65</a:t>
            </a:fld>
            <a:endParaRPr lang="en-US" altLang="en-US" sz="1400"/>
          </a:p>
        </p:txBody>
      </p:sp>
      <p:grpSp>
        <p:nvGrpSpPr>
          <p:cNvPr id="8" name="Group 7">
            <a:extLst>
              <a:ext uri="{FF2B5EF4-FFF2-40B4-BE49-F238E27FC236}">
                <a16:creationId xmlns:a16="http://schemas.microsoft.com/office/drawing/2014/main" id="{7E0953D8-99BE-F852-7F40-F26D668AE1F0}"/>
              </a:ext>
            </a:extLst>
          </p:cNvPr>
          <p:cNvGrpSpPr/>
          <p:nvPr/>
        </p:nvGrpSpPr>
        <p:grpSpPr>
          <a:xfrm>
            <a:off x="544528" y="1499324"/>
            <a:ext cx="8058221" cy="1381218"/>
            <a:chOff x="504423" y="3857246"/>
            <a:chExt cx="8058221" cy="1381218"/>
          </a:xfrm>
        </p:grpSpPr>
        <p:sp>
          <p:nvSpPr>
            <p:cNvPr id="7" name="Rectangle: Rounded Corners 6">
              <a:extLst>
                <a:ext uri="{FF2B5EF4-FFF2-40B4-BE49-F238E27FC236}">
                  <a16:creationId xmlns:a16="http://schemas.microsoft.com/office/drawing/2014/main" id="{2A0F4822-2B14-389F-2D59-D74986C1DAF5}"/>
                </a:ext>
              </a:extLst>
            </p:cNvPr>
            <p:cNvSpPr/>
            <p:nvPr/>
          </p:nvSpPr>
          <p:spPr>
            <a:xfrm>
              <a:off x="1086705" y="4073334"/>
              <a:ext cx="7475939" cy="1165130"/>
            </a:xfrm>
            <a:prstGeom prst="roundRect">
              <a:avLst/>
            </a:prstGeom>
            <a:solidFill>
              <a:schemeClr val="tx2">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0" tIns="45720" rIns="228600" bIns="45720" numCol="1" spcCol="0" rtlCol="0" fromWordArt="0" anchor="ctr" anchorCtr="0" forceAA="0" compatLnSpc="1">
              <a:prstTxWarp prst="textNoShape">
                <a:avLst/>
              </a:prstTxWarp>
              <a:noAutofit/>
            </a:bodyPr>
            <a:lstStyle/>
            <a:p>
              <a:pPr algn="ctr"/>
              <a:endParaRPr lang="en-US">
                <a:solidFill>
                  <a:schemeClr val="bg1"/>
                </a:solidFill>
                <a:cs typeface="Calibri"/>
              </a:endParaRPr>
            </a:p>
          </p:txBody>
        </p:sp>
        <p:sp>
          <p:nvSpPr>
            <p:cNvPr id="5" name="Rectangle: Rounded Corners 4">
              <a:extLst>
                <a:ext uri="{FF2B5EF4-FFF2-40B4-BE49-F238E27FC236}">
                  <a16:creationId xmlns:a16="http://schemas.microsoft.com/office/drawing/2014/main" id="{A3B5328A-3D6F-7A07-D945-2470397B5D2C}"/>
                </a:ext>
              </a:extLst>
            </p:cNvPr>
            <p:cNvSpPr/>
            <p:nvPr/>
          </p:nvSpPr>
          <p:spPr>
            <a:xfrm>
              <a:off x="975817" y="3928327"/>
              <a:ext cx="7475939" cy="1182189"/>
            </a:xfrm>
            <a:prstGeom prst="round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0" tIns="45720" rIns="228600" bIns="45720" numCol="1" spcCol="0" rtlCol="0" fromWordArt="0" anchor="ctr" anchorCtr="0" forceAA="0" compatLnSpc="1">
              <a:prstTxWarp prst="textNoShape">
                <a:avLst/>
              </a:prstTxWarp>
              <a:noAutofit/>
            </a:bodyPr>
            <a:lstStyle/>
            <a:p>
              <a:r>
                <a:rPr lang="en-US" sz="2800" b="1">
                  <a:solidFill>
                    <a:schemeClr val="bg1"/>
                  </a:solidFill>
                  <a:latin typeface="Arial"/>
                  <a:cs typeface="Calibri"/>
                </a:rPr>
                <a:t>Programs: Share information</a:t>
              </a:r>
            </a:p>
          </p:txBody>
        </p:sp>
        <p:pic>
          <p:nvPicPr>
            <p:cNvPr id="3" name="Picture 3" descr="Icon&#10;&#10;Description automatically generated">
              <a:extLst>
                <a:ext uri="{FF2B5EF4-FFF2-40B4-BE49-F238E27FC236}">
                  <a16:creationId xmlns:a16="http://schemas.microsoft.com/office/drawing/2014/main" id="{6F1C5715-0DB4-7919-129C-539286A325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7816" y="3900718"/>
              <a:ext cx="1222527" cy="1213998"/>
            </a:xfrm>
            <a:prstGeom prst="rect">
              <a:avLst/>
            </a:prstGeom>
          </p:spPr>
        </p:pic>
        <p:sp>
          <p:nvSpPr>
            <p:cNvPr id="6" name="Oval 5">
              <a:extLst>
                <a:ext uri="{FF2B5EF4-FFF2-40B4-BE49-F238E27FC236}">
                  <a16:creationId xmlns:a16="http://schemas.microsoft.com/office/drawing/2014/main" id="{CC33C8B1-5B7E-FBCB-91FE-890716D95BDC}"/>
                </a:ext>
              </a:extLst>
            </p:cNvPr>
            <p:cNvSpPr/>
            <p:nvPr/>
          </p:nvSpPr>
          <p:spPr>
            <a:xfrm>
              <a:off x="504423" y="3857246"/>
              <a:ext cx="1206499" cy="1190624"/>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descr="A person in a white coat&#10;&#10;AI-generated content may be incorrect.">
            <a:extLst>
              <a:ext uri="{FF2B5EF4-FFF2-40B4-BE49-F238E27FC236}">
                <a16:creationId xmlns:a16="http://schemas.microsoft.com/office/drawing/2014/main" id="{0C801951-1318-5A86-3FB3-2618774C2A4F}"/>
              </a:ext>
            </a:extLst>
          </p:cNvPr>
          <p:cNvPicPr>
            <a:picLocks noChangeAspect="1"/>
          </p:cNvPicPr>
          <p:nvPr/>
        </p:nvPicPr>
        <p:blipFill>
          <a:blip r:embed="rId4"/>
          <a:stretch>
            <a:fillRect/>
          </a:stretch>
        </p:blipFill>
        <p:spPr>
          <a:xfrm>
            <a:off x="5370252" y="3089189"/>
            <a:ext cx="3289169" cy="2661454"/>
          </a:xfrm>
          <a:prstGeom prst="rect">
            <a:avLst/>
          </a:prstGeom>
        </p:spPr>
      </p:pic>
    </p:spTree>
    <p:extLst>
      <p:ext uri="{BB962C8B-B14F-4D97-AF65-F5344CB8AC3E}">
        <p14:creationId xmlns:p14="http://schemas.microsoft.com/office/powerpoint/2010/main" val="5507566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540000" y="514800"/>
            <a:ext cx="8213154" cy="824400"/>
          </a:xfrm>
        </p:spPr>
        <p:txBody>
          <a:bodyPr>
            <a:normAutofit/>
          </a:bodyPr>
          <a:lstStyle/>
          <a:p>
            <a:r>
              <a:rPr lang="fr-CA" altLang="en-US" sz="3600" err="1">
                <a:solidFill>
                  <a:schemeClr val="accent2"/>
                </a:solidFill>
                <a:latin typeface="Arial"/>
                <a:cs typeface="Arial"/>
              </a:rPr>
              <a:t>Takeaway</a:t>
            </a:r>
            <a:endParaRPr lang="fr-CA" altLang="en-US" sz="3600">
              <a:solidFill>
                <a:schemeClr val="accent2"/>
              </a:solidFill>
              <a:latin typeface="Arial"/>
              <a:cs typeface="Arial"/>
            </a:endParaRPr>
          </a:p>
        </p:txBody>
      </p:sp>
      <p:sp>
        <p:nvSpPr>
          <p:cNvPr id="61443" name="Content Placeholder 2"/>
          <p:cNvSpPr>
            <a:spLocks noGrp="1"/>
          </p:cNvSpPr>
          <p:nvPr>
            <p:ph idx="1"/>
          </p:nvPr>
        </p:nvSpPr>
        <p:spPr>
          <a:xfrm>
            <a:off x="445108" y="1825754"/>
            <a:ext cx="7691331" cy="1440910"/>
          </a:xfrm>
        </p:spPr>
        <p:txBody>
          <a:bodyPr vert="horz" lIns="91440" tIns="45720" rIns="91440" bIns="45720" rtlCol="0" anchor="t">
            <a:noAutofit/>
          </a:bodyPr>
          <a:lstStyle/>
          <a:p>
            <a:r>
              <a:rPr lang="en-US">
                <a:latin typeface="Arial"/>
                <a:cs typeface="Arial"/>
              </a:rPr>
              <a:t>Everyone who smokes should be encouraged to quit</a:t>
            </a:r>
          </a:p>
          <a:p>
            <a:r>
              <a:rPr lang="en-US">
                <a:latin typeface="Arial"/>
                <a:cs typeface="Arial"/>
              </a:rPr>
              <a:t>Many people will try to quit multiple times with different interventions</a:t>
            </a:r>
          </a:p>
          <a:p>
            <a:endParaRPr lang="en-CA">
              <a:latin typeface="Arial"/>
              <a:cs typeface="Arial"/>
            </a:endParaRPr>
          </a:p>
        </p:txBody>
      </p:sp>
      <p:grpSp>
        <p:nvGrpSpPr>
          <p:cNvPr id="8" name="Group 7">
            <a:extLst>
              <a:ext uri="{FF2B5EF4-FFF2-40B4-BE49-F238E27FC236}">
                <a16:creationId xmlns:a16="http://schemas.microsoft.com/office/drawing/2014/main" id="{20F5B09D-3036-6750-0616-779435CE532E}"/>
              </a:ext>
            </a:extLst>
          </p:cNvPr>
          <p:cNvGrpSpPr/>
          <p:nvPr/>
        </p:nvGrpSpPr>
        <p:grpSpPr>
          <a:xfrm>
            <a:off x="521840" y="3847531"/>
            <a:ext cx="8058221" cy="1553496"/>
            <a:chOff x="504423" y="3857246"/>
            <a:chExt cx="8058221" cy="1553496"/>
          </a:xfrm>
        </p:grpSpPr>
        <p:sp>
          <p:nvSpPr>
            <p:cNvPr id="7" name="Rectangle: Rounded Corners 6">
              <a:extLst>
                <a:ext uri="{FF2B5EF4-FFF2-40B4-BE49-F238E27FC236}">
                  <a16:creationId xmlns:a16="http://schemas.microsoft.com/office/drawing/2014/main" id="{29AFBD4B-235D-8510-D986-48FFFDBBC994}"/>
                </a:ext>
              </a:extLst>
            </p:cNvPr>
            <p:cNvSpPr/>
            <p:nvPr/>
          </p:nvSpPr>
          <p:spPr>
            <a:xfrm>
              <a:off x="1086705" y="4073334"/>
              <a:ext cx="7475939" cy="1337408"/>
            </a:xfrm>
            <a:prstGeom prst="roundRect">
              <a:avLst/>
            </a:prstGeom>
            <a:solidFill>
              <a:schemeClr val="tx2">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0" tIns="45720" rIns="228600" bIns="45720" numCol="1" spcCol="0" rtlCol="0" fromWordArt="0" anchor="ctr" anchorCtr="0" forceAA="0" compatLnSpc="1">
              <a:prstTxWarp prst="textNoShape">
                <a:avLst/>
              </a:prstTxWarp>
              <a:noAutofit/>
            </a:bodyPr>
            <a:lstStyle/>
            <a:p>
              <a:pPr algn="ctr"/>
              <a:endParaRPr lang="en-US">
                <a:solidFill>
                  <a:schemeClr val="bg1"/>
                </a:solidFill>
                <a:cs typeface="Calibri"/>
              </a:endParaRPr>
            </a:p>
          </p:txBody>
        </p:sp>
        <p:sp>
          <p:nvSpPr>
            <p:cNvPr id="5" name="Rectangle: Rounded Corners 4">
              <a:extLst>
                <a:ext uri="{FF2B5EF4-FFF2-40B4-BE49-F238E27FC236}">
                  <a16:creationId xmlns:a16="http://schemas.microsoft.com/office/drawing/2014/main" id="{5AB16C1E-0A05-AD38-2DEB-FD508E9BBFAC}"/>
                </a:ext>
              </a:extLst>
            </p:cNvPr>
            <p:cNvSpPr/>
            <p:nvPr/>
          </p:nvSpPr>
          <p:spPr>
            <a:xfrm>
              <a:off x="975817" y="3928327"/>
              <a:ext cx="7475939" cy="1354467"/>
            </a:xfrm>
            <a:prstGeom prst="round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0" tIns="45720" rIns="228600" bIns="45720" numCol="1" spcCol="0" rtlCol="0" fromWordArt="0" anchor="ctr" anchorCtr="0" forceAA="0" compatLnSpc="1">
              <a:prstTxWarp prst="textNoShape">
                <a:avLst/>
              </a:prstTxWarp>
              <a:noAutofit/>
            </a:bodyPr>
            <a:lstStyle/>
            <a:p>
              <a:r>
                <a:rPr lang="en-US" sz="2400">
                  <a:solidFill>
                    <a:schemeClr val="bg1"/>
                  </a:solidFill>
                  <a:latin typeface="Arial"/>
                  <a:ea typeface="Calibri"/>
                  <a:cs typeface="Calibri"/>
                </a:rPr>
                <a:t>There are effective options to help people quit smoking</a:t>
              </a:r>
            </a:p>
          </p:txBody>
        </p:sp>
        <p:pic>
          <p:nvPicPr>
            <p:cNvPr id="3" name="Picture 3" descr="Icon&#10;&#10;Description automatically generated">
              <a:extLst>
                <a:ext uri="{FF2B5EF4-FFF2-40B4-BE49-F238E27FC236}">
                  <a16:creationId xmlns:a16="http://schemas.microsoft.com/office/drawing/2014/main" id="{625E5522-3DB0-ABD5-977E-4C54FDF66B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7816" y="3900718"/>
              <a:ext cx="1222527" cy="1213998"/>
            </a:xfrm>
            <a:prstGeom prst="rect">
              <a:avLst/>
            </a:prstGeom>
          </p:spPr>
        </p:pic>
        <p:sp>
          <p:nvSpPr>
            <p:cNvPr id="6" name="Oval 5">
              <a:extLst>
                <a:ext uri="{FF2B5EF4-FFF2-40B4-BE49-F238E27FC236}">
                  <a16:creationId xmlns:a16="http://schemas.microsoft.com/office/drawing/2014/main" id="{1EE3B74C-346F-7FAD-A2B1-FC7D393A5C48}"/>
                </a:ext>
              </a:extLst>
            </p:cNvPr>
            <p:cNvSpPr/>
            <p:nvPr/>
          </p:nvSpPr>
          <p:spPr>
            <a:xfrm>
              <a:off x="504423" y="3857246"/>
              <a:ext cx="1206499" cy="1190624"/>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0D4DC7B9-0245-047D-FD2D-5791BFE6785B}"/>
              </a:ext>
            </a:extLst>
          </p:cNvPr>
          <p:cNvSpPr>
            <a:spLocks noGrp="1"/>
          </p:cNvSpPr>
          <p:nvPr>
            <p:ph type="sldNum" sz="quarter" idx="12"/>
          </p:nvPr>
        </p:nvSpPr>
        <p:spPr>
          <a:xfrm>
            <a:off x="6553200" y="6264275"/>
            <a:ext cx="2133600" cy="365125"/>
          </a:xfrm>
        </p:spPr>
        <p:txBody>
          <a:bodyPr/>
          <a:lstStyle/>
          <a:p>
            <a:fld id="{E3D5E142-BA66-4577-AABD-3D3B043058E5}" type="slidenum">
              <a:rPr lang="en-US" smtClean="0"/>
              <a:pPr/>
              <a:t>66</a:t>
            </a:fld>
            <a:endParaRPr lang="en-US"/>
          </a:p>
        </p:txBody>
      </p:sp>
    </p:spTree>
    <p:extLst>
      <p:ext uri="{BB962C8B-B14F-4D97-AF65-F5344CB8AC3E}">
        <p14:creationId xmlns:p14="http://schemas.microsoft.com/office/powerpoint/2010/main" val="33541301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1E743-B687-85C7-BDA8-DEAD1618AC93}"/>
            </a:ext>
          </a:extLst>
        </p:cNvPr>
        <p:cNvGrpSpPr/>
        <p:nvPr/>
      </p:nvGrpSpPr>
      <p:grpSpPr>
        <a:xfrm>
          <a:off x="0" y="0"/>
          <a:ext cx="0" cy="0"/>
          <a:chOff x="0" y="0"/>
          <a:chExt cx="0" cy="0"/>
        </a:xfrm>
      </p:grpSpPr>
      <p:sp>
        <p:nvSpPr>
          <p:cNvPr id="61442" name="Title 1">
            <a:extLst>
              <a:ext uri="{FF2B5EF4-FFF2-40B4-BE49-F238E27FC236}">
                <a16:creationId xmlns:a16="http://schemas.microsoft.com/office/drawing/2014/main" id="{DD3E5BB1-02F5-086E-F95F-F5771E26698E}"/>
              </a:ext>
            </a:extLst>
          </p:cNvPr>
          <p:cNvSpPr>
            <a:spLocks noGrp="1"/>
          </p:cNvSpPr>
          <p:nvPr>
            <p:ph type="title"/>
          </p:nvPr>
        </p:nvSpPr>
        <p:spPr>
          <a:xfrm>
            <a:off x="540000" y="514800"/>
            <a:ext cx="8213154" cy="824400"/>
          </a:xfrm>
        </p:spPr>
        <p:txBody>
          <a:bodyPr>
            <a:normAutofit/>
          </a:bodyPr>
          <a:lstStyle/>
          <a:p>
            <a:r>
              <a:rPr lang="fr-CA" altLang="en-US" sz="3600" err="1">
                <a:solidFill>
                  <a:schemeClr val="accent2"/>
                </a:solidFill>
                <a:latin typeface="Arial"/>
                <a:cs typeface="Arial"/>
              </a:rPr>
              <a:t>Takeaway</a:t>
            </a:r>
            <a:endParaRPr lang="fr-CA" altLang="en-US" sz="3600">
              <a:solidFill>
                <a:schemeClr val="accent2"/>
              </a:solidFill>
              <a:latin typeface="Arial"/>
              <a:cs typeface="Arial"/>
            </a:endParaRPr>
          </a:p>
        </p:txBody>
      </p:sp>
      <p:sp>
        <p:nvSpPr>
          <p:cNvPr id="61443" name="Content Placeholder 2">
            <a:extLst>
              <a:ext uri="{FF2B5EF4-FFF2-40B4-BE49-F238E27FC236}">
                <a16:creationId xmlns:a16="http://schemas.microsoft.com/office/drawing/2014/main" id="{496FA700-5467-740F-D67A-566623E2EADD}"/>
              </a:ext>
            </a:extLst>
          </p:cNvPr>
          <p:cNvSpPr>
            <a:spLocks noGrp="1"/>
          </p:cNvSpPr>
          <p:nvPr>
            <p:ph idx="1"/>
          </p:nvPr>
        </p:nvSpPr>
        <p:spPr>
          <a:xfrm>
            <a:off x="453816" y="1315191"/>
            <a:ext cx="8039981" cy="2930576"/>
          </a:xfrm>
        </p:spPr>
        <p:txBody>
          <a:bodyPr vert="horz" lIns="91440" tIns="45720" rIns="91440" bIns="45720" rtlCol="0" anchor="t">
            <a:noAutofit/>
          </a:bodyPr>
          <a:lstStyle/>
          <a:p>
            <a:r>
              <a:rPr lang="en-US" b="1" dirty="0">
                <a:latin typeface="Arial"/>
                <a:cs typeface="Arial"/>
              </a:rPr>
              <a:t>Ask </a:t>
            </a:r>
            <a:r>
              <a:rPr lang="en-US" dirty="0">
                <a:latin typeface="Arial"/>
                <a:cs typeface="Arial"/>
              </a:rPr>
              <a:t>about</a:t>
            </a:r>
            <a:r>
              <a:rPr lang="en-US" b="1" dirty="0">
                <a:latin typeface="Arial"/>
                <a:cs typeface="Arial"/>
              </a:rPr>
              <a:t> </a:t>
            </a:r>
            <a:r>
              <a:rPr lang="en-US" dirty="0">
                <a:latin typeface="Arial"/>
                <a:cs typeface="Arial"/>
              </a:rPr>
              <a:t>your patients’/clients' smoking status </a:t>
            </a:r>
          </a:p>
          <a:p>
            <a:r>
              <a:rPr lang="en-US" b="1" dirty="0">
                <a:latin typeface="Arial"/>
                <a:cs typeface="Arial"/>
              </a:rPr>
              <a:t>Advise</a:t>
            </a:r>
            <a:r>
              <a:rPr lang="en-US" dirty="0">
                <a:latin typeface="Arial"/>
                <a:cs typeface="Arial"/>
              </a:rPr>
              <a:t> them to quit if they smoke</a:t>
            </a:r>
          </a:p>
          <a:p>
            <a:r>
              <a:rPr lang="en-US" b="1" dirty="0">
                <a:latin typeface="Arial"/>
                <a:cs typeface="Arial"/>
              </a:rPr>
              <a:t>Offer</a:t>
            </a:r>
            <a:r>
              <a:rPr lang="en-US" dirty="0">
                <a:latin typeface="Arial"/>
                <a:cs typeface="Arial"/>
              </a:rPr>
              <a:t> 1 or more recommended interventions</a:t>
            </a:r>
          </a:p>
          <a:p>
            <a:pPr>
              <a:spcBef>
                <a:spcPts val="0"/>
              </a:spcBef>
              <a:spcAft>
                <a:spcPts val="1400"/>
              </a:spcAft>
            </a:pPr>
            <a:r>
              <a:rPr lang="en-US" b="1" dirty="0">
                <a:latin typeface="Arial"/>
                <a:cs typeface="Arial"/>
              </a:rPr>
              <a:t>Engage </a:t>
            </a:r>
            <a:r>
              <a:rPr lang="en-US" dirty="0">
                <a:latin typeface="Arial"/>
                <a:cs typeface="Arial"/>
              </a:rPr>
              <a:t>in shared decision-making</a:t>
            </a:r>
          </a:p>
          <a:p>
            <a:pPr lvl="1">
              <a:spcBef>
                <a:spcPts val="0"/>
              </a:spcBef>
              <a:spcAft>
                <a:spcPts val="1400"/>
              </a:spcAft>
            </a:pPr>
            <a:r>
              <a:rPr lang="en-US" dirty="0">
                <a:latin typeface="Arial"/>
                <a:cs typeface="Calibri"/>
              </a:rPr>
              <a:t>SDM should help patients choose the recommended options that align with their values and preferences, and consider their smoking </a:t>
            </a:r>
            <a:r>
              <a:rPr lang="en-US" dirty="0" err="1">
                <a:latin typeface="Arial"/>
                <a:cs typeface="Calibri"/>
              </a:rPr>
              <a:t>behaviours</a:t>
            </a:r>
            <a:r>
              <a:rPr lang="en-US" dirty="0">
                <a:latin typeface="Arial"/>
                <a:cs typeface="Calibri"/>
              </a:rPr>
              <a:t> and lifestyle</a:t>
            </a:r>
          </a:p>
          <a:p>
            <a:pPr lvl="1">
              <a:spcBef>
                <a:spcPts val="0"/>
              </a:spcBef>
              <a:spcAft>
                <a:spcPts val="1400"/>
              </a:spcAft>
            </a:pPr>
            <a:endParaRPr lang="en-US">
              <a:latin typeface="Arial"/>
              <a:cs typeface="Arial"/>
            </a:endParaRPr>
          </a:p>
          <a:p>
            <a:endParaRPr lang="en-US"/>
          </a:p>
        </p:txBody>
      </p:sp>
      <p:grpSp>
        <p:nvGrpSpPr>
          <p:cNvPr id="8" name="Group 7">
            <a:extLst>
              <a:ext uri="{FF2B5EF4-FFF2-40B4-BE49-F238E27FC236}">
                <a16:creationId xmlns:a16="http://schemas.microsoft.com/office/drawing/2014/main" id="{ED6AF786-2974-5BB8-6B0F-2A507A1DB245}"/>
              </a:ext>
            </a:extLst>
          </p:cNvPr>
          <p:cNvGrpSpPr/>
          <p:nvPr/>
        </p:nvGrpSpPr>
        <p:grpSpPr>
          <a:xfrm>
            <a:off x="445108" y="4470451"/>
            <a:ext cx="8058221" cy="1553496"/>
            <a:chOff x="504423" y="3857246"/>
            <a:chExt cx="8058221" cy="1553496"/>
          </a:xfrm>
        </p:grpSpPr>
        <p:sp>
          <p:nvSpPr>
            <p:cNvPr id="7" name="Rectangle: Rounded Corners 6">
              <a:extLst>
                <a:ext uri="{FF2B5EF4-FFF2-40B4-BE49-F238E27FC236}">
                  <a16:creationId xmlns:a16="http://schemas.microsoft.com/office/drawing/2014/main" id="{29388E09-F0A9-31AC-7511-45860679FA5A}"/>
                </a:ext>
              </a:extLst>
            </p:cNvPr>
            <p:cNvSpPr/>
            <p:nvPr/>
          </p:nvSpPr>
          <p:spPr>
            <a:xfrm>
              <a:off x="1086705" y="4073334"/>
              <a:ext cx="7475939" cy="1337408"/>
            </a:xfrm>
            <a:prstGeom prst="roundRect">
              <a:avLst/>
            </a:prstGeom>
            <a:solidFill>
              <a:schemeClr val="tx2">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0" tIns="45720" rIns="228600" bIns="45720" numCol="1" spcCol="0" rtlCol="0" fromWordArt="0" anchor="ctr" anchorCtr="0" forceAA="0" compatLnSpc="1">
              <a:prstTxWarp prst="textNoShape">
                <a:avLst/>
              </a:prstTxWarp>
              <a:noAutofit/>
            </a:bodyPr>
            <a:lstStyle/>
            <a:p>
              <a:pPr algn="ctr"/>
              <a:endParaRPr lang="en-US">
                <a:solidFill>
                  <a:schemeClr val="bg1"/>
                </a:solidFill>
                <a:cs typeface="Calibri"/>
              </a:endParaRPr>
            </a:p>
          </p:txBody>
        </p:sp>
        <p:sp>
          <p:nvSpPr>
            <p:cNvPr id="5" name="Rectangle: Rounded Corners 4">
              <a:extLst>
                <a:ext uri="{FF2B5EF4-FFF2-40B4-BE49-F238E27FC236}">
                  <a16:creationId xmlns:a16="http://schemas.microsoft.com/office/drawing/2014/main" id="{01033601-22C7-E2D7-3F42-FBCBE2EAAF16}"/>
                </a:ext>
              </a:extLst>
            </p:cNvPr>
            <p:cNvSpPr/>
            <p:nvPr/>
          </p:nvSpPr>
          <p:spPr>
            <a:xfrm>
              <a:off x="975817" y="3862258"/>
              <a:ext cx="7581649" cy="1420536"/>
            </a:xfrm>
            <a:prstGeom prst="round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0" tIns="45720" rIns="228600" bIns="45720" numCol="1" spcCol="0" rtlCol="0" fromWordArt="0" anchor="ctr" anchorCtr="0" forceAA="0" compatLnSpc="1">
              <a:prstTxWarp prst="textNoShape">
                <a:avLst/>
              </a:prstTxWarp>
              <a:noAutofit/>
            </a:bodyPr>
            <a:lstStyle/>
            <a:p>
              <a:r>
                <a:rPr lang="en-US" sz="2400">
                  <a:solidFill>
                    <a:schemeClr val="bg1"/>
                  </a:solidFill>
                  <a:latin typeface="Arial"/>
                  <a:cs typeface="Calibri"/>
                </a:rPr>
                <a:t>The Task Force has created tools to help patients and clinicians choose the right options </a:t>
              </a:r>
            </a:p>
          </p:txBody>
        </p:sp>
        <p:pic>
          <p:nvPicPr>
            <p:cNvPr id="3" name="Picture 3" descr="Icon&#10;&#10;Description automatically generated">
              <a:extLst>
                <a:ext uri="{FF2B5EF4-FFF2-40B4-BE49-F238E27FC236}">
                  <a16:creationId xmlns:a16="http://schemas.microsoft.com/office/drawing/2014/main" id="{09EE8C4A-66B0-C190-46A6-742F6B3246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7816" y="3900718"/>
              <a:ext cx="1222527" cy="1213998"/>
            </a:xfrm>
            <a:prstGeom prst="rect">
              <a:avLst/>
            </a:prstGeom>
          </p:spPr>
        </p:pic>
        <p:sp>
          <p:nvSpPr>
            <p:cNvPr id="6" name="Oval 5">
              <a:extLst>
                <a:ext uri="{FF2B5EF4-FFF2-40B4-BE49-F238E27FC236}">
                  <a16:creationId xmlns:a16="http://schemas.microsoft.com/office/drawing/2014/main" id="{6E525787-7C66-7F67-D4B7-39E77F5CFE68}"/>
                </a:ext>
              </a:extLst>
            </p:cNvPr>
            <p:cNvSpPr/>
            <p:nvPr/>
          </p:nvSpPr>
          <p:spPr>
            <a:xfrm>
              <a:off x="504423" y="3857246"/>
              <a:ext cx="1206499" cy="1190624"/>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36D33483-2FA3-D4AE-1809-70AD71CE08A7}"/>
              </a:ext>
            </a:extLst>
          </p:cNvPr>
          <p:cNvSpPr>
            <a:spLocks noGrp="1"/>
          </p:cNvSpPr>
          <p:nvPr>
            <p:ph type="sldNum" sz="quarter" idx="12"/>
          </p:nvPr>
        </p:nvSpPr>
        <p:spPr>
          <a:xfrm>
            <a:off x="6553200" y="6264275"/>
            <a:ext cx="2133600" cy="365125"/>
          </a:xfrm>
        </p:spPr>
        <p:txBody>
          <a:bodyPr/>
          <a:lstStyle/>
          <a:p>
            <a:fld id="{E3D5E142-BA66-4577-AABD-3D3B043058E5}" type="slidenum">
              <a:rPr lang="en-US" smtClean="0"/>
              <a:pPr/>
              <a:t>67</a:t>
            </a:fld>
            <a:endParaRPr lang="en-US"/>
          </a:p>
        </p:txBody>
      </p:sp>
    </p:spTree>
    <p:extLst>
      <p:ext uri="{BB962C8B-B14F-4D97-AF65-F5344CB8AC3E}">
        <p14:creationId xmlns:p14="http://schemas.microsoft.com/office/powerpoint/2010/main" val="40552895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Content Placeholder 2"/>
          <p:cNvSpPr>
            <a:spLocks noGrp="1"/>
          </p:cNvSpPr>
          <p:nvPr>
            <p:ph idx="1"/>
          </p:nvPr>
        </p:nvSpPr>
        <p:spPr>
          <a:xfrm>
            <a:off x="3456694" y="2041912"/>
            <a:ext cx="4647351" cy="1370996"/>
          </a:xfrm>
        </p:spPr>
        <p:txBody>
          <a:bodyPr vert="horz" lIns="91440" tIns="45720" rIns="91440" bIns="45720" rtlCol="0" anchor="t">
            <a:noAutofit/>
          </a:bodyPr>
          <a:lstStyle/>
          <a:p>
            <a:pPr marL="0" indent="0">
              <a:spcBef>
                <a:spcPts val="1400"/>
              </a:spcBef>
              <a:spcAft>
                <a:spcPts val="1200"/>
              </a:spcAft>
              <a:buNone/>
            </a:pPr>
            <a:r>
              <a:rPr lang="fr-CA" sz="2000" dirty="0">
                <a:latin typeface="Arial"/>
                <a:ea typeface="Times New Roman" panose="02020603050405020304" pitchFamily="18" charset="0"/>
                <a:cs typeface="Arial"/>
              </a:rPr>
              <a:t>In </a:t>
            </a:r>
            <a:r>
              <a:rPr lang="fr-CA" sz="2000" dirty="0" err="1">
                <a:latin typeface="Arial"/>
                <a:ea typeface="Times New Roman" panose="02020603050405020304" pitchFamily="18" charset="0"/>
                <a:cs typeface="Arial"/>
              </a:rPr>
              <a:t>my</a:t>
            </a:r>
            <a:r>
              <a:rPr lang="fr-CA" sz="2000" dirty="0">
                <a:latin typeface="Arial"/>
                <a:ea typeface="Times New Roman" panose="02020603050405020304" pitchFamily="18" charset="0"/>
                <a:cs typeface="Arial"/>
              </a:rPr>
              <a:t> practice, </a:t>
            </a:r>
            <a:r>
              <a:rPr lang="fr-CA" sz="2000" dirty="0" err="1">
                <a:latin typeface="Arial"/>
                <a:ea typeface="Times New Roman" panose="02020603050405020304" pitchFamily="18" charset="0"/>
                <a:cs typeface="Arial"/>
              </a:rPr>
              <a:t>many</a:t>
            </a:r>
            <a:r>
              <a:rPr lang="fr-CA" sz="2000" dirty="0">
                <a:latin typeface="Arial"/>
                <a:ea typeface="Times New Roman" panose="02020603050405020304" pitchFamily="18" charset="0"/>
                <a:cs typeface="Arial"/>
              </a:rPr>
              <a:t> people </a:t>
            </a:r>
            <a:r>
              <a:rPr lang="fr-CA" sz="2000" dirty="0" err="1">
                <a:latin typeface="Arial"/>
                <a:ea typeface="Times New Roman" panose="02020603050405020304" pitchFamily="18" charset="0"/>
                <a:cs typeface="Arial"/>
              </a:rPr>
              <a:t>who</a:t>
            </a:r>
            <a:r>
              <a:rPr lang="fr-CA" sz="2000" dirty="0">
                <a:latin typeface="Arial"/>
                <a:ea typeface="Times New Roman" panose="02020603050405020304" pitchFamily="18" charset="0"/>
                <a:cs typeface="Arial"/>
              </a:rPr>
              <a:t> </a:t>
            </a:r>
            <a:r>
              <a:rPr lang="fr-CA" sz="2000" dirty="0" err="1">
                <a:latin typeface="Arial"/>
                <a:ea typeface="Times New Roman" panose="02020603050405020304" pitchFamily="18" charset="0"/>
                <a:cs typeface="Arial"/>
              </a:rPr>
              <a:t>smoked</a:t>
            </a:r>
            <a:r>
              <a:rPr lang="fr-CA" sz="2000" dirty="0">
                <a:latin typeface="Arial"/>
                <a:ea typeface="Times New Roman" panose="02020603050405020304" pitchFamily="18" charset="0"/>
                <a:cs typeface="Arial"/>
              </a:rPr>
              <a:t> cigarettes </a:t>
            </a:r>
            <a:r>
              <a:rPr lang="fr-CA" sz="2000" dirty="0" err="1">
                <a:latin typeface="Arial"/>
                <a:ea typeface="Times New Roman" panose="02020603050405020304" pitchFamily="18" charset="0"/>
                <a:cs typeface="Arial"/>
              </a:rPr>
              <a:t>said</a:t>
            </a:r>
            <a:r>
              <a:rPr lang="fr-CA" sz="2000" dirty="0">
                <a:latin typeface="Arial"/>
                <a:ea typeface="Times New Roman" panose="02020603050405020304" pitchFamily="18" charset="0"/>
                <a:cs typeface="Arial"/>
              </a:rPr>
              <a:t> </a:t>
            </a:r>
            <a:r>
              <a:rPr lang="fr-CA" sz="2000" dirty="0" err="1">
                <a:latin typeface="Arial"/>
                <a:ea typeface="Times New Roman" panose="02020603050405020304" pitchFamily="18" charset="0"/>
                <a:cs typeface="Arial"/>
              </a:rPr>
              <a:t>they</a:t>
            </a:r>
            <a:r>
              <a:rPr lang="fr-CA" sz="2000" dirty="0">
                <a:latin typeface="Arial"/>
                <a:ea typeface="Times New Roman" panose="02020603050405020304" pitchFamily="18" charset="0"/>
                <a:cs typeface="Arial"/>
              </a:rPr>
              <a:t> </a:t>
            </a:r>
            <a:r>
              <a:rPr lang="fr-CA" sz="2000" dirty="0" err="1">
                <a:latin typeface="Arial"/>
                <a:ea typeface="Times New Roman" panose="02020603050405020304" pitchFamily="18" charset="0"/>
                <a:cs typeface="Arial"/>
              </a:rPr>
              <a:t>wanted</a:t>
            </a:r>
            <a:r>
              <a:rPr lang="fr-CA" sz="2000" dirty="0">
                <a:latin typeface="Arial"/>
                <a:ea typeface="Times New Roman" panose="02020603050405020304" pitchFamily="18" charset="0"/>
                <a:cs typeface="Arial"/>
              </a:rPr>
              <a:t> to </a:t>
            </a:r>
            <a:r>
              <a:rPr lang="fr-CA" sz="2000" dirty="0" err="1">
                <a:latin typeface="Arial"/>
                <a:ea typeface="Times New Roman" panose="02020603050405020304" pitchFamily="18" charset="0"/>
                <a:cs typeface="Arial"/>
              </a:rPr>
              <a:t>quit</a:t>
            </a:r>
            <a:r>
              <a:rPr lang="fr-CA" sz="2000" dirty="0">
                <a:latin typeface="Arial"/>
                <a:ea typeface="Times New Roman" panose="02020603050405020304" pitchFamily="18" charset="0"/>
                <a:cs typeface="Arial"/>
              </a:rPr>
              <a:t>, and </a:t>
            </a:r>
            <a:r>
              <a:rPr lang="fr-CA" sz="2000" dirty="0" err="1">
                <a:latin typeface="Arial"/>
                <a:ea typeface="Times New Roman" panose="02020603050405020304" pitchFamily="18" charset="0"/>
                <a:cs typeface="Arial"/>
              </a:rPr>
              <a:t>some</a:t>
            </a:r>
            <a:r>
              <a:rPr lang="fr-CA" sz="2000" dirty="0">
                <a:latin typeface="Arial"/>
                <a:ea typeface="Times New Roman" panose="02020603050405020304" pitchFamily="18" charset="0"/>
                <a:cs typeface="Arial"/>
              </a:rPr>
              <a:t> </a:t>
            </a:r>
            <a:r>
              <a:rPr lang="fr-CA" sz="2000" dirty="0" err="1">
                <a:latin typeface="Arial"/>
                <a:ea typeface="Times New Roman" panose="02020603050405020304" pitchFamily="18" charset="0"/>
                <a:cs typeface="Arial"/>
              </a:rPr>
              <a:t>had</a:t>
            </a:r>
            <a:r>
              <a:rPr lang="fr-CA" sz="2000" dirty="0">
                <a:latin typeface="Arial"/>
                <a:ea typeface="Times New Roman" panose="02020603050405020304" pitchFamily="18" charset="0"/>
                <a:cs typeface="Arial"/>
              </a:rPr>
              <a:t> </a:t>
            </a:r>
            <a:r>
              <a:rPr lang="fr-CA" sz="2000" dirty="0" err="1">
                <a:latin typeface="Arial"/>
                <a:ea typeface="Times New Roman" panose="02020603050405020304" pitchFamily="18" charset="0"/>
                <a:cs typeface="Arial"/>
              </a:rPr>
              <a:t>tried</a:t>
            </a:r>
            <a:r>
              <a:rPr lang="fr-CA" sz="2000" dirty="0">
                <a:latin typeface="Arial"/>
                <a:ea typeface="Times New Roman" panose="02020603050405020304" pitchFamily="18" charset="0"/>
                <a:cs typeface="Arial"/>
              </a:rPr>
              <a:t> </a:t>
            </a:r>
            <a:r>
              <a:rPr lang="fr-CA" sz="2000" dirty="0" err="1">
                <a:latin typeface="Arial"/>
                <a:ea typeface="Times New Roman" panose="02020603050405020304" pitchFamily="18" charset="0"/>
                <a:cs typeface="Arial"/>
              </a:rPr>
              <a:t>things</a:t>
            </a:r>
            <a:r>
              <a:rPr lang="fr-CA" sz="2000" dirty="0">
                <a:latin typeface="Arial"/>
                <a:ea typeface="Times New Roman" panose="02020603050405020304" pitchFamily="18" charset="0"/>
                <a:cs typeface="Arial"/>
              </a:rPr>
              <a:t> </a:t>
            </a:r>
            <a:r>
              <a:rPr lang="fr-CA" sz="2000" dirty="0" err="1">
                <a:latin typeface="Arial"/>
                <a:ea typeface="Times New Roman" panose="02020603050405020304" pitchFamily="18" charset="0"/>
                <a:cs typeface="Arial"/>
              </a:rPr>
              <a:t>that</a:t>
            </a:r>
            <a:r>
              <a:rPr lang="fr-CA" sz="2000" dirty="0">
                <a:latin typeface="Arial"/>
                <a:ea typeface="Times New Roman" panose="02020603050405020304" pitchFamily="18" charset="0"/>
                <a:cs typeface="Arial"/>
              </a:rPr>
              <a:t> </a:t>
            </a:r>
            <a:r>
              <a:rPr lang="fr-CA" sz="2000" dirty="0" err="1">
                <a:latin typeface="Arial"/>
                <a:ea typeface="Times New Roman" panose="02020603050405020304" pitchFamily="18" charset="0"/>
                <a:cs typeface="Arial"/>
              </a:rPr>
              <a:t>we</a:t>
            </a:r>
            <a:r>
              <a:rPr lang="fr-CA" sz="2000" dirty="0">
                <a:latin typeface="Arial"/>
                <a:ea typeface="Times New Roman" panose="02020603050405020304" pitchFamily="18" charset="0"/>
                <a:cs typeface="Arial"/>
              </a:rPr>
              <a:t> </a:t>
            </a:r>
            <a:r>
              <a:rPr lang="fr-CA" sz="2000" dirty="0" err="1">
                <a:latin typeface="Arial"/>
                <a:ea typeface="Times New Roman" panose="02020603050405020304" pitchFamily="18" charset="0"/>
                <a:cs typeface="Arial"/>
              </a:rPr>
              <a:t>now</a:t>
            </a:r>
            <a:r>
              <a:rPr lang="fr-CA" sz="2000" dirty="0">
                <a:latin typeface="Arial"/>
                <a:ea typeface="Times New Roman" panose="02020603050405020304" pitchFamily="18" charset="0"/>
                <a:cs typeface="Arial"/>
              </a:rPr>
              <a:t> know </a:t>
            </a:r>
            <a:r>
              <a:rPr lang="fr-CA" sz="2000" dirty="0" err="1">
                <a:latin typeface="Arial"/>
                <a:ea typeface="Times New Roman" panose="02020603050405020304" pitchFamily="18" charset="0"/>
                <a:cs typeface="Arial"/>
              </a:rPr>
              <a:t>don’t</a:t>
            </a:r>
            <a:r>
              <a:rPr lang="fr-CA" sz="2000" dirty="0">
                <a:latin typeface="Arial"/>
                <a:ea typeface="Times New Roman" panose="02020603050405020304" pitchFamily="18" charset="0"/>
                <a:cs typeface="Arial"/>
              </a:rPr>
              <a:t> </a:t>
            </a:r>
            <a:r>
              <a:rPr lang="fr-CA" sz="2000" dirty="0" err="1">
                <a:latin typeface="Arial"/>
                <a:ea typeface="Times New Roman" panose="02020603050405020304" pitchFamily="18" charset="0"/>
                <a:cs typeface="Arial"/>
              </a:rPr>
              <a:t>work</a:t>
            </a:r>
            <a:r>
              <a:rPr lang="fr-CA" sz="2000" dirty="0">
                <a:latin typeface="Arial"/>
                <a:ea typeface="Times New Roman" panose="02020603050405020304" pitchFamily="18" charset="0"/>
                <a:cs typeface="Arial"/>
              </a:rPr>
              <a:t>. </a:t>
            </a:r>
            <a:r>
              <a:rPr lang="fr-CA" sz="2000" dirty="0" err="1">
                <a:latin typeface="Arial"/>
                <a:ea typeface="Times New Roman" panose="02020603050405020304" pitchFamily="18" charset="0"/>
                <a:cs typeface="Arial"/>
              </a:rPr>
              <a:t>Having</a:t>
            </a:r>
            <a:r>
              <a:rPr lang="fr-CA" sz="2000" dirty="0">
                <a:latin typeface="Arial"/>
                <a:ea typeface="Times New Roman" panose="02020603050405020304" pitchFamily="18" charset="0"/>
                <a:cs typeface="Arial"/>
              </a:rPr>
              <a:t> a </a:t>
            </a:r>
            <a:r>
              <a:rPr lang="fr-CA" sz="2000" dirty="0" err="1">
                <a:latin typeface="Arial"/>
                <a:ea typeface="Times New Roman" panose="02020603050405020304" pitchFamily="18" charset="0"/>
                <a:cs typeface="Arial"/>
              </a:rPr>
              <a:t>variety</a:t>
            </a:r>
            <a:r>
              <a:rPr lang="fr-CA" sz="2000" dirty="0">
                <a:latin typeface="Arial"/>
                <a:ea typeface="Times New Roman" panose="02020603050405020304" pitchFamily="18" charset="0"/>
                <a:cs typeface="Arial"/>
              </a:rPr>
              <a:t> of effective options to </a:t>
            </a:r>
            <a:r>
              <a:rPr lang="fr-CA" sz="2000" dirty="0" err="1">
                <a:latin typeface="Arial"/>
                <a:ea typeface="Times New Roman" panose="02020603050405020304" pitchFamily="18" charset="0"/>
                <a:cs typeface="Arial"/>
              </a:rPr>
              <a:t>offer</a:t>
            </a:r>
            <a:r>
              <a:rPr lang="fr-CA" sz="2000" dirty="0">
                <a:latin typeface="Arial"/>
                <a:ea typeface="Times New Roman" panose="02020603050405020304" pitchFamily="18" charset="0"/>
                <a:cs typeface="Arial"/>
              </a:rPr>
              <a:t> patients </a:t>
            </a:r>
            <a:r>
              <a:rPr lang="fr-CA" sz="2000" dirty="0" err="1">
                <a:latin typeface="Arial"/>
                <a:ea typeface="Times New Roman" panose="02020603050405020304" pitchFamily="18" charset="0"/>
                <a:cs typeface="Arial"/>
              </a:rPr>
              <a:t>helps</a:t>
            </a:r>
            <a:r>
              <a:rPr lang="fr-CA" sz="2000" dirty="0">
                <a:latin typeface="Arial"/>
                <a:ea typeface="Times New Roman" panose="02020603050405020304" pitchFamily="18" charset="0"/>
                <a:cs typeface="Arial"/>
              </a:rPr>
              <a:t> us gain confidence on </a:t>
            </a:r>
            <a:r>
              <a:rPr lang="fr-CA" sz="2000" dirty="0" err="1">
                <a:latin typeface="Arial"/>
                <a:ea typeface="Times New Roman" panose="02020603050405020304" pitchFamily="18" charset="0"/>
                <a:cs typeface="Arial"/>
              </a:rPr>
              <a:t>knowing</a:t>
            </a:r>
            <a:r>
              <a:rPr lang="fr-CA" sz="2000" dirty="0">
                <a:latin typeface="Arial"/>
                <a:ea typeface="Times New Roman" panose="02020603050405020304" pitchFamily="18" charset="0"/>
                <a:cs typeface="Arial"/>
              </a:rPr>
              <a:t> </a:t>
            </a:r>
            <a:r>
              <a:rPr lang="fr-CA" sz="2000" dirty="0" err="1">
                <a:latin typeface="Arial"/>
                <a:ea typeface="Times New Roman" panose="02020603050405020304" pitchFamily="18" charset="0"/>
                <a:cs typeface="Arial"/>
              </a:rPr>
              <a:t>what</a:t>
            </a:r>
            <a:r>
              <a:rPr lang="fr-CA" sz="2000" dirty="0">
                <a:latin typeface="Arial"/>
                <a:ea typeface="Times New Roman" panose="02020603050405020304" pitchFamily="18" charset="0"/>
                <a:cs typeface="Arial"/>
              </a:rPr>
              <a:t> can </a:t>
            </a:r>
            <a:r>
              <a:rPr lang="fr-CA" sz="2000" dirty="0" err="1">
                <a:latin typeface="Arial"/>
                <a:ea typeface="Times New Roman" panose="02020603050405020304" pitchFamily="18" charset="0"/>
                <a:cs typeface="Arial"/>
              </a:rPr>
              <a:t>work</a:t>
            </a:r>
            <a:r>
              <a:rPr lang="fr-CA" sz="2000" dirty="0">
                <a:latin typeface="Arial"/>
                <a:ea typeface="Times New Roman" panose="02020603050405020304" pitchFamily="18" charset="0"/>
                <a:cs typeface="Arial"/>
              </a:rPr>
              <a:t>, and </a:t>
            </a:r>
            <a:r>
              <a:rPr lang="fr-CA" sz="2000" dirty="0" err="1">
                <a:latin typeface="Arial"/>
                <a:ea typeface="Times New Roman" panose="02020603050405020304" pitchFamily="18" charset="0"/>
                <a:cs typeface="Arial"/>
              </a:rPr>
              <a:t>what</a:t>
            </a:r>
            <a:r>
              <a:rPr lang="fr-CA" sz="2000" dirty="0">
                <a:latin typeface="Arial"/>
                <a:ea typeface="Times New Roman" panose="02020603050405020304" pitchFamily="18" charset="0"/>
                <a:cs typeface="Arial"/>
              </a:rPr>
              <a:t> options are best for </a:t>
            </a:r>
            <a:r>
              <a:rPr lang="fr-CA" sz="2000" dirty="0" err="1">
                <a:latin typeface="Arial"/>
                <a:ea typeface="Times New Roman" panose="02020603050405020304" pitchFamily="18" charset="0"/>
                <a:cs typeface="Arial"/>
              </a:rPr>
              <a:t>them</a:t>
            </a:r>
            <a:r>
              <a:rPr lang="fr-CA" sz="2000" dirty="0">
                <a:latin typeface="Arial"/>
                <a:ea typeface="Times New Roman" panose="02020603050405020304" pitchFamily="18" charset="0"/>
                <a:cs typeface="Arial"/>
              </a:rPr>
              <a:t>. </a:t>
            </a:r>
            <a:r>
              <a:rPr lang="fr-CA" sz="2000" dirty="0" err="1">
                <a:latin typeface="Arial"/>
                <a:ea typeface="Times New Roman" panose="02020603050405020304" pitchFamily="18" charset="0"/>
                <a:cs typeface="Arial"/>
              </a:rPr>
              <a:t>Quitting</a:t>
            </a:r>
            <a:r>
              <a:rPr lang="fr-CA" sz="2000" dirty="0">
                <a:latin typeface="Arial"/>
                <a:ea typeface="Times New Roman" panose="02020603050405020304" pitchFamily="18" charset="0"/>
                <a:cs typeface="Arial"/>
              </a:rPr>
              <a:t> smoking </a:t>
            </a:r>
            <a:r>
              <a:rPr lang="fr-CA" sz="2000" dirty="0" err="1">
                <a:latin typeface="Arial"/>
                <a:ea typeface="Times New Roman" panose="02020603050405020304" pitchFamily="18" charset="0"/>
                <a:cs typeface="Arial"/>
              </a:rPr>
              <a:t>is</a:t>
            </a:r>
            <a:r>
              <a:rPr lang="fr-CA" sz="2000" dirty="0">
                <a:latin typeface="Arial"/>
                <a:ea typeface="Times New Roman" panose="02020603050405020304" pitchFamily="18" charset="0"/>
                <a:cs typeface="Arial"/>
              </a:rPr>
              <a:t> </a:t>
            </a:r>
            <a:r>
              <a:rPr lang="fr-CA" sz="2000" dirty="0" err="1">
                <a:latin typeface="Arial"/>
                <a:ea typeface="Times New Roman" panose="02020603050405020304" pitchFamily="18" charset="0"/>
                <a:cs typeface="Arial"/>
              </a:rPr>
              <a:t>just</a:t>
            </a:r>
            <a:r>
              <a:rPr lang="fr-CA" sz="2000" dirty="0">
                <a:latin typeface="Arial"/>
                <a:ea typeface="Times New Roman" panose="02020603050405020304" pitchFamily="18" charset="0"/>
                <a:cs typeface="Arial"/>
              </a:rPr>
              <a:t> an intervention </a:t>
            </a:r>
            <a:r>
              <a:rPr lang="fr-CA" sz="2000" dirty="0" err="1">
                <a:latin typeface="Arial"/>
                <a:ea typeface="Times New Roman" panose="02020603050405020304" pitchFamily="18" charset="0"/>
                <a:cs typeface="Arial"/>
              </a:rPr>
              <a:t>away</a:t>
            </a:r>
            <a:r>
              <a:rPr lang="fr-CA" sz="2000" dirty="0">
                <a:latin typeface="Arial"/>
                <a:ea typeface="Times New Roman" panose="02020603050405020304" pitchFamily="18" charset="0"/>
                <a:cs typeface="Arial"/>
              </a:rPr>
              <a:t>. </a:t>
            </a:r>
            <a:endParaRPr lang="en-US" sz="2000" dirty="0"/>
          </a:p>
          <a:p>
            <a:pPr marL="0" indent="0">
              <a:buNone/>
            </a:pPr>
            <a:r>
              <a:rPr lang="en-US" sz="1600" dirty="0">
                <a:latin typeface="Arial"/>
                <a:cs typeface="Arial"/>
              </a:rPr>
              <a:t>– </a:t>
            </a:r>
            <a:r>
              <a:rPr lang="en-US" sz="1800" dirty="0">
                <a:latin typeface="Arial"/>
                <a:cs typeface="Arial"/>
              </a:rPr>
              <a:t>Dr. Donna Reynolds, Vice-chair, </a:t>
            </a:r>
            <a:br>
              <a:rPr lang="en-US" sz="1800" dirty="0">
                <a:latin typeface="Arial"/>
                <a:cs typeface="Arial"/>
              </a:rPr>
            </a:br>
            <a:r>
              <a:rPr lang="en-US" sz="1800" dirty="0">
                <a:latin typeface="Arial"/>
                <a:cs typeface="Arial"/>
              </a:rPr>
              <a:t>Tobacco Cessation Working Group</a:t>
            </a:r>
            <a:endParaRPr lang="en-US" sz="1800" dirty="0"/>
          </a:p>
        </p:txBody>
      </p:sp>
      <p:sp>
        <p:nvSpPr>
          <p:cNvPr id="61444" name="Slide Number Placeholder 3"/>
          <p:cNvSpPr>
            <a:spLocks noGrp="1"/>
          </p:cNvSpPr>
          <p:nvPr>
            <p:ph type="sldNum" sz="quarter" idx="4294967295"/>
          </p:nvPr>
        </p:nvSpPr>
        <p:spPr>
          <a:xfrm>
            <a:off x="7010400" y="64770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marL="0" marR="0" lvl="0" indent="0" algn="r" defTabSz="914400" rtl="0" eaLnBrk="0" fontAlgn="auto" latinLnBrk="0" hangingPunct="0">
              <a:lnSpc>
                <a:spcPct val="100000"/>
              </a:lnSpc>
              <a:spcBef>
                <a:spcPct val="0"/>
              </a:spcBef>
              <a:spcAft>
                <a:spcPts val="0"/>
              </a:spcAft>
              <a:buClrTx/>
              <a:buSzTx/>
              <a:buFontTx/>
              <a:buNone/>
              <a:tabLst/>
              <a:defRPr/>
            </a:pPr>
            <a:fld id="{EC59A28D-FE2D-42E1-A36E-D654AC52DB3F}" type="slidenum">
              <a:rPr kumimoji="0" lang="en-US" altLang="en-US" sz="1400" b="1" i="0" u="none" strike="noStrike" kern="1200" cap="none" spc="0" normalizeH="0" baseline="0" noProof="0" smtClean="0">
                <a:ln>
                  <a:noFill/>
                </a:ln>
                <a:solidFill>
                  <a:srgbClr val="000000"/>
                </a:solidFill>
                <a:effectLst/>
                <a:uLnTx/>
                <a:uFillTx/>
                <a:latin typeface="Arial" pitchFamily="34" charset="0"/>
                <a:ea typeface="ヒラギノ角ゴ Pro W3" charset="-128"/>
                <a:cs typeface="Arial" panose="020B0604020202020204" pitchFamily="34" charset="0"/>
              </a:rPr>
              <a:pPr marL="0" marR="0" lvl="0" indent="0" algn="r" defTabSz="914400" rtl="0" eaLnBrk="0" fontAlgn="auto" latinLnBrk="0" hangingPunct="0">
                <a:lnSpc>
                  <a:spcPct val="100000"/>
                </a:lnSpc>
                <a:spcBef>
                  <a:spcPct val="0"/>
                </a:spcBef>
                <a:spcAft>
                  <a:spcPts val="0"/>
                </a:spcAft>
                <a:buClrTx/>
                <a:buSzTx/>
                <a:buFontTx/>
                <a:buNone/>
                <a:tabLst/>
                <a:defRPr/>
              </a:pPr>
              <a:t>68</a:t>
            </a:fld>
            <a:endParaRPr kumimoji="0" lang="en-US" altLang="en-US" sz="1400" b="1" i="0" u="none" strike="noStrike" kern="1200" cap="none" spc="0" normalizeH="0" baseline="0" noProof="0">
              <a:ln>
                <a:noFill/>
              </a:ln>
              <a:solidFill>
                <a:srgbClr val="000000"/>
              </a:solidFill>
              <a:effectLst/>
              <a:uLnTx/>
              <a:uFillTx/>
              <a:latin typeface="Arial" pitchFamily="34" charset="0"/>
              <a:ea typeface="ヒラギノ角ゴ Pro W3" charset="-128"/>
              <a:cs typeface="Arial" panose="020B0604020202020204" pitchFamily="34" charset="0"/>
            </a:endParaRPr>
          </a:p>
        </p:txBody>
      </p:sp>
      <p:pic>
        <p:nvPicPr>
          <p:cNvPr id="6" name="Graphic 6" descr="Open quotation mark with solid fill">
            <a:extLst>
              <a:ext uri="{FF2B5EF4-FFF2-40B4-BE49-F238E27FC236}">
                <a16:creationId xmlns:a16="http://schemas.microsoft.com/office/drawing/2014/main" id="{5FEE9465-D3C5-A295-0B40-409FCE7D262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542294" y="1452780"/>
            <a:ext cx="914400" cy="914400"/>
          </a:xfrm>
          <a:prstGeom prst="rect">
            <a:avLst/>
          </a:prstGeom>
        </p:spPr>
      </p:pic>
      <p:pic>
        <p:nvPicPr>
          <p:cNvPr id="2" name="Graphic 6" descr="Open quotation mark with solid fill">
            <a:extLst>
              <a:ext uri="{FF2B5EF4-FFF2-40B4-BE49-F238E27FC236}">
                <a16:creationId xmlns:a16="http://schemas.microsoft.com/office/drawing/2014/main" id="{8F30AEEA-C06E-ED6B-36A7-C75CE464AE6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0800000">
            <a:off x="7896165" y="4610463"/>
            <a:ext cx="914400" cy="914400"/>
          </a:xfrm>
          <a:prstGeom prst="rect">
            <a:avLst/>
          </a:prstGeom>
        </p:spPr>
      </p:pic>
      <p:sp>
        <p:nvSpPr>
          <p:cNvPr id="3" name="ZoneTexte 2">
            <a:extLst>
              <a:ext uri="{FF2B5EF4-FFF2-40B4-BE49-F238E27FC236}">
                <a16:creationId xmlns:a16="http://schemas.microsoft.com/office/drawing/2014/main" id="{FD9B1738-6EE4-D03F-42C1-636667641FC3}"/>
              </a:ext>
            </a:extLst>
          </p:cNvPr>
          <p:cNvSpPr txBox="1"/>
          <p:nvPr/>
        </p:nvSpPr>
        <p:spPr>
          <a:xfrm>
            <a:off x="540000" y="692866"/>
            <a:ext cx="7270076" cy="646331"/>
          </a:xfrm>
          <a:prstGeom prst="rect">
            <a:avLst/>
          </a:prstGeom>
          <a:noFill/>
        </p:spPr>
        <p:txBody>
          <a:bodyPr wrap="square" lIns="91440" tIns="45720" rIns="91440" bIns="45720" rtlCol="0" anchor="ctr">
            <a:spAutoFit/>
          </a:bodyPr>
          <a:lstStyle/>
          <a:p>
            <a:r>
              <a:rPr lang="fr-FR" sz="3600" b="1" err="1">
                <a:solidFill>
                  <a:schemeClr val="accent2"/>
                </a:solidFill>
                <a:latin typeface="Arial"/>
                <a:cs typeface="Arial"/>
              </a:rPr>
              <a:t>Thank</a:t>
            </a:r>
            <a:r>
              <a:rPr lang="fr-FR" sz="3600" b="1">
                <a:solidFill>
                  <a:schemeClr val="accent2"/>
                </a:solidFill>
                <a:latin typeface="Arial"/>
                <a:cs typeface="Arial"/>
              </a:rPr>
              <a:t> </a:t>
            </a:r>
            <a:r>
              <a:rPr lang="fr-FR" sz="3600" b="1" err="1">
                <a:solidFill>
                  <a:schemeClr val="accent2"/>
                </a:solidFill>
                <a:latin typeface="Arial"/>
                <a:cs typeface="Arial"/>
              </a:rPr>
              <a:t>you</a:t>
            </a:r>
            <a:r>
              <a:rPr lang="fr-FR" sz="3600" b="1">
                <a:solidFill>
                  <a:schemeClr val="accent2"/>
                </a:solidFill>
                <a:latin typeface="Arial"/>
                <a:cs typeface="Arial"/>
              </a:rPr>
              <a:t>!</a:t>
            </a:r>
          </a:p>
        </p:txBody>
      </p:sp>
      <p:pic>
        <p:nvPicPr>
          <p:cNvPr id="10" name="Picture 9" descr="A person smiling at the camera&#10;&#10;AI-generated content may be incorrect.">
            <a:extLst>
              <a:ext uri="{FF2B5EF4-FFF2-40B4-BE49-F238E27FC236}">
                <a16:creationId xmlns:a16="http://schemas.microsoft.com/office/drawing/2014/main" id="{F69B42D7-A0F2-0052-E7AB-81937F59709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83699" y="2198190"/>
            <a:ext cx="2017937" cy="3026906"/>
          </a:xfrm>
          <a:prstGeom prst="rect">
            <a:avLst/>
          </a:prstGeom>
        </p:spPr>
      </p:pic>
    </p:spTree>
    <p:extLst>
      <p:ext uri="{BB962C8B-B14F-4D97-AF65-F5344CB8AC3E}">
        <p14:creationId xmlns:p14="http://schemas.microsoft.com/office/powerpoint/2010/main" val="6879412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540000" y="532800"/>
            <a:ext cx="8229600" cy="824400"/>
          </a:xfrm>
        </p:spPr>
        <p:txBody>
          <a:bodyPr>
            <a:normAutofit/>
          </a:bodyPr>
          <a:lstStyle/>
          <a:p>
            <a:r>
              <a:rPr lang="en-US" altLang="en-US" sz="3200" dirty="0">
                <a:solidFill>
                  <a:schemeClr val="accent2"/>
                </a:solidFill>
                <a:latin typeface="Arial"/>
                <a:cs typeface="Arial"/>
              </a:rPr>
              <a:t>More information</a:t>
            </a:r>
          </a:p>
        </p:txBody>
      </p:sp>
      <p:sp>
        <p:nvSpPr>
          <p:cNvPr id="3" name="Content Placeholder 2"/>
          <p:cNvSpPr>
            <a:spLocks noGrp="1"/>
          </p:cNvSpPr>
          <p:nvPr>
            <p:ph idx="1"/>
          </p:nvPr>
        </p:nvSpPr>
        <p:spPr>
          <a:xfrm>
            <a:off x="457200" y="2598761"/>
            <a:ext cx="4567301" cy="1523926"/>
          </a:xfrm>
        </p:spPr>
        <p:txBody>
          <a:bodyPr vert="horz" lIns="91440" tIns="45720" rIns="91440" bIns="45720" rtlCol="0" anchor="t">
            <a:noAutofit/>
          </a:bodyPr>
          <a:lstStyle/>
          <a:p>
            <a:pPr marL="0" indent="0">
              <a:buNone/>
              <a:defRPr/>
            </a:pPr>
            <a:r>
              <a:rPr lang="en-US">
                <a:latin typeface="Arial"/>
                <a:cs typeface="Arial"/>
              </a:rPr>
              <a:t>For the guideline, clinician and public tools and links to systematic reviews, visit</a:t>
            </a:r>
          </a:p>
          <a:p>
            <a:pPr marL="0" indent="0">
              <a:buFontTx/>
              <a:buNone/>
              <a:defRPr/>
            </a:pPr>
            <a:endParaRPr lang="en-US"/>
          </a:p>
          <a:p>
            <a:pPr>
              <a:spcAft>
                <a:spcPts val="0"/>
              </a:spcAft>
              <a:defRPr/>
            </a:pPr>
            <a:r>
              <a:rPr lang="en-CA">
                <a:latin typeface="Arial"/>
                <a:ea typeface="Cambria"/>
                <a:cs typeface="Times New Roman"/>
                <a:hlinkClick r:id="rId3"/>
              </a:rPr>
              <a:t>http://canadiantaskforce.ca</a:t>
            </a:r>
            <a:r>
              <a:rPr lang="en-CA">
                <a:latin typeface="Arial"/>
                <a:ea typeface="Cambria"/>
                <a:cs typeface="Times New Roman"/>
              </a:rPr>
              <a:t> </a:t>
            </a:r>
          </a:p>
        </p:txBody>
      </p:sp>
      <p:pic>
        <p:nvPicPr>
          <p:cNvPr id="4" name="Picture 4" descr="Icon&#10;&#10;Description automatically generated">
            <a:extLst>
              <a:ext uri="{FF2B5EF4-FFF2-40B4-BE49-F238E27FC236}">
                <a16:creationId xmlns:a16="http://schemas.microsoft.com/office/drawing/2014/main" id="{46114F70-634A-9800-C8C9-F77266F0651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90166" y="1527622"/>
            <a:ext cx="3597693" cy="3670099"/>
          </a:xfrm>
          <a:prstGeom prst="rect">
            <a:avLst/>
          </a:prstGeom>
        </p:spPr>
      </p:pic>
      <p:sp>
        <p:nvSpPr>
          <p:cNvPr id="5" name="Slide Number Placeholder 3">
            <a:extLst>
              <a:ext uri="{FF2B5EF4-FFF2-40B4-BE49-F238E27FC236}">
                <a16:creationId xmlns:a16="http://schemas.microsoft.com/office/drawing/2014/main" id="{1B176D46-D955-0DA8-59D4-E8FACF6B1C47}"/>
              </a:ext>
            </a:extLst>
          </p:cNvPr>
          <p:cNvSpPr>
            <a:spLocks noGrp="1"/>
          </p:cNvSpPr>
          <p:nvPr>
            <p:ph type="sldNum" sz="quarter" idx="12"/>
          </p:nvPr>
        </p:nvSpPr>
        <p:spPr>
          <a:xfrm>
            <a:off x="6553200" y="6264275"/>
            <a:ext cx="2133600" cy="365125"/>
          </a:xfrm>
        </p:spPr>
        <p:txBody>
          <a:bodyPr/>
          <a:lstStyle/>
          <a:p>
            <a:fld id="{E3D5E142-BA66-4577-AABD-3D3B043058E5}" type="slidenum">
              <a:rPr lang="en-US" smtClean="0"/>
              <a:pPr/>
              <a:t>69</a:t>
            </a:fld>
            <a:endParaRPr lang="en-US"/>
          </a:p>
        </p:txBody>
      </p:sp>
    </p:spTree>
    <p:extLst>
      <p:ext uri="{BB962C8B-B14F-4D97-AF65-F5344CB8AC3E}">
        <p14:creationId xmlns:p14="http://schemas.microsoft.com/office/powerpoint/2010/main" val="1237070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ormAutofit fontScale="90000"/>
          </a:bodyPr>
          <a:lstStyle/>
          <a:p>
            <a:pPr>
              <a:lnSpc>
                <a:spcPct val="90000"/>
              </a:lnSpc>
            </a:pPr>
            <a:r>
              <a:rPr lang="en-US" sz="2900">
                <a:solidFill>
                  <a:srgbClr val="007BC3"/>
                </a:solidFill>
                <a:latin typeface="Arial"/>
                <a:cs typeface="Arial"/>
              </a:rPr>
              <a:t>Clinical experts on tobacco cessation – non-voting </a:t>
            </a:r>
          </a:p>
        </p:txBody>
      </p:sp>
      <p:sp>
        <p:nvSpPr>
          <p:cNvPr id="4" name="Slide Number Placeholder 3"/>
          <p:cNvSpPr>
            <a:spLocks noGrp="1"/>
          </p:cNvSpPr>
          <p:nvPr>
            <p:ph type="sldNum" sz="quarter" idx="12"/>
          </p:nvPr>
        </p:nvSpPr>
        <p:spPr/>
        <p:txBody>
          <a:bodyPr vert="horz" lIns="91440" tIns="45720" rIns="91440" bIns="45720" rtlCol="0" anchor="ctr">
            <a:normAutofit/>
          </a:bodyPr>
          <a:lstStyle/>
          <a:p>
            <a:pPr>
              <a:spcAft>
                <a:spcPts val="600"/>
              </a:spcAft>
              <a:defRPr/>
            </a:pPr>
            <a:fld id="{E3D5E142-BA66-4577-AABD-3D3B043058E5}" type="slidenum">
              <a:rPr lang="en-US" b="0">
                <a:solidFill>
                  <a:srgbClr val="FFFFFF"/>
                </a:solidFill>
                <a:latin typeface="Calibri" panose="020F0502020204030204"/>
                <a:cs typeface="+mn-cs"/>
              </a:rPr>
              <a:pPr>
                <a:spcAft>
                  <a:spcPts val="600"/>
                </a:spcAft>
                <a:defRPr/>
              </a:pPr>
              <a:t>7</a:t>
            </a:fld>
            <a:endParaRPr lang="en-US" b="0">
              <a:solidFill>
                <a:srgbClr val="FFFFFF"/>
              </a:solidFill>
              <a:latin typeface="Calibri" panose="020F0502020204030204"/>
              <a:cs typeface="+mn-cs"/>
            </a:endParaRPr>
          </a:p>
        </p:txBody>
      </p:sp>
      <p:pic>
        <p:nvPicPr>
          <p:cNvPr id="6" name="Picture 5" descr="Steven L. Bernstein, MD | About | Dartmouth Health">
            <a:extLst>
              <a:ext uri="{FF2B5EF4-FFF2-40B4-BE49-F238E27FC236}">
                <a16:creationId xmlns:a16="http://schemas.microsoft.com/office/drawing/2014/main" id="{4FE5093D-351E-667B-47F7-3C96C5E2361E}"/>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a:xfrm>
            <a:off x="1222515" y="1951222"/>
            <a:ext cx="2325188" cy="2323732"/>
          </a:xfrm>
          <a:prstGeom prst="rect">
            <a:avLst/>
          </a:prstGeom>
          <a:ln>
            <a:noFill/>
          </a:ln>
        </p:spPr>
      </p:pic>
      <p:sp>
        <p:nvSpPr>
          <p:cNvPr id="8" name="TextBox 7">
            <a:extLst>
              <a:ext uri="{FF2B5EF4-FFF2-40B4-BE49-F238E27FC236}">
                <a16:creationId xmlns:a16="http://schemas.microsoft.com/office/drawing/2014/main" id="{695FED06-01FE-1E38-7DF5-524FC7BBA060}"/>
              </a:ext>
            </a:extLst>
          </p:cNvPr>
          <p:cNvSpPr txBox="1"/>
          <p:nvPr/>
        </p:nvSpPr>
        <p:spPr>
          <a:xfrm>
            <a:off x="689881" y="4440642"/>
            <a:ext cx="3671894" cy="1046440"/>
          </a:xfrm>
          <a:prstGeom prst="rect">
            <a:avLst/>
          </a:prstGeom>
          <a:noFill/>
        </p:spPr>
        <p:txBody>
          <a:bodyPr wrap="square" lIns="91440" tIns="45720" rIns="91440" bIns="45720" rtlCol="0" anchor="t">
            <a:spAutoFit/>
          </a:bodyPr>
          <a:lstStyle/>
          <a:p>
            <a:pPr algn="ctr"/>
            <a:r>
              <a:rPr lang="en-US" sz="1400" b="1" dirty="0">
                <a:solidFill>
                  <a:srgbClr val="000000"/>
                </a:solidFill>
                <a:latin typeface="Arial"/>
                <a:ea typeface="+mn-lt"/>
                <a:cs typeface="Arial"/>
              </a:rPr>
              <a:t>Steven L. Bernstein</a:t>
            </a:r>
            <a:r>
              <a:rPr lang="en-US" sz="1400" dirty="0">
                <a:solidFill>
                  <a:srgbClr val="000000"/>
                </a:solidFill>
                <a:latin typeface="Arial"/>
                <a:ea typeface="+mn-lt"/>
                <a:cs typeface="Arial"/>
              </a:rPr>
              <a:t>, MD (EM)</a:t>
            </a:r>
            <a:endParaRPr lang="en-US" dirty="0">
              <a:solidFill>
                <a:srgbClr val="000000"/>
              </a:solidFill>
              <a:latin typeface="Calibri"/>
              <a:ea typeface="+mn-lt"/>
              <a:cs typeface="Calibri"/>
            </a:endParaRPr>
          </a:p>
          <a:p>
            <a:pPr algn="ctr"/>
            <a:r>
              <a:rPr lang="en-US" sz="1200" dirty="0">
                <a:ea typeface="Calibri"/>
                <a:cs typeface="Calibri"/>
              </a:rPr>
              <a:t>Chief Research Officer, Dartmouth Health and Associate Dean of Clinical Research </a:t>
            </a:r>
            <a:endParaRPr lang="en-US" dirty="0">
              <a:ea typeface="Calibri"/>
              <a:cs typeface="Calibri"/>
            </a:endParaRPr>
          </a:p>
          <a:p>
            <a:pPr algn="ctr"/>
            <a:r>
              <a:rPr lang="en-US" sz="1200" dirty="0">
                <a:ea typeface="Calibri"/>
                <a:cs typeface="Calibri"/>
              </a:rPr>
              <a:t>Director of the C. Everett Koop Institute at the Geisel School of Medicine at Dartmouth</a:t>
            </a:r>
            <a:endParaRPr lang="en-US">
              <a:ea typeface="Calibri"/>
              <a:cs typeface="Calibri"/>
            </a:endParaRPr>
          </a:p>
        </p:txBody>
      </p:sp>
      <p:sp>
        <p:nvSpPr>
          <p:cNvPr id="10" name="TextBox 9">
            <a:extLst>
              <a:ext uri="{FF2B5EF4-FFF2-40B4-BE49-F238E27FC236}">
                <a16:creationId xmlns:a16="http://schemas.microsoft.com/office/drawing/2014/main" id="{709A2C37-E30A-686B-1124-ED9A41D51F1B}"/>
              </a:ext>
            </a:extLst>
          </p:cNvPr>
          <p:cNvSpPr txBox="1"/>
          <p:nvPr/>
        </p:nvSpPr>
        <p:spPr>
          <a:xfrm>
            <a:off x="4609140" y="4466411"/>
            <a:ext cx="4244055" cy="2092881"/>
          </a:xfrm>
          <a:prstGeom prst="rect">
            <a:avLst/>
          </a:prstGeom>
          <a:noFill/>
        </p:spPr>
        <p:txBody>
          <a:bodyPr wrap="square" lIns="91440" tIns="45720" rIns="91440" bIns="45720" rtlCol="0" anchor="t">
            <a:spAutoFit/>
          </a:bodyPr>
          <a:lstStyle/>
          <a:p>
            <a:pPr algn="ctr"/>
            <a:r>
              <a:rPr lang="en-US" sz="1400" b="1" dirty="0">
                <a:solidFill>
                  <a:srgbClr val="000000"/>
                </a:solidFill>
                <a:latin typeface="Arial"/>
                <a:ea typeface="+mn-lt"/>
                <a:cs typeface="+mn-lt"/>
              </a:rPr>
              <a:t>Peter Selby</a:t>
            </a:r>
            <a:r>
              <a:rPr lang="en-US" sz="1400" dirty="0">
                <a:solidFill>
                  <a:srgbClr val="000000"/>
                </a:solidFill>
                <a:latin typeface="Arial"/>
                <a:ea typeface="+mn-lt"/>
                <a:cs typeface="+mn-lt"/>
              </a:rPr>
              <a:t>, </a:t>
            </a:r>
            <a:r>
              <a:rPr lang="en-US" sz="1400" dirty="0">
                <a:solidFill>
                  <a:srgbClr val="000000"/>
                </a:solidFill>
                <a:latin typeface="Arial"/>
                <a:ea typeface="Calibri"/>
                <a:cs typeface="Calibri"/>
              </a:rPr>
              <a:t>MBBS, FCFP, </a:t>
            </a:r>
            <a:r>
              <a:rPr lang="en-US" sz="1400" dirty="0" err="1">
                <a:solidFill>
                  <a:srgbClr val="000000"/>
                </a:solidFill>
                <a:latin typeface="Arial"/>
                <a:ea typeface="Calibri"/>
                <a:cs typeface="Calibri"/>
              </a:rPr>
              <a:t>MHSc</a:t>
            </a:r>
            <a:r>
              <a:rPr lang="en-US" sz="1400" dirty="0">
                <a:solidFill>
                  <a:srgbClr val="000000"/>
                </a:solidFill>
                <a:latin typeface="Arial"/>
                <a:ea typeface="Calibri"/>
                <a:cs typeface="Calibri"/>
              </a:rPr>
              <a:t>, </a:t>
            </a:r>
            <a:endParaRPr lang="en-US" dirty="0">
              <a:solidFill>
                <a:srgbClr val="000000"/>
              </a:solidFill>
              <a:ea typeface="+mn-lt"/>
              <a:cs typeface="+mn-lt"/>
            </a:endParaRPr>
          </a:p>
          <a:p>
            <a:pPr algn="ctr"/>
            <a:r>
              <a:rPr lang="en-US" sz="1200" dirty="0">
                <a:solidFill>
                  <a:srgbClr val="505050"/>
                </a:solidFill>
                <a:ea typeface="+mn-lt"/>
                <a:cs typeface="+mn-lt"/>
              </a:rPr>
              <a:t>Professor, Vice-Chair of Research &amp; Head of the Division of Mental Health and Addiction, Department of Family and Community Medicine (DFCM), University of Toronto</a:t>
            </a:r>
          </a:p>
          <a:p>
            <a:pPr algn="ctr"/>
            <a:r>
              <a:rPr lang="en-US" sz="1200" dirty="0">
                <a:solidFill>
                  <a:srgbClr val="505050"/>
                </a:solidFill>
                <a:ea typeface="+mn-lt"/>
                <a:cs typeface="+mn-lt"/>
              </a:rPr>
              <a:t>Professor,  Department of Psychiatry and Dalla Lana School of Public Health, U of T</a:t>
            </a:r>
          </a:p>
          <a:p>
            <a:pPr algn="ctr"/>
            <a:r>
              <a:rPr lang="en-US" sz="1200" dirty="0">
                <a:solidFill>
                  <a:srgbClr val="505050"/>
                </a:solidFill>
                <a:ea typeface="+mn-lt"/>
                <a:cs typeface="+mn-lt"/>
              </a:rPr>
              <a:t>Senior Medical Consultant, Centre for Addition and Mental Health (CAMH)</a:t>
            </a:r>
            <a:endParaRPr lang="en-US" sz="1200" dirty="0">
              <a:solidFill>
                <a:srgbClr val="000000"/>
              </a:solidFill>
              <a:ea typeface="Calibri"/>
              <a:cs typeface="Calibri"/>
            </a:endParaRPr>
          </a:p>
          <a:p>
            <a:pPr algn="ctr"/>
            <a:endParaRPr lang="en-US" dirty="0">
              <a:latin typeface="Calibri"/>
              <a:ea typeface="Calibri"/>
              <a:cs typeface="Calibri"/>
            </a:endParaRPr>
          </a:p>
          <a:p>
            <a:endParaRPr lang="en-US" sz="1400" dirty="0">
              <a:latin typeface="Arial"/>
              <a:ea typeface="Calibri"/>
              <a:cs typeface="Calibri"/>
            </a:endParaRPr>
          </a:p>
        </p:txBody>
      </p:sp>
      <p:pic>
        <p:nvPicPr>
          <p:cNvPr id="11" name="Picture 10" descr="A person in a suit&#10;&#10;AI-generated content may be incorrect.">
            <a:extLst>
              <a:ext uri="{FF2B5EF4-FFF2-40B4-BE49-F238E27FC236}">
                <a16:creationId xmlns:a16="http://schemas.microsoft.com/office/drawing/2014/main" id="{F5AD9598-FC2A-E47A-7640-CA8315DE09EB}"/>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a:stretch>
            <a:fillRect/>
          </a:stretch>
        </p:blipFill>
        <p:spPr>
          <a:xfrm>
            <a:off x="5580216" y="1953493"/>
            <a:ext cx="2323664" cy="2318460"/>
          </a:xfrm>
          <a:prstGeom prst="rect">
            <a:avLst/>
          </a:prstGeom>
          <a:ln>
            <a:noFill/>
          </a:ln>
        </p:spPr>
      </p:pic>
      <p:sp>
        <p:nvSpPr>
          <p:cNvPr id="13" name="Espace réservé du numéro de diapositive 3">
            <a:extLst>
              <a:ext uri="{FF2B5EF4-FFF2-40B4-BE49-F238E27FC236}">
                <a16:creationId xmlns:a16="http://schemas.microsoft.com/office/drawing/2014/main" id="{64C01A9D-5ECF-B991-292A-934B92449D50}"/>
              </a:ext>
            </a:extLst>
          </p:cNvPr>
          <p:cNvSpPr txBox="1">
            <a:spLocks/>
          </p:cNvSpPr>
          <p:nvPr/>
        </p:nvSpPr>
        <p:spPr>
          <a:xfrm>
            <a:off x="7269296" y="6416675"/>
            <a:ext cx="1569904"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D5E142-BA66-4577-AABD-3D3B043058E5}" type="slidenum">
              <a:rPr lang="en-US" smtClean="0"/>
              <a:pPr/>
              <a:t>7</a:t>
            </a:fld>
            <a:endParaRPr lang="en-US"/>
          </a:p>
        </p:txBody>
      </p:sp>
      <p:sp>
        <p:nvSpPr>
          <p:cNvPr id="5" name="TextBox 4">
            <a:extLst>
              <a:ext uri="{FF2B5EF4-FFF2-40B4-BE49-F238E27FC236}">
                <a16:creationId xmlns:a16="http://schemas.microsoft.com/office/drawing/2014/main" id="{DBEFC4AE-021D-5C1D-275F-168281B1CA4E}"/>
              </a:ext>
            </a:extLst>
          </p:cNvPr>
          <p:cNvSpPr txBox="1"/>
          <p:nvPr/>
        </p:nvSpPr>
        <p:spPr>
          <a:xfrm>
            <a:off x="5469892" y="6209847"/>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000" b="1">
                <a:solidFill>
                  <a:schemeClr val="accent2"/>
                </a:solidFill>
                <a:latin typeface="Arial"/>
                <a:ea typeface="Calibri"/>
                <a:cs typeface="Calibri"/>
              </a:rPr>
              <a:t>AND...</a:t>
            </a:r>
            <a:endParaRPr lang="en-US" sz="2000">
              <a:solidFill>
                <a:schemeClr val="accent2"/>
              </a:solidFill>
              <a:latin typeface="Arial"/>
              <a:cs typeface="Arial"/>
            </a:endParaRPr>
          </a:p>
        </p:txBody>
      </p:sp>
      <p:cxnSp>
        <p:nvCxnSpPr>
          <p:cNvPr id="9" name="Straight Arrow Connector 8">
            <a:extLst>
              <a:ext uri="{FF2B5EF4-FFF2-40B4-BE49-F238E27FC236}">
                <a16:creationId xmlns:a16="http://schemas.microsoft.com/office/drawing/2014/main" id="{E2999664-AE98-FD88-5466-B9088521F012}"/>
              </a:ext>
            </a:extLst>
          </p:cNvPr>
          <p:cNvCxnSpPr>
            <a:cxnSpLocks/>
          </p:cNvCxnSpPr>
          <p:nvPr/>
        </p:nvCxnSpPr>
        <p:spPr>
          <a:xfrm>
            <a:off x="4567023" y="1579343"/>
            <a:ext cx="14502" cy="4385895"/>
          </a:xfrm>
          <a:prstGeom prst="straightConnector1">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023657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11C15D0-BC9B-8F92-EE74-DF35B828B9D9}"/>
              </a:ext>
            </a:extLst>
          </p:cNvPr>
          <p:cNvSpPr>
            <a:spLocks noGrp="1"/>
          </p:cNvSpPr>
          <p:nvPr>
            <p:ph type="sldNum" sz="quarter" idx="12"/>
          </p:nvPr>
        </p:nvSpPr>
        <p:spPr/>
        <p:txBody>
          <a:bodyPr/>
          <a:lstStyle/>
          <a:p>
            <a:fld id="{E3D5E142-BA66-4577-AABD-3D3B043058E5}" type="slidenum">
              <a:rPr lang="en-US" smtClean="0"/>
              <a:pPr/>
              <a:t>70</a:t>
            </a:fld>
            <a:endParaRPr lang="en-US"/>
          </a:p>
        </p:txBody>
      </p:sp>
      <p:sp>
        <p:nvSpPr>
          <p:cNvPr id="5" name="TextBox 4">
            <a:extLst>
              <a:ext uri="{FF2B5EF4-FFF2-40B4-BE49-F238E27FC236}">
                <a16:creationId xmlns:a16="http://schemas.microsoft.com/office/drawing/2014/main" id="{A9B00863-96CD-299D-1232-EFECB503EF20}"/>
              </a:ext>
            </a:extLst>
          </p:cNvPr>
          <p:cNvSpPr txBox="1"/>
          <p:nvPr/>
        </p:nvSpPr>
        <p:spPr>
          <a:xfrm>
            <a:off x="2986660" y="1375954"/>
            <a:ext cx="314498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3600" b="1">
                <a:latin typeface="Arial"/>
              </a:rPr>
              <a:t>Questions ?</a:t>
            </a:r>
            <a:r>
              <a:rPr lang="en-US" sz="3600" b="1">
                <a:latin typeface="Arial"/>
                <a:cs typeface="Arial"/>
              </a:rPr>
              <a:t>​</a:t>
            </a:r>
            <a:endParaRPr lang="en-US" b="1"/>
          </a:p>
        </p:txBody>
      </p:sp>
      <p:pic>
        <p:nvPicPr>
          <p:cNvPr id="9" name="Graphic 8">
            <a:extLst>
              <a:ext uri="{FF2B5EF4-FFF2-40B4-BE49-F238E27FC236}">
                <a16:creationId xmlns:a16="http://schemas.microsoft.com/office/drawing/2014/main" id="{8FC26805-F987-D949-7676-B6C210DC80D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18180" y="2502562"/>
            <a:ext cx="2881942" cy="2866994"/>
          </a:xfrm>
          <a:prstGeom prst="rect">
            <a:avLst/>
          </a:prstGeom>
        </p:spPr>
      </p:pic>
    </p:spTree>
    <p:extLst>
      <p:ext uri="{BB962C8B-B14F-4D97-AF65-F5344CB8AC3E}">
        <p14:creationId xmlns:p14="http://schemas.microsoft.com/office/powerpoint/2010/main" val="1468160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2773" y="689113"/>
            <a:ext cx="8155127" cy="762000"/>
          </a:xfrm>
        </p:spPr>
        <p:txBody>
          <a:bodyPr>
            <a:noAutofit/>
          </a:bodyPr>
          <a:lstStyle/>
          <a:p>
            <a:pPr>
              <a:defRPr/>
            </a:pPr>
            <a:r>
              <a:rPr lang="en-CA" sz="3200" dirty="0">
                <a:solidFill>
                  <a:schemeClr val="accent2"/>
                </a:solidFill>
                <a:latin typeface="Arial"/>
                <a:cs typeface="Arial"/>
              </a:rPr>
              <a:t>Patients/Public</a:t>
            </a:r>
            <a:endParaRPr lang="en-US" sz="3200" dirty="0">
              <a:solidFill>
                <a:schemeClr val="accent2"/>
              </a:solidFill>
              <a:latin typeface="Arial"/>
              <a:cs typeface="Arial"/>
            </a:endParaRPr>
          </a:p>
        </p:txBody>
      </p:sp>
      <p:sp>
        <p:nvSpPr>
          <p:cNvPr id="13315" name="Content Placeholder 5"/>
          <p:cNvSpPr>
            <a:spLocks noGrp="1"/>
          </p:cNvSpPr>
          <p:nvPr>
            <p:ph idx="1"/>
          </p:nvPr>
        </p:nvSpPr>
        <p:spPr>
          <a:xfrm>
            <a:off x="555916" y="1857540"/>
            <a:ext cx="8041984" cy="2720413"/>
          </a:xfrm>
        </p:spPr>
        <p:txBody>
          <a:bodyPr vert="horz" lIns="91440" tIns="45720" rIns="91440" bIns="45720" rtlCol="0" anchor="t">
            <a:noAutofit/>
          </a:bodyPr>
          <a:lstStyle/>
          <a:p>
            <a:pPr marL="0" indent="0">
              <a:spcBef>
                <a:spcPts val="1200"/>
              </a:spcBef>
              <a:buNone/>
            </a:pPr>
            <a:r>
              <a:rPr lang="en-CA" altLang="en-US" b="1" dirty="0">
                <a:latin typeface="Arial"/>
                <a:cs typeface="Arial"/>
              </a:rPr>
              <a:t>Phase 1</a:t>
            </a:r>
          </a:p>
          <a:p>
            <a:pPr>
              <a:spcBef>
                <a:spcPts val="1200"/>
              </a:spcBef>
            </a:pPr>
            <a:r>
              <a:rPr lang="en-CA" altLang="en-US" dirty="0">
                <a:latin typeface="Arial"/>
                <a:cs typeface="Arial"/>
              </a:rPr>
              <a:t>19 adult citizens rated </a:t>
            </a:r>
            <a:r>
              <a:rPr lang="en-CA" altLang="en-US" b="1" dirty="0">
                <a:latin typeface="Arial"/>
                <a:cs typeface="Arial"/>
              </a:rPr>
              <a:t>patient-important outcomes. </a:t>
            </a:r>
          </a:p>
          <a:p>
            <a:pPr lvl="1">
              <a:spcBef>
                <a:spcPts val="1200"/>
              </a:spcBef>
              <a:buFont typeface="Courier New" panose="020B0604020202020204" pitchFamily="34" charset="0"/>
              <a:buChar char="o"/>
            </a:pPr>
            <a:r>
              <a:rPr lang="en-CA" altLang="en-US" dirty="0">
                <a:latin typeface="Arial"/>
                <a:cs typeface="Arial"/>
              </a:rPr>
              <a:t>Most said they smoked daily or planned to quit </a:t>
            </a:r>
            <a:endParaRPr lang="en-CA" dirty="0"/>
          </a:p>
          <a:p>
            <a:pPr lvl="1">
              <a:spcBef>
                <a:spcPts val="1200"/>
              </a:spcBef>
              <a:buFont typeface="Courier New" panose="020B0604020202020204" pitchFamily="34" charset="0"/>
              <a:buChar char="o"/>
            </a:pPr>
            <a:endParaRPr lang="en-CA" altLang="en-US">
              <a:latin typeface="Arial"/>
              <a:cs typeface="Arial"/>
            </a:endParaRPr>
          </a:p>
          <a:p>
            <a:pPr marL="0" indent="0">
              <a:spcBef>
                <a:spcPts val="1200"/>
              </a:spcBef>
              <a:buNone/>
            </a:pPr>
            <a:r>
              <a:rPr lang="en-CA" altLang="en-US" b="1" dirty="0">
                <a:latin typeface="Arial"/>
                <a:cs typeface="Arial"/>
              </a:rPr>
              <a:t>Phase 2</a:t>
            </a:r>
          </a:p>
          <a:p>
            <a:pPr>
              <a:spcBef>
                <a:spcPts val="1200"/>
              </a:spcBef>
            </a:pPr>
            <a:r>
              <a:rPr lang="en-CA" altLang="en-US" dirty="0">
                <a:latin typeface="Arial"/>
                <a:cs typeface="Arial"/>
              </a:rPr>
              <a:t>8 adult members of the Task Force Public Advisory Network (TF-PAN) gave input on public messages</a:t>
            </a:r>
          </a:p>
          <a:p>
            <a:pPr>
              <a:spcBef>
                <a:spcPts val="1200"/>
              </a:spcBef>
            </a:pPr>
            <a:r>
              <a:rPr lang="en-CA" altLang="en-US" dirty="0">
                <a:latin typeface="Arial"/>
                <a:cs typeface="Arial"/>
              </a:rPr>
              <a:t>Public and clinician feedback on guideline tools </a:t>
            </a:r>
          </a:p>
        </p:txBody>
      </p:sp>
      <p:sp>
        <p:nvSpPr>
          <p:cNvPr id="4" name="Slide Number Placeholder 3">
            <a:extLst>
              <a:ext uri="{FF2B5EF4-FFF2-40B4-BE49-F238E27FC236}">
                <a16:creationId xmlns:a16="http://schemas.microsoft.com/office/drawing/2014/main" id="{387C58E7-F0FE-6F37-E265-2A5DF0442A21}"/>
              </a:ext>
            </a:extLst>
          </p:cNvPr>
          <p:cNvSpPr>
            <a:spLocks noGrp="1"/>
          </p:cNvSpPr>
          <p:nvPr>
            <p:ph type="sldNum" sz="quarter" idx="12"/>
          </p:nvPr>
        </p:nvSpPr>
        <p:spPr>
          <a:xfrm>
            <a:off x="6553200" y="6264275"/>
            <a:ext cx="2133600" cy="365125"/>
          </a:xfrm>
        </p:spPr>
        <p:txBody>
          <a:bodyPr/>
          <a:lstStyle/>
          <a:p>
            <a:fld id="{E3D5E142-BA66-4577-AABD-3D3B043058E5}" type="slidenum">
              <a:rPr lang="en-US" smtClean="0"/>
              <a:pPr/>
              <a:t>8</a:t>
            </a:fld>
            <a:endParaRPr lang="en-US"/>
          </a:p>
        </p:txBody>
      </p:sp>
      <p:pic>
        <p:nvPicPr>
          <p:cNvPr id="2" name="Picture 3" descr="A picture containing toy, vector graphics&#10;&#10;Description automatically generated">
            <a:extLst>
              <a:ext uri="{FF2B5EF4-FFF2-40B4-BE49-F238E27FC236}">
                <a16:creationId xmlns:a16="http://schemas.microsoft.com/office/drawing/2014/main" id="{A7CDABC4-9C90-99AD-A8B4-8B903C5A92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09156" y="319770"/>
            <a:ext cx="2925925" cy="1993974"/>
          </a:xfrm>
          <a:prstGeom prst="rect">
            <a:avLst/>
          </a:prstGeom>
          <a:ln>
            <a:noFill/>
          </a:ln>
        </p:spPr>
      </p:pic>
      <p:cxnSp>
        <p:nvCxnSpPr>
          <p:cNvPr id="3" name="Straight Arrow Connector 2">
            <a:extLst>
              <a:ext uri="{FF2B5EF4-FFF2-40B4-BE49-F238E27FC236}">
                <a16:creationId xmlns:a16="http://schemas.microsoft.com/office/drawing/2014/main" id="{EFD0D3D5-166F-3ACE-95EB-640D5F9DE75B}"/>
              </a:ext>
            </a:extLst>
          </p:cNvPr>
          <p:cNvCxnSpPr/>
          <p:nvPr/>
        </p:nvCxnSpPr>
        <p:spPr>
          <a:xfrm>
            <a:off x="322698" y="3590966"/>
            <a:ext cx="8492434" cy="3313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357E08A-5934-9BE2-0E26-55F0793610B7}"/>
              </a:ext>
            </a:extLst>
          </p:cNvPr>
          <p:cNvSpPr txBox="1"/>
          <p:nvPr/>
        </p:nvSpPr>
        <p:spPr>
          <a:xfrm>
            <a:off x="5469892" y="6209847"/>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000" b="1">
                <a:solidFill>
                  <a:schemeClr val="accent2"/>
                </a:solidFill>
                <a:latin typeface="Arial"/>
                <a:ea typeface="Calibri"/>
                <a:cs typeface="Calibri"/>
              </a:rPr>
              <a:t>AND...</a:t>
            </a:r>
            <a:endParaRPr lang="en-US" sz="2000">
              <a:solidFill>
                <a:schemeClr val="accent2"/>
              </a:solidFill>
              <a:latin typeface="Arial"/>
              <a:cs typeface="Arial"/>
            </a:endParaRPr>
          </a:p>
        </p:txBody>
      </p:sp>
    </p:spTree>
    <p:extLst>
      <p:ext uri="{BB962C8B-B14F-4D97-AF65-F5344CB8AC3E}">
        <p14:creationId xmlns:p14="http://schemas.microsoft.com/office/powerpoint/2010/main" val="4023340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E89BBB8-8BFC-C260-B3A8-609F1C9B5296}"/>
              </a:ext>
            </a:extLst>
          </p:cNvPr>
          <p:cNvSpPr>
            <a:spLocks noGrp="1"/>
          </p:cNvSpPr>
          <p:nvPr>
            <p:ph type="sldNum" sz="quarter" idx="12"/>
          </p:nvPr>
        </p:nvSpPr>
        <p:spPr/>
        <p:txBody>
          <a:bodyPr/>
          <a:lstStyle/>
          <a:p>
            <a:fld id="{E3D5E142-BA66-4577-AABD-3D3B043058E5}" type="slidenum">
              <a:rPr lang="en-US" smtClean="0"/>
              <a:t>9</a:t>
            </a:fld>
            <a:endParaRPr lang="en-US"/>
          </a:p>
        </p:txBody>
      </p:sp>
      <p:sp>
        <p:nvSpPr>
          <p:cNvPr id="5" name="ZoneTexte 4">
            <a:extLst>
              <a:ext uri="{FF2B5EF4-FFF2-40B4-BE49-F238E27FC236}">
                <a16:creationId xmlns:a16="http://schemas.microsoft.com/office/drawing/2014/main" id="{AE0A3F39-021E-6266-FE2E-257DFC98E636}"/>
              </a:ext>
            </a:extLst>
          </p:cNvPr>
          <p:cNvSpPr txBox="1"/>
          <p:nvPr/>
        </p:nvSpPr>
        <p:spPr>
          <a:xfrm>
            <a:off x="319462" y="748787"/>
            <a:ext cx="6545701" cy="584775"/>
          </a:xfrm>
          <a:prstGeom prst="rect">
            <a:avLst/>
          </a:prstGeom>
          <a:noFill/>
        </p:spPr>
        <p:txBody>
          <a:bodyPr wrap="square" lIns="91440" tIns="45720" rIns="91440" bIns="45720" rtlCol="0" anchor="t">
            <a:spAutoFit/>
          </a:bodyPr>
          <a:lstStyle/>
          <a:p>
            <a:r>
              <a:rPr lang="fr-FR" sz="3200" b="1" err="1">
                <a:solidFill>
                  <a:schemeClr val="accent2"/>
                </a:solidFill>
                <a:latin typeface="Arial"/>
                <a:ea typeface="+mj-ea"/>
                <a:cs typeface="Arial"/>
              </a:rPr>
              <a:t>Interest</a:t>
            </a:r>
            <a:r>
              <a:rPr lang="fr-FR" sz="3200" b="1">
                <a:solidFill>
                  <a:schemeClr val="accent2"/>
                </a:solidFill>
                <a:latin typeface="Arial"/>
                <a:ea typeface="+mj-ea"/>
                <a:cs typeface="Arial"/>
              </a:rPr>
              <a:t> </a:t>
            </a:r>
            <a:r>
              <a:rPr lang="fr-FR" sz="3200" b="1" err="1">
                <a:solidFill>
                  <a:schemeClr val="accent2"/>
                </a:solidFill>
                <a:latin typeface="Arial"/>
                <a:ea typeface="+mj-ea"/>
                <a:cs typeface="Arial"/>
              </a:rPr>
              <a:t>holder</a:t>
            </a:r>
            <a:r>
              <a:rPr lang="fr-FR" sz="3200" b="1">
                <a:solidFill>
                  <a:schemeClr val="accent2"/>
                </a:solidFill>
                <a:latin typeface="Arial"/>
                <a:ea typeface="+mj-ea"/>
                <a:cs typeface="Arial"/>
              </a:rPr>
              <a:t> engagement</a:t>
            </a:r>
          </a:p>
        </p:txBody>
      </p:sp>
      <p:pic>
        <p:nvPicPr>
          <p:cNvPr id="2050" name="Picture 2" descr="100+ People Sitting Around Round Table Stock Illustrations, Royalty-Free  Vector Graphics &amp; Clip Art - iStock">
            <a:extLst>
              <a:ext uri="{FF2B5EF4-FFF2-40B4-BE49-F238E27FC236}">
                <a16:creationId xmlns:a16="http://schemas.microsoft.com/office/drawing/2014/main" id="{8CF6054C-F716-D38D-9921-E58945C30EC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27190" y="333053"/>
            <a:ext cx="3343543" cy="207651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0AA8F08-3B91-C0B0-0737-553CC16A0498}"/>
              </a:ext>
            </a:extLst>
          </p:cNvPr>
          <p:cNvSpPr txBox="1"/>
          <p:nvPr/>
        </p:nvSpPr>
        <p:spPr>
          <a:xfrm>
            <a:off x="765333" y="1593080"/>
            <a:ext cx="6107962" cy="517064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400" dirty="0">
                <a:latin typeface="Arial"/>
                <a:cs typeface="Arial"/>
              </a:rPr>
              <a:t>150 interest holders were invited to comment on the draft guideline</a:t>
            </a:r>
          </a:p>
          <a:p>
            <a:pPr marL="285750" indent="-285750">
              <a:buFont typeface="Arial" panose="020B0604020202020204" pitchFamily="34" charset="0"/>
              <a:buChar char="•"/>
            </a:pPr>
            <a:endParaRPr lang="en-US" sz="24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a:cs typeface="Arial"/>
              </a:rPr>
              <a:t>29 interest holders provided feedback</a:t>
            </a:r>
          </a:p>
          <a:p>
            <a:pPr marL="285750" indent="-285750">
              <a:buFont typeface="Arial" panose="020B0604020202020204" pitchFamily="34" charset="0"/>
              <a:buChar char="•"/>
            </a:pPr>
            <a:endParaRPr lang="en-US" sz="24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a:cs typeface="Arial"/>
              </a:rPr>
              <a:t>All comments and responses will be available on our website</a:t>
            </a:r>
          </a:p>
          <a:p>
            <a:pPr marL="285750" indent="-285750">
              <a:buFont typeface="Arial" panose="020B0604020202020204" pitchFamily="34" charset="0"/>
              <a:buChar char="•"/>
            </a:pPr>
            <a:endParaRPr lang="en-US" sz="2400" dirty="0">
              <a:latin typeface="Arial"/>
              <a:cs typeface="Arial"/>
            </a:endParaRPr>
          </a:p>
          <a:p>
            <a:r>
              <a:rPr lang="en-US" sz="2400" dirty="0">
                <a:latin typeface="Arial"/>
                <a:cs typeface="Arial"/>
              </a:rPr>
              <a:t>AND...</a:t>
            </a:r>
            <a:endParaRPr lang="en-US" sz="2400" dirty="0">
              <a:latin typeface="Arial" panose="020B0604020202020204" pitchFamily="34" charset="0"/>
              <a:cs typeface="Arial" panose="020B0604020202020204" pitchFamily="34" charset="0"/>
            </a:endParaRPr>
          </a:p>
          <a:p>
            <a:endParaRPr lang="en-US" sz="2400" dirty="0">
              <a:latin typeface="Arial"/>
              <a:cs typeface="Arial"/>
            </a:endParaRPr>
          </a:p>
          <a:p>
            <a:pPr marL="342900" indent="-342900">
              <a:buFont typeface="Arial"/>
              <a:buChar char="•"/>
            </a:pPr>
            <a:r>
              <a:rPr lang="en-US" sz="2400" dirty="0">
                <a:latin typeface="Arial"/>
                <a:cs typeface="Arial"/>
              </a:rPr>
              <a:t>Peer review &amp; input from the Canadian Medical Association Journal</a:t>
            </a:r>
            <a:endParaRPr lang="en-US" sz="2400" dirty="0">
              <a:latin typeface="Arial" panose="020B0604020202020204" pitchFamily="34" charset="0"/>
              <a:cs typeface="Arial" panose="020B0604020202020204" pitchFamily="34" charset="0"/>
            </a:endParaRPr>
          </a:p>
          <a:p>
            <a:endParaRPr lang="en-US" sz="2400">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2644016"/>
      </p:ext>
    </p:extLst>
  </p:cSld>
  <p:clrMapOvr>
    <a:masterClrMapping/>
  </p:clrMapOvr>
</p:sld>
</file>

<file path=ppt/theme/theme1.xml><?xml version="1.0" encoding="utf-8"?>
<a:theme xmlns:a="http://schemas.openxmlformats.org/drawingml/2006/main" name="Office Theme">
  <a:themeElements>
    <a:clrScheme name="CTFPHC">
      <a:dk1>
        <a:srgbClr val="000000"/>
      </a:dk1>
      <a:lt1>
        <a:srgbClr val="FFFFFF"/>
      </a:lt1>
      <a:dk2>
        <a:srgbClr val="000000"/>
      </a:dk2>
      <a:lt2>
        <a:srgbClr val="FFFFFF"/>
      </a:lt2>
      <a:accent1>
        <a:srgbClr val="C60651"/>
      </a:accent1>
      <a:accent2>
        <a:srgbClr val="007BC3"/>
      </a:accent2>
      <a:accent3>
        <a:srgbClr val="14B24B"/>
      </a:accent3>
      <a:accent4>
        <a:srgbClr val="560F27"/>
      </a:accent4>
      <a:accent5>
        <a:srgbClr val="0A5077"/>
      </a:accent5>
      <a:accent6>
        <a:srgbClr val="FDB83E"/>
      </a:accent6>
      <a:hlink>
        <a:srgbClr val="007BC3"/>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TFPHC">
    <a:dk1>
      <a:srgbClr val="000000"/>
    </a:dk1>
    <a:lt1>
      <a:srgbClr val="FFFFFF"/>
    </a:lt1>
    <a:dk2>
      <a:srgbClr val="000000"/>
    </a:dk2>
    <a:lt2>
      <a:srgbClr val="FFFFFF"/>
    </a:lt2>
    <a:accent1>
      <a:srgbClr val="C60651"/>
    </a:accent1>
    <a:accent2>
      <a:srgbClr val="007BC3"/>
    </a:accent2>
    <a:accent3>
      <a:srgbClr val="14B24B"/>
    </a:accent3>
    <a:accent4>
      <a:srgbClr val="560F27"/>
    </a:accent4>
    <a:accent5>
      <a:srgbClr val="0A5077"/>
    </a:accent5>
    <a:accent6>
      <a:srgbClr val="FDB83E"/>
    </a:accent6>
    <a:hlink>
      <a:srgbClr val="007BC3"/>
    </a:hlink>
    <a:folHlink>
      <a:srgbClr val="7F7F7F"/>
    </a:folHlink>
  </a:clrScheme>
</a:themeOverride>
</file>

<file path=ppt/theme/themeOverride2.xml><?xml version="1.0" encoding="utf-8"?>
<a:themeOverride xmlns:a="http://schemas.openxmlformats.org/drawingml/2006/main">
  <a:clrScheme name="CTFPHC">
    <a:dk1>
      <a:srgbClr val="000000"/>
    </a:dk1>
    <a:lt1>
      <a:srgbClr val="FFFFFF"/>
    </a:lt1>
    <a:dk2>
      <a:srgbClr val="000000"/>
    </a:dk2>
    <a:lt2>
      <a:srgbClr val="FFFFFF"/>
    </a:lt2>
    <a:accent1>
      <a:srgbClr val="C60651"/>
    </a:accent1>
    <a:accent2>
      <a:srgbClr val="007BC3"/>
    </a:accent2>
    <a:accent3>
      <a:srgbClr val="14B24B"/>
    </a:accent3>
    <a:accent4>
      <a:srgbClr val="560F27"/>
    </a:accent4>
    <a:accent5>
      <a:srgbClr val="0A5077"/>
    </a:accent5>
    <a:accent6>
      <a:srgbClr val="FDB83E"/>
    </a:accent6>
    <a:hlink>
      <a:srgbClr val="007BC3"/>
    </a:hlink>
    <a:folHlink>
      <a:srgbClr val="7F7F7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1205D9F856AB47BB5A314E70A83224" ma:contentTypeVersion="14" ma:contentTypeDescription="Create a new document." ma:contentTypeScope="" ma:versionID="c8d841b9ad8ef1fd33121e586f3a31b9">
  <xsd:schema xmlns:xsd="http://www.w3.org/2001/XMLSchema" xmlns:xs="http://www.w3.org/2001/XMLSchema" xmlns:p="http://schemas.microsoft.com/office/2006/metadata/properties" xmlns:ns3="f02ecaf3-eaf9-4b3f-a37a-80b2c3c9b755" xmlns:ns4="246378aa-ed85-4074-a48f-c8bd7664a2c3" targetNamespace="http://schemas.microsoft.com/office/2006/metadata/properties" ma:root="true" ma:fieldsID="3fabd3f1d0c67546a32a4da4b79c2635" ns3:_="" ns4:_="">
    <xsd:import namespace="f02ecaf3-eaf9-4b3f-a37a-80b2c3c9b755"/>
    <xsd:import namespace="246378aa-ed85-4074-a48f-c8bd7664a2c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2ecaf3-eaf9-4b3f-a37a-80b2c3c9b75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6378aa-ed85-4074-a48f-c8bd7664a2c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_activity" ma:index="21"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246378aa-ed85-4074-a48f-c8bd7664a2c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F15D81-9300-464D-B729-ED2458A9437D}">
  <ds:schemaRefs>
    <ds:schemaRef ds:uri="246378aa-ed85-4074-a48f-c8bd7664a2c3"/>
    <ds:schemaRef ds:uri="f02ecaf3-eaf9-4b3f-a37a-80b2c3c9b75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654B1EA-C5AB-469F-A16D-BB7E424C4BA1}">
  <ds:schemaRefs>
    <ds:schemaRef ds:uri="246378aa-ed85-4074-a48f-c8bd7664a2c3"/>
    <ds:schemaRef ds:uri="f02ecaf3-eaf9-4b3f-a37a-80b2c3c9b75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9207C63-A7F4-4A5C-B61D-0A5ED184E9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346</TotalTime>
  <Words>8153</Words>
  <Application>Microsoft Macintosh PowerPoint</Application>
  <PresentationFormat>On-screen Show (4:3)</PresentationFormat>
  <Paragraphs>749</Paragraphs>
  <Slides>70</Slides>
  <Notes>66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70</vt:i4>
      </vt:variant>
    </vt:vector>
  </HeadingPairs>
  <TitlesOfParts>
    <vt:vector size="77" baseType="lpstr">
      <vt:lpstr>Arial</vt:lpstr>
      <vt:lpstr>Arial,Sans-Serif</vt:lpstr>
      <vt:lpstr>Calibri</vt:lpstr>
      <vt:lpstr>Courier New</vt:lpstr>
      <vt:lpstr>Helvetica</vt:lpstr>
      <vt:lpstr>Wingdings</vt:lpstr>
      <vt:lpstr>Office Theme</vt:lpstr>
      <vt:lpstr>Recommendations on interventions for tobacco smoking cessation  in Canadian adults​</vt:lpstr>
      <vt:lpstr>Important confidentiality notice</vt:lpstr>
      <vt:lpstr>Slide deck</vt:lpstr>
      <vt:lpstr>PowerPoint Presentation</vt:lpstr>
      <vt:lpstr>Today’s plan</vt:lpstr>
      <vt:lpstr>PowerPoint Presentation</vt:lpstr>
      <vt:lpstr>Clinical experts on tobacco cessation – non-voting </vt:lpstr>
      <vt:lpstr>Patients/Public</vt:lpstr>
      <vt:lpstr>PowerPoint Presentation</vt:lpstr>
      <vt:lpstr>Summary</vt:lpstr>
      <vt:lpstr>PowerPoint Presentation</vt:lpstr>
      <vt:lpstr>Conflicts of interest – Dr. Peter Selby</vt:lpstr>
      <vt:lpstr>PowerPoint Presentation</vt:lpstr>
      <vt:lpstr>PowerPoint Presentation</vt:lpstr>
      <vt:lpstr>PowerPoint Presentation</vt:lpstr>
      <vt:lpstr>PowerPoint Presentation</vt:lpstr>
      <vt:lpstr>PowerPoint Presentation</vt:lpstr>
      <vt:lpstr>PowerPoint Presentation</vt:lpstr>
      <vt:lpstr>What did we try to answer?</vt:lpstr>
      <vt:lpstr>Who are the recommendations for?</vt:lpstr>
      <vt:lpstr>What did we look for? </vt:lpstr>
      <vt:lpstr>We looked for these benefits and harms</vt:lpstr>
      <vt:lpstr>What was not in scope?</vt:lpstr>
      <vt:lpstr>PowerPoint Presentation</vt:lpstr>
      <vt:lpstr>PowerPoint Presentation</vt:lpstr>
      <vt:lpstr>PowerPoint Presentation</vt:lpstr>
      <vt:lpstr>PowerPoint Presentation</vt:lpstr>
      <vt:lpstr>Considerations</vt:lpstr>
      <vt:lpstr>Overall approach &amp; recommendation</vt:lpstr>
      <vt:lpstr>In other words...</vt:lpstr>
      <vt:lpstr>PowerPoint Presentation</vt:lpstr>
      <vt:lpstr>PowerPoint Presentation</vt:lpstr>
      <vt:lpstr>PowerPoint Presentation</vt:lpstr>
      <vt:lpstr>PowerPoint Presentation</vt:lpstr>
      <vt:lpstr>We do not recommend </vt:lpstr>
      <vt:lpstr>Option Summary</vt:lpstr>
      <vt:lpstr>PowerPoint Presentation</vt:lpstr>
      <vt:lpstr>PowerPoint Presentation</vt:lpstr>
      <vt:lpstr>PowerPoint Presentation</vt:lpstr>
      <vt:lpstr>PowerPoint Presentation</vt:lpstr>
      <vt:lpstr>Information for shared decision-making</vt:lpstr>
      <vt:lpstr>PowerPoint Presentation</vt:lpstr>
      <vt:lpstr>How do we compare to other national guidelines?</vt:lpstr>
      <vt:lpstr>How do we compare to other national guidelines?</vt:lpstr>
      <vt:lpstr>Benefits and harms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Tools</vt:lpstr>
      <vt:lpstr>Tools</vt:lpstr>
      <vt:lpstr>Tools</vt:lpstr>
      <vt:lpstr>PowerPoint Presentation</vt:lpstr>
      <vt:lpstr>PowerPoint Presentation</vt:lpstr>
      <vt:lpstr>PowerPoint Presentation</vt:lpstr>
      <vt:lpstr>PowerPoint Presentation</vt:lpstr>
      <vt:lpstr>PowerPoint Presentation</vt:lpstr>
      <vt:lpstr>What's next?</vt:lpstr>
      <vt:lpstr>What's next?</vt:lpstr>
      <vt:lpstr>What's next?</vt:lpstr>
      <vt:lpstr>Takeaway</vt:lpstr>
      <vt:lpstr>Takeaway</vt:lpstr>
      <vt:lpstr>PowerPoint Presentation</vt:lpstr>
      <vt:lpstr>More information</vt:lpstr>
      <vt:lpstr>PowerPoint Presentation</vt:lpstr>
    </vt:vector>
  </TitlesOfParts>
  <Company>St. Michael's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Fatiah De Matas</dc:creator>
  <cp:lastModifiedBy>Fatiah De Matas</cp:lastModifiedBy>
  <cp:revision>1244</cp:revision>
  <cp:lastPrinted>2018-11-05T19:29:28Z</cp:lastPrinted>
  <dcterms:created xsi:type="dcterms:W3CDTF">2018-02-09T18:15:55Z</dcterms:created>
  <dcterms:modified xsi:type="dcterms:W3CDTF">2025-08-02T09:40:08Z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ID">
    <vt:lpwstr>50e9b10f990747349e80e7801c29c557</vt:lpwstr>
  </property>
  <property fmtid="{D5CDD505-2E9C-101B-9397-08002B2CF9AE}" pid="3" name="SlidesCount">
    <vt:lpwstr>50</vt:lpwstr>
  </property>
  <property fmtid="{D5CDD505-2E9C-101B-9397-08002B2CF9AE}" pid="4" name="ContentTypeId">
    <vt:lpwstr>0x010100FD1205D9F856AB47BB5A314E70A83224</vt:lpwstr>
  </property>
</Properties>
</file>