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6.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7.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8.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9.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10.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1.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2.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13.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4.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5.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6.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17.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notesSlides/notesSlide18.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19.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20.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21.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22.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23.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24.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25.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26.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notesSlides/notesSlide27.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28.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29.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30.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31.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32.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33.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34.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35.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notesSlides/notesSlide36.xml" ContentType="application/vnd.openxmlformats-officedocument.presentationml.notesSlide+xml"/>
  <Override PartName="/ppt/tags/tag191.xml" ContentType="application/vnd.openxmlformats-officedocument.presentationml.tags+xml"/>
  <Override PartName="/ppt/tags/tag192.xml" ContentType="application/vnd.openxmlformats-officedocument.presentationml.tags+xml"/>
  <Override PartName="/ppt/notesSlides/notesSlide37.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38.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notesSlides/notesSlide39.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notesSlides/notesSlide40.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41.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notesSlides/notesSlide42.xml" ContentType="application/vnd.openxmlformats-officedocument.presentationml.notesSlide+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notesSlides/notesSlide43.xml" ContentType="application/vnd.openxmlformats-officedocument.presentationml.notesSlide+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notesSlides/notesSlide44.xml" ContentType="application/vnd.openxmlformats-officedocument.presentationml.notesSlide+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notesSlides/notesSlide45.xml" ContentType="application/vnd.openxmlformats-officedocument.presentationml.notesSlide+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notesSlides/notesSlide46.xml" ContentType="application/vnd.openxmlformats-officedocument.presentationml.notesSlide+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notesSlides/notesSlide47.xml" ContentType="application/vnd.openxmlformats-officedocument.presentationml.notesSlide+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notesSlides/notesSlide48.xml" ContentType="application/vnd.openxmlformats-officedocument.presentationml.notesSlide+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notesSlides/notesSlide49.xml" ContentType="application/vnd.openxmlformats-officedocument.presentationml.notesSlide+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notesSlides/notesSlide50.xml" ContentType="application/vnd.openxmlformats-officedocument.presentationml.notesSlide+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notesSlides/notesSlide51.xml" ContentType="application/vnd.openxmlformats-officedocument.presentationml.notesSlide+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notesSlides/notesSlide52.xml" ContentType="application/vnd.openxmlformats-officedocument.presentationml.notesSlide+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notesSlides/notesSlide53.xml" ContentType="application/vnd.openxmlformats-officedocument.presentationml.notesSlide+xml"/>
  <Override PartName="/ppt/tags/tag300.xml" ContentType="application/vnd.openxmlformats-officedocument.presentationml.tags+xml"/>
  <Override PartName="/ppt/tags/tag301.xml" ContentType="application/vnd.openxmlformats-officedocument.presentationml.tags+xml"/>
  <Override PartName="/ppt/notesSlides/notesSlide54.xml" ContentType="application/vnd.openxmlformats-officedocument.presentationml.notesSlide+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notesSlides/notesSlide55.xml" ContentType="application/vnd.openxmlformats-officedocument.presentationml.notesSlide+xml"/>
  <Override PartName="/ppt/tags/tag305.xml" ContentType="application/vnd.openxmlformats-officedocument.presentationml.tags+xml"/>
  <Override PartName="/ppt/tags/tag306.xml" ContentType="application/vnd.openxmlformats-officedocument.presentationml.tags+xml"/>
  <Override PartName="/ppt/notesSlides/notesSlide56.xml" ContentType="application/vnd.openxmlformats-officedocument.presentationml.notesSlide+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notesSlides/notesSlide57.xml" ContentType="application/vnd.openxmlformats-officedocument.presentationml.notesSlide+xml"/>
  <Override PartName="/ppt/comments/comment1.xml" ContentType="application/vnd.openxmlformats-officedocument.presentationml.comments+xml"/>
  <Override PartName="/ppt/tags/tag310.xml" ContentType="application/vnd.openxmlformats-officedocument.presentationml.tags+xml"/>
  <Override PartName="/ppt/tags/tag311.xml" ContentType="application/vnd.openxmlformats-officedocument.presentationml.tags+xml"/>
  <Override PartName="/ppt/notesSlides/notesSlide58.xml" ContentType="application/vnd.openxmlformats-officedocument.presentationml.notesSlide+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notesSlides/notesSlide59.xml" ContentType="application/vnd.openxmlformats-officedocument.presentationml.notesSlide+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notesSlides/notesSlide60.xml" ContentType="application/vnd.openxmlformats-officedocument.presentationml.notesSlide+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notesSlides/notesSlide61.xml" ContentType="application/vnd.openxmlformats-officedocument.presentationml.notesSlide+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notesSlides/notesSlide62.xml" ContentType="application/vnd.openxmlformats-officedocument.presentationml.notesSlide+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notesSlides/notesSlide63.xml" ContentType="application/vnd.openxmlformats-officedocument.presentationml.notesSlide+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notesSlides/notesSlide64.xml" ContentType="application/vnd.openxmlformats-officedocument.presentationml.notesSlide+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notesSlides/notesSlide65.xml" ContentType="application/vnd.openxmlformats-officedocument.presentationml.notesSlide+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notesSlides/notesSlide66.xml" ContentType="application/vnd.openxmlformats-officedocument.presentationml.notesSlide+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notesSlides/notesSlide67.xml" ContentType="application/vnd.openxmlformats-officedocument.presentationml.notesSlide+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notesSlides/notesSlide68.xml" ContentType="application/vnd.openxmlformats-officedocument.presentationml.notesSlide+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notesSlides/notesSlide69.xml" ContentType="application/vnd.openxmlformats-officedocument.presentationml.notesSlide+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75"/>
  </p:notesMasterIdLst>
  <p:sldIdLst>
    <p:sldId id="1473" r:id="rId5"/>
    <p:sldId id="1474" r:id="rId6"/>
    <p:sldId id="1475" r:id="rId7"/>
    <p:sldId id="1476" r:id="rId8"/>
    <p:sldId id="1477" r:id="rId9"/>
    <p:sldId id="1478" r:id="rId10"/>
    <p:sldId id="1479" r:id="rId11"/>
    <p:sldId id="1480" r:id="rId12"/>
    <p:sldId id="1481" r:id="rId13"/>
    <p:sldId id="1482" r:id="rId14"/>
    <p:sldId id="1483" r:id="rId15"/>
    <p:sldId id="1484" r:id="rId16"/>
    <p:sldId id="1485" r:id="rId17"/>
    <p:sldId id="1486" r:id="rId18"/>
    <p:sldId id="1487" r:id="rId19"/>
    <p:sldId id="1488" r:id="rId20"/>
    <p:sldId id="1489" r:id="rId21"/>
    <p:sldId id="1490" r:id="rId22"/>
    <p:sldId id="1491" r:id="rId23"/>
    <p:sldId id="1492" r:id="rId24"/>
    <p:sldId id="1493" r:id="rId25"/>
    <p:sldId id="1494" r:id="rId26"/>
    <p:sldId id="1495" r:id="rId27"/>
    <p:sldId id="1496" r:id="rId28"/>
    <p:sldId id="1497" r:id="rId29"/>
    <p:sldId id="1498" r:id="rId30"/>
    <p:sldId id="1499" r:id="rId31"/>
    <p:sldId id="1500" r:id="rId32"/>
    <p:sldId id="1501" r:id="rId33"/>
    <p:sldId id="1502" r:id="rId34"/>
    <p:sldId id="1503" r:id="rId35"/>
    <p:sldId id="1504" r:id="rId36"/>
    <p:sldId id="1505" r:id="rId37"/>
    <p:sldId id="1506" r:id="rId38"/>
    <p:sldId id="1507" r:id="rId39"/>
    <p:sldId id="1508" r:id="rId40"/>
    <p:sldId id="1439" r:id="rId41"/>
    <p:sldId id="576" r:id="rId42"/>
    <p:sldId id="575" r:id="rId43"/>
    <p:sldId id="552" r:id="rId44"/>
    <p:sldId id="561" r:id="rId45"/>
    <p:sldId id="1440" r:id="rId46"/>
    <p:sldId id="1441" r:id="rId47"/>
    <p:sldId id="1442" r:id="rId48"/>
    <p:sldId id="1452" r:id="rId49"/>
    <p:sldId id="1453" r:id="rId50"/>
    <p:sldId id="1454" r:id="rId51"/>
    <p:sldId id="1455" r:id="rId52"/>
    <p:sldId id="1459" r:id="rId53"/>
    <p:sldId id="1456" r:id="rId54"/>
    <p:sldId id="1458" r:id="rId55"/>
    <p:sldId id="1457" r:id="rId56"/>
    <p:sldId id="1462" r:id="rId57"/>
    <p:sldId id="1509" r:id="rId58"/>
    <p:sldId id="1510" r:id="rId59"/>
    <p:sldId id="1511" r:id="rId60"/>
    <p:sldId id="1512" r:id="rId61"/>
    <p:sldId id="1513" r:id="rId62"/>
    <p:sldId id="1514" r:id="rId63"/>
    <p:sldId id="1515" r:id="rId64"/>
    <p:sldId id="1516" r:id="rId65"/>
    <p:sldId id="1517" r:id="rId66"/>
    <p:sldId id="1518" r:id="rId67"/>
    <p:sldId id="1519" r:id="rId68"/>
    <p:sldId id="1520" r:id="rId69"/>
    <p:sldId id="1521" r:id="rId70"/>
    <p:sldId id="1522" r:id="rId71"/>
    <p:sldId id="1523" r:id="rId72"/>
    <p:sldId id="1524" r:id="rId73"/>
    <p:sldId id="1525" r:id="rId74"/>
  </p:sldIdLst>
  <p:sldSz cx="9144000" cy="6858000" type="screen4x3"/>
  <p:notesSz cx="7023100" cy="9309100"/>
  <p:custDataLst>
    <p:tags r:id="rId7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9" name="COOP EDGAR" initials="CE" lastIdx="57" clrIdx="28">
    <p:extLst>
      <p:ext uri="{19B8F6BF-5375-455C-9EA6-DF929625EA0E}">
        <p15:presenceInfo xmlns:p15="http://schemas.microsoft.com/office/powerpoint/2012/main" userId="COOP EDGAR" providerId="None"/>
      </p:ext>
    </p:extLst>
  </p:cmAuthor>
  <p:cmAuthor id="1" name="sharon straus" initials="ss" lastIdx="0" clrIdx="0"/>
  <p:cmAuthor id="30" name="Mireille Lépine" initials="ML" lastIdx="20" clrIdx="29">
    <p:extLst>
      <p:ext uri="{19B8F6BF-5375-455C-9EA6-DF929625EA0E}">
        <p15:presenceInfo xmlns:p15="http://schemas.microsoft.com/office/powerpoint/2012/main" userId="S::mlepine@coopedgar.ca::aef1ec3d-cc9f-4c56-a37b-25b8f3c1678a" providerId="AD"/>
      </p:ext>
    </p:extLst>
  </p:cmAuthor>
  <p:cmAuthor id="2" name="Kate Einarson" initials="KME" lastIdx="0" clrIdx="1"/>
  <p:cmAuthor id="31" name="Stéphane Groulx" initials="SG" lastIdx="5" clrIdx="30">
    <p:extLst>
      <p:ext uri="{19B8F6BF-5375-455C-9EA6-DF929625EA0E}">
        <p15:presenceInfo xmlns:p15="http://schemas.microsoft.com/office/powerpoint/2012/main" userId="S::stephane.groulx@msss.gouv.qc.ca::6ca8f287-9887-453f-a70c-06f5f8d7e13b" providerId="AD"/>
      </p:ext>
    </p:extLst>
  </p:cmAuthor>
  <p:cmAuthor id="3" name="S Klarenbach" initials="swk" lastIdx="0" clrIdx="2"/>
  <p:cmAuthor id="32" name="Robyn Beckett" initials="RB" lastIdx="3" clrIdx="31">
    <p:extLst>
      <p:ext uri="{19B8F6BF-5375-455C-9EA6-DF929625EA0E}">
        <p15:presenceInfo xmlns:p15="http://schemas.microsoft.com/office/powerpoint/2012/main" userId="S-1-5-21-1713919750-443283458-3588888695-23376" providerId="AD"/>
      </p:ext>
    </p:extLst>
  </p:cmAuthor>
  <p:cmAuthor id="4" name="Nicola Sims-Jones" initials="NS" lastIdx="0" clrIdx="3"/>
  <p:cmAuthor id="5" name="Scott Klarenbach" initials="SWK" lastIdx="0" clrIdx="4"/>
  <p:cmAuthor id="6" name="Ainsley Moore" initials="" lastIdx="0" clrIdx="5"/>
  <p:cmAuthor id="7" name="Elizabeth Harris" initials="EH" lastIdx="0" clrIdx="6">
    <p:extLst>
      <p:ext uri="{19B8F6BF-5375-455C-9EA6-DF929625EA0E}">
        <p15:presenceInfo xmlns:p15="http://schemas.microsoft.com/office/powerpoint/2012/main" userId="Elizabeth Harris" providerId="None"/>
      </p:ext>
    </p:extLst>
  </p:cmAuthor>
  <p:cmAuthor id="8" name="Heather Limburg" initials="HL" lastIdx="0" clrIdx="7">
    <p:extLst>
      <p:ext uri="{19B8F6BF-5375-455C-9EA6-DF929625EA0E}">
        <p15:presenceInfo xmlns:p15="http://schemas.microsoft.com/office/powerpoint/2012/main" userId="S-1-5-21-3874007654-1566841883-3423792957-3643" providerId="AD"/>
      </p:ext>
    </p:extLst>
  </p:cmAuthor>
  <p:cmAuthor id="9" name="Kim Barnhardt" initials="KB" lastIdx="302" clrIdx="8">
    <p:extLst>
      <p:ext uri="{19B8F6BF-5375-455C-9EA6-DF929625EA0E}">
        <p15:presenceInfo xmlns:p15="http://schemas.microsoft.com/office/powerpoint/2012/main" userId="S::kbarnhardt@CTFPHC.onmicrosoft.com::22548bd2-3d05-41e5-b660-63a460e4cc8f" providerId="AD"/>
      </p:ext>
    </p:extLst>
  </p:cmAuthor>
  <p:cmAuthor id="10" name="ainsley moore" initials="am" lastIdx="0" clrIdx="9">
    <p:extLst>
      <p:ext uri="{19B8F6BF-5375-455C-9EA6-DF929625EA0E}">
        <p15:presenceInfo xmlns:p15="http://schemas.microsoft.com/office/powerpoint/2012/main" userId="52b6fb78119ab9b8" providerId="Windows Live"/>
      </p:ext>
    </p:extLst>
  </p:cmAuthor>
  <p:cmAuthor id="11" name="Greg Traversy" initials="GT" lastIdx="0" clrIdx="10">
    <p:extLst>
      <p:ext uri="{19B8F6BF-5375-455C-9EA6-DF929625EA0E}">
        <p15:presenceInfo xmlns:p15="http://schemas.microsoft.com/office/powerpoint/2012/main" userId="S::gtraversy@ctfphc.onmicrosoft.com::f4db7baa-87e4-470b-8310-01afc5696082" providerId="AD"/>
      </p:ext>
    </p:extLst>
  </p:cmAuthor>
  <p:cmAuthor id="12" name="Fatiah De Matas" initials="FM" lastIdx="61" clrIdx="11">
    <p:extLst>
      <p:ext uri="{19B8F6BF-5375-455C-9EA6-DF929625EA0E}">
        <p15:presenceInfo xmlns:p15="http://schemas.microsoft.com/office/powerpoint/2012/main" userId="S::fdmatas@ctfphc.onmicrosoft.com::886f7a6d-0f78-4897-8e70-db1eff908c43" providerId="AD"/>
      </p:ext>
    </p:extLst>
  </p:cmAuthor>
  <p:cmAuthor id="13" name="Guylène Thériault, Dr." initials="GTD" lastIdx="0" clrIdx="12">
    <p:extLst>
      <p:ext uri="{19B8F6BF-5375-455C-9EA6-DF929625EA0E}">
        <p15:presenceInfo xmlns:p15="http://schemas.microsoft.com/office/powerpoint/2012/main" userId="S::guylene.theriault@mcgill.ca::8a43362c-cb26-49bd-a167-1fab96c191a5" providerId="AD"/>
      </p:ext>
    </p:extLst>
  </p:cmAuthor>
  <p:cmAuthor id="14" name="fatiah.dematas@unityhealth.to" initials="fa" lastIdx="0" clrIdx="13">
    <p:extLst>
      <p:ext uri="{19B8F6BF-5375-455C-9EA6-DF929625EA0E}">
        <p15:presenceInfo xmlns:p15="http://schemas.microsoft.com/office/powerpoint/2012/main" userId="S::urn:spo:guest#fatiah.dematas@unityhealth.to::" providerId="AD"/>
      </p:ext>
    </p:extLst>
  </p:cmAuthor>
  <p:cmAuthor id="15" name="heather.limburg@phac-aspc.gc.ca" initials="he" lastIdx="0" clrIdx="14">
    <p:extLst>
      <p:ext uri="{19B8F6BF-5375-455C-9EA6-DF929625EA0E}">
        <p15:presenceInfo xmlns:p15="http://schemas.microsoft.com/office/powerpoint/2012/main" userId="S::urn:spo:guest#heather.limburg@phac-aspc.gc.ca::" providerId="AD"/>
      </p:ext>
    </p:extLst>
  </p:cmAuthor>
  <p:cmAuthor id="16" name="Christine Fahim" initials="CF" lastIdx="0" clrIdx="15">
    <p:extLst>
      <p:ext uri="{19B8F6BF-5375-455C-9EA6-DF929625EA0E}">
        <p15:presenceInfo xmlns:p15="http://schemas.microsoft.com/office/powerpoint/2012/main" userId="Christine Fahim" providerId="None"/>
      </p:ext>
    </p:extLst>
  </p:cmAuthor>
  <p:cmAuthor id="17" name="Heather Limburg" initials="HL [2]" lastIdx="0" clrIdx="16">
    <p:extLst>
      <p:ext uri="{19B8F6BF-5375-455C-9EA6-DF929625EA0E}">
        <p15:presenceInfo xmlns:p15="http://schemas.microsoft.com/office/powerpoint/2012/main" userId="S::heatherl@ctfphc.onmicrosoft.com::f582532d-3868-4cb9-a0fd-5d0657647e27" providerId="AD"/>
      </p:ext>
    </p:extLst>
  </p:cmAuthor>
  <p:cmAuthor id="18" name="Laure Tessier" initials="LT" lastIdx="0" clrIdx="17">
    <p:extLst>
      <p:ext uri="{19B8F6BF-5375-455C-9EA6-DF929625EA0E}">
        <p15:presenceInfo xmlns:p15="http://schemas.microsoft.com/office/powerpoint/2012/main" userId="S::ltessier@ctfphc.onmicrosoft.com::64023733-c2a1-4cde-a7fd-546e9154e6af" providerId="AD"/>
      </p:ext>
    </p:extLst>
  </p:cmAuthor>
  <p:cmAuthor id="19" name="guylene.theriault@mcgill.ca" initials="gu" lastIdx="0" clrIdx="18">
    <p:extLst>
      <p:ext uri="{19B8F6BF-5375-455C-9EA6-DF929625EA0E}">
        <p15:presenceInfo xmlns:p15="http://schemas.microsoft.com/office/powerpoint/2012/main" userId="S::urn:spo:guest#guylene.theriault@mcgill.ca::" providerId="AD"/>
      </p:ext>
    </p:extLst>
  </p:cmAuthor>
  <p:cmAuthor id="20" name="Greg Traversy" initials="GT [2]" lastIdx="0" clrIdx="19">
    <p:extLst>
      <p:ext uri="{19B8F6BF-5375-455C-9EA6-DF929625EA0E}">
        <p15:presenceInfo xmlns:p15="http://schemas.microsoft.com/office/powerpoint/2012/main" userId="j+kcC1mLL9qWaVMGc4XcuqkDBosgleQjpM5SBpMxfPI=" providerId="None"/>
      </p:ext>
    </p:extLst>
  </p:cmAuthor>
  <p:cmAuthor id="21" name="Fatiah De Matas" initials="FM [2]" lastIdx="0" clrIdx="20">
    <p:extLst>
      <p:ext uri="{19B8F6BF-5375-455C-9EA6-DF929625EA0E}">
        <p15:presenceInfo xmlns:p15="http://schemas.microsoft.com/office/powerpoint/2012/main" userId="TTdC8EeoF5I4HY+tsCGR757ZDB/6G3cwMjhpsy1YETQ=" providerId="None"/>
      </p:ext>
    </p:extLst>
  </p:cmAuthor>
  <p:cmAuthor id="22" name="Limburg, Heather (PHAC/ASPC)" initials="HL" lastIdx="0" clrIdx="21">
    <p:extLst>
      <p:ext uri="{19B8F6BF-5375-455C-9EA6-DF929625EA0E}">
        <p15:presenceInfo xmlns:p15="http://schemas.microsoft.com/office/powerpoint/2012/main" userId="S::heather.limburg@phac-aspc.gc.ca::147f61fa-10d1-4b39-83d4-4cb204d3e8a8" providerId="AD"/>
      </p:ext>
    </p:extLst>
  </p:cmAuthor>
  <p:cmAuthor id="23" name="Heather Limburg" initials="HL [3]" lastIdx="0" clrIdx="22">
    <p:extLst>
      <p:ext uri="{19B8F6BF-5375-455C-9EA6-DF929625EA0E}">
        <p15:presenceInfo xmlns:p15="http://schemas.microsoft.com/office/powerpoint/2012/main" userId="JP6SEcaH0OYzERtYPLHb20aWaTIQ9nWsJtPPSDxDprY=" providerId="None"/>
      </p:ext>
    </p:extLst>
  </p:cmAuthor>
  <p:cmAuthor id="24" name="Dr. Donna Reynolds" initials="DLR" lastIdx="0" clrIdx="23">
    <p:extLst>
      <p:ext uri="{19B8F6BF-5375-455C-9EA6-DF929625EA0E}">
        <p15:presenceInfo xmlns:p15="http://schemas.microsoft.com/office/powerpoint/2012/main" userId="Dr. Donna Reynolds" providerId="None"/>
      </p:ext>
    </p:extLst>
  </p:cmAuthor>
  <p:cmAuthor id="25" name="Donna Reynolds" initials="DR" lastIdx="85" clrIdx="24">
    <p:extLst>
      <p:ext uri="{19B8F6BF-5375-455C-9EA6-DF929625EA0E}">
        <p15:presenceInfo xmlns:p15="http://schemas.microsoft.com/office/powerpoint/2012/main" userId="S::donnar@ctfphc.onmicrosoft.com::9feb4e89-2a14-43e2-b0e2-e347fc1f4ff8" providerId="AD"/>
      </p:ext>
    </p:extLst>
  </p:cmAuthor>
  <p:cmAuthor id="26" name="Traversy, Gregory (PHAC/ASPC)" initials="GT" lastIdx="0" clrIdx="25">
    <p:extLst>
      <p:ext uri="{19B8F6BF-5375-455C-9EA6-DF929625EA0E}">
        <p15:presenceInfo xmlns:p15="http://schemas.microsoft.com/office/powerpoint/2012/main" userId="S::gregory.traversy@phac-aspc.gc.ca::479b54a3-2c37-4b9a-b0ab-8a08045fb6be" providerId="AD"/>
      </p:ext>
    </p:extLst>
  </p:cmAuthor>
  <p:cmAuthor id="27" name="Fatiah De Matas" initials="FD" lastIdx="8" clrIdx="26">
    <p:extLst>
      <p:ext uri="{19B8F6BF-5375-455C-9EA6-DF929625EA0E}">
        <p15:presenceInfo xmlns:p15="http://schemas.microsoft.com/office/powerpoint/2012/main" userId="a030202fe68d39c7" providerId="Windows Live"/>
      </p:ext>
    </p:extLst>
  </p:cmAuthor>
  <p:cmAuthor id="28" name="gregory.traversy@phac-aspc.gc.ca" initials="gr" lastIdx="9" clrIdx="27">
    <p:extLst>
      <p:ext uri="{19B8F6BF-5375-455C-9EA6-DF929625EA0E}">
        <p15:presenceInfo xmlns:p15="http://schemas.microsoft.com/office/powerpoint/2012/main" userId="S::urn:spo:guest#gregory.traversy@phac-aspc.gc.c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72" autoAdjust="0"/>
    <p:restoredTop sz="87879" autoAdjust="0"/>
  </p:normalViewPr>
  <p:slideViewPr>
    <p:cSldViewPr snapToGrid="0">
      <p:cViewPr varScale="1">
        <p:scale>
          <a:sx n="106" d="100"/>
          <a:sy n="106" d="100"/>
        </p:scale>
        <p:origin x="1664" y="176"/>
      </p:cViewPr>
      <p:guideLst>
        <p:guide orient="horz" pos="2160"/>
        <p:guide pos="2880"/>
      </p:guideLst>
    </p:cSldViewPr>
  </p:slideViewPr>
  <p:outlineViewPr>
    <p:cViewPr>
      <p:scale>
        <a:sx n="33" d="100"/>
        <a:sy n="33" d="100"/>
      </p:scale>
      <p:origin x="0" y="-2178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2684" y="5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gs" Target="tags/tag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omments/comment1.xml><?xml version="1.0" encoding="utf-8"?>
<p:cmLst xmlns:a="http://schemas.openxmlformats.org/drawingml/2006/main" xmlns:r="http://schemas.openxmlformats.org/officeDocument/2006/relationships" xmlns:p="http://schemas.openxmlformats.org/presentationml/2006/main">
  <p:cm authorId="9" dt="2025-04-30T11:24:56.822" idx="302">
    <p:pos x="4580" y="910"/>
    <p:text>Replace with public page graphics when available</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E9438252-4DDB-4386-A666-8FAB5C0E9891}" type="datetimeFigureOut">
              <a:rPr lang="fr-CA" smtClean="0"/>
              <a:t>2025-08-02</a:t>
            </a:fld>
            <a:endParaRPr lang="fr-CA"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fr-CA" dirty="0"/>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9344FC17-8036-4C17-99E3-36847C815777}" type="slidenum">
              <a:rPr lang="fr-CA" smtClean="0"/>
              <a:t>‹#›</a:t>
            </a:fld>
            <a:endParaRPr lang="fr-CA" dirty="0"/>
          </a:p>
        </p:txBody>
      </p:sp>
    </p:spTree>
    <p:extLst>
      <p:ext uri="{BB962C8B-B14F-4D97-AF65-F5344CB8AC3E}">
        <p14:creationId xmlns:p14="http://schemas.microsoft.com/office/powerpoint/2010/main" val="2179372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systematicreviewsjournal.biomedcentral.com/articles/10.1186/s13643-024-02570-9"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systematicreviewsjournal.biomedcentral.com/articles/10.1186/s13643-024-02572-7"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intrepidlab.ca/en/canadaptt/PublishingImages/Pages/CAN-ADAPTT-Guidelines/CAN-ADAPTT%20Canadian%20Smoking%20Cessation%20Guideline_website.pdf"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cochranelibrary.com/cdsr/doi/10.1002/14651858.CD006103.pub7/full"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canadiantaskforce.ca/fr" TargetMode="External"/><Relationship Id="rId2" Type="http://schemas.openxmlformats.org/officeDocument/2006/relationships/slide" Target="../slides/slide69.xml"/><Relationship Id="rId1" Type="http://schemas.openxmlformats.org/officeDocument/2006/relationships/notesMaster" Target="../notesMasters/notesMaster1.xml"/><Relationship Id="rId4" Type="http://schemas.openxmlformats.org/officeDocument/2006/relationships/hyperlink" Target="http://canadiantaskforce.ca/"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CA" dirty="0">
              <a:cs typeface="Calibri"/>
            </a:endParaRPr>
          </a:p>
        </p:txBody>
      </p:sp>
      <p:sp>
        <p:nvSpPr>
          <p:cNvPr id="4" name="Slide Number Placeholder 3"/>
          <p:cNvSpPr>
            <a:spLocks noGrp="1"/>
          </p:cNvSpPr>
          <p:nvPr>
            <p:ph type="sldNum" sz="quarter" idx="10"/>
          </p:nvPr>
        </p:nvSpPr>
        <p:spPr/>
        <p:txBody>
          <a:bodyPr/>
          <a:lstStyle/>
          <a:p>
            <a:fld id="{9344FC17-8036-4C17-99E3-36847C815777}" type="slidenum">
              <a:rPr lang="fr-CA" smtClean="0"/>
              <a:t>1</a:t>
            </a:fld>
            <a:endParaRPr lang="fr-CA" dirty="0"/>
          </a:p>
        </p:txBody>
      </p:sp>
    </p:spTree>
    <p:extLst>
      <p:ext uri="{BB962C8B-B14F-4D97-AF65-F5344CB8AC3E}">
        <p14:creationId xmlns:p14="http://schemas.microsoft.com/office/powerpoint/2010/main" val="3313360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ea typeface="+mn-ea"/>
                <a:cs typeface="Calibri"/>
              </a:rPr>
              <a:t>Voici un résumé des personnes </a:t>
            </a:r>
            <a:r>
              <a:rPr lang="fr-CA" b="1" dirty="0">
                <a:ea typeface="+mn-ea"/>
                <a:cs typeface="Calibri"/>
              </a:rPr>
              <a:t>et des groupes </a:t>
            </a:r>
            <a:r>
              <a:rPr lang="fr-CA" dirty="0">
                <a:ea typeface="+mn-ea"/>
                <a:cs typeface="Calibri"/>
              </a:rPr>
              <a:t>ayant participé à l’élaboration </a:t>
            </a:r>
            <a:r>
              <a:rPr lang="fr-CA" dirty="0">
                <a:cs typeface="Calibri"/>
              </a:rPr>
              <a:t>du guide de pratique clinique;</a:t>
            </a:r>
            <a:r>
              <a:rPr lang="fr-CA" dirty="0">
                <a:ea typeface="+mn-ea"/>
                <a:cs typeface="Calibri"/>
              </a:rPr>
              <a:t> </a:t>
            </a:r>
            <a:r>
              <a:rPr lang="fr-CA" dirty="0">
                <a:cs typeface="Calibri"/>
              </a:rPr>
              <a:t>nous y avons ajouté</a:t>
            </a:r>
            <a:r>
              <a:rPr lang="fr-CA" dirty="0">
                <a:ea typeface="+mn-ea"/>
                <a:cs typeface="Calibri"/>
              </a:rPr>
              <a:t> le Centre d’analyse et de synthèse des données probantes de l’Université d’Ottawa.</a:t>
            </a:r>
            <a:endParaRPr lang="fr-CA" dirty="0">
              <a:ea typeface="Calibri"/>
              <a:cs typeface="Calibri"/>
            </a:endParaRPr>
          </a:p>
        </p:txBody>
      </p:sp>
      <p:sp>
        <p:nvSpPr>
          <p:cNvPr id="4" name="Slide Number Placeholder 3"/>
          <p:cNvSpPr>
            <a:spLocks noGrp="1"/>
          </p:cNvSpPr>
          <p:nvPr>
            <p:ph type="sldNum" sz="quarter" idx="5"/>
          </p:nvPr>
        </p:nvSpPr>
        <p:spPr/>
        <p:txBody>
          <a:bodyPr/>
          <a:lstStyle/>
          <a:p>
            <a:fld id="{9344FC17-8036-4C17-99E3-36847C815777}" type="slidenum">
              <a:rPr lang="fr-CA" smtClean="0"/>
              <a:t>10</a:t>
            </a:fld>
            <a:endParaRPr lang="fr-CA" dirty="0"/>
          </a:p>
        </p:txBody>
      </p:sp>
    </p:spTree>
    <p:extLst>
      <p:ext uri="{BB962C8B-B14F-4D97-AF65-F5344CB8AC3E}">
        <p14:creationId xmlns:p14="http://schemas.microsoft.com/office/powerpoint/2010/main" val="345975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ea typeface="+mn-ea"/>
                <a:cs typeface="Calibri"/>
              </a:rPr>
              <a:t>Les conflits d’intérêts ont été gérés conformément à la politique en matière de conflits d’intérêts du Groupe d’étude canadien, qui précise les </a:t>
            </a:r>
            <a:r>
              <a:rPr lang="fr-CA" dirty="0">
                <a:cs typeface="Calibri"/>
              </a:rPr>
              <a:t>différentes exigences</a:t>
            </a:r>
            <a:r>
              <a:rPr lang="fr-CA" dirty="0">
                <a:ea typeface="+mn-ea"/>
                <a:cs typeface="Calibri"/>
              </a:rPr>
              <a:t> pour les membres de ce groupe et les experts sans droit de vote. Nous avons jugé qu’aucune des informations divulguées ne représentait des intérêts concurrents qui auraient empêché la participation des membres du Groupe d’étude canadien ou des experts cliniques. Les experts du contenu ne contribuent pas à l’orientation ou à la force des recommandations</a:t>
            </a:r>
            <a:r>
              <a:rPr lang="fr-CA" dirty="0">
                <a:highlight>
                  <a:srgbClr val="808000"/>
                </a:highlight>
                <a:ea typeface="+mn-ea"/>
                <a:cs typeface="Calibri"/>
              </a:rPr>
              <a:t> </a:t>
            </a:r>
            <a:r>
              <a:rPr lang="fr-CA" dirty="0">
                <a:ea typeface="+mn-ea"/>
                <a:cs typeface="Calibri"/>
              </a:rPr>
              <a:t>et n’ont pas de droit de vote.</a:t>
            </a:r>
            <a:endParaRPr lang="fr-CA" dirty="0">
              <a:ea typeface="Calibri"/>
              <a:cs typeface="Calibri"/>
            </a:endParaRPr>
          </a:p>
        </p:txBody>
      </p:sp>
      <p:sp>
        <p:nvSpPr>
          <p:cNvPr id="4" name="Slide Number Placeholder 3"/>
          <p:cNvSpPr>
            <a:spLocks noGrp="1"/>
          </p:cNvSpPr>
          <p:nvPr>
            <p:ph type="sldNum" sz="quarter" idx="5"/>
          </p:nvPr>
        </p:nvSpPr>
        <p:spPr/>
        <p:txBody>
          <a:bodyPr/>
          <a:lstStyle/>
          <a:p>
            <a:fld id="{9344FC17-8036-4C17-99E3-36847C815777}" type="slidenum">
              <a:rPr lang="fr-CA" smtClean="0"/>
              <a:t>11</a:t>
            </a:fld>
            <a:endParaRPr lang="fr-CA" dirty="0"/>
          </a:p>
        </p:txBody>
      </p:sp>
    </p:spTree>
    <p:extLst>
      <p:ext uri="{BB962C8B-B14F-4D97-AF65-F5344CB8AC3E}">
        <p14:creationId xmlns:p14="http://schemas.microsoft.com/office/powerpoint/2010/main" val="1103586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9344FC17-8036-4C17-99E3-36847C815777}" type="slidenum">
              <a:rPr lang="fr-CA" smtClean="0"/>
              <a:t>12</a:t>
            </a:fld>
            <a:endParaRPr lang="fr-CA" dirty="0"/>
          </a:p>
        </p:txBody>
      </p:sp>
    </p:spTree>
    <p:extLst>
      <p:ext uri="{BB962C8B-B14F-4D97-AF65-F5344CB8AC3E}">
        <p14:creationId xmlns:p14="http://schemas.microsoft.com/office/powerpoint/2010/main" val="3654385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9344FC17-8036-4C17-99E3-36847C815777}" type="slidenum">
              <a:rPr lang="fr-CA" smtClean="0"/>
              <a:t>13</a:t>
            </a:fld>
            <a:endParaRPr lang="fr-CA" dirty="0"/>
          </a:p>
        </p:txBody>
      </p:sp>
    </p:spTree>
    <p:extLst>
      <p:ext uri="{BB962C8B-B14F-4D97-AF65-F5344CB8AC3E}">
        <p14:creationId xmlns:p14="http://schemas.microsoft.com/office/powerpoint/2010/main" val="2701059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r>
              <a:rPr lang="fr-CA" dirty="0">
                <a:ea typeface="Calibri"/>
                <a:cs typeface="Calibri"/>
              </a:rPr>
              <a:t>Le tabagisme est la principale cause de maladies et de décès évitables au Canada en raison du risque accru de nombreux types de cancer, de maladies respiratoires, de maladies cardiovasculaires et d’autres problèmes de santé.</a:t>
            </a:r>
          </a:p>
          <a:p>
            <a:pPr marL="171450" indent="-171450">
              <a:buFont typeface="Arial"/>
              <a:buChar char="•"/>
              <a:defRPr/>
            </a:pPr>
            <a:r>
              <a:rPr lang="fr-CA" dirty="0">
                <a:ea typeface="Calibri"/>
                <a:cs typeface="Calibri"/>
              </a:rPr>
              <a:t>La plupart des effets nocifs de la cigarette sont dus à l’inhalation de la fumée de cigarette, qui contient plus de 7 000 substances chimiques, dont environ 70 sont des carcinogènes.</a:t>
            </a:r>
          </a:p>
          <a:p>
            <a:pPr marL="171450" indent="-171450">
              <a:buFont typeface="Arial"/>
              <a:buChar char="•"/>
              <a:defRPr/>
            </a:pPr>
            <a:r>
              <a:rPr lang="fr-CA" dirty="0">
                <a:ea typeface="Calibri"/>
                <a:cs typeface="Calibri"/>
              </a:rPr>
              <a:t>Les personnes qui fument régulièrement du tabac le font en raison du caractère toxicomanogène de la nicotine. Cela les pousse à continuer de fumer, même lorsqu’elles souhaitent arrêter.</a:t>
            </a:r>
          </a:p>
        </p:txBody>
      </p:sp>
      <p:sp>
        <p:nvSpPr>
          <p:cNvPr id="4" name="Slide Number Placeholder 3"/>
          <p:cNvSpPr>
            <a:spLocks noGrp="1"/>
          </p:cNvSpPr>
          <p:nvPr>
            <p:ph type="sldNum" sz="quarter" idx="10"/>
          </p:nvPr>
        </p:nvSpPr>
        <p:spPr/>
        <p:txBody>
          <a:bodyPr/>
          <a:lstStyle/>
          <a:p>
            <a:fld id="{9344FC17-8036-4C17-99E3-36847C815777}" type="slidenum">
              <a:rPr lang="fr-CA" smtClean="0"/>
              <a:t>14</a:t>
            </a:fld>
            <a:endParaRPr lang="fr-CA" dirty="0"/>
          </a:p>
        </p:txBody>
      </p:sp>
    </p:spTree>
    <p:extLst>
      <p:ext uri="{BB962C8B-B14F-4D97-AF65-F5344CB8AC3E}">
        <p14:creationId xmlns:p14="http://schemas.microsoft.com/office/powerpoint/2010/main" val="40611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2843C-9D9F-BC94-7682-BC25671DC0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955FFD-A983-D4E1-5239-5A68479572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0D1CCA-4F73-BB38-3A97-C1C2D6DBA58E}"/>
              </a:ext>
            </a:extLst>
          </p:cNvPr>
          <p:cNvSpPr>
            <a:spLocks noGrp="1"/>
          </p:cNvSpPr>
          <p:nvPr>
            <p:ph type="body" idx="1"/>
          </p:nvPr>
        </p:nvSpPr>
        <p:spPr/>
        <p:txBody>
          <a:bodyPr/>
          <a:lstStyle/>
          <a:p>
            <a:pPr marL="171450" indent="-171450">
              <a:buFont typeface="Arial"/>
              <a:buChar char="•"/>
              <a:defRPr/>
            </a:pPr>
            <a:r>
              <a:rPr lang="fr-CA" dirty="0">
                <a:cs typeface="Calibri"/>
              </a:rPr>
              <a:t>En 2022, 11 % des Canadiens âgés de 15 ans ou plus fumaient du tabac (13 % des hommes et 9 % des femmes), et environ 75 % d’entre eux fumaient tous les jours.</a:t>
            </a:r>
          </a:p>
        </p:txBody>
      </p:sp>
      <p:sp>
        <p:nvSpPr>
          <p:cNvPr id="4" name="Slide Number Placeholder 3">
            <a:extLst>
              <a:ext uri="{FF2B5EF4-FFF2-40B4-BE49-F238E27FC236}">
                <a16:creationId xmlns:a16="http://schemas.microsoft.com/office/drawing/2014/main" id="{D5EA1976-6911-2408-3F55-D0AF2BCCDC3C}"/>
              </a:ext>
            </a:extLst>
          </p:cNvPr>
          <p:cNvSpPr>
            <a:spLocks noGrp="1"/>
          </p:cNvSpPr>
          <p:nvPr>
            <p:ph type="sldNum" sz="quarter" idx="10"/>
          </p:nvPr>
        </p:nvSpPr>
        <p:spPr/>
        <p:txBody>
          <a:bodyPr/>
          <a:lstStyle/>
          <a:p>
            <a:fld id="{9344FC17-8036-4C17-99E3-36847C815777}" type="slidenum">
              <a:rPr lang="fr-CA" smtClean="0"/>
              <a:t>15</a:t>
            </a:fld>
            <a:endParaRPr lang="fr-CA" dirty="0"/>
          </a:p>
        </p:txBody>
      </p:sp>
    </p:spTree>
    <p:extLst>
      <p:ext uri="{BB962C8B-B14F-4D97-AF65-F5344CB8AC3E}">
        <p14:creationId xmlns:p14="http://schemas.microsoft.com/office/powerpoint/2010/main" val="1820658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r>
              <a:rPr lang="fr-CA" dirty="0">
                <a:cs typeface="Calibri"/>
              </a:rPr>
              <a:t>Au Canada, les populations où l'on retrouve une prévalence plus élevée de tabagisme comprennent les personnes célibataires, séparées, divorcées ou veuves; celles qui s’identifient comme étant homosexuelles ou bisexuelles; celles qui s’identifient comme étant membres d'une Première Nation ou des peuples inuit ou métis; celles qui ont un faible niveau d’éducation; les travailleurs dont l’emploi ne nécessite pas de formation ou de niveau de scolarité particulier; et les personnes qui ont reçu un diagnostic de trouble de santé mentale ou qui ont un trouble d’usage de substances.</a:t>
            </a:r>
          </a:p>
        </p:txBody>
      </p:sp>
      <p:sp>
        <p:nvSpPr>
          <p:cNvPr id="4" name="Slide Number Placeholder 3"/>
          <p:cNvSpPr>
            <a:spLocks noGrp="1"/>
          </p:cNvSpPr>
          <p:nvPr>
            <p:ph type="sldNum" sz="quarter" idx="10"/>
          </p:nvPr>
        </p:nvSpPr>
        <p:spPr/>
        <p:txBody>
          <a:bodyPr/>
          <a:lstStyle/>
          <a:p>
            <a:fld id="{9344FC17-8036-4C17-99E3-36847C815777}" type="slidenum">
              <a:rPr lang="fr-CA" smtClean="0"/>
              <a:t>16</a:t>
            </a:fld>
            <a:endParaRPr lang="fr-CA" dirty="0"/>
          </a:p>
        </p:txBody>
      </p:sp>
    </p:spTree>
    <p:extLst>
      <p:ext uri="{BB962C8B-B14F-4D97-AF65-F5344CB8AC3E}">
        <p14:creationId xmlns:p14="http://schemas.microsoft.com/office/powerpoint/2010/main" val="847885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CA" dirty="0">
                <a:ea typeface="+mn-ea"/>
                <a:cs typeface="Calibri"/>
              </a:rPr>
              <a:t>Arrêter de fumer </a:t>
            </a:r>
            <a:r>
              <a:rPr lang="fr-CA" dirty="0">
                <a:cs typeface="Calibri"/>
              </a:rPr>
              <a:t>accroît l’espérance</a:t>
            </a:r>
            <a:r>
              <a:rPr lang="fr-CA" dirty="0">
                <a:ea typeface="+mn-ea"/>
                <a:cs typeface="Calibri"/>
              </a:rPr>
              <a:t> de vie et améliore la santé mentale et la qualité de vie. Les gens </a:t>
            </a:r>
            <a:r>
              <a:rPr lang="fr-CA" dirty="0">
                <a:cs typeface="Calibri"/>
              </a:rPr>
              <a:t>devront</a:t>
            </a:r>
            <a:r>
              <a:rPr lang="fr-CA" dirty="0">
                <a:ea typeface="+mn-ea"/>
                <a:cs typeface="Calibri"/>
              </a:rPr>
              <a:t> souvent </a:t>
            </a:r>
            <a:r>
              <a:rPr lang="fr-CA" dirty="0">
                <a:cs typeface="Calibri"/>
              </a:rPr>
              <a:t>faire </a:t>
            </a:r>
            <a:r>
              <a:rPr lang="fr-CA" dirty="0">
                <a:ea typeface="+mn-ea"/>
                <a:cs typeface="Calibri"/>
              </a:rPr>
              <a:t>plusieurs tentatives avant de réussir à arrêter définitivement.</a:t>
            </a:r>
            <a:endParaRPr lang="fr-CA" dirty="0">
              <a:ea typeface="Calibri"/>
              <a:cs typeface="Calibri"/>
            </a:endParaRPr>
          </a:p>
        </p:txBody>
      </p:sp>
      <p:sp>
        <p:nvSpPr>
          <p:cNvPr id="4" name="Slide Number Placeholder 3"/>
          <p:cNvSpPr>
            <a:spLocks noGrp="1"/>
          </p:cNvSpPr>
          <p:nvPr>
            <p:ph type="sldNum" sz="quarter" idx="10"/>
          </p:nvPr>
        </p:nvSpPr>
        <p:spPr/>
        <p:txBody>
          <a:bodyPr/>
          <a:lstStyle/>
          <a:p>
            <a:fld id="{9344FC17-8036-4C17-99E3-36847C815777}" type="slidenum">
              <a:rPr lang="fr-CA" smtClean="0"/>
              <a:t>17</a:t>
            </a:fld>
            <a:endParaRPr lang="fr-CA" dirty="0"/>
          </a:p>
        </p:txBody>
      </p:sp>
    </p:spTree>
    <p:extLst>
      <p:ext uri="{BB962C8B-B14F-4D97-AF65-F5344CB8AC3E}">
        <p14:creationId xmlns:p14="http://schemas.microsoft.com/office/powerpoint/2010/main" val="1215693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9344FC17-8036-4C17-99E3-36847C815777}" type="slidenum">
              <a:rPr lang="fr-CA" smtClean="0"/>
              <a:t>18</a:t>
            </a:fld>
            <a:endParaRPr lang="fr-CA" dirty="0"/>
          </a:p>
        </p:txBody>
      </p:sp>
    </p:spTree>
    <p:extLst>
      <p:ext uri="{BB962C8B-B14F-4D97-AF65-F5344CB8AC3E}">
        <p14:creationId xmlns:p14="http://schemas.microsoft.com/office/powerpoint/2010/main" val="380679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ea typeface="+mn-ea"/>
                <a:cs typeface="Calibri"/>
              </a:rPr>
              <a:t>Les deux questions principales du guide de pratique clinique portaient sur les bénéfices et les préjudices associés aux différentes interventions visant la cessation tabagique. Nous avons </a:t>
            </a:r>
            <a:r>
              <a:rPr lang="fr-CA" dirty="0">
                <a:cs typeface="Calibri"/>
              </a:rPr>
              <a:t>traité le</a:t>
            </a:r>
            <a:r>
              <a:rPr lang="fr-CA" dirty="0">
                <a:ea typeface="+mn-ea"/>
                <a:cs typeface="Calibri"/>
              </a:rPr>
              <a:t> sujet des cigarettes électroniques dans une question distincte, car nous avons adopté une approche différente pour examiner les données probantes relatives à cette question (revue </a:t>
            </a:r>
            <a:r>
              <a:rPr lang="fr-CA" dirty="0">
                <a:cs typeface="Calibri"/>
              </a:rPr>
              <a:t>originale plutôt</a:t>
            </a:r>
            <a:r>
              <a:rPr lang="fr-CA" dirty="0">
                <a:ea typeface="+mn-ea"/>
                <a:cs typeface="Calibri"/>
              </a:rPr>
              <a:t> </a:t>
            </a:r>
            <a:r>
              <a:rPr lang="fr-CA" dirty="0">
                <a:cs typeface="Calibri"/>
              </a:rPr>
              <a:t>qu’une analyse</a:t>
            </a:r>
            <a:r>
              <a:rPr lang="fr-CA" dirty="0">
                <a:ea typeface="+mn-ea"/>
                <a:cs typeface="Calibri"/>
              </a:rPr>
              <a:t> de revues</a:t>
            </a:r>
            <a:r>
              <a:rPr lang="fr-CA" dirty="0">
                <a:cs typeface="Calibri"/>
              </a:rPr>
              <a:t> publiées</a:t>
            </a:r>
            <a:r>
              <a:rPr lang="fr-CA" dirty="0">
                <a:ea typeface="+mn-ea"/>
                <a:cs typeface="Calibri"/>
              </a:rPr>
              <a:t>). Nous reviendrons sur ce point dans les diapositives suivantes.</a:t>
            </a:r>
          </a:p>
        </p:txBody>
      </p:sp>
      <p:sp>
        <p:nvSpPr>
          <p:cNvPr id="4" name="Slide Number Placeholder 3"/>
          <p:cNvSpPr>
            <a:spLocks noGrp="1"/>
          </p:cNvSpPr>
          <p:nvPr>
            <p:ph type="sldNum" sz="quarter" idx="5"/>
          </p:nvPr>
        </p:nvSpPr>
        <p:spPr/>
        <p:txBody>
          <a:bodyPr/>
          <a:lstStyle/>
          <a:p>
            <a:fld id="{9344FC17-8036-4C17-99E3-36847C815777}" type="slidenum">
              <a:rPr lang="fr-CA" smtClean="0"/>
              <a:t>19</a:t>
            </a:fld>
            <a:endParaRPr lang="fr-CA" dirty="0"/>
          </a:p>
        </p:txBody>
      </p:sp>
    </p:spTree>
    <p:extLst>
      <p:ext uri="{BB962C8B-B14F-4D97-AF65-F5344CB8AC3E}">
        <p14:creationId xmlns:p14="http://schemas.microsoft.com/office/powerpoint/2010/main" val="3079024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CA" dirty="0">
                <a:cs typeface="Calibri"/>
              </a:rPr>
              <a:t>Rappel concernant la confidentialité : e</a:t>
            </a:r>
            <a:r>
              <a:rPr lang="fr-CA" dirty="0">
                <a:latin typeface="Arial"/>
                <a:cs typeface="Arial"/>
              </a:rPr>
              <a:t>n</a:t>
            </a:r>
            <a:r>
              <a:rPr lang="fr-CA" sz="1200" dirty="0">
                <a:latin typeface="Arial"/>
                <a:cs typeface="+mn-cs"/>
              </a:rPr>
              <a:t> participant à cet appel, vous acceptez de </a:t>
            </a:r>
            <a:r>
              <a:rPr lang="fr-CA" sz="1200" b="1" u="none" dirty="0">
                <a:latin typeface="Arial"/>
                <a:cs typeface="+mn-cs"/>
              </a:rPr>
              <a:t>garder </a:t>
            </a:r>
            <a:r>
              <a:rPr lang="fr-CA" b="1" dirty="0">
                <a:solidFill>
                  <a:srgbClr val="C00000"/>
                </a:solidFill>
                <a:latin typeface="Arial"/>
              </a:rPr>
              <a:t>confidentielle</a:t>
            </a:r>
            <a:r>
              <a:rPr lang="fr-CA" sz="1200" b="1" u="none" dirty="0">
                <a:latin typeface="Arial"/>
                <a:cs typeface="+mn-cs"/>
              </a:rPr>
              <a:t> </a:t>
            </a:r>
            <a:r>
              <a:rPr lang="fr-CA" b="1" dirty="0">
                <a:latin typeface="Arial"/>
              </a:rPr>
              <a:t>la</a:t>
            </a:r>
            <a:r>
              <a:rPr lang="fr-CA" sz="1200" b="1" dirty="0">
                <a:latin typeface="Arial"/>
                <a:cs typeface="+mn-cs"/>
              </a:rPr>
              <a:t> </a:t>
            </a:r>
            <a:r>
              <a:rPr lang="fr-CA" b="1" dirty="0">
                <a:latin typeface="Arial"/>
              </a:rPr>
              <a:t>totalité du contenu </a:t>
            </a:r>
            <a:r>
              <a:rPr lang="fr-CA" sz="1200" b="1" dirty="0">
                <a:latin typeface="Arial"/>
                <a:cs typeface="+mn-cs"/>
              </a:rPr>
              <a:t>de la présentation et de la période de questions-réponses</a:t>
            </a:r>
            <a:r>
              <a:rPr lang="fr-CA" sz="1200" dirty="0">
                <a:latin typeface="Arial"/>
                <a:cs typeface="+mn-cs"/>
              </a:rPr>
              <a:t> jusqu’à la publication officielle des recommandations, le 25 août 2025.</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344FC17-8036-4C17-99E3-36847C815777}" type="slidenum">
              <a:rPr lang="fr-CA" smtClean="0"/>
              <a:t>2</a:t>
            </a:fld>
            <a:endParaRPr lang="fr-CA" dirty="0"/>
          </a:p>
        </p:txBody>
      </p:sp>
    </p:spTree>
    <p:extLst>
      <p:ext uri="{BB962C8B-B14F-4D97-AF65-F5344CB8AC3E}">
        <p14:creationId xmlns:p14="http://schemas.microsoft.com/office/powerpoint/2010/main" val="2366556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D841A-8C9A-257F-7184-737920E0FB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BD8A28-0E8A-3A0D-9DA3-1B7A9644A8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031D36-669A-B388-4693-A7879DAB7AAE}"/>
              </a:ext>
            </a:extLst>
          </p:cNvPr>
          <p:cNvSpPr>
            <a:spLocks noGrp="1"/>
          </p:cNvSpPr>
          <p:nvPr>
            <p:ph type="body" idx="1"/>
          </p:nvPr>
        </p:nvSpPr>
        <p:spPr/>
        <p:txBody>
          <a:bodyPr/>
          <a:lstStyle/>
          <a:p>
            <a:pPr marL="171450" indent="-171450">
              <a:buFont typeface="Arial"/>
              <a:buChar char="•"/>
              <a:defRPr/>
            </a:pPr>
            <a:r>
              <a:rPr lang="fr-CA" dirty="0">
                <a:ea typeface="+mn-ea"/>
                <a:cs typeface="Calibri"/>
              </a:rPr>
              <a:t>Ces recommandations s’adressent aux </a:t>
            </a:r>
            <a:r>
              <a:rPr lang="fr-CA" dirty="0">
                <a:cs typeface="Calibri"/>
              </a:rPr>
              <a:t>fournisseurs</a:t>
            </a:r>
            <a:r>
              <a:rPr lang="fr-CA" dirty="0">
                <a:ea typeface="+mn-ea"/>
                <a:cs typeface="Calibri"/>
              </a:rPr>
              <a:t> de soins primaires, notamment aux médecins, infirmières et autres </a:t>
            </a:r>
            <a:r>
              <a:rPr lang="fr-CA" dirty="0">
                <a:cs typeface="Calibri"/>
              </a:rPr>
              <a:t>professionnels qui</a:t>
            </a:r>
            <a:r>
              <a:rPr lang="fr-CA" dirty="0">
                <a:ea typeface="+mn-ea"/>
                <a:cs typeface="Calibri"/>
              </a:rPr>
              <a:t> agissent comme premier point de contact sur la cessation tabagique pour les personnes adultes non enceintes âgées de 18 ans ou plus qui fument actuellement des cigarettes de tabac. Cela inclut les personnes qui fument régulièrement ou occasionnellement</a:t>
            </a:r>
            <a:r>
              <a:rPr lang="fr-CA" dirty="0">
                <a:cs typeface="Calibri"/>
              </a:rPr>
              <a:t>,</a:t>
            </a:r>
            <a:r>
              <a:rPr lang="fr-CA" dirty="0">
                <a:ea typeface="+mn-ea"/>
                <a:cs typeface="Calibri"/>
              </a:rPr>
              <a:t> </a:t>
            </a:r>
            <a:r>
              <a:rPr lang="fr-CA" dirty="0">
                <a:cs typeface="Calibri"/>
              </a:rPr>
              <a:t>qu'elles</a:t>
            </a:r>
            <a:r>
              <a:rPr lang="fr-CA" dirty="0">
                <a:ea typeface="+mn-ea"/>
                <a:cs typeface="Calibri"/>
              </a:rPr>
              <a:t> </a:t>
            </a:r>
            <a:r>
              <a:rPr lang="fr-CA" dirty="0">
                <a:cs typeface="Calibri"/>
              </a:rPr>
              <a:t>soient</a:t>
            </a:r>
            <a:r>
              <a:rPr lang="fr-CA" dirty="0">
                <a:ea typeface="+mn-ea"/>
                <a:cs typeface="Calibri"/>
              </a:rPr>
              <a:t> motivées ou non à arrêter.</a:t>
            </a:r>
          </a:p>
          <a:p>
            <a:pPr marL="171450" indent="-171450">
              <a:buFont typeface="Arial"/>
              <a:buChar char="•"/>
              <a:defRPr/>
            </a:pPr>
            <a:r>
              <a:rPr lang="fr-CA" dirty="0">
                <a:ea typeface="+mn-ea"/>
                <a:cs typeface="Calibri"/>
              </a:rPr>
              <a:t>Bien que ce guide de pratique clinique s’adresse principalement aux </a:t>
            </a:r>
            <a:r>
              <a:rPr lang="fr-CA" dirty="0">
                <a:cs typeface="Calibri"/>
              </a:rPr>
              <a:t>fournisseurs</a:t>
            </a:r>
            <a:r>
              <a:rPr lang="fr-CA" dirty="0">
                <a:ea typeface="+mn-ea"/>
                <a:cs typeface="Calibri"/>
              </a:rPr>
              <a:t> de soins primaires, le Groupe d’étude canadien reconnaît que la lutte contre les iniquités liées au tabagisme nécessite probablement la mobilisation d’un plus large éventail de parties prenantes afin d’organiser de manière stratégique les efforts de cessation tabagique. Ainsi, les personnes les plus touchées par les iniquités </a:t>
            </a:r>
            <a:r>
              <a:rPr lang="fr-CA" dirty="0">
                <a:cs typeface="Calibri"/>
              </a:rPr>
              <a:t>pourront bénéficier</a:t>
            </a:r>
            <a:r>
              <a:rPr lang="fr-CA" dirty="0">
                <a:ea typeface="+mn-ea"/>
                <a:cs typeface="Calibri"/>
              </a:rPr>
              <a:t> d’un soutien pour arrêter de fumer. À ce titre, ce guide de pratique clinique peut également être utile en dehors du cadre des soins primaires (par exemple, pour le grand public ou les responsables des politiques).</a:t>
            </a:r>
            <a:endParaRPr lang="fr-CA" dirty="0">
              <a:ea typeface="Calibri"/>
              <a:cs typeface="Calibri"/>
            </a:endParaRPr>
          </a:p>
        </p:txBody>
      </p:sp>
      <p:sp>
        <p:nvSpPr>
          <p:cNvPr id="4" name="Slide Number Placeholder 3">
            <a:extLst>
              <a:ext uri="{FF2B5EF4-FFF2-40B4-BE49-F238E27FC236}">
                <a16:creationId xmlns:a16="http://schemas.microsoft.com/office/drawing/2014/main" id="{BB9FB1D4-B59F-9579-301F-C1EEDC18DBB1}"/>
              </a:ext>
            </a:extLst>
          </p:cNvPr>
          <p:cNvSpPr>
            <a:spLocks noGrp="1"/>
          </p:cNvSpPr>
          <p:nvPr>
            <p:ph type="sldNum" sz="quarter" idx="10"/>
          </p:nvPr>
        </p:nvSpPr>
        <p:spPr/>
        <p:txBody>
          <a:bodyPr/>
          <a:lstStyle/>
          <a:p>
            <a:fld id="{9344FC17-8036-4C17-99E3-36847C815777}" type="slidenum">
              <a:rPr lang="fr-CA" smtClean="0"/>
              <a:t>20</a:t>
            </a:fld>
            <a:endParaRPr lang="fr-CA" dirty="0"/>
          </a:p>
        </p:txBody>
      </p:sp>
    </p:spTree>
    <p:extLst>
      <p:ext uri="{BB962C8B-B14F-4D97-AF65-F5344CB8AC3E}">
        <p14:creationId xmlns:p14="http://schemas.microsoft.com/office/powerpoint/2010/main" val="1604840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ea typeface="+mn-ea"/>
                <a:cs typeface="Calibri"/>
              </a:rPr>
              <a:t>Nous avons examiné les </a:t>
            </a:r>
            <a:r>
              <a:rPr lang="fr-CA" dirty="0">
                <a:cs typeface="Calibri"/>
              </a:rPr>
              <a:t>données tirées de l'évaluation des résultats</a:t>
            </a:r>
            <a:r>
              <a:rPr lang="fr-CA" dirty="0">
                <a:ea typeface="+mn-ea"/>
                <a:cs typeface="Calibri"/>
              </a:rPr>
              <a:t> importants pour les patients (bénéfices et préjudices) liés à un large éventail d’interventions visant la cessation tabagique </a:t>
            </a:r>
            <a:r>
              <a:rPr lang="fr-CA" dirty="0">
                <a:cs typeface="Calibri"/>
              </a:rPr>
              <a:t>qui pourraient être prescrites en </a:t>
            </a:r>
            <a:r>
              <a:rPr lang="fr-CA" dirty="0">
                <a:ea typeface="+mn-ea"/>
                <a:cs typeface="Calibri"/>
              </a:rPr>
              <a:t>soins primaires</a:t>
            </a:r>
            <a:r>
              <a:rPr lang="fr-CA" dirty="0">
                <a:cs typeface="Calibri"/>
              </a:rPr>
              <a:t> ou y faire l'objet d'un aiguillage.</a:t>
            </a:r>
            <a:endParaRPr lang="fr-CA" dirty="0">
              <a:ea typeface="Calibri"/>
              <a:cs typeface="Calibri"/>
            </a:endParaRPr>
          </a:p>
        </p:txBody>
      </p:sp>
      <p:sp>
        <p:nvSpPr>
          <p:cNvPr id="4" name="Slide Number Placeholder 3"/>
          <p:cNvSpPr>
            <a:spLocks noGrp="1"/>
          </p:cNvSpPr>
          <p:nvPr>
            <p:ph type="sldNum" sz="quarter" idx="5"/>
          </p:nvPr>
        </p:nvSpPr>
        <p:spPr/>
        <p:txBody>
          <a:bodyPr/>
          <a:lstStyle/>
          <a:p>
            <a:fld id="{9344FC17-8036-4C17-99E3-36847C815777}" type="slidenum">
              <a:rPr lang="fr-CA" smtClean="0"/>
              <a:t>21</a:t>
            </a:fld>
            <a:endParaRPr lang="fr-CA" dirty="0"/>
          </a:p>
        </p:txBody>
      </p:sp>
    </p:spTree>
    <p:extLst>
      <p:ext uri="{BB962C8B-B14F-4D97-AF65-F5344CB8AC3E}">
        <p14:creationId xmlns:p14="http://schemas.microsoft.com/office/powerpoint/2010/main" val="1085793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F90C2-3704-6965-C007-B0074D75D4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EC8683-EF47-E7BA-ACCF-35D2872268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BDB15C-9030-7394-0353-A8CE3AAA4B97}"/>
              </a:ext>
            </a:extLst>
          </p:cNvPr>
          <p:cNvSpPr>
            <a:spLocks noGrp="1"/>
          </p:cNvSpPr>
          <p:nvPr>
            <p:ph type="body" idx="1"/>
          </p:nvPr>
        </p:nvSpPr>
        <p:spPr/>
        <p:txBody>
          <a:bodyPr/>
          <a:lstStyle/>
          <a:p>
            <a:pPr marL="171450" indent="-171450">
              <a:buFont typeface="Arial"/>
              <a:buChar char="•"/>
            </a:pPr>
            <a:r>
              <a:rPr lang="fr-CA" dirty="0">
                <a:ea typeface="+mn-ea"/>
                <a:cs typeface="Calibri"/>
              </a:rPr>
              <a:t>Les bénéfices potentiels </a:t>
            </a:r>
            <a:r>
              <a:rPr lang="fr-CA" dirty="0">
                <a:cs typeface="Calibri"/>
              </a:rPr>
              <a:t>découlant</a:t>
            </a:r>
            <a:r>
              <a:rPr lang="fr-CA" dirty="0">
                <a:ea typeface="+mn-ea"/>
                <a:cs typeface="Calibri"/>
              </a:rPr>
              <a:t> </a:t>
            </a:r>
            <a:r>
              <a:rPr lang="fr-CA" dirty="0">
                <a:cs typeface="Calibri"/>
              </a:rPr>
              <a:t>des </a:t>
            </a:r>
            <a:r>
              <a:rPr lang="fr-CA" dirty="0">
                <a:ea typeface="+mn-ea"/>
                <a:cs typeface="Calibri"/>
              </a:rPr>
              <a:t>interventions devaient être </a:t>
            </a:r>
            <a:r>
              <a:rPr lang="fr-CA" dirty="0">
                <a:cs typeface="Calibri"/>
              </a:rPr>
              <a:t>mesurés</a:t>
            </a:r>
            <a:r>
              <a:rPr lang="fr-CA" dirty="0">
                <a:ea typeface="+mn-ea"/>
                <a:cs typeface="Calibri"/>
              </a:rPr>
              <a:t> au moins six mois après la date d’arrêt du tabagisme ou le début de l’intervention si la date d’arrêt n’était pas précisée.</a:t>
            </a:r>
          </a:p>
          <a:p>
            <a:pPr marL="171450" indent="-171450">
              <a:buFont typeface="Arial"/>
              <a:buChar char="•"/>
            </a:pPr>
            <a:r>
              <a:rPr lang="fr-CA" dirty="0">
                <a:ea typeface="+mn-ea"/>
                <a:cs typeface="Calibri"/>
              </a:rPr>
              <a:t>Les résultats ont été mesurés de différentes manières (par exemple, auto-évaluation ou validation biochimique de la cessation – cela est </a:t>
            </a:r>
            <a:r>
              <a:rPr lang="fr-CA" dirty="0">
                <a:cs typeface="Calibri"/>
              </a:rPr>
              <a:t>précisé dans</a:t>
            </a:r>
            <a:r>
              <a:rPr lang="fr-CA" dirty="0">
                <a:ea typeface="+mn-ea"/>
                <a:cs typeface="Calibri"/>
              </a:rPr>
              <a:t> l’analyse des données probantes et pris en compte pour établir </a:t>
            </a:r>
            <a:r>
              <a:rPr lang="fr-CA" dirty="0">
                <a:cs typeface="Calibri"/>
              </a:rPr>
              <a:t>le</a:t>
            </a:r>
            <a:r>
              <a:rPr lang="fr-CA" dirty="0">
                <a:ea typeface="+mn-ea"/>
                <a:cs typeface="Calibri"/>
              </a:rPr>
              <a:t> </a:t>
            </a:r>
            <a:r>
              <a:rPr lang="fr-CA" dirty="0">
                <a:cs typeface="Calibri"/>
              </a:rPr>
              <a:t>degré de </a:t>
            </a:r>
            <a:r>
              <a:rPr lang="fr-CA" dirty="0">
                <a:ea typeface="+mn-ea"/>
                <a:cs typeface="Calibri"/>
              </a:rPr>
              <a:t>certitude).</a:t>
            </a:r>
          </a:p>
          <a:p>
            <a:pPr marL="171450" indent="-171450">
              <a:buFont typeface="Arial"/>
              <a:buChar char="•"/>
            </a:pPr>
            <a:r>
              <a:rPr lang="fr-CA" dirty="0">
                <a:ea typeface="+mn-ea"/>
                <a:cs typeface="Calibri"/>
              </a:rPr>
              <a:t>Les résultats ont été classés selon le cadre GRADE par les membres du groupe de travail chargé du guide de pratique clinique, des experts en la matière et des patients participant à des groupes de discussion.</a:t>
            </a:r>
          </a:p>
          <a:p>
            <a:pPr marL="171450" indent="-171450">
              <a:buFont typeface="Arial"/>
              <a:buChar char="•"/>
            </a:pPr>
            <a:r>
              <a:rPr lang="fr-CA" dirty="0">
                <a:ea typeface="+mn-ea"/>
                <a:cs typeface="Calibri"/>
              </a:rPr>
              <a:t>Les résultats jugés critiques ou importants par les participants aux groupes de discussion et les membres du groupe de travail ont été pris en compte lors de l’élaboration du guide de pratique clinique.</a:t>
            </a:r>
          </a:p>
          <a:p>
            <a:pPr marL="171450" indent="-171450">
              <a:buFont typeface="Arial"/>
              <a:buChar char="•"/>
            </a:pPr>
            <a:r>
              <a:rPr lang="fr-CA" dirty="0">
                <a:ea typeface="+mn-ea"/>
                <a:cs typeface="Calibri"/>
              </a:rPr>
              <a:t>Après avoir examiné </a:t>
            </a:r>
            <a:r>
              <a:rPr lang="fr-CA" dirty="0">
                <a:cs typeface="Calibri"/>
              </a:rPr>
              <a:t>la</a:t>
            </a:r>
            <a:r>
              <a:rPr lang="fr-CA" dirty="0">
                <a:ea typeface="+mn-ea"/>
                <a:cs typeface="Calibri"/>
              </a:rPr>
              <a:t> </a:t>
            </a:r>
            <a:r>
              <a:rPr lang="fr-CA" dirty="0">
                <a:cs typeface="Calibri"/>
              </a:rPr>
              <a:t>classification </a:t>
            </a:r>
            <a:r>
              <a:rPr lang="fr-CA" dirty="0">
                <a:ea typeface="+mn-ea"/>
                <a:cs typeface="Calibri"/>
              </a:rPr>
              <a:t>des résultats </a:t>
            </a:r>
            <a:r>
              <a:rPr lang="fr-CA" dirty="0">
                <a:cs typeface="Calibri"/>
              </a:rPr>
              <a:t>issue de</a:t>
            </a:r>
            <a:r>
              <a:rPr lang="fr-CA" dirty="0">
                <a:ea typeface="+mn-ea"/>
                <a:cs typeface="Calibri"/>
              </a:rPr>
              <a:t> la consultation publique ainsi que </a:t>
            </a:r>
            <a:r>
              <a:rPr lang="fr-CA" dirty="0">
                <a:cs typeface="Calibri"/>
              </a:rPr>
              <a:t>de l'évaluation des deux</a:t>
            </a:r>
            <a:r>
              <a:rPr lang="fr-CA" dirty="0">
                <a:ea typeface="+mn-ea"/>
                <a:cs typeface="Calibri"/>
              </a:rPr>
              <a:t> experts-conseillers et des membres du Groupe d’étude </a:t>
            </a:r>
            <a:r>
              <a:rPr lang="fr-CA" dirty="0">
                <a:cs typeface="Calibri"/>
              </a:rPr>
              <a:t>canadien</a:t>
            </a:r>
            <a:r>
              <a:rPr lang="fr-CA" dirty="0">
                <a:ea typeface="+mn-ea"/>
                <a:cs typeface="Calibri"/>
              </a:rPr>
              <a:t>, nous avons </a:t>
            </a:r>
            <a:r>
              <a:rPr lang="fr-CA" dirty="0">
                <a:cs typeface="Calibri"/>
              </a:rPr>
              <a:t>classé la</a:t>
            </a:r>
            <a:r>
              <a:rPr lang="fr-CA" dirty="0">
                <a:ea typeface="+mn-ea"/>
                <a:cs typeface="Calibri"/>
              </a:rPr>
              <a:t> cessation </a:t>
            </a:r>
            <a:r>
              <a:rPr lang="fr-CA" dirty="0">
                <a:cs typeface="Calibri"/>
              </a:rPr>
              <a:t>tabagique comme un</a:t>
            </a:r>
            <a:r>
              <a:rPr lang="fr-CA" dirty="0">
                <a:ea typeface="+mn-ea"/>
                <a:cs typeface="Calibri"/>
              </a:rPr>
              <a:t> </a:t>
            </a:r>
            <a:r>
              <a:rPr lang="fr-CA" dirty="0">
                <a:cs typeface="Calibri"/>
              </a:rPr>
              <a:t>résultat</a:t>
            </a:r>
            <a:r>
              <a:rPr lang="fr-CA" dirty="0">
                <a:ea typeface="+mn-ea"/>
                <a:cs typeface="Calibri"/>
              </a:rPr>
              <a:t> </a:t>
            </a:r>
            <a:r>
              <a:rPr lang="fr-CA" dirty="0">
                <a:cs typeface="Calibri"/>
              </a:rPr>
              <a:t>critique</a:t>
            </a:r>
            <a:r>
              <a:rPr lang="fr-CA" dirty="0">
                <a:ea typeface="+mn-ea"/>
                <a:cs typeface="Calibri"/>
              </a:rPr>
              <a:t>. La réduction du tabagisme, la qualité de vie, les effets indésirables, le gain de poids, les changements de l’état émotionnel et la perte du groupe social ont été </a:t>
            </a:r>
            <a:r>
              <a:rPr lang="fr-CA" dirty="0">
                <a:cs typeface="Calibri"/>
              </a:rPr>
              <a:t>classés comme des résultats importants</a:t>
            </a:r>
            <a:r>
              <a:rPr lang="fr-CA" dirty="0">
                <a:ea typeface="+mn-ea"/>
                <a:cs typeface="Calibri"/>
              </a:rPr>
              <a:t>.</a:t>
            </a:r>
            <a:endParaRPr lang="en-CA" dirty="0">
              <a:ea typeface="Calibri"/>
              <a:cs typeface="Calibri"/>
            </a:endParaRPr>
          </a:p>
        </p:txBody>
      </p:sp>
      <p:sp>
        <p:nvSpPr>
          <p:cNvPr id="4" name="Slide Number Placeholder 3">
            <a:extLst>
              <a:ext uri="{FF2B5EF4-FFF2-40B4-BE49-F238E27FC236}">
                <a16:creationId xmlns:a16="http://schemas.microsoft.com/office/drawing/2014/main" id="{86459947-0F61-7EFF-1551-C431A2B6411A}"/>
              </a:ext>
            </a:extLst>
          </p:cNvPr>
          <p:cNvSpPr>
            <a:spLocks noGrp="1"/>
          </p:cNvSpPr>
          <p:nvPr>
            <p:ph type="sldNum" sz="quarter" idx="10"/>
          </p:nvPr>
        </p:nvSpPr>
        <p:spPr/>
        <p:txBody>
          <a:bodyPr/>
          <a:lstStyle/>
          <a:p>
            <a:fld id="{9344FC17-8036-4C17-99E3-36847C815777}" type="slidenum">
              <a:rPr lang="fr-CA" smtClean="0"/>
              <a:t>22</a:t>
            </a:fld>
            <a:endParaRPr lang="fr-CA" dirty="0"/>
          </a:p>
        </p:txBody>
      </p:sp>
    </p:spTree>
    <p:extLst>
      <p:ext uri="{BB962C8B-B14F-4D97-AF65-F5344CB8AC3E}">
        <p14:creationId xmlns:p14="http://schemas.microsoft.com/office/powerpoint/2010/main" val="2941387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1E4E9-86C9-4015-3BAA-41F1C3EA65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8B62B6-3537-6432-5173-EA239D8B0B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44169C-5D60-247A-D3E9-329268642DC5}"/>
              </a:ext>
            </a:extLst>
          </p:cNvPr>
          <p:cNvSpPr>
            <a:spLocks noGrp="1"/>
          </p:cNvSpPr>
          <p:nvPr>
            <p:ph type="body" idx="1"/>
          </p:nvPr>
        </p:nvSpPr>
        <p:spPr/>
        <p:txBody>
          <a:bodyPr/>
          <a:lstStyle/>
          <a:p>
            <a:pPr marL="171450" indent="-171450">
              <a:buFont typeface="Arial"/>
              <a:buChar char="•"/>
              <a:defRPr/>
            </a:pPr>
            <a:r>
              <a:rPr lang="fr-CA" dirty="0">
                <a:ea typeface="+mn-ea"/>
                <a:cs typeface="Calibri"/>
              </a:rPr>
              <a:t>Les recommandations s’appliquent aux cigarettes de tabac commercial (</a:t>
            </a:r>
            <a:r>
              <a:rPr lang="fr-CA" dirty="0">
                <a:cs typeface="Calibri"/>
              </a:rPr>
              <a:t>y</a:t>
            </a:r>
            <a:r>
              <a:rPr lang="fr-CA" dirty="0">
                <a:ea typeface="+mn-ea"/>
                <a:cs typeface="Calibri"/>
              </a:rPr>
              <a:t> </a:t>
            </a:r>
            <a:r>
              <a:rPr lang="fr-CA" dirty="0">
                <a:cs typeface="Calibri"/>
              </a:rPr>
              <a:t>compris </a:t>
            </a:r>
            <a:r>
              <a:rPr lang="fr-CA" dirty="0">
                <a:ea typeface="+mn-ea"/>
                <a:cs typeface="Calibri"/>
              </a:rPr>
              <a:t>celles roulées à la main) produites pour la consommation individuelle, quel que soit leur lieu de fabrication</a:t>
            </a:r>
            <a:r>
              <a:rPr lang="fr-CA" dirty="0">
                <a:cs typeface="Calibri"/>
              </a:rPr>
              <a:t>;</a:t>
            </a:r>
            <a:r>
              <a:rPr lang="fr-CA" dirty="0">
                <a:ea typeface="+mn-ea"/>
                <a:cs typeface="Calibri"/>
              </a:rPr>
              <a:t> </a:t>
            </a:r>
            <a:r>
              <a:rPr lang="fr-CA" dirty="0">
                <a:cs typeface="Calibri"/>
              </a:rPr>
              <a:t>elles ne visent pas les produits utilisés pour</a:t>
            </a:r>
            <a:r>
              <a:rPr lang="fr-CA" dirty="0">
                <a:ea typeface="+mn-ea"/>
                <a:cs typeface="Calibri"/>
              </a:rPr>
              <a:t> un usage traditionnel ou cérémoniel.</a:t>
            </a:r>
          </a:p>
          <a:p>
            <a:pPr marL="171450" indent="-171450">
              <a:buFont typeface="Arial"/>
              <a:buChar char="•"/>
              <a:defRPr/>
            </a:pPr>
            <a:r>
              <a:rPr lang="fr-CA" dirty="0">
                <a:ea typeface="+mn-ea"/>
                <a:cs typeface="Calibri"/>
              </a:rPr>
              <a:t>Ce</a:t>
            </a:r>
            <a:r>
              <a:rPr lang="fr-CA" baseline="0" dirty="0">
                <a:ea typeface="+mn-ea"/>
                <a:cs typeface="Calibri"/>
              </a:rPr>
              <a:t> </a:t>
            </a:r>
            <a:r>
              <a:rPr lang="fr-CA" dirty="0">
                <a:ea typeface="+mn-ea"/>
                <a:cs typeface="Calibri"/>
              </a:rPr>
              <a:t>guide de pratique clinique ne fournit pas de recommandation sur </a:t>
            </a:r>
            <a:r>
              <a:rPr lang="fr-CA" b="1" dirty="0">
                <a:ea typeface="+mn-ea"/>
                <a:cs typeface="Calibri"/>
              </a:rPr>
              <a:t>d’autres produits contenant du tabac </a:t>
            </a:r>
            <a:r>
              <a:rPr lang="fr-CA" dirty="0">
                <a:ea typeface="+mn-ea"/>
                <a:cs typeface="Calibri"/>
              </a:rPr>
              <a:t>(par exemple, les sachets).</a:t>
            </a:r>
            <a:endParaRPr lang="fr-CA" dirty="0">
              <a:ea typeface="Calibri"/>
              <a:cs typeface="Calibri"/>
            </a:endParaRPr>
          </a:p>
        </p:txBody>
      </p:sp>
      <p:sp>
        <p:nvSpPr>
          <p:cNvPr id="4" name="Slide Number Placeholder 3">
            <a:extLst>
              <a:ext uri="{FF2B5EF4-FFF2-40B4-BE49-F238E27FC236}">
                <a16:creationId xmlns:a16="http://schemas.microsoft.com/office/drawing/2014/main" id="{932EC01A-EAFC-CB4E-B4FA-466A9B5D491A}"/>
              </a:ext>
            </a:extLst>
          </p:cNvPr>
          <p:cNvSpPr>
            <a:spLocks noGrp="1"/>
          </p:cNvSpPr>
          <p:nvPr>
            <p:ph type="sldNum" sz="quarter" idx="10"/>
          </p:nvPr>
        </p:nvSpPr>
        <p:spPr/>
        <p:txBody>
          <a:bodyPr/>
          <a:lstStyle/>
          <a:p>
            <a:fld id="{9344FC17-8036-4C17-99E3-36847C815777}" type="slidenum">
              <a:rPr lang="fr-CA" smtClean="0"/>
              <a:t>23</a:t>
            </a:fld>
            <a:endParaRPr lang="fr-CA" dirty="0"/>
          </a:p>
        </p:txBody>
      </p:sp>
    </p:spTree>
    <p:extLst>
      <p:ext uri="{BB962C8B-B14F-4D97-AF65-F5344CB8AC3E}">
        <p14:creationId xmlns:p14="http://schemas.microsoft.com/office/powerpoint/2010/main" val="2697051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59FA0-153C-EC47-9DC2-CAEFE6DEA0F8}"/>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7F5B9D21-E7BA-3756-7AF3-BCEC01B6B56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56429F2-B485-6069-C137-D51D5C72B099}"/>
              </a:ext>
            </a:extLst>
          </p:cNvPr>
          <p:cNvSpPr>
            <a:spLocks noGrp="1"/>
          </p:cNvSpPr>
          <p:nvPr>
            <p:ph type="body" idx="1"/>
          </p:nvPr>
        </p:nvSpPr>
        <p:spPr/>
        <p:txBody>
          <a:bodyPr/>
          <a:lstStyle/>
          <a:p>
            <a:r>
              <a:rPr lang="fr-CA" dirty="0">
                <a:solidFill>
                  <a:srgbClr val="212121"/>
                </a:solidFill>
                <a:cs typeface="Calibri"/>
              </a:rPr>
              <a:t>Le cadre GRADE (Grading of </a:t>
            </a:r>
            <a:r>
              <a:rPr lang="fr-CA" dirty="0" err="1">
                <a:solidFill>
                  <a:srgbClr val="212121"/>
                </a:solidFill>
                <a:cs typeface="Calibri"/>
              </a:rPr>
              <a:t>Recommendations</a:t>
            </a:r>
            <a:r>
              <a:rPr lang="fr-CA" dirty="0">
                <a:solidFill>
                  <a:srgbClr val="212121"/>
                </a:solidFill>
                <a:cs typeface="Calibri"/>
              </a:rPr>
              <a:t> </a:t>
            </a:r>
            <a:r>
              <a:rPr lang="fr-CA" dirty="0" err="1">
                <a:solidFill>
                  <a:srgbClr val="212121"/>
                </a:solidFill>
                <a:cs typeface="Calibri"/>
              </a:rPr>
              <a:t>Assessment</a:t>
            </a:r>
            <a:r>
              <a:rPr lang="fr-CA" dirty="0">
                <a:solidFill>
                  <a:srgbClr val="212121"/>
                </a:solidFill>
                <a:cs typeface="Calibri"/>
              </a:rPr>
              <a:t>, </a:t>
            </a:r>
            <a:r>
              <a:rPr lang="fr-CA" dirty="0" err="1">
                <a:solidFill>
                  <a:srgbClr val="212121"/>
                </a:solidFill>
                <a:cs typeface="Calibri"/>
              </a:rPr>
              <a:t>Development</a:t>
            </a:r>
            <a:r>
              <a:rPr lang="fr-CA" dirty="0">
                <a:solidFill>
                  <a:srgbClr val="212121"/>
                </a:solidFill>
                <a:cs typeface="Calibri"/>
              </a:rPr>
              <a:t> and </a:t>
            </a:r>
            <a:r>
              <a:rPr lang="fr-CA" dirty="0" err="1">
                <a:solidFill>
                  <a:srgbClr val="212121"/>
                </a:solidFill>
                <a:cs typeface="Calibri"/>
              </a:rPr>
              <a:t>Evaluation</a:t>
            </a:r>
            <a:r>
              <a:rPr lang="fr-CA" dirty="0">
                <a:solidFill>
                  <a:srgbClr val="212121"/>
                </a:solidFill>
                <a:cs typeface="Calibri"/>
              </a:rPr>
              <a:t>) fournit une méthodologie standard pour évaluer le degré de certitude des données probantes et formuler des recommandations. Il est largement utilisé dans le monde entier et contribue à réduire au minimum les biais à chaque étape de l’élaboration de lignes directrices.</a:t>
            </a:r>
          </a:p>
        </p:txBody>
      </p:sp>
      <p:sp>
        <p:nvSpPr>
          <p:cNvPr id="4" name="Espace réservé du numéro de diapositive 3">
            <a:extLst>
              <a:ext uri="{FF2B5EF4-FFF2-40B4-BE49-F238E27FC236}">
                <a16:creationId xmlns:a16="http://schemas.microsoft.com/office/drawing/2014/main" id="{17146BFE-8835-AAF0-CD87-6548693C70EE}"/>
              </a:ext>
            </a:extLst>
          </p:cNvPr>
          <p:cNvSpPr>
            <a:spLocks noGrp="1"/>
          </p:cNvSpPr>
          <p:nvPr>
            <p:ph type="sldNum" sz="quarter" idx="5"/>
          </p:nvPr>
        </p:nvSpPr>
        <p:spPr/>
        <p:txBody>
          <a:bodyPr/>
          <a:lstStyle/>
          <a:p>
            <a:fld id="{9344FC17-8036-4C17-99E3-36847C815777}" type="slidenum">
              <a:rPr lang="fr-CA" smtClean="0"/>
              <a:t>24</a:t>
            </a:fld>
            <a:endParaRPr lang="fr-CA" dirty="0"/>
          </a:p>
        </p:txBody>
      </p:sp>
    </p:spTree>
    <p:extLst>
      <p:ext uri="{BB962C8B-B14F-4D97-AF65-F5344CB8AC3E}">
        <p14:creationId xmlns:p14="http://schemas.microsoft.com/office/powerpoint/2010/main" val="699270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fr-CA" dirty="0">
                <a:cs typeface="Calibri"/>
              </a:rPr>
              <a:t>Afin d’obtenir une vue d’ensemble, nous avons inclus les revues Cochrane portant sur les interventions de cessation tabagique pouvant être directement dispensées ou recommandées par des fournisseurs de soins primaires au Canada, comparativement à l’absence d’intervention, à un placebo ou aux soins habituels.</a:t>
            </a:r>
          </a:p>
          <a:p>
            <a:pPr marL="171450" indent="-171450">
              <a:buFont typeface="Arial"/>
              <a:buChar char="•"/>
            </a:pPr>
            <a:r>
              <a:rPr lang="fr-CA" dirty="0"/>
              <a:t>Afin de repérer les mises à jour des revues systématiques Cochrane incluses dans le guide de pratique clinique avant sa publication, nous avons effectué une recherche supplémentaire le 24 juin 2024 (annexe 2 du guide de pratique clinique).</a:t>
            </a:r>
          </a:p>
          <a:p>
            <a:pPr marL="0" indent="0">
              <a:buFont typeface="Arial"/>
              <a:buNone/>
            </a:pPr>
            <a:endParaRPr lang="fr-CA" dirty="0"/>
          </a:p>
          <a:p>
            <a:pPr marL="171450" indent="-171450">
              <a:buFont typeface="Arial"/>
              <a:buChar char="•"/>
            </a:pPr>
            <a:r>
              <a:rPr lang="fr-CA" dirty="0"/>
              <a:t>Lien vers la publication : </a:t>
            </a:r>
            <a:r>
              <a:rPr lang="en-CA" dirty="0">
                <a:hlinkClick r:id="rId3"/>
              </a:rPr>
              <a:t>https://systematicreviewsjournal.biomedcentral.com/articles/10.1186/s13643-024-02570-9</a:t>
            </a:r>
            <a:r>
              <a:rPr lang="en-CA" dirty="0"/>
              <a:t> </a:t>
            </a:r>
            <a:endParaRPr lang="fr-CA" dirty="0">
              <a:ea typeface="Calibri"/>
              <a:cs typeface="Calibri"/>
            </a:endParaRPr>
          </a:p>
        </p:txBody>
      </p:sp>
      <p:sp>
        <p:nvSpPr>
          <p:cNvPr id="4" name="Slide Number Placeholder 3"/>
          <p:cNvSpPr>
            <a:spLocks noGrp="1"/>
          </p:cNvSpPr>
          <p:nvPr>
            <p:ph type="sldNum" sz="quarter" idx="10"/>
          </p:nvPr>
        </p:nvSpPr>
        <p:spPr/>
        <p:txBody>
          <a:bodyPr/>
          <a:lstStyle/>
          <a:p>
            <a:fld id="{9344FC17-8036-4C17-99E3-36847C815777}" type="slidenum">
              <a:rPr lang="fr-CA" smtClean="0"/>
              <a:t>25</a:t>
            </a:fld>
            <a:endParaRPr lang="fr-CA" dirty="0"/>
          </a:p>
        </p:txBody>
      </p:sp>
    </p:spTree>
    <p:extLst>
      <p:ext uri="{BB962C8B-B14F-4D97-AF65-F5344CB8AC3E}">
        <p14:creationId xmlns:p14="http://schemas.microsoft.com/office/powerpoint/2010/main" val="3952175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5E71D-008B-CCDE-4C73-B39492D75B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2A02B3-A546-BA14-5D37-560AE5F9C1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C24631-ADB3-78CA-B76E-20FBA9566136}"/>
              </a:ext>
            </a:extLst>
          </p:cNvPr>
          <p:cNvSpPr>
            <a:spLocks noGrp="1"/>
          </p:cNvSpPr>
          <p:nvPr>
            <p:ph type="body" idx="1"/>
          </p:nvPr>
        </p:nvSpPr>
        <p:spPr/>
        <p:txBody>
          <a:bodyPr/>
          <a:lstStyle/>
          <a:p>
            <a:pPr marL="171450" indent="-171450">
              <a:buFont typeface="Arial"/>
              <a:buChar char="•"/>
            </a:pPr>
            <a:r>
              <a:rPr lang="fr-CA" dirty="0"/>
              <a:t>Nous avons ensuite procédé à une revue systématique des études originales sur les bénéfices et les préjudices associés aux interventions visant les cigarettes électroniques.</a:t>
            </a:r>
          </a:p>
          <a:p>
            <a:pPr marL="171450" indent="-171450">
              <a:buFont typeface="Arial"/>
              <a:buChar char="•"/>
            </a:pPr>
            <a:r>
              <a:rPr lang="fr-CA" dirty="0"/>
              <a:t>Bien que la revue systématique Cochrane soit maintenant une revue systématique en continu, ce n’était pas encore le cas lorsque nous avons élaboré notre protocole d’examen des données probantes.</a:t>
            </a:r>
          </a:p>
          <a:p>
            <a:pPr marL="171450" indent="-171450">
              <a:buFont typeface="Arial"/>
              <a:buChar char="•"/>
            </a:pPr>
            <a:r>
              <a:rPr lang="fr-CA" dirty="0">
                <a:cs typeface="Calibri"/>
              </a:rPr>
              <a:t>Les essais contrôlés randomisés comparant l’utilisation de cigarettes électroniques avec ou sans nicotine à un placebo, à une absence d’intervention ou aux soins habituels ont été retenus pour l'évaluation des bénéfices. Afin d’étudier les préjudices associés aux cigarettes électroniques, des essais randomisés et non randomisés, ainsi que des études observationnelles comparatives (c’est-à-dire des études de cohortes prospectives et rétrospectives et des études cas-témoins) ont été sélectionnés.</a:t>
            </a:r>
          </a:p>
          <a:p>
            <a:pPr marL="0" indent="0">
              <a:buFont typeface="Arial"/>
              <a:buNone/>
            </a:pPr>
            <a:endParaRPr lang="fr-CA" dirty="0"/>
          </a:p>
          <a:p>
            <a:pPr marL="171450" indent="-171450">
              <a:buFont typeface="Arial"/>
              <a:buChar char="•"/>
            </a:pPr>
            <a:r>
              <a:rPr lang="fr-CA" dirty="0">
                <a:ea typeface="Calibri"/>
                <a:cs typeface="Calibri"/>
              </a:rPr>
              <a:t>Lien vers la publication : </a:t>
            </a:r>
            <a:r>
              <a:rPr lang="fr-CA" dirty="0">
                <a:hlinkClick r:id="rId3"/>
              </a:rPr>
              <a:t>https://systematicreviewsjournal.biomedcentral.com/articles/10.1186/s13643-024-02572-7</a:t>
            </a:r>
            <a:endParaRPr lang="fr-CA" dirty="0">
              <a:ea typeface="Calibri"/>
              <a:cs typeface="Calibri"/>
            </a:endParaRPr>
          </a:p>
        </p:txBody>
      </p:sp>
      <p:sp>
        <p:nvSpPr>
          <p:cNvPr id="4" name="Slide Number Placeholder 3">
            <a:extLst>
              <a:ext uri="{FF2B5EF4-FFF2-40B4-BE49-F238E27FC236}">
                <a16:creationId xmlns:a16="http://schemas.microsoft.com/office/drawing/2014/main" id="{A3223580-D4AA-BBFA-1F37-40940592743A}"/>
              </a:ext>
            </a:extLst>
          </p:cNvPr>
          <p:cNvSpPr>
            <a:spLocks noGrp="1"/>
          </p:cNvSpPr>
          <p:nvPr>
            <p:ph type="sldNum" sz="quarter" idx="10"/>
          </p:nvPr>
        </p:nvSpPr>
        <p:spPr/>
        <p:txBody>
          <a:bodyPr/>
          <a:lstStyle/>
          <a:p>
            <a:fld id="{9344FC17-8036-4C17-99E3-36847C815777}" type="slidenum">
              <a:rPr lang="fr-CA" smtClean="0"/>
              <a:t>26</a:t>
            </a:fld>
            <a:endParaRPr lang="fr-CA" dirty="0"/>
          </a:p>
        </p:txBody>
      </p:sp>
    </p:spTree>
    <p:extLst>
      <p:ext uri="{BB962C8B-B14F-4D97-AF65-F5344CB8AC3E}">
        <p14:creationId xmlns:p14="http://schemas.microsoft.com/office/powerpoint/2010/main" val="1630612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EA49B-6759-0AF5-52C1-A3560871214D}"/>
            </a:ext>
          </a:extLst>
        </p:cNvPr>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FDC6A634-749C-24B4-9B58-0141DCE69DB6}"/>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725B1EBA-613B-44D8-FA14-03689ECC09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ea typeface="ヒラギノ角ゴ Pro W3" charset="-128"/>
              <a:cs typeface="Calibri"/>
            </a:endParaRPr>
          </a:p>
        </p:txBody>
      </p:sp>
      <p:sp>
        <p:nvSpPr>
          <p:cNvPr id="77828" name="Slide Number Placeholder 3">
            <a:extLst>
              <a:ext uri="{FF2B5EF4-FFF2-40B4-BE49-F238E27FC236}">
                <a16:creationId xmlns:a16="http://schemas.microsoft.com/office/drawing/2014/main" id="{458A542C-5AA9-90F4-EB39-5A83022B84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58255" indent="-291636" eaLnBrk="0" hangingPunct="0">
              <a:spcBef>
                <a:spcPct val="30000"/>
              </a:spcBef>
              <a:defRPr sz="1200">
                <a:solidFill>
                  <a:schemeClr val="tx1"/>
                </a:solidFill>
                <a:latin typeface="Calibri" pitchFamily="34" charset="0"/>
                <a:ea typeface="ヒラギノ角ゴ Pro W3" charset="-128"/>
              </a:defRPr>
            </a:lvl2pPr>
            <a:lvl3pPr marL="1166546" indent="-233309" eaLnBrk="0" hangingPunct="0">
              <a:spcBef>
                <a:spcPct val="30000"/>
              </a:spcBef>
              <a:defRPr sz="1200">
                <a:solidFill>
                  <a:schemeClr val="tx1"/>
                </a:solidFill>
                <a:latin typeface="Calibri" pitchFamily="34" charset="0"/>
                <a:ea typeface="ヒラギノ角ゴ Pro W3" charset="-128"/>
              </a:defRPr>
            </a:lvl3pPr>
            <a:lvl4pPr marL="1633164" indent="-233309" eaLnBrk="0" hangingPunct="0">
              <a:spcBef>
                <a:spcPct val="30000"/>
              </a:spcBef>
              <a:defRPr sz="1200">
                <a:solidFill>
                  <a:schemeClr val="tx1"/>
                </a:solidFill>
                <a:latin typeface="Calibri" pitchFamily="34" charset="0"/>
                <a:ea typeface="ヒラギノ角ゴ Pro W3" charset="-128"/>
              </a:defRPr>
            </a:lvl4pPr>
            <a:lvl5pPr marL="2099782" indent="-233309" eaLnBrk="0" hangingPunct="0">
              <a:spcBef>
                <a:spcPct val="30000"/>
              </a:spcBef>
              <a:defRPr sz="1200">
                <a:solidFill>
                  <a:schemeClr val="tx1"/>
                </a:solidFill>
                <a:latin typeface="Calibri" pitchFamily="34" charset="0"/>
                <a:ea typeface="ヒラギノ角ゴ Pro W3" charset="-128"/>
              </a:defRPr>
            </a:lvl5pPr>
            <a:lvl6pPr marL="2566401" indent="-233309" eaLnBrk="0" fontAlgn="base" hangingPunct="0">
              <a:spcBef>
                <a:spcPct val="30000"/>
              </a:spcBef>
              <a:spcAft>
                <a:spcPct val="0"/>
              </a:spcAft>
              <a:defRPr sz="1200">
                <a:solidFill>
                  <a:schemeClr val="tx1"/>
                </a:solidFill>
                <a:latin typeface="Calibri" pitchFamily="34" charset="0"/>
                <a:ea typeface="ヒラギノ角ゴ Pro W3" charset="-128"/>
              </a:defRPr>
            </a:lvl6pPr>
            <a:lvl7pPr marL="3033019" indent="-233309"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99637" indent="-233309"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966256" indent="-233309"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DC1BA8BC-1136-4EAB-96EE-D46BE4C6073B}" type="slidenum">
              <a:rPr lang="fr-CA" altLang="en-US" smtClean="0">
                <a:latin typeface="Arial" panose="020B0604020202020204" pitchFamily="34" charset="0"/>
              </a:rPr>
              <a:pPr>
                <a:spcBef>
                  <a:spcPct val="0"/>
                </a:spcBef>
              </a:pPr>
              <a:t>27</a:t>
            </a:fld>
            <a:endParaRPr lang="fr-CA" altLang="en-US" dirty="0">
              <a:latin typeface="Arial" panose="020B0604020202020204" pitchFamily="34" charset="0"/>
            </a:endParaRPr>
          </a:p>
        </p:txBody>
      </p:sp>
    </p:spTree>
    <p:extLst>
      <p:ext uri="{BB962C8B-B14F-4D97-AF65-F5344CB8AC3E}">
        <p14:creationId xmlns:p14="http://schemas.microsoft.com/office/powerpoint/2010/main" val="5947045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F4AC6-B3B8-E019-D4AE-48C1A44417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5E87BD-4E16-1EFB-0B7B-403F8B0FAF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7B875B-03C5-4E4A-7324-96D828C203F9}"/>
              </a:ext>
            </a:extLst>
          </p:cNvPr>
          <p:cNvSpPr>
            <a:spLocks noGrp="1"/>
          </p:cNvSpPr>
          <p:nvPr>
            <p:ph type="body" idx="1"/>
          </p:nvPr>
        </p:nvSpPr>
        <p:spPr/>
        <p:txBody>
          <a:bodyPr/>
          <a:lstStyle/>
          <a:p>
            <a:pPr marL="171450" indent="-171450">
              <a:buFont typeface="Arial"/>
              <a:buChar char="•"/>
              <a:defRPr/>
            </a:pPr>
            <a:r>
              <a:rPr lang="fr-CA" dirty="0">
                <a:ea typeface="+mn-ea"/>
                <a:cs typeface="Calibri"/>
              </a:rPr>
              <a:t>Nous avons utilisé une approche sous forme de « menu d’options », reconnaissant que </a:t>
            </a:r>
            <a:r>
              <a:rPr lang="fr-CA" dirty="0">
                <a:cs typeface="Calibri"/>
              </a:rPr>
              <a:t>la cessation tabagique est</a:t>
            </a:r>
            <a:r>
              <a:rPr lang="fr-CA" dirty="0">
                <a:ea typeface="+mn-ea"/>
                <a:cs typeface="Calibri"/>
              </a:rPr>
              <a:t> une décision hautement personnelle. Cela nous a permis de répertorier les options qui fonctionnent et celles qui ne fonctionnent pas, afin de mettre l’accent sur l’aide à la prise de </a:t>
            </a:r>
            <a:r>
              <a:rPr lang="fr-CA" dirty="0">
                <a:cs typeface="Calibri"/>
              </a:rPr>
              <a:t>décision</a:t>
            </a:r>
            <a:r>
              <a:rPr lang="fr-CA" dirty="0">
                <a:ea typeface="+mn-ea"/>
                <a:cs typeface="Calibri"/>
              </a:rPr>
              <a:t>.</a:t>
            </a:r>
          </a:p>
          <a:p>
            <a:pPr marL="171450" indent="-171450">
              <a:buFont typeface="Arial"/>
              <a:buChar char="•"/>
              <a:defRPr/>
            </a:pPr>
            <a:r>
              <a:rPr lang="fr-CA" dirty="0">
                <a:ea typeface="+mn-ea"/>
                <a:cs typeface="Calibri"/>
              </a:rPr>
              <a:t>Nous avons formulé des recommandations générales axées sur les types d’interventions, plutôt que sur les doses, la durée ou le classement de celles-ci. Il s’agit d’une approche intentionnelle du guide de pratique clinique et de notre méthode d’évaluation des données probantes. Les recommandations générales comprennent des interventions comportementales, pharmacothérapeutiques, combinées (comportementales et pharmacothérapeutiques) et liées aux cigarettes électroniques.</a:t>
            </a:r>
          </a:p>
          <a:p>
            <a:pPr marL="171450" indent="-171450">
              <a:buFont typeface="Arial"/>
              <a:buChar char="•"/>
              <a:defRPr/>
            </a:pPr>
            <a:r>
              <a:rPr lang="fr-CA" dirty="0">
                <a:ea typeface="+mn-ea"/>
                <a:cs typeface="Calibri"/>
              </a:rPr>
              <a:t>Le Groupe d’étude canadien </a:t>
            </a:r>
            <a:r>
              <a:rPr lang="fr-CA" dirty="0">
                <a:cs typeface="Calibri"/>
              </a:rPr>
              <a:t>a tenu compte</a:t>
            </a:r>
            <a:r>
              <a:rPr lang="fr-CA" dirty="0">
                <a:ea typeface="+mn-ea"/>
                <a:cs typeface="Calibri"/>
              </a:rPr>
              <a:t> </a:t>
            </a:r>
            <a:r>
              <a:rPr lang="fr-CA" dirty="0">
                <a:cs typeface="Calibri"/>
              </a:rPr>
              <a:t>du fait </a:t>
            </a:r>
            <a:r>
              <a:rPr lang="fr-CA" dirty="0">
                <a:ea typeface="+mn-ea"/>
                <a:cs typeface="Calibri"/>
              </a:rPr>
              <a:t>que de nombreuses personnes qui fument essaieront plusieurs interventions différentes avant de trouver celle qui leur convient. Ainsi, les préférences des patients (par exemple, le désir d’éviter les médicaments), exprimées dans le cadre d’une prise de décision partagée, sont plus susceptibles d’influencer les décisions en matière de cessation tabagique que la </a:t>
            </a:r>
            <a:r>
              <a:rPr lang="fr-CA" dirty="0">
                <a:cs typeface="Calibri"/>
              </a:rPr>
              <a:t>détermination des</a:t>
            </a:r>
            <a:r>
              <a:rPr lang="fr-CA" dirty="0">
                <a:ea typeface="+mn-ea"/>
                <a:cs typeface="Calibri"/>
              </a:rPr>
              <a:t> interventions </a:t>
            </a:r>
            <a:r>
              <a:rPr lang="fr-CA" dirty="0">
                <a:cs typeface="Calibri"/>
              </a:rPr>
              <a:t>optimales</a:t>
            </a:r>
            <a:r>
              <a:rPr lang="fr-CA" dirty="0">
                <a:ea typeface="+mn-ea"/>
                <a:cs typeface="Calibri"/>
              </a:rPr>
              <a:t>.</a:t>
            </a:r>
          </a:p>
          <a:p>
            <a:pPr marL="171450" indent="-171450">
              <a:buFont typeface="Arial"/>
              <a:buChar char="•"/>
              <a:defRPr/>
            </a:pPr>
            <a:r>
              <a:rPr lang="fr-CA" dirty="0">
                <a:ea typeface="+mn-ea"/>
                <a:cs typeface="Calibri"/>
              </a:rPr>
              <a:t>Ce guide de pratique clinique fournit donc une liste d’interventions fondées sur des données probantes qui peuvent être proposées ou recommandées par les </a:t>
            </a:r>
            <a:r>
              <a:rPr lang="fr-CA" dirty="0">
                <a:cs typeface="Calibri"/>
              </a:rPr>
              <a:t>fournisseurs</a:t>
            </a:r>
            <a:r>
              <a:rPr lang="fr-CA" dirty="0">
                <a:ea typeface="+mn-ea"/>
                <a:cs typeface="Calibri"/>
              </a:rPr>
              <a:t> </a:t>
            </a:r>
            <a:r>
              <a:rPr lang="fr-CA" dirty="0">
                <a:cs typeface="Calibri"/>
              </a:rPr>
              <a:t>de soins afin</a:t>
            </a:r>
            <a:r>
              <a:rPr lang="fr-CA" dirty="0">
                <a:ea typeface="+mn-ea"/>
                <a:cs typeface="Calibri"/>
              </a:rPr>
              <a:t> d’aider les adultes à choisir les options qui leur sont accessibles et qui correspondent le mieux à leurs valeurs et à leurs préférences.</a:t>
            </a:r>
            <a:endParaRPr lang="en-CA" dirty="0">
              <a:ea typeface="Calibri"/>
              <a:cs typeface="Calibri"/>
            </a:endParaRPr>
          </a:p>
        </p:txBody>
      </p:sp>
      <p:sp>
        <p:nvSpPr>
          <p:cNvPr id="4" name="Slide Number Placeholder 3">
            <a:extLst>
              <a:ext uri="{FF2B5EF4-FFF2-40B4-BE49-F238E27FC236}">
                <a16:creationId xmlns:a16="http://schemas.microsoft.com/office/drawing/2014/main" id="{9D41163C-0F0D-9C43-AC91-E17415DAE349}"/>
              </a:ext>
            </a:extLst>
          </p:cNvPr>
          <p:cNvSpPr>
            <a:spLocks noGrp="1"/>
          </p:cNvSpPr>
          <p:nvPr>
            <p:ph type="sldNum" sz="quarter" idx="10"/>
          </p:nvPr>
        </p:nvSpPr>
        <p:spPr/>
        <p:txBody>
          <a:bodyPr/>
          <a:lstStyle/>
          <a:p>
            <a:fld id="{9344FC17-8036-4C17-99E3-36847C815777}" type="slidenum">
              <a:rPr lang="fr-CA" smtClean="0"/>
              <a:t>28</a:t>
            </a:fld>
            <a:endParaRPr lang="fr-CA" dirty="0"/>
          </a:p>
        </p:txBody>
      </p:sp>
    </p:spTree>
    <p:extLst>
      <p:ext uri="{BB962C8B-B14F-4D97-AF65-F5344CB8AC3E}">
        <p14:creationId xmlns:p14="http://schemas.microsoft.com/office/powerpoint/2010/main" val="34004709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751A6-FF8D-1864-A7F2-2C0D35989D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F6E064-16C5-132E-73B6-ABC2D7D6A4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470E68-FD4B-6710-184A-CCC5A55906FC}"/>
              </a:ext>
            </a:extLst>
          </p:cNvPr>
          <p:cNvSpPr>
            <a:spLocks noGrp="1"/>
          </p:cNvSpPr>
          <p:nvPr>
            <p:ph type="body" idx="1"/>
          </p:nvPr>
        </p:nvSpPr>
        <p:spPr/>
        <p:txBody>
          <a:bodyPr/>
          <a:lstStyle/>
          <a:p>
            <a:r>
              <a:rPr lang="fr-CA" dirty="0">
                <a:cs typeface="+mn-lt"/>
              </a:rPr>
              <a:t>Recommandation principale : </a:t>
            </a:r>
          </a:p>
          <a:p>
            <a:r>
              <a:rPr lang="fr-CA" i="1" dirty="0">
                <a:cs typeface="+mn-lt"/>
              </a:rPr>
              <a:t>Dans le cadre de soins cliniques de qualité, les fournisseurs de soins doivent connaître le statut tabagique de leurs patients. Nous recommandons d’encourager toutes les personnes qui fument des cigarettes de tabac à arrêter, et de leur proposer une ou plusieurs des interventions de cessation recommandées (recommandation forte, certitude élevée). </a:t>
            </a:r>
            <a:r>
              <a:rPr lang="fr-CA" dirty="0">
                <a:cs typeface="+mn-lt"/>
              </a:rPr>
              <a:t>Les personnes qui fument devraient prendre part à la prise de décision concernant les interventions à mettre en œuvre. Dans le cadre d’une prise de décision partagée, les fournisseurs de soins s’engagent dans un processus collaboratif afin d’aider les personnes qui fument à faire des choix qui correspondent aux données probantes et à leurs propres valeurs et préférences.</a:t>
            </a:r>
            <a:endParaRPr lang="fr-CA" dirty="0">
              <a:ea typeface="Calibri"/>
              <a:cs typeface="Calibri"/>
            </a:endParaRPr>
          </a:p>
          <a:p>
            <a:endParaRPr lang="en-CA" i="1" dirty="0">
              <a:ea typeface="Calibri"/>
              <a:cs typeface="Calibri"/>
            </a:endParaRPr>
          </a:p>
        </p:txBody>
      </p:sp>
      <p:sp>
        <p:nvSpPr>
          <p:cNvPr id="4" name="Slide Number Placeholder 3">
            <a:extLst>
              <a:ext uri="{FF2B5EF4-FFF2-40B4-BE49-F238E27FC236}">
                <a16:creationId xmlns:a16="http://schemas.microsoft.com/office/drawing/2014/main" id="{FDE1FD45-99BD-8E4A-5E73-38ED75DD84AF}"/>
              </a:ext>
            </a:extLst>
          </p:cNvPr>
          <p:cNvSpPr>
            <a:spLocks noGrp="1"/>
          </p:cNvSpPr>
          <p:nvPr>
            <p:ph type="sldNum" sz="quarter" idx="10"/>
          </p:nvPr>
        </p:nvSpPr>
        <p:spPr/>
        <p:txBody>
          <a:bodyPr/>
          <a:lstStyle/>
          <a:p>
            <a:fld id="{9344FC17-8036-4C17-99E3-36847C815777}" type="slidenum">
              <a:rPr lang="fr-CA" smtClean="0"/>
              <a:t>29</a:t>
            </a:fld>
            <a:endParaRPr lang="fr-CA" dirty="0"/>
          </a:p>
        </p:txBody>
      </p:sp>
    </p:spTree>
    <p:extLst>
      <p:ext uri="{BB962C8B-B14F-4D97-AF65-F5344CB8AC3E}">
        <p14:creationId xmlns:p14="http://schemas.microsoft.com/office/powerpoint/2010/main" val="1687990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fr-CA" altLang="en-US" sz="1200" dirty="0">
                <a:cs typeface="Calibri"/>
              </a:rPr>
              <a:t>- </a:t>
            </a:r>
            <a:r>
              <a:rPr lang="fr-CA" altLang="en-US" dirty="0">
                <a:cs typeface="Calibri"/>
              </a:rPr>
              <a:t>Cette</a:t>
            </a:r>
            <a:r>
              <a:rPr lang="fr-CA" altLang="en-US" sz="1200" dirty="0">
                <a:cs typeface="Calibri"/>
              </a:rPr>
              <a:t> </a:t>
            </a:r>
            <a:r>
              <a:rPr lang="fr-CA" altLang="en-US" dirty="0">
                <a:cs typeface="Calibri"/>
              </a:rPr>
              <a:t>série de </a:t>
            </a:r>
            <a:r>
              <a:rPr lang="fr-CA" altLang="en-US" sz="1200" dirty="0">
                <a:cs typeface="Calibri"/>
              </a:rPr>
              <a:t>diapositives </a:t>
            </a:r>
            <a:r>
              <a:rPr lang="fr-CA" altLang="en-US" dirty="0">
                <a:cs typeface="Calibri"/>
              </a:rPr>
              <a:t>sera</a:t>
            </a:r>
            <a:r>
              <a:rPr lang="fr-CA" altLang="en-US" sz="1200" dirty="0">
                <a:cs typeface="Calibri"/>
              </a:rPr>
              <a:t> </a:t>
            </a:r>
            <a:r>
              <a:rPr lang="fr-CA" altLang="en-US" b="1" dirty="0">
                <a:cs typeface="Calibri"/>
              </a:rPr>
              <a:t>accessible</a:t>
            </a:r>
            <a:r>
              <a:rPr lang="fr-CA" altLang="en-US" sz="1200" b="1" dirty="0">
                <a:cs typeface="Calibri"/>
              </a:rPr>
              <a:t> au grand public </a:t>
            </a:r>
            <a:r>
              <a:rPr lang="fr-CA" altLang="en-US" sz="1200" dirty="0">
                <a:cs typeface="Calibri"/>
              </a:rPr>
              <a:t>à titre </a:t>
            </a:r>
            <a:r>
              <a:rPr lang="fr-CA" altLang="en-US" dirty="0">
                <a:cs typeface="Calibri"/>
              </a:rPr>
              <a:t>d’outil</a:t>
            </a:r>
            <a:r>
              <a:rPr lang="fr-CA" altLang="en-US" sz="1200" dirty="0">
                <a:cs typeface="Calibri"/>
              </a:rPr>
              <a:t> </a:t>
            </a:r>
            <a:r>
              <a:rPr lang="fr-CA" altLang="en-US" dirty="0">
                <a:cs typeface="Calibri"/>
              </a:rPr>
              <a:t>éducatif</a:t>
            </a:r>
            <a:r>
              <a:rPr lang="fr-CA" altLang="en-US" sz="1200" dirty="0">
                <a:cs typeface="Calibri"/>
              </a:rPr>
              <a:t> après la parution </a:t>
            </a:r>
            <a:r>
              <a:rPr lang="fr-CA" altLang="en-US" dirty="0">
                <a:cs typeface="Calibri"/>
              </a:rPr>
              <a:t>du</a:t>
            </a:r>
            <a:r>
              <a:rPr lang="fr-CA" altLang="en-US" baseline="0" dirty="0">
                <a:cs typeface="Calibri"/>
              </a:rPr>
              <a:t> </a:t>
            </a:r>
            <a:r>
              <a:rPr lang="fr-CA" altLang="en-US" dirty="0">
                <a:cs typeface="Calibri"/>
              </a:rPr>
              <a:t>guide de pratique clinique</a:t>
            </a:r>
            <a:r>
              <a:rPr lang="fr-CA" altLang="en-US" sz="1200" dirty="0">
                <a:cs typeface="Calibri"/>
              </a:rPr>
              <a:t> pour en favoriser la diffusion, l’adoption et la mise en œuvre dans la pratique des soins primaires.</a:t>
            </a:r>
            <a:endParaRPr lang="fr-FR" dirty="0"/>
          </a:p>
          <a:p>
            <a:pPr>
              <a:defRPr/>
            </a:pPr>
            <a:r>
              <a:rPr lang="fr-CA" dirty="0">
                <a:cs typeface="Calibri"/>
              </a:rPr>
              <a:t>- Les diapositives de cette présentation, en tout ou en partie, peuvent être utilisées en contexte éducatif. </a:t>
            </a:r>
          </a:p>
          <a:p>
            <a:pPr marL="0" indent="0">
              <a:buFontTx/>
              <a:buNone/>
              <a:defRPr/>
            </a:pPr>
            <a:r>
              <a:rPr lang="fr-CA" altLang="en-US" dirty="0">
                <a:ea typeface="ヒラギノ角ゴ Pro W3"/>
                <a:cs typeface="Calibri"/>
              </a:rPr>
              <a:t>- Les vues exprimées ne reflètent pas nécessairement la position officielle de l’Agence de la santé publique du Canada.</a:t>
            </a:r>
            <a:endParaRPr lang="en-US" altLang="en-US" dirty="0">
              <a:ea typeface="ヒラギノ角ゴ Pro W3"/>
              <a:cs typeface="Calibri"/>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58255" indent="-291636" eaLnBrk="0" hangingPunct="0">
              <a:spcBef>
                <a:spcPct val="30000"/>
              </a:spcBef>
              <a:defRPr sz="1200">
                <a:solidFill>
                  <a:schemeClr val="tx1"/>
                </a:solidFill>
                <a:latin typeface="Calibri" pitchFamily="34" charset="0"/>
                <a:ea typeface="ヒラギノ角ゴ Pro W3" charset="-128"/>
              </a:defRPr>
            </a:lvl2pPr>
            <a:lvl3pPr marL="1166546" indent="-233309" eaLnBrk="0" hangingPunct="0">
              <a:spcBef>
                <a:spcPct val="30000"/>
              </a:spcBef>
              <a:defRPr sz="1200">
                <a:solidFill>
                  <a:schemeClr val="tx1"/>
                </a:solidFill>
                <a:latin typeface="Calibri" pitchFamily="34" charset="0"/>
                <a:ea typeface="ヒラギノ角ゴ Pro W3" charset="-128"/>
              </a:defRPr>
            </a:lvl3pPr>
            <a:lvl4pPr marL="1633164" indent="-233309" eaLnBrk="0" hangingPunct="0">
              <a:spcBef>
                <a:spcPct val="30000"/>
              </a:spcBef>
              <a:defRPr sz="1200">
                <a:solidFill>
                  <a:schemeClr val="tx1"/>
                </a:solidFill>
                <a:latin typeface="Calibri" pitchFamily="34" charset="0"/>
                <a:ea typeface="ヒラギノ角ゴ Pro W3" charset="-128"/>
              </a:defRPr>
            </a:lvl4pPr>
            <a:lvl5pPr marL="2099782" indent="-233309" eaLnBrk="0" hangingPunct="0">
              <a:spcBef>
                <a:spcPct val="30000"/>
              </a:spcBef>
              <a:defRPr sz="1200">
                <a:solidFill>
                  <a:schemeClr val="tx1"/>
                </a:solidFill>
                <a:latin typeface="Calibri" pitchFamily="34" charset="0"/>
                <a:ea typeface="ヒラギノ角ゴ Pro W3" charset="-128"/>
              </a:defRPr>
            </a:lvl5pPr>
            <a:lvl6pPr marL="2566401" indent="-233309" eaLnBrk="0" fontAlgn="base" hangingPunct="0">
              <a:spcBef>
                <a:spcPct val="30000"/>
              </a:spcBef>
              <a:spcAft>
                <a:spcPct val="0"/>
              </a:spcAft>
              <a:defRPr sz="1200">
                <a:solidFill>
                  <a:schemeClr val="tx1"/>
                </a:solidFill>
                <a:latin typeface="Calibri" pitchFamily="34" charset="0"/>
                <a:ea typeface="ヒラギノ角ゴ Pro W3" charset="-128"/>
              </a:defRPr>
            </a:lvl6pPr>
            <a:lvl7pPr marL="3033019" indent="-233309"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99637" indent="-233309"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966256" indent="-233309"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EDBC28DC-DAAE-46F2-A018-39355D5B85A0}" type="slidenum">
              <a:rPr lang="fr-CA" altLang="en-US" smtClean="0">
                <a:latin typeface="Arial" panose="020B0604020202020204" pitchFamily="34" charset="0"/>
              </a:rPr>
              <a:pPr>
                <a:spcBef>
                  <a:spcPct val="0"/>
                </a:spcBef>
              </a:pPr>
              <a:t>3</a:t>
            </a:fld>
            <a:endParaRPr lang="fr-CA" altLang="en-US" dirty="0">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213EB-8AB8-5174-5EB3-0F4292D205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3D8972-FCF4-FDF1-EDAD-5F40EADE62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4B90D4-BC8F-3112-8D2C-3BDD3FA9B09C}"/>
              </a:ext>
            </a:extLst>
          </p:cNvPr>
          <p:cNvSpPr>
            <a:spLocks noGrp="1"/>
          </p:cNvSpPr>
          <p:nvPr>
            <p:ph type="body" idx="1"/>
          </p:nvPr>
        </p:nvSpPr>
        <p:spPr/>
        <p:txBody>
          <a:bodyPr/>
          <a:lstStyle/>
          <a:p>
            <a:r>
              <a:rPr lang="fr-CA" dirty="0">
                <a:ea typeface="+mn-ea"/>
                <a:cs typeface="Calibri"/>
              </a:rPr>
              <a:t>Ceci résume notre approche et nos recommandations dans un langage </a:t>
            </a:r>
            <a:r>
              <a:rPr lang="fr-CA" dirty="0">
                <a:cs typeface="Calibri"/>
              </a:rPr>
              <a:t>courant, non</a:t>
            </a:r>
            <a:r>
              <a:rPr lang="fr-CA" dirty="0">
                <a:ea typeface="+mn-ea"/>
                <a:cs typeface="Calibri"/>
              </a:rPr>
              <a:t> spécifique au cadre GRADE.</a:t>
            </a:r>
            <a:endParaRPr lang="fr-CA" dirty="0">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E9C9F308-FF3E-D920-0BBD-62EAC7B789D4}"/>
              </a:ext>
            </a:extLst>
          </p:cNvPr>
          <p:cNvSpPr>
            <a:spLocks noGrp="1"/>
          </p:cNvSpPr>
          <p:nvPr>
            <p:ph type="sldNum" sz="quarter" idx="10"/>
          </p:nvPr>
        </p:nvSpPr>
        <p:spPr/>
        <p:txBody>
          <a:bodyPr/>
          <a:lstStyle/>
          <a:p>
            <a:fld id="{9344FC17-8036-4C17-99E3-36847C815777}" type="slidenum">
              <a:rPr lang="fr-CA" smtClean="0"/>
              <a:t>30</a:t>
            </a:fld>
            <a:endParaRPr lang="fr-CA" dirty="0"/>
          </a:p>
        </p:txBody>
      </p:sp>
    </p:spTree>
    <p:extLst>
      <p:ext uri="{BB962C8B-B14F-4D97-AF65-F5344CB8AC3E}">
        <p14:creationId xmlns:p14="http://schemas.microsoft.com/office/powerpoint/2010/main" val="26804245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fr-CA" dirty="0">
                <a:cs typeface="Calibri"/>
              </a:rPr>
              <a:t>Le Groupe d’étude canadien recommande fortement les conseils prodigués par des professionnels en soins primaires, les séances de counseling individuelles ou en groupe par un conseiller formé en cessation tabagique (en personne ou par téléphone), les interventions par messagerie texte et les ressources d’auto-assistance.</a:t>
            </a:r>
          </a:p>
          <a:p>
            <a:pPr marL="285750" indent="-285750">
              <a:buFont typeface="Arial"/>
              <a:buChar char="•"/>
            </a:pPr>
            <a:r>
              <a:rPr lang="fr-CA" dirty="0"/>
              <a:t>Toutes ces mesures apportent au moins un léger bénéfice en matière de cessation tabagique et présentent peu ou pas de préjudices (plus d’informations sur le rapport bénéfices/préjudices à venir).</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344FC17-8036-4C17-99E3-36847C815777}" type="slidenum">
              <a:rPr lang="fr-CA" smtClean="0"/>
              <a:t>31</a:t>
            </a:fld>
            <a:endParaRPr lang="fr-CA" dirty="0"/>
          </a:p>
        </p:txBody>
      </p:sp>
    </p:spTree>
    <p:extLst>
      <p:ext uri="{BB962C8B-B14F-4D97-AF65-F5344CB8AC3E}">
        <p14:creationId xmlns:p14="http://schemas.microsoft.com/office/powerpoint/2010/main" val="4453916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3B54E-89C6-E4EB-6014-479107CECD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0279A-4617-BB7E-3047-237D83A26A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0ED7DB-2EDC-E5F3-1277-EC92B7DEF9EE}"/>
              </a:ext>
            </a:extLst>
          </p:cNvPr>
          <p:cNvSpPr>
            <a:spLocks noGrp="1"/>
          </p:cNvSpPr>
          <p:nvPr>
            <p:ph type="body" idx="1"/>
          </p:nvPr>
        </p:nvSpPr>
        <p:spPr/>
        <p:txBody>
          <a:bodyPr/>
          <a:lstStyle/>
          <a:p>
            <a:pPr marL="285750" indent="-285750">
              <a:buFont typeface="Arial"/>
              <a:buChar char="•"/>
            </a:pPr>
            <a:r>
              <a:rPr lang="fr-CA" dirty="0">
                <a:ea typeface="+mn-ea"/>
                <a:cs typeface="Calibri"/>
              </a:rPr>
              <a:t>Nous recommandons fortement la thérapie de remplacement de la nicotine, la </a:t>
            </a:r>
            <a:r>
              <a:rPr lang="fr-CA" dirty="0" err="1">
                <a:ea typeface="+mn-ea"/>
                <a:cs typeface="Calibri"/>
              </a:rPr>
              <a:t>varénicline</a:t>
            </a:r>
            <a:r>
              <a:rPr lang="fr-CA" dirty="0">
                <a:ea typeface="+mn-ea"/>
                <a:cs typeface="Calibri"/>
              </a:rPr>
              <a:t>, le </a:t>
            </a:r>
            <a:r>
              <a:rPr lang="fr-CA" dirty="0" err="1">
                <a:ea typeface="+mn-ea"/>
                <a:cs typeface="Calibri"/>
              </a:rPr>
              <a:t>bupropion</a:t>
            </a:r>
            <a:r>
              <a:rPr lang="fr-CA" dirty="0">
                <a:ea typeface="+mn-ea"/>
                <a:cs typeface="Calibri"/>
              </a:rPr>
              <a:t> et la cytisine comme options pharmacothérapeutiques.</a:t>
            </a:r>
          </a:p>
          <a:p>
            <a:pPr marL="285750" indent="-285750">
              <a:buFont typeface="Arial"/>
              <a:buChar char="•"/>
            </a:pPr>
            <a:r>
              <a:rPr lang="fr-CA" dirty="0">
                <a:ea typeface="+mn-ea"/>
                <a:cs typeface="Calibri"/>
              </a:rPr>
              <a:t>Elles ont toutes </a:t>
            </a:r>
            <a:r>
              <a:rPr lang="fr-CA" dirty="0">
                <a:cs typeface="Calibri"/>
              </a:rPr>
              <a:t>eu un effet positif sur le</a:t>
            </a:r>
            <a:r>
              <a:rPr lang="fr-CA" dirty="0">
                <a:ea typeface="+mn-ea"/>
                <a:cs typeface="Calibri"/>
              </a:rPr>
              <a:t> taux de cessation tabagique, avec certains préjudices ou effets indésirables potentiels (plus d’informations à ce sujet dans les diapositives suivantes).</a:t>
            </a:r>
          </a:p>
          <a:p>
            <a:pPr marL="285750" indent="-285750">
              <a:buFont typeface="Arial"/>
              <a:buChar char="•"/>
            </a:pPr>
            <a:r>
              <a:rPr lang="fr-CA" dirty="0">
                <a:ea typeface="+mn-ea"/>
                <a:cs typeface="Calibri"/>
              </a:rPr>
              <a:t>La cytisine est un alcaloïde d’origine végétale utilisé en Europe depuis les années 1960 pour aider à arrêter de fumer. Elle est offerte en vente libre au Canada en tant que produit de santé naturel et agit selon le même mécanisme que la </a:t>
            </a:r>
            <a:r>
              <a:rPr lang="fr-CA" dirty="0" err="1">
                <a:ea typeface="+mn-ea"/>
                <a:cs typeface="Calibri"/>
              </a:rPr>
              <a:t>varénicline</a:t>
            </a:r>
            <a:r>
              <a:rPr lang="fr-CA" dirty="0">
                <a:ea typeface="+mn-ea"/>
                <a:cs typeface="Calibri"/>
              </a:rPr>
              <a:t>.</a:t>
            </a:r>
            <a:endParaRPr lang="en-US" dirty="0">
              <a:ea typeface="+mn-ea"/>
              <a:cs typeface="Calibri"/>
            </a:endParaRPr>
          </a:p>
        </p:txBody>
      </p:sp>
      <p:sp>
        <p:nvSpPr>
          <p:cNvPr id="4" name="Slide Number Placeholder 3">
            <a:extLst>
              <a:ext uri="{FF2B5EF4-FFF2-40B4-BE49-F238E27FC236}">
                <a16:creationId xmlns:a16="http://schemas.microsoft.com/office/drawing/2014/main" id="{4E01C551-9BFD-B834-DBB3-DA90B2458E60}"/>
              </a:ext>
            </a:extLst>
          </p:cNvPr>
          <p:cNvSpPr>
            <a:spLocks noGrp="1"/>
          </p:cNvSpPr>
          <p:nvPr>
            <p:ph type="sldNum" sz="quarter" idx="5"/>
          </p:nvPr>
        </p:nvSpPr>
        <p:spPr/>
        <p:txBody>
          <a:bodyPr/>
          <a:lstStyle/>
          <a:p>
            <a:fld id="{9344FC17-8036-4C17-99E3-36847C815777}" type="slidenum">
              <a:rPr lang="fr-CA" smtClean="0"/>
              <a:t>32</a:t>
            </a:fld>
            <a:endParaRPr lang="fr-CA" dirty="0"/>
          </a:p>
        </p:txBody>
      </p:sp>
    </p:spTree>
    <p:extLst>
      <p:ext uri="{BB962C8B-B14F-4D97-AF65-F5344CB8AC3E}">
        <p14:creationId xmlns:p14="http://schemas.microsoft.com/office/powerpoint/2010/main" val="37058512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23986-9FA9-EBB2-20BF-718579901E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F4CE3D-B244-F0CF-F315-200AE61728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E067C6-6261-08D0-DCB3-1D4FFE26D858}"/>
              </a:ext>
            </a:extLst>
          </p:cNvPr>
          <p:cNvSpPr>
            <a:spLocks noGrp="1"/>
          </p:cNvSpPr>
          <p:nvPr>
            <p:ph type="body" idx="1"/>
          </p:nvPr>
        </p:nvSpPr>
        <p:spPr/>
        <p:txBody>
          <a:bodyPr/>
          <a:lstStyle/>
          <a:p>
            <a:pPr marL="285750" indent="-285750">
              <a:buFont typeface="Arial"/>
              <a:buChar char="•"/>
            </a:pPr>
            <a:r>
              <a:rPr lang="fr-CA" dirty="0">
                <a:ea typeface="+mn-ea"/>
                <a:cs typeface="Calibri"/>
              </a:rPr>
              <a:t>Nous recommandons fortement les interventions combinant des approches comportementales et les options pharmacothérapeutiques déjà mentionnées.</a:t>
            </a:r>
            <a:endParaRPr lang="fr-CA" dirty="0">
              <a:ea typeface="Calibri"/>
              <a:cs typeface="Calibri"/>
            </a:endParaRPr>
          </a:p>
        </p:txBody>
      </p:sp>
      <p:sp>
        <p:nvSpPr>
          <p:cNvPr id="4" name="Slide Number Placeholder 3">
            <a:extLst>
              <a:ext uri="{FF2B5EF4-FFF2-40B4-BE49-F238E27FC236}">
                <a16:creationId xmlns:a16="http://schemas.microsoft.com/office/drawing/2014/main" id="{6A06017F-13F3-1DBC-F66E-06E59188A27D}"/>
              </a:ext>
            </a:extLst>
          </p:cNvPr>
          <p:cNvSpPr>
            <a:spLocks noGrp="1"/>
          </p:cNvSpPr>
          <p:nvPr>
            <p:ph type="sldNum" sz="quarter" idx="5"/>
          </p:nvPr>
        </p:nvSpPr>
        <p:spPr/>
        <p:txBody>
          <a:bodyPr/>
          <a:lstStyle/>
          <a:p>
            <a:fld id="{9344FC17-8036-4C17-99E3-36847C815777}" type="slidenum">
              <a:rPr lang="fr-CA" smtClean="0"/>
              <a:t>33</a:t>
            </a:fld>
            <a:endParaRPr lang="fr-CA" dirty="0"/>
          </a:p>
        </p:txBody>
      </p:sp>
    </p:spTree>
    <p:extLst>
      <p:ext uri="{BB962C8B-B14F-4D97-AF65-F5344CB8AC3E}">
        <p14:creationId xmlns:p14="http://schemas.microsoft.com/office/powerpoint/2010/main" val="1180557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A633A-EDD4-F64E-BBBD-FE4EE7329E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21DB2A-03BB-7240-4721-24F6A7BAA8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E6A455-184A-30EA-4F9C-1421450B0EE1}"/>
              </a:ext>
            </a:extLst>
          </p:cNvPr>
          <p:cNvSpPr>
            <a:spLocks noGrp="1"/>
          </p:cNvSpPr>
          <p:nvPr>
            <p:ph type="body" idx="1"/>
          </p:nvPr>
        </p:nvSpPr>
        <p:spPr/>
        <p:txBody>
          <a:bodyPr/>
          <a:lstStyle/>
          <a:p>
            <a:pPr marL="285750" indent="-285750">
              <a:buFont typeface="Arial"/>
              <a:buChar char="•"/>
            </a:pPr>
            <a:r>
              <a:rPr lang="fr-CA" dirty="0">
                <a:ea typeface="+mn-ea"/>
                <a:cs typeface="Calibri"/>
              </a:rPr>
              <a:t>En ce qui concerne les interventions sur ordinateur ou en ligne au moyen de programmes interactifs (c’est-à-dire un échange bidirectionnel d’informations entre la personne et l’application, par opposition à l’</a:t>
            </a:r>
            <a:r>
              <a:rPr lang="fr-CA" dirty="0" err="1">
                <a:ea typeface="+mn-ea"/>
                <a:cs typeface="Calibri"/>
              </a:rPr>
              <a:t>autoassistance</a:t>
            </a:r>
            <a:r>
              <a:rPr lang="fr-CA" dirty="0">
                <a:ea typeface="+mn-ea"/>
                <a:cs typeface="Calibri"/>
              </a:rPr>
              <a:t> en ligne), l’ampleur des bénéfices dépendait de la mise en place ou non d’un soutien comportemental supplémentaire.</a:t>
            </a:r>
          </a:p>
          <a:p>
            <a:pPr marL="285750" indent="-285750">
              <a:buFont typeface="Arial"/>
              <a:buChar char="•"/>
            </a:pPr>
            <a:r>
              <a:rPr lang="fr-CA" dirty="0">
                <a:ea typeface="+mn-ea"/>
                <a:cs typeface="Calibri"/>
              </a:rPr>
              <a:t>Nous recommandons les programmes interactifs sur ordinateur apportant un soutien supplémentaire, mais déconseillons ceux qui ne proposent pas ce service.</a:t>
            </a:r>
            <a:endParaRPr lang="fr-CA" dirty="0">
              <a:ea typeface="Calibri"/>
              <a:cs typeface="Calibri"/>
            </a:endParaRPr>
          </a:p>
        </p:txBody>
      </p:sp>
      <p:sp>
        <p:nvSpPr>
          <p:cNvPr id="4" name="Slide Number Placeholder 3">
            <a:extLst>
              <a:ext uri="{FF2B5EF4-FFF2-40B4-BE49-F238E27FC236}">
                <a16:creationId xmlns:a16="http://schemas.microsoft.com/office/drawing/2014/main" id="{AAF0E262-1C12-D706-1FD7-3565D7AC146F}"/>
              </a:ext>
            </a:extLst>
          </p:cNvPr>
          <p:cNvSpPr>
            <a:spLocks noGrp="1"/>
          </p:cNvSpPr>
          <p:nvPr>
            <p:ph type="sldNum" sz="quarter" idx="5"/>
          </p:nvPr>
        </p:nvSpPr>
        <p:spPr/>
        <p:txBody>
          <a:bodyPr/>
          <a:lstStyle/>
          <a:p>
            <a:fld id="{9344FC17-8036-4C17-99E3-36847C815777}" type="slidenum">
              <a:rPr lang="fr-CA" smtClean="0"/>
              <a:t>34</a:t>
            </a:fld>
            <a:endParaRPr lang="fr-CA" dirty="0"/>
          </a:p>
        </p:txBody>
      </p:sp>
    </p:spTree>
    <p:extLst>
      <p:ext uri="{BB962C8B-B14F-4D97-AF65-F5344CB8AC3E}">
        <p14:creationId xmlns:p14="http://schemas.microsoft.com/office/powerpoint/2010/main" val="16075695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9DA48-4167-A3F7-D599-DB5E95ED49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481F2B-8834-DFB3-C7C6-81F82C7355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BBAE2F-8D6A-D79C-8707-F14528788C17}"/>
              </a:ext>
            </a:extLst>
          </p:cNvPr>
          <p:cNvSpPr>
            <a:spLocks noGrp="1"/>
          </p:cNvSpPr>
          <p:nvPr>
            <p:ph type="body" idx="1"/>
          </p:nvPr>
        </p:nvSpPr>
        <p:spPr/>
        <p:txBody>
          <a:bodyPr/>
          <a:lstStyle/>
          <a:p>
            <a:pPr>
              <a:buFont typeface="Arial"/>
              <a:buChar char="•"/>
            </a:pPr>
            <a:r>
              <a:rPr lang="fr-CA" dirty="0"/>
              <a:t> Nous déconseillons fortement plusieurs interventions.</a:t>
            </a:r>
          </a:p>
          <a:p>
            <a:pPr marL="171450" indent="-171450">
              <a:buFont typeface="Arial"/>
              <a:buChar char="•"/>
            </a:pPr>
            <a:r>
              <a:rPr lang="fr-CA" dirty="0">
                <a:cs typeface="Calibri"/>
              </a:rPr>
              <a:t>Ces interventions sont associées à peu ou pas de bénéfices, ou on ne peut vraiment pas affirmer avec certitude qu’elles sont efficaces pour aider les gens à cesser de fumer.</a:t>
            </a:r>
          </a:p>
          <a:p>
            <a:pPr marL="171450" indent="-171450">
              <a:buFont typeface="Arial"/>
              <a:buChar char="•"/>
            </a:pPr>
            <a:r>
              <a:rPr lang="fr-CA" dirty="0">
                <a:cs typeface="Calibri"/>
              </a:rPr>
              <a:t>L'échec des tentatives d’arrêter de fumer et la poursuite du tabagisme comportent des risques pour la santé, compte tenu de l’exposition prolongée à la fumée de tabac.</a:t>
            </a:r>
          </a:p>
          <a:p>
            <a:pPr marL="171450" indent="-171450">
              <a:buFont typeface="Arial"/>
              <a:buChar char="•"/>
            </a:pPr>
            <a:r>
              <a:rPr lang="fr-CA" dirty="0">
                <a:cs typeface="Calibri"/>
              </a:rPr>
              <a:t>Il est fortement recommandé de ne pas recourir au millepertuis et à la S-adénosyl-L-méthionine en raison de l’absence de bénéfice démontré, des implications sur le plan des ressources et des coûts de renonciation liés au fait d’avoir recours à ces interventions plutôt qu’à des interventions dont l’efficacité est avérée.</a:t>
            </a:r>
          </a:p>
          <a:p>
            <a:pPr marL="171450" indent="-171450">
              <a:buFont typeface="Arial"/>
              <a:buChar char="•"/>
            </a:pPr>
            <a:r>
              <a:rPr lang="fr-CA" dirty="0">
                <a:cs typeface="Calibri"/>
              </a:rPr>
              <a:t>Les données probantes sur les effets de la plupart des autres thérapies en matière de cessation tabagique par rapport à un placebo ou à un faux traitement étaient associées à un très faible degré de certitude. Dans le cas de l’acupuncture, les bénéfices seraient faibles, voire inexistants. Il est donc fortement recommandé de ne pas proposer ces interventions pour les mêmes raisons.</a:t>
            </a:r>
          </a:p>
          <a:p>
            <a:pPr marL="171450" indent="-171450">
              <a:buFont typeface="Arial"/>
              <a:buChar char="•"/>
            </a:pPr>
            <a:r>
              <a:rPr lang="fr-CA" dirty="0">
                <a:cs typeface="Calibri"/>
              </a:rPr>
              <a:t>Ce guide de pratique clinique déconseille l’utilisation d’interventions en l’absence de preuve d’efficacité; les fournisseurs de soins devraient encourager les personnes qui fument à choisir une intervention recommandée sans les décourager d’essayer d’arrêter de fumer.</a:t>
            </a:r>
            <a:endParaRPr lang="en-CA" dirty="0">
              <a:ea typeface="Calibri"/>
              <a:cs typeface="Calibri"/>
            </a:endParaRPr>
          </a:p>
        </p:txBody>
      </p:sp>
      <p:sp>
        <p:nvSpPr>
          <p:cNvPr id="4" name="Slide Number Placeholder 3">
            <a:extLst>
              <a:ext uri="{FF2B5EF4-FFF2-40B4-BE49-F238E27FC236}">
                <a16:creationId xmlns:a16="http://schemas.microsoft.com/office/drawing/2014/main" id="{2BD7A000-EEA2-44D1-F649-85E6309A8004}"/>
              </a:ext>
            </a:extLst>
          </p:cNvPr>
          <p:cNvSpPr>
            <a:spLocks noGrp="1"/>
          </p:cNvSpPr>
          <p:nvPr>
            <p:ph type="sldNum" sz="quarter" idx="10"/>
          </p:nvPr>
        </p:nvSpPr>
        <p:spPr/>
        <p:txBody>
          <a:bodyPr/>
          <a:lstStyle/>
          <a:p>
            <a:fld id="{9344FC17-8036-4C17-99E3-36847C815777}" type="slidenum">
              <a:rPr lang="fr-CA" smtClean="0"/>
              <a:t>35</a:t>
            </a:fld>
            <a:endParaRPr lang="fr-CA" dirty="0"/>
          </a:p>
        </p:txBody>
      </p:sp>
    </p:spTree>
    <p:extLst>
      <p:ext uri="{BB962C8B-B14F-4D97-AF65-F5344CB8AC3E}">
        <p14:creationId xmlns:p14="http://schemas.microsoft.com/office/powerpoint/2010/main" val="36262768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DB183-FA77-0D68-D7BC-1319D6A905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D7063A-2A9C-3644-D5F6-D70F4E8354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3E80D0-202E-E8EB-8FA8-B121131862BE}"/>
              </a:ext>
            </a:extLst>
          </p:cNvPr>
          <p:cNvSpPr>
            <a:spLocks noGrp="1"/>
          </p:cNvSpPr>
          <p:nvPr>
            <p:ph type="body" idx="1"/>
          </p:nvPr>
        </p:nvSpPr>
        <p:spPr/>
        <p:txBody>
          <a:bodyPr/>
          <a:lstStyle/>
          <a:p>
            <a:r>
              <a:rPr lang="fr-CA" dirty="0">
                <a:ea typeface="+mn-ea"/>
                <a:cs typeface="Calibri"/>
              </a:rPr>
              <a:t>Cette diapositive résume les diapositives précédentes et présente notre réponse à la première question du guide de pratique clinique, à la lumière de notre </a:t>
            </a:r>
            <a:r>
              <a:rPr lang="fr-CA" dirty="0">
                <a:cs typeface="Calibri"/>
              </a:rPr>
              <a:t>prise en compte des</a:t>
            </a:r>
            <a:r>
              <a:rPr lang="fr-CA" dirty="0">
                <a:ea typeface="+mn-ea"/>
                <a:cs typeface="Calibri"/>
              </a:rPr>
              <a:t> bénéfices et des préjudices. Nous aborderons maintenant la question des cigarettes électroniques.</a:t>
            </a:r>
            <a:endParaRPr lang="en-US" dirty="0">
              <a:ea typeface="Calibri"/>
              <a:cs typeface="Calibri"/>
            </a:endParaRPr>
          </a:p>
        </p:txBody>
      </p:sp>
      <p:sp>
        <p:nvSpPr>
          <p:cNvPr id="4" name="Slide Number Placeholder 3">
            <a:extLst>
              <a:ext uri="{FF2B5EF4-FFF2-40B4-BE49-F238E27FC236}">
                <a16:creationId xmlns:a16="http://schemas.microsoft.com/office/drawing/2014/main" id="{01ABF4C6-B453-ABE3-B220-0D1F6E129CDD}"/>
              </a:ext>
            </a:extLst>
          </p:cNvPr>
          <p:cNvSpPr>
            <a:spLocks noGrp="1"/>
          </p:cNvSpPr>
          <p:nvPr>
            <p:ph type="sldNum" sz="quarter" idx="10"/>
          </p:nvPr>
        </p:nvSpPr>
        <p:spPr/>
        <p:txBody>
          <a:bodyPr/>
          <a:lstStyle/>
          <a:p>
            <a:fld id="{9344FC17-8036-4C17-99E3-36847C815777}" type="slidenum">
              <a:rPr lang="fr-CA" smtClean="0"/>
              <a:t>36</a:t>
            </a:fld>
            <a:endParaRPr lang="fr-CA" dirty="0"/>
          </a:p>
        </p:txBody>
      </p:sp>
    </p:spTree>
    <p:extLst>
      <p:ext uri="{BB962C8B-B14F-4D97-AF65-F5344CB8AC3E}">
        <p14:creationId xmlns:p14="http://schemas.microsoft.com/office/powerpoint/2010/main" val="39400661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D2A87-3D62-675B-6D08-AB29B99E2CEE}"/>
            </a:ext>
          </a:extLst>
        </p:cNvPr>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FD1B4999-41A7-4613-3574-29878E238437}"/>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812CF2F9-8598-4CCC-7B68-EC93BE0695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a:ea typeface="ヒラギノ角ゴ Pro W3" charset="-128"/>
              <a:cs typeface="Calibri"/>
            </a:endParaRPr>
          </a:p>
        </p:txBody>
      </p:sp>
      <p:sp>
        <p:nvSpPr>
          <p:cNvPr id="77828" name="Slide Number Placeholder 3">
            <a:extLst>
              <a:ext uri="{FF2B5EF4-FFF2-40B4-BE49-F238E27FC236}">
                <a16:creationId xmlns:a16="http://schemas.microsoft.com/office/drawing/2014/main" id="{39558537-FC1E-EB0F-70C2-426AB1FD52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58255" indent="-291636" eaLnBrk="0" hangingPunct="0">
              <a:spcBef>
                <a:spcPct val="30000"/>
              </a:spcBef>
              <a:defRPr sz="1200">
                <a:solidFill>
                  <a:schemeClr val="tx1"/>
                </a:solidFill>
                <a:latin typeface="Calibri" pitchFamily="34" charset="0"/>
                <a:ea typeface="ヒラギノ角ゴ Pro W3" charset="-128"/>
              </a:defRPr>
            </a:lvl2pPr>
            <a:lvl3pPr marL="1166546" indent="-233309" eaLnBrk="0" hangingPunct="0">
              <a:spcBef>
                <a:spcPct val="30000"/>
              </a:spcBef>
              <a:defRPr sz="1200">
                <a:solidFill>
                  <a:schemeClr val="tx1"/>
                </a:solidFill>
                <a:latin typeface="Calibri" pitchFamily="34" charset="0"/>
                <a:ea typeface="ヒラギノ角ゴ Pro W3" charset="-128"/>
              </a:defRPr>
            </a:lvl3pPr>
            <a:lvl4pPr marL="1633164" indent="-233309" eaLnBrk="0" hangingPunct="0">
              <a:spcBef>
                <a:spcPct val="30000"/>
              </a:spcBef>
              <a:defRPr sz="1200">
                <a:solidFill>
                  <a:schemeClr val="tx1"/>
                </a:solidFill>
                <a:latin typeface="Calibri" pitchFamily="34" charset="0"/>
                <a:ea typeface="ヒラギノ角ゴ Pro W3" charset="-128"/>
              </a:defRPr>
            </a:lvl4pPr>
            <a:lvl5pPr marL="2099782" indent="-233309" eaLnBrk="0" hangingPunct="0">
              <a:spcBef>
                <a:spcPct val="30000"/>
              </a:spcBef>
              <a:defRPr sz="1200">
                <a:solidFill>
                  <a:schemeClr val="tx1"/>
                </a:solidFill>
                <a:latin typeface="Calibri" pitchFamily="34" charset="0"/>
                <a:ea typeface="ヒラギノ角ゴ Pro W3" charset="-128"/>
              </a:defRPr>
            </a:lvl5pPr>
            <a:lvl6pPr marL="2566401" indent="-233309" eaLnBrk="0" fontAlgn="base" hangingPunct="0">
              <a:spcBef>
                <a:spcPct val="30000"/>
              </a:spcBef>
              <a:spcAft>
                <a:spcPct val="0"/>
              </a:spcAft>
              <a:defRPr sz="1200">
                <a:solidFill>
                  <a:schemeClr val="tx1"/>
                </a:solidFill>
                <a:latin typeface="Calibri" pitchFamily="34" charset="0"/>
                <a:ea typeface="ヒラギノ角ゴ Pro W3" charset="-128"/>
              </a:defRPr>
            </a:lvl6pPr>
            <a:lvl7pPr marL="3033019" indent="-233309"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99637" indent="-233309"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966256" indent="-233309"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DC1BA8BC-1136-4EAB-96EE-D46BE4C6073B}" type="slidenum">
              <a:rPr lang="fr-CA" altLang="en-US" smtClean="0">
                <a:latin typeface="Arial" panose="020B0604020202020204" pitchFamily="34" charset="0"/>
              </a:rPr>
              <a:pPr>
                <a:spcBef>
                  <a:spcPct val="0"/>
                </a:spcBef>
              </a:pPr>
              <a:t>37</a:t>
            </a:fld>
            <a:endParaRPr lang="fr-CA" altLang="en-US" dirty="0">
              <a:latin typeface="Arial" panose="020B0604020202020204" pitchFamily="34" charset="0"/>
            </a:endParaRPr>
          </a:p>
        </p:txBody>
      </p:sp>
    </p:spTree>
    <p:extLst>
      <p:ext uri="{BB962C8B-B14F-4D97-AF65-F5344CB8AC3E}">
        <p14:creationId xmlns:p14="http://schemas.microsoft.com/office/powerpoint/2010/main" val="30568832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95E8F-7E93-D309-069F-1CF553146E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F5D3FC-531B-CFDB-EC4F-A1F93853A3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23E582-0C63-7679-71BA-7B815C4E6049}"/>
              </a:ext>
            </a:extLst>
          </p:cNvPr>
          <p:cNvSpPr>
            <a:spLocks noGrp="1"/>
          </p:cNvSpPr>
          <p:nvPr>
            <p:ph type="body" idx="1"/>
          </p:nvPr>
        </p:nvSpPr>
        <p:spPr/>
        <p:txBody>
          <a:bodyPr/>
          <a:lstStyle/>
          <a:p>
            <a:pPr marL="285750" indent="-285750">
              <a:buFont typeface="Arial"/>
              <a:buChar char="•"/>
            </a:pPr>
            <a:r>
              <a:rPr lang="fr-CA" dirty="0">
                <a:ea typeface="+mn-ea"/>
                <a:cs typeface="Calibri"/>
              </a:rPr>
              <a:t>Dans sa revue, le Groupe d’étude canadien reconnaît </a:t>
            </a:r>
            <a:r>
              <a:rPr lang="fr-CA" dirty="0">
                <a:cs typeface="Calibri"/>
              </a:rPr>
              <a:t>que le choix de recourir aux cigarettes électroniques doit s’accompagner de</a:t>
            </a:r>
            <a:r>
              <a:rPr lang="fr-CA" dirty="0">
                <a:ea typeface="+mn-ea"/>
                <a:cs typeface="Calibri"/>
              </a:rPr>
              <a:t> certaines mises en garde et considérations importantes.</a:t>
            </a:r>
          </a:p>
          <a:p>
            <a:pPr marL="285750" indent="-285750">
              <a:buFont typeface="Arial"/>
              <a:buChar char="•"/>
            </a:pPr>
            <a:r>
              <a:rPr lang="fr-CA" dirty="0">
                <a:ea typeface="+mn-ea"/>
                <a:cs typeface="Calibri"/>
              </a:rPr>
              <a:t>Des données probantes attestent de son efficacité pour la cessation tabagique, et peu de préjudices ont été observés à court terme (nous en discuterons dans les diapositives suivantes).</a:t>
            </a:r>
          </a:p>
          <a:p>
            <a:pPr marL="285750" indent="-285750">
              <a:buFont typeface="Arial"/>
              <a:buChar char="•"/>
            </a:pPr>
            <a:r>
              <a:rPr lang="fr-CA" dirty="0">
                <a:ea typeface="+mn-ea"/>
                <a:cs typeface="Calibri"/>
              </a:rPr>
              <a:t>De nombreuses personnes utilisent déjà la cigarette électronique pour tenter d’arrêter de fumer. Pour ces personnes, le choix peut se </a:t>
            </a:r>
            <a:r>
              <a:rPr lang="fr-CA" dirty="0">
                <a:cs typeface="Calibri"/>
              </a:rPr>
              <a:t>faire </a:t>
            </a:r>
            <a:r>
              <a:rPr lang="fr-CA" dirty="0">
                <a:ea typeface="+mn-ea"/>
                <a:cs typeface="Calibri"/>
              </a:rPr>
              <a:t>entre</a:t>
            </a:r>
            <a:r>
              <a:rPr lang="fr-CA" dirty="0">
                <a:cs typeface="Calibri"/>
              </a:rPr>
              <a:t> deux options :</a:t>
            </a:r>
            <a:r>
              <a:rPr lang="fr-CA" dirty="0">
                <a:ea typeface="+mn-ea"/>
                <a:cs typeface="Calibri"/>
              </a:rPr>
              <a:t> essayer d’arrêter à l’aide de la cigarette électronique et des recommandations et du soutien d’un </a:t>
            </a:r>
            <a:r>
              <a:rPr lang="fr-CA" dirty="0">
                <a:cs typeface="Calibri"/>
              </a:rPr>
              <a:t>fournisseur</a:t>
            </a:r>
            <a:r>
              <a:rPr lang="fr-CA" dirty="0">
                <a:ea typeface="+mn-ea"/>
                <a:cs typeface="Calibri"/>
              </a:rPr>
              <a:t> de soins, ou le faire seules sans conseils éclairés.</a:t>
            </a:r>
          </a:p>
          <a:p>
            <a:pPr marL="285750" indent="-285750">
              <a:buFont typeface="Arial"/>
              <a:buChar char="•"/>
            </a:pPr>
            <a:r>
              <a:rPr lang="fr-CA" dirty="0">
                <a:ea typeface="+mn-ea"/>
                <a:cs typeface="Calibri"/>
              </a:rPr>
              <a:t>Le Groupe d’étude canadien a également évalué les préoccupations liées à la poursuite du tabagisme et aux effets nocifs bien établis qui en découlent, par rapport à l’option consistant à arrêter à l’aide de la cigarette électronique.</a:t>
            </a:r>
            <a:endParaRPr lang="en-US" dirty="0">
              <a:ea typeface="Calibri"/>
              <a:cs typeface="Calibri"/>
            </a:endParaRPr>
          </a:p>
        </p:txBody>
      </p:sp>
      <p:sp>
        <p:nvSpPr>
          <p:cNvPr id="4" name="Slide Number Placeholder 3">
            <a:extLst>
              <a:ext uri="{FF2B5EF4-FFF2-40B4-BE49-F238E27FC236}">
                <a16:creationId xmlns:a16="http://schemas.microsoft.com/office/drawing/2014/main" id="{436C4E85-E567-A17D-4144-94EA1B295494}"/>
              </a:ext>
            </a:extLst>
          </p:cNvPr>
          <p:cNvSpPr>
            <a:spLocks noGrp="1"/>
          </p:cNvSpPr>
          <p:nvPr>
            <p:ph type="sldNum" sz="quarter" idx="5"/>
          </p:nvPr>
        </p:nvSpPr>
        <p:spPr/>
        <p:txBody>
          <a:bodyPr/>
          <a:lstStyle/>
          <a:p>
            <a:fld id="{9344FC17-8036-4C17-99E3-36847C815777}" type="slidenum">
              <a:rPr lang="fr-CA" smtClean="0"/>
              <a:t>38</a:t>
            </a:fld>
            <a:endParaRPr lang="fr-CA" dirty="0"/>
          </a:p>
        </p:txBody>
      </p:sp>
    </p:spTree>
    <p:extLst>
      <p:ext uri="{BB962C8B-B14F-4D97-AF65-F5344CB8AC3E}">
        <p14:creationId xmlns:p14="http://schemas.microsoft.com/office/powerpoint/2010/main" val="38881937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B2D51-952B-7749-F259-739F0EF304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370252-9E5F-1F07-A0CD-5C4D99F60B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A00CFC-43D2-16D9-5848-4707B606076E}"/>
              </a:ext>
            </a:extLst>
          </p:cNvPr>
          <p:cNvSpPr>
            <a:spLocks noGrp="1"/>
          </p:cNvSpPr>
          <p:nvPr>
            <p:ph type="body" idx="1"/>
          </p:nvPr>
        </p:nvSpPr>
        <p:spPr/>
        <p:txBody>
          <a:bodyPr/>
          <a:lstStyle/>
          <a:p>
            <a:pPr marL="285750" indent="-285750">
              <a:buFont typeface="Arial"/>
              <a:buChar char="•"/>
            </a:pPr>
            <a:r>
              <a:rPr lang="fr-CA" dirty="0">
                <a:ea typeface="+mn-ea"/>
                <a:cs typeface="Calibri"/>
              </a:rPr>
              <a:t>Plusieurs préoccupations et incertitudes subsistent, notamment l’absence de données à long terme sur les préjudices. Cela est important, car plusieurs études montrent que les personnes qui utilisent la cigarette électronique pour arrêter de fumer continuent souvent à l’utiliser à long terme. Les préjudices ou les effets indésirables potentiels ont été jugés importants pour la prise de décision tant par le Groupe d’étude canadien que par les patients.</a:t>
            </a:r>
          </a:p>
          <a:p>
            <a:pPr marL="285750" indent="-285750">
              <a:buFont typeface="Arial"/>
              <a:buChar char="•"/>
            </a:pPr>
            <a:r>
              <a:rPr lang="fr-CA" dirty="0">
                <a:ea typeface="+mn-ea"/>
                <a:cs typeface="Calibri"/>
              </a:rPr>
              <a:t>Certaines données suggèrent que les personnes qui tentent d’arrêter de fumer à l’aide de la cigarette électronique </a:t>
            </a:r>
            <a:r>
              <a:rPr lang="fr-CA" dirty="0">
                <a:cs typeface="Calibri"/>
              </a:rPr>
              <a:t>seraient plus</a:t>
            </a:r>
            <a:r>
              <a:rPr lang="fr-CA" dirty="0">
                <a:ea typeface="+mn-ea"/>
                <a:cs typeface="Calibri"/>
              </a:rPr>
              <a:t> susceptibles de rechuter, et la double utilisation est courante.</a:t>
            </a:r>
          </a:p>
          <a:p>
            <a:pPr marL="285750" indent="-285750">
              <a:buFont typeface="Arial"/>
              <a:buChar char="•"/>
            </a:pPr>
            <a:r>
              <a:rPr lang="fr-CA" dirty="0">
                <a:ea typeface="+mn-ea"/>
                <a:cs typeface="Calibri"/>
              </a:rPr>
              <a:t>Les </a:t>
            </a:r>
            <a:r>
              <a:rPr lang="fr-CA" dirty="0">
                <a:cs typeface="Calibri"/>
              </a:rPr>
              <a:t>fournisseurs de soins ne</a:t>
            </a:r>
            <a:r>
              <a:rPr lang="fr-CA" dirty="0">
                <a:ea typeface="+mn-ea"/>
                <a:cs typeface="Calibri"/>
              </a:rPr>
              <a:t> peuvent pas orienter les patients vers une cigarette électronique approuvée dont la préparation est vérifiée (par exemple, concernant la concentration en nicotine et </a:t>
            </a:r>
            <a:r>
              <a:rPr lang="fr-CA" dirty="0">
                <a:cs typeface="Calibri"/>
              </a:rPr>
              <a:t>la présence d’autres</a:t>
            </a:r>
            <a:r>
              <a:rPr lang="fr-CA" dirty="0">
                <a:ea typeface="+mn-ea"/>
                <a:cs typeface="Calibri"/>
              </a:rPr>
              <a:t> excipients ou additifs), de sorte que les personnes utiliseront ce qui est offert sur le marché récréatif.</a:t>
            </a:r>
          </a:p>
          <a:p>
            <a:pPr marL="285750" indent="-285750">
              <a:buFont typeface="Arial"/>
              <a:buChar char="•"/>
            </a:pPr>
            <a:r>
              <a:rPr lang="fr-CA" dirty="0">
                <a:ea typeface="+mn-ea"/>
                <a:cs typeface="Calibri"/>
              </a:rPr>
              <a:t>Selon le Groupe d’étude canadien, la normalisation des cigarettes électroniques comme approche de sevrage tabagique à l’échelle de la population </a:t>
            </a:r>
            <a:r>
              <a:rPr lang="fr-CA" dirty="0">
                <a:cs typeface="Calibri"/>
              </a:rPr>
              <a:t>pourrait avoir</a:t>
            </a:r>
            <a:r>
              <a:rPr lang="fr-CA" dirty="0">
                <a:ea typeface="+mn-ea"/>
                <a:cs typeface="Calibri"/>
              </a:rPr>
              <a:t> des effets </a:t>
            </a:r>
            <a:r>
              <a:rPr lang="fr-CA" dirty="0">
                <a:cs typeface="Calibri"/>
              </a:rPr>
              <a:t>encore indéterminés sur</a:t>
            </a:r>
            <a:r>
              <a:rPr lang="fr-CA" dirty="0">
                <a:ea typeface="+mn-ea"/>
                <a:cs typeface="Calibri"/>
              </a:rPr>
              <a:t> la santé publique et la société. Il craint que cela puisse, par exemple, </a:t>
            </a:r>
            <a:r>
              <a:rPr lang="fr-CA" dirty="0">
                <a:cs typeface="Calibri"/>
              </a:rPr>
              <a:t>faire augmenter</a:t>
            </a:r>
            <a:r>
              <a:rPr lang="fr-CA" dirty="0">
                <a:ea typeface="+mn-ea"/>
                <a:cs typeface="Calibri"/>
              </a:rPr>
              <a:t> involontairement le recours au vapotage chez les jeunes et la dépendance à la nicotine dans la population générale.</a:t>
            </a:r>
          </a:p>
          <a:p>
            <a:pPr marL="285750" indent="-285750">
              <a:buFont typeface="Arial"/>
              <a:buChar char="•"/>
            </a:pPr>
            <a:r>
              <a:rPr lang="fr-CA" dirty="0">
                <a:ea typeface="+mn-ea"/>
                <a:cs typeface="Calibri"/>
              </a:rPr>
              <a:t>Par ailleurs, il existe d’autres solutions sécuritaires et éprouvées.</a:t>
            </a:r>
            <a:endParaRPr lang="fr-CA" dirty="0">
              <a:ea typeface="Calibri"/>
              <a:cs typeface="Calibri"/>
            </a:endParaRPr>
          </a:p>
        </p:txBody>
      </p:sp>
      <p:sp>
        <p:nvSpPr>
          <p:cNvPr id="4" name="Slide Number Placeholder 3">
            <a:extLst>
              <a:ext uri="{FF2B5EF4-FFF2-40B4-BE49-F238E27FC236}">
                <a16:creationId xmlns:a16="http://schemas.microsoft.com/office/drawing/2014/main" id="{1AD81634-6A65-3F32-E1F3-A7C645F86D3A}"/>
              </a:ext>
            </a:extLst>
          </p:cNvPr>
          <p:cNvSpPr>
            <a:spLocks noGrp="1"/>
          </p:cNvSpPr>
          <p:nvPr>
            <p:ph type="sldNum" sz="quarter" idx="5"/>
          </p:nvPr>
        </p:nvSpPr>
        <p:spPr/>
        <p:txBody>
          <a:bodyPr/>
          <a:lstStyle/>
          <a:p>
            <a:fld id="{9344FC17-8036-4C17-99E3-36847C815777}" type="slidenum">
              <a:rPr lang="fr-CA" smtClean="0"/>
              <a:t>39</a:t>
            </a:fld>
            <a:endParaRPr lang="fr-CA" dirty="0"/>
          </a:p>
        </p:txBody>
      </p:sp>
    </p:spTree>
    <p:extLst>
      <p:ext uri="{BB962C8B-B14F-4D97-AF65-F5344CB8AC3E}">
        <p14:creationId xmlns:p14="http://schemas.microsoft.com/office/powerpoint/2010/main" val="2867434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fr-CA" dirty="0">
                <a:ea typeface="Calibri"/>
                <a:cs typeface="Calibri"/>
              </a:rPr>
              <a:t>Le Groupe d’étude canadien est un groupe indépendant d'au plus 15 bénévoles qui élaborent des guides de pratique clinique en soins de santé primaires.</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fr-CA" dirty="0">
                <a:ea typeface="Calibri"/>
                <a:cs typeface="Calibri"/>
              </a:rPr>
              <a:t>Notre mandat est d’élaborer des</a:t>
            </a:r>
            <a:r>
              <a:rPr lang="fr-CA" sz="1200" dirty="0">
                <a:latin typeface="Arial"/>
                <a:cs typeface="+mn-cs"/>
              </a:rPr>
              <a:t> guides de pratique clinique fondées sur des données probantes appuyant la prestation de soins de santé préventifs par les fournisseurs de soins primaires</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fr-CA" sz="1200" dirty="0">
                <a:latin typeface="Arial"/>
                <a:cs typeface="+mn-cs"/>
              </a:rPr>
              <a:t>Notre objectif est d’améliorer la santé de la population canadienne grâce à des guides</a:t>
            </a:r>
            <a:r>
              <a:rPr lang="fr-CA" sz="1200" baseline="0" dirty="0">
                <a:latin typeface="Arial"/>
                <a:cs typeface="+mn-cs"/>
              </a:rPr>
              <a:t> de pratique clinique fond</a:t>
            </a:r>
            <a:r>
              <a:rPr lang="fr-CA" sz="1200" dirty="0">
                <a:latin typeface="Arial"/>
                <a:cs typeface="+mn-cs"/>
              </a:rPr>
              <a:t>é</a:t>
            </a:r>
            <a:r>
              <a:rPr lang="fr-CA" sz="1200" baseline="0" dirty="0">
                <a:latin typeface="Arial"/>
                <a:cs typeface="+mn-cs"/>
              </a:rPr>
              <a:t>s </a:t>
            </a:r>
            <a:r>
              <a:rPr lang="fr-CA" sz="1200" dirty="0">
                <a:latin typeface="Arial"/>
                <a:cs typeface="+mn-cs"/>
              </a:rPr>
              <a:t>sur des données probantes pour les soins de santé primaires.</a:t>
            </a:r>
          </a:p>
          <a:p>
            <a:pPr marL="285750" indent="-285750">
              <a:buFont typeface="Arial"/>
              <a:buChar char="•"/>
            </a:pPr>
            <a:endParaRPr lang="fr-CA" dirty="0">
              <a:ea typeface="Calibri"/>
              <a:cs typeface="Calibri"/>
            </a:endParaRPr>
          </a:p>
          <a:p>
            <a:pPr marL="171450" indent="-171450">
              <a:buFontTx/>
              <a:buChar char="-"/>
            </a:pPr>
            <a:endParaRPr lang="en-CA" dirty="0">
              <a:ea typeface="Calibri"/>
              <a:cs typeface="Calibri"/>
            </a:endParaRPr>
          </a:p>
        </p:txBody>
      </p:sp>
      <p:sp>
        <p:nvSpPr>
          <p:cNvPr id="4" name="Slide Number Placeholder 3"/>
          <p:cNvSpPr>
            <a:spLocks noGrp="1"/>
          </p:cNvSpPr>
          <p:nvPr>
            <p:ph type="sldNum" sz="quarter" idx="10"/>
          </p:nvPr>
        </p:nvSpPr>
        <p:spPr/>
        <p:txBody>
          <a:bodyPr/>
          <a:lstStyle/>
          <a:p>
            <a:fld id="{9344FC17-8036-4C17-99E3-36847C815777}" type="slidenum">
              <a:rPr lang="fr-CA" smtClean="0"/>
              <a:t>4</a:t>
            </a:fld>
            <a:endParaRPr lang="fr-CA" dirty="0"/>
          </a:p>
        </p:txBody>
      </p:sp>
    </p:spTree>
    <p:extLst>
      <p:ext uri="{BB962C8B-B14F-4D97-AF65-F5344CB8AC3E}">
        <p14:creationId xmlns:p14="http://schemas.microsoft.com/office/powerpoint/2010/main" val="38689322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i="1" dirty="0">
                <a:cs typeface="Calibri"/>
              </a:rPr>
              <a:t>Nous déconseillons l’utilisation de la cigarette électronique pour arrêter de fumer, sauf dans certaines circonstances (recommandation conditionnelle, certitude faible).</a:t>
            </a:r>
            <a:endParaRPr lang="fr-CA" dirty="0">
              <a:cs typeface="Calibri"/>
            </a:endParaRPr>
          </a:p>
          <a:p>
            <a:r>
              <a:rPr lang="fr-CA" dirty="0">
                <a:cs typeface="Calibri"/>
              </a:rPr>
              <a:t>Pour les personnes qui ont déjà essayé sans succès d’autres interventions, qui ne souhaitent pas essayer d’autres interventions ou qui expriment une forte préférence, les praticiens peuvent entamer un processus de prise de décision partagée concernant l’utilisation éventuelle de la cigarette électronique, avec ou sans nicotine.</a:t>
            </a:r>
          </a:p>
          <a:p>
            <a:pPr marL="285750" indent="-285750">
              <a:buFont typeface="Arial,Sans-Serif"/>
              <a:buChar char="•"/>
            </a:pPr>
            <a:r>
              <a:rPr lang="fr-CA" dirty="0">
                <a:cs typeface="Calibri"/>
              </a:rPr>
              <a:t>Le Groupe d’étude canadien émet une recommandation conditionnelle contre l’utilisation de la cigarette électronique pour arrêter de fumer (par opposition à une recommandation forte contre son utilisation) en raison des préjudices bien établis associés à la poursuite du tabagisme et du fait que certaines personnes pourraient être prêtes à essayer d’arrêter de fumer avec les cigarettes électroniques, mais pas avec d’autres stratégies. De nombreuses personnes utilisent déjà la cigarette électronique pour essayer d’arrêter de fumer. Pour elles, le choix peut se faire entre deux options : essayer d’arrêter de fumer à l’aide de la cigarette électronique et des recommandations et du soutien d’un professionnel de santé, ou le faire seules sans conseils éclairés.</a:t>
            </a:r>
          </a:p>
          <a:p>
            <a:pPr marL="285750" indent="-285750">
              <a:buFont typeface="Arial,Sans-Serif"/>
              <a:buChar char="•"/>
            </a:pPr>
            <a:r>
              <a:rPr lang="fr-CA" dirty="0">
                <a:cs typeface="Calibri"/>
              </a:rPr>
              <a:t>Le Groupe d’étude canadien recommande de ne pas encourager l’utilisation de la cigarette électronique comme intervention de sevrage tabagique pour la plupart des gens, mais d’orienter plutôt les personnes qui fument vers d’autres interventions dont l’efficacité est avérée (c’est-à-dire qu’elles font l’objet d’une recommandation forte). Toutefois, l’utilisation de la cigarette électronique peut être envisagée pour certaines personnes à la suite d’un processus de prise de décision partagée avec un fournisseur de soins primaires.</a:t>
            </a:r>
          </a:p>
          <a:p>
            <a:pPr marL="285750" indent="-285750">
              <a:buFont typeface="Arial,Sans-Serif"/>
              <a:buChar char="•"/>
            </a:pPr>
            <a:endParaRPr lang="fr-CA" dirty="0">
              <a:ea typeface="Calibri"/>
              <a:cs typeface="+mn-lt"/>
            </a:endParaRPr>
          </a:p>
          <a:p>
            <a:endParaRPr lang="fr-CA" dirty="0">
              <a:ea typeface="Calibri"/>
              <a:cs typeface="+mn-lt"/>
            </a:endParaRPr>
          </a:p>
          <a:p>
            <a:br>
              <a:rPr lang="fr-CA" dirty="0">
                <a:cs typeface="+mn-lt"/>
              </a:rPr>
            </a:br>
            <a:endParaRPr lang="fr-CA"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344FC17-8036-4C17-99E3-36847C815777}" type="slidenum">
              <a:rPr lang="fr-CA" smtClean="0"/>
              <a:t>40</a:t>
            </a:fld>
            <a:endParaRPr lang="fr-CA" dirty="0"/>
          </a:p>
        </p:txBody>
      </p:sp>
    </p:spTree>
    <p:extLst>
      <p:ext uri="{BB962C8B-B14F-4D97-AF65-F5344CB8AC3E}">
        <p14:creationId xmlns:p14="http://schemas.microsoft.com/office/powerpoint/2010/main" val="15949323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cs typeface="Calibri"/>
              </a:rPr>
              <a:t>Les personnes qui choisissent d’arrêter de fumer avec la cigarette électronique devraient être informées des incertitudes associées à ce produit, soit l’absence de produits thérapeutiques approuvés aux préparations uniformes, l’absence de données à long terme sur la sécurité et le fait que l’utilisation continue de cigarettes électroniques contenant de la nicotine ne traite pas la dépendance à la nicotine, qui continue d’être consommée.</a:t>
            </a:r>
          </a:p>
          <a:p>
            <a:endParaRPr lang="fr-CA" dirty="0"/>
          </a:p>
          <a:p>
            <a:r>
              <a:rPr lang="fr-CA" dirty="0"/>
              <a:t>Remarque : Ce</a:t>
            </a:r>
            <a:r>
              <a:rPr lang="fr-CA" baseline="0" dirty="0"/>
              <a:t> </a:t>
            </a:r>
            <a:r>
              <a:rPr lang="fr-CA" dirty="0"/>
              <a:t>guide de pratique clinique n’aborde pas l’évaluation des bénéfices ou des préjudices associés aux sachets de nicotine pour le sevrage tabagique, car ces informations n’étaient pas disponibles lors de son élaboration.</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344FC17-8036-4C17-99E3-36847C815777}" type="slidenum">
              <a:rPr lang="fr-CA" smtClean="0"/>
              <a:t>41</a:t>
            </a:fld>
            <a:endParaRPr lang="fr-CA" dirty="0"/>
          </a:p>
        </p:txBody>
      </p:sp>
    </p:spTree>
    <p:extLst>
      <p:ext uri="{BB962C8B-B14F-4D97-AF65-F5344CB8AC3E}">
        <p14:creationId xmlns:p14="http://schemas.microsoft.com/office/powerpoint/2010/main" val="35444388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8BE22-4C41-1B2C-3253-7483B018ECAC}"/>
            </a:ext>
          </a:extLst>
        </p:cNvPr>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98E8A8C9-3172-1976-B28D-E2C94FCF45E6}"/>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D69DCD37-FC0A-BA32-8491-4C95D19A1D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ea typeface="ヒラギノ角ゴ Pro W3" charset="-128"/>
              <a:cs typeface="Calibri"/>
            </a:endParaRPr>
          </a:p>
        </p:txBody>
      </p:sp>
      <p:sp>
        <p:nvSpPr>
          <p:cNvPr id="77828" name="Slide Number Placeholder 3">
            <a:extLst>
              <a:ext uri="{FF2B5EF4-FFF2-40B4-BE49-F238E27FC236}">
                <a16:creationId xmlns:a16="http://schemas.microsoft.com/office/drawing/2014/main" id="{06124B43-F69B-CC1E-578E-EE997828DD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58255" indent="-291636" eaLnBrk="0" hangingPunct="0">
              <a:spcBef>
                <a:spcPct val="30000"/>
              </a:spcBef>
              <a:defRPr sz="1200">
                <a:solidFill>
                  <a:schemeClr val="tx1"/>
                </a:solidFill>
                <a:latin typeface="Calibri" pitchFamily="34" charset="0"/>
                <a:ea typeface="ヒラギノ角ゴ Pro W3" charset="-128"/>
              </a:defRPr>
            </a:lvl2pPr>
            <a:lvl3pPr marL="1166546" indent="-233309" eaLnBrk="0" hangingPunct="0">
              <a:spcBef>
                <a:spcPct val="30000"/>
              </a:spcBef>
              <a:defRPr sz="1200">
                <a:solidFill>
                  <a:schemeClr val="tx1"/>
                </a:solidFill>
                <a:latin typeface="Calibri" pitchFamily="34" charset="0"/>
                <a:ea typeface="ヒラギノ角ゴ Pro W3" charset="-128"/>
              </a:defRPr>
            </a:lvl3pPr>
            <a:lvl4pPr marL="1633164" indent="-233309" eaLnBrk="0" hangingPunct="0">
              <a:spcBef>
                <a:spcPct val="30000"/>
              </a:spcBef>
              <a:defRPr sz="1200">
                <a:solidFill>
                  <a:schemeClr val="tx1"/>
                </a:solidFill>
                <a:latin typeface="Calibri" pitchFamily="34" charset="0"/>
                <a:ea typeface="ヒラギノ角ゴ Pro W3" charset="-128"/>
              </a:defRPr>
            </a:lvl4pPr>
            <a:lvl5pPr marL="2099782" indent="-233309" eaLnBrk="0" hangingPunct="0">
              <a:spcBef>
                <a:spcPct val="30000"/>
              </a:spcBef>
              <a:defRPr sz="1200">
                <a:solidFill>
                  <a:schemeClr val="tx1"/>
                </a:solidFill>
                <a:latin typeface="Calibri" pitchFamily="34" charset="0"/>
                <a:ea typeface="ヒラギノ角ゴ Pro W3" charset="-128"/>
              </a:defRPr>
            </a:lvl5pPr>
            <a:lvl6pPr marL="2566401" indent="-233309" eaLnBrk="0" fontAlgn="base" hangingPunct="0">
              <a:spcBef>
                <a:spcPct val="30000"/>
              </a:spcBef>
              <a:spcAft>
                <a:spcPct val="0"/>
              </a:spcAft>
              <a:defRPr sz="1200">
                <a:solidFill>
                  <a:schemeClr val="tx1"/>
                </a:solidFill>
                <a:latin typeface="Calibri" pitchFamily="34" charset="0"/>
                <a:ea typeface="ヒラギノ角ゴ Pro W3" charset="-128"/>
              </a:defRPr>
            </a:lvl6pPr>
            <a:lvl7pPr marL="3033019" indent="-233309"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99637" indent="-233309"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966256" indent="-233309"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DC1BA8BC-1136-4EAB-96EE-D46BE4C6073B}" type="slidenum">
              <a:rPr lang="fr-CA" altLang="en-US" smtClean="0">
                <a:latin typeface="Arial" panose="020B0604020202020204" pitchFamily="34" charset="0"/>
              </a:rPr>
              <a:pPr>
                <a:spcBef>
                  <a:spcPct val="0"/>
                </a:spcBef>
              </a:pPr>
              <a:t>42</a:t>
            </a:fld>
            <a:endParaRPr lang="fr-CA" altLang="en-US" dirty="0">
              <a:latin typeface="Arial" panose="020B0604020202020204" pitchFamily="34" charset="0"/>
            </a:endParaRPr>
          </a:p>
        </p:txBody>
      </p:sp>
    </p:spTree>
    <p:extLst>
      <p:ext uri="{BB962C8B-B14F-4D97-AF65-F5344CB8AC3E}">
        <p14:creationId xmlns:p14="http://schemas.microsoft.com/office/powerpoint/2010/main" val="9528804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solidFill>
                  <a:srgbClr val="333333"/>
                </a:solidFill>
                <a:cs typeface="Calibri"/>
              </a:rPr>
              <a:t>Nous avons examiné plusieurs autres recommandations formulées par des organismes au Canada et ailleurs dans le monde.</a:t>
            </a:r>
          </a:p>
          <a:p>
            <a:endParaRPr lang="fr-CA" dirty="0">
              <a:solidFill>
                <a:srgbClr val="333333"/>
              </a:solidFill>
            </a:endParaRPr>
          </a:p>
          <a:p>
            <a:r>
              <a:rPr lang="fr-CA" dirty="0">
                <a:solidFill>
                  <a:srgbClr val="333333"/>
                </a:solidFill>
              </a:rPr>
              <a:t>Lignes directrices du CAN-ADAPPT (</a:t>
            </a:r>
            <a:r>
              <a:rPr lang="fr-CA" dirty="0">
                <a:solidFill>
                  <a:srgbClr val="212121"/>
                </a:solidFill>
              </a:rPr>
              <a:t>Réseau d’action canadien pour l’avancement, la dissémination et l’adoption de pratiques en matière de traitement du tabagisme fondées sur l’expérience clinique) </a:t>
            </a:r>
            <a:r>
              <a:rPr lang="fr-CA" dirty="0">
                <a:solidFill>
                  <a:srgbClr val="333333"/>
                </a:solidFill>
              </a:rPr>
              <a:t>: </a:t>
            </a:r>
            <a:r>
              <a:rPr lang="en-US" dirty="0">
                <a:solidFill>
                  <a:srgbClr val="0000EE"/>
                </a:solidFill>
                <a:hlinkClick r:id="rId3"/>
              </a:rPr>
              <a:t>https://intrepidlab.ca/en/canadaptt/PublishingImages/Pages/CAN-ADAPTT-Guidelines/CAN-ADAPTT%20Canadian%20Smoking%20Cessation%20Guideline_website.pdf</a:t>
            </a:r>
            <a:endParaRPr lang="fr-CA" dirty="0">
              <a:ea typeface="Calibri"/>
              <a:cs typeface="Calibri"/>
            </a:endParaRPr>
          </a:p>
        </p:txBody>
      </p:sp>
      <p:sp>
        <p:nvSpPr>
          <p:cNvPr id="4" name="Slide Number Placeholder 3"/>
          <p:cNvSpPr>
            <a:spLocks noGrp="1"/>
          </p:cNvSpPr>
          <p:nvPr>
            <p:ph type="sldNum" sz="quarter" idx="5"/>
          </p:nvPr>
        </p:nvSpPr>
        <p:spPr/>
        <p:txBody>
          <a:bodyPr/>
          <a:lstStyle/>
          <a:p>
            <a:fld id="{9344FC17-8036-4C17-99E3-36847C815777}" type="slidenum">
              <a:rPr lang="fr-CA" smtClean="0"/>
              <a:t>43</a:t>
            </a:fld>
            <a:endParaRPr lang="fr-CA" dirty="0"/>
          </a:p>
        </p:txBody>
      </p:sp>
    </p:spTree>
    <p:extLst>
      <p:ext uri="{BB962C8B-B14F-4D97-AF65-F5344CB8AC3E}">
        <p14:creationId xmlns:p14="http://schemas.microsoft.com/office/powerpoint/2010/main" val="80515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ea typeface="+mn-ea"/>
                <a:cs typeface="Calibri"/>
              </a:rPr>
              <a:t>En ce qui concerne les interventions comportementales et pharmacothérapeutiques, les autres lignes directrices concordent largement entre elles, et correspondent essentiellement à nos recommandations. Il existe des divergences sur la recommandation de la cytisine, qui a également été incluse dans les dernières mises à jour du NICE et de la Société canadienne de cardiologie en 2025.</a:t>
            </a:r>
          </a:p>
          <a:p>
            <a:endParaRPr lang="fr-CA" dirty="0">
              <a:ea typeface="+mn-ea"/>
              <a:cs typeface="Calibri"/>
            </a:endParaRPr>
          </a:p>
          <a:p>
            <a:r>
              <a:rPr lang="fr-CA" dirty="0">
                <a:ea typeface="+mn-ea"/>
                <a:cs typeface="Calibri"/>
              </a:rPr>
              <a:t>Notre approche à l’égard de la cigarette électronique est semblable à celle de la Société canadienne de cardiologie, de l’Australie et de la France, qui recommandent la prudence. Les États-Unis ont publié une recommandation « I » en 2021 et sont en train de mettre à jour leurs recommandations. La Nouvelle-Zélande recommande plus </a:t>
            </a:r>
            <a:r>
              <a:rPr lang="fr-CA" dirty="0">
                <a:cs typeface="Calibri"/>
              </a:rPr>
              <a:t>clairement les</a:t>
            </a:r>
            <a:r>
              <a:rPr lang="fr-CA" dirty="0">
                <a:ea typeface="+mn-ea"/>
                <a:cs typeface="Calibri"/>
              </a:rPr>
              <a:t> cigarettes électroniques comme </a:t>
            </a:r>
            <a:r>
              <a:rPr lang="fr-CA" dirty="0">
                <a:cs typeface="Calibri"/>
              </a:rPr>
              <a:t>une option</a:t>
            </a:r>
            <a:r>
              <a:rPr lang="fr-CA" dirty="0">
                <a:ea typeface="+mn-ea"/>
                <a:cs typeface="Calibri"/>
              </a:rPr>
              <a:t>, mais inclut des mises en garde semblables aux nôtres.</a:t>
            </a:r>
            <a:endParaRPr lang="fr-CA" dirty="0">
              <a:ea typeface="Calibri"/>
              <a:cs typeface="Calibri"/>
            </a:endParaRPr>
          </a:p>
        </p:txBody>
      </p:sp>
      <p:sp>
        <p:nvSpPr>
          <p:cNvPr id="4" name="Slide Number Placeholder 3"/>
          <p:cNvSpPr>
            <a:spLocks noGrp="1"/>
          </p:cNvSpPr>
          <p:nvPr>
            <p:ph type="sldNum" sz="quarter" idx="5"/>
          </p:nvPr>
        </p:nvSpPr>
        <p:spPr/>
        <p:txBody>
          <a:bodyPr/>
          <a:lstStyle/>
          <a:p>
            <a:fld id="{9344FC17-8036-4C17-99E3-36847C815777}" type="slidenum">
              <a:rPr lang="fr-CA" smtClean="0"/>
              <a:t>44</a:t>
            </a:fld>
            <a:endParaRPr lang="fr-CA" dirty="0"/>
          </a:p>
        </p:txBody>
      </p:sp>
    </p:spTree>
    <p:extLst>
      <p:ext uri="{BB962C8B-B14F-4D97-AF65-F5344CB8AC3E}">
        <p14:creationId xmlns:p14="http://schemas.microsoft.com/office/powerpoint/2010/main" val="40989281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03091-99F6-4A03-39DA-596A776D81B3}"/>
            </a:ext>
          </a:extLst>
        </p:cNvPr>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9CCB2E9B-6F50-0F2F-E271-AAE7ACD3276D}"/>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F2CF8886-5709-D913-79CC-1F46DBB870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en-US" sz="1200" cap="none" dirty="0">
                <a:ea typeface="ヒラギノ角ゴ Pro W3" charset="-128"/>
              </a:rPr>
              <a:t>Justification des recommandations</a:t>
            </a:r>
            <a:endParaRPr lang="fr-CA" altLang="en-US" dirty="0">
              <a:ea typeface="ヒラギノ角ゴ Pro W3" charset="-128"/>
            </a:endParaRPr>
          </a:p>
        </p:txBody>
      </p:sp>
      <p:sp>
        <p:nvSpPr>
          <p:cNvPr id="98308" name="Slide Number Placeholder 3">
            <a:extLst>
              <a:ext uri="{FF2B5EF4-FFF2-40B4-BE49-F238E27FC236}">
                <a16:creationId xmlns:a16="http://schemas.microsoft.com/office/drawing/2014/main" id="{C5F69771-16CC-6AAA-0170-646A23F762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58255" indent="-291636" eaLnBrk="0" hangingPunct="0">
              <a:spcBef>
                <a:spcPct val="30000"/>
              </a:spcBef>
              <a:defRPr sz="1200">
                <a:solidFill>
                  <a:schemeClr val="tx1"/>
                </a:solidFill>
                <a:latin typeface="Calibri" pitchFamily="34" charset="0"/>
                <a:ea typeface="ヒラギノ角ゴ Pro W3" charset="-128"/>
              </a:defRPr>
            </a:lvl2pPr>
            <a:lvl3pPr marL="1166546" indent="-233309" eaLnBrk="0" hangingPunct="0">
              <a:spcBef>
                <a:spcPct val="30000"/>
              </a:spcBef>
              <a:defRPr sz="1200">
                <a:solidFill>
                  <a:schemeClr val="tx1"/>
                </a:solidFill>
                <a:latin typeface="Calibri" pitchFamily="34" charset="0"/>
                <a:ea typeface="ヒラギノ角ゴ Pro W3" charset="-128"/>
              </a:defRPr>
            </a:lvl3pPr>
            <a:lvl4pPr marL="1633164" indent="-233309" eaLnBrk="0" hangingPunct="0">
              <a:spcBef>
                <a:spcPct val="30000"/>
              </a:spcBef>
              <a:defRPr sz="1200">
                <a:solidFill>
                  <a:schemeClr val="tx1"/>
                </a:solidFill>
                <a:latin typeface="Calibri" pitchFamily="34" charset="0"/>
                <a:ea typeface="ヒラギノ角ゴ Pro W3" charset="-128"/>
              </a:defRPr>
            </a:lvl4pPr>
            <a:lvl5pPr marL="2099782" indent="-233309" eaLnBrk="0" hangingPunct="0">
              <a:spcBef>
                <a:spcPct val="30000"/>
              </a:spcBef>
              <a:defRPr sz="1200">
                <a:solidFill>
                  <a:schemeClr val="tx1"/>
                </a:solidFill>
                <a:latin typeface="Calibri" pitchFamily="34" charset="0"/>
                <a:ea typeface="ヒラギノ角ゴ Pro W3" charset="-128"/>
              </a:defRPr>
            </a:lvl5pPr>
            <a:lvl6pPr marL="2566401" indent="-233309" eaLnBrk="0" fontAlgn="base" hangingPunct="0">
              <a:spcBef>
                <a:spcPct val="30000"/>
              </a:spcBef>
              <a:spcAft>
                <a:spcPct val="0"/>
              </a:spcAft>
              <a:defRPr sz="1200">
                <a:solidFill>
                  <a:schemeClr val="tx1"/>
                </a:solidFill>
                <a:latin typeface="Calibri" pitchFamily="34" charset="0"/>
                <a:ea typeface="ヒラギノ角ゴ Pro W3" charset="-128"/>
              </a:defRPr>
            </a:lvl6pPr>
            <a:lvl7pPr marL="3033019" indent="-233309"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99637" indent="-233309"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966256" indent="-233309"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C8952470-3734-46B6-AFCE-927B8750BFBC}" type="slidenum">
              <a:rPr lang="fr-CA" altLang="en-US" smtClean="0">
                <a:latin typeface="Arial" panose="020B0604020202020204" pitchFamily="34" charset="0"/>
              </a:rPr>
              <a:pPr>
                <a:spcBef>
                  <a:spcPct val="0"/>
                </a:spcBef>
              </a:pPr>
              <a:t>45</a:t>
            </a:fld>
            <a:endParaRPr lang="fr-CA" altLang="en-US" dirty="0">
              <a:latin typeface="Arial" panose="020B0604020202020204" pitchFamily="34" charset="0"/>
            </a:endParaRPr>
          </a:p>
        </p:txBody>
      </p:sp>
    </p:spTree>
    <p:extLst>
      <p:ext uri="{BB962C8B-B14F-4D97-AF65-F5344CB8AC3E}">
        <p14:creationId xmlns:p14="http://schemas.microsoft.com/office/powerpoint/2010/main" val="15854905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AB282-51A2-2374-E3DA-B8E968FC6A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77882F-937C-3726-635F-5F4EB84484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63A851-069A-ADAE-5EF5-33E2499EEB99}"/>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ct val="0"/>
              </a:spcBef>
              <a:spcAft>
                <a:spcPct val="0"/>
              </a:spcAft>
              <a:buClrTx/>
              <a:buSzTx/>
              <a:buFont typeface="Arial"/>
              <a:buChar char="•"/>
              <a:defRPr/>
            </a:pPr>
            <a:r>
              <a:rPr lang="fr-CA" sz="1800" dirty="0">
                <a:effectLst/>
                <a:latin typeface="Helvetica" panose="020B0604020202020204" pitchFamily="34" charset="0"/>
                <a:ea typeface="Calibri" panose="020F0502020204030204" pitchFamily="34" charset="0"/>
              </a:rPr>
              <a:t>Les recommandations ont été principalement orientées par les données relatives à la cessation tabagique. Arrêter de fumer présente des avantages considérables pour la santé, et il s’agit du résultat le plus fréquemment rapporté.</a:t>
            </a:r>
          </a:p>
          <a:p>
            <a:pPr marL="171450" indent="-171450">
              <a:spcBef>
                <a:spcPct val="0"/>
              </a:spcBef>
              <a:spcAft>
                <a:spcPct val="0"/>
              </a:spcAft>
              <a:buFont typeface="Arial"/>
              <a:buChar char="•"/>
              <a:defRPr/>
            </a:pPr>
            <a:r>
              <a:rPr lang="fr-CA" sz="1800" dirty="0">
                <a:effectLst/>
                <a:latin typeface="Helvetica"/>
                <a:ea typeface="Calibri"/>
                <a:cs typeface="Helvetica"/>
              </a:rPr>
              <a:t>Pour toutes les interventions, nous avons pris en compte les effets néfastes bien établis (par exemple, les cancers, les maladies cardiovasculaires et respiratoires) qui surviennent lorsqu’une personne continue de fumer. Ainsi, l’intervention de cessation tabagique choisie doit reposer sur des données probantes montrant son efficacité (même si celles-ci sont incertaines). Cela signifie également qu’il existe un coût </a:t>
            </a:r>
            <a:r>
              <a:rPr lang="fr-CA" sz="1800" dirty="0">
                <a:latin typeface="Helvetica"/>
                <a:ea typeface="Calibri"/>
                <a:cs typeface="Helvetica"/>
              </a:rPr>
              <a:t>de renonciation important</a:t>
            </a:r>
            <a:r>
              <a:rPr lang="fr-CA" sz="1800" dirty="0">
                <a:effectLst/>
                <a:latin typeface="Helvetica"/>
                <a:ea typeface="Calibri"/>
                <a:cs typeface="Helvetica"/>
              </a:rPr>
              <a:t> si une personne tente d’arrêter de fumer en utilisant un moyen dont l’efficacité n’est pas avérée plutôt que l’une des nombreuses options disponibles ayant fait leurs preuves.</a:t>
            </a:r>
            <a:endParaRPr lang="en-CA" dirty="0">
              <a:latin typeface="Helvetica"/>
              <a:ea typeface="Calibri"/>
              <a:cs typeface="Helvetica"/>
            </a:endParaRPr>
          </a:p>
        </p:txBody>
      </p:sp>
      <p:sp>
        <p:nvSpPr>
          <p:cNvPr id="4" name="Slide Number Placeholder 3">
            <a:extLst>
              <a:ext uri="{FF2B5EF4-FFF2-40B4-BE49-F238E27FC236}">
                <a16:creationId xmlns:a16="http://schemas.microsoft.com/office/drawing/2014/main" id="{AAED517C-4D37-ADA3-7AC0-7BF75F823A3E}"/>
              </a:ext>
            </a:extLst>
          </p:cNvPr>
          <p:cNvSpPr>
            <a:spLocks noGrp="1"/>
          </p:cNvSpPr>
          <p:nvPr>
            <p:ph type="sldNum" sz="quarter" idx="10"/>
          </p:nvPr>
        </p:nvSpPr>
        <p:spPr/>
        <p:txBody>
          <a:bodyPr/>
          <a:lstStyle/>
          <a:p>
            <a:fld id="{9344FC17-8036-4C17-99E3-36847C815777}" type="slidenum">
              <a:rPr lang="fr-CA" smtClean="0"/>
              <a:t>46</a:t>
            </a:fld>
            <a:endParaRPr lang="fr-CA" dirty="0"/>
          </a:p>
        </p:txBody>
      </p:sp>
    </p:spTree>
    <p:extLst>
      <p:ext uri="{BB962C8B-B14F-4D97-AF65-F5344CB8AC3E}">
        <p14:creationId xmlns:p14="http://schemas.microsoft.com/office/powerpoint/2010/main" val="6914583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537CE-9449-1CA9-380F-9132CF2517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A2E61B-898D-842F-0D89-87BF596D99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BB5C0A-43AB-8F9C-5115-D7EF303832EA}"/>
              </a:ext>
            </a:extLst>
          </p:cNvPr>
          <p:cNvSpPr>
            <a:spLocks noGrp="1"/>
          </p:cNvSpPr>
          <p:nvPr>
            <p:ph type="body" idx="1"/>
          </p:nvPr>
        </p:nvSpPr>
        <p:spPr/>
        <p:txBody>
          <a:bodyPr/>
          <a:lstStyle/>
          <a:p>
            <a:pPr marL="285750" indent="-285750">
              <a:spcBef>
                <a:spcPct val="20000"/>
              </a:spcBef>
              <a:buFont typeface="Arial"/>
              <a:buChar char="•"/>
              <a:defRPr/>
            </a:pPr>
            <a:r>
              <a:rPr lang="fr-CA" sz="1800" dirty="0">
                <a:effectLst/>
                <a:latin typeface="Helvetica"/>
                <a:ea typeface="Calibri"/>
                <a:cs typeface="Helvetica"/>
              </a:rPr>
              <a:t>Notre analyse des revues a révélé que toutes les interventions comportementales recommandées ont permis </a:t>
            </a:r>
            <a:r>
              <a:rPr lang="fr-CA" sz="1800" dirty="0">
                <a:latin typeface="Helvetica"/>
                <a:ea typeface="Calibri"/>
                <a:cs typeface="Helvetica"/>
              </a:rPr>
              <a:t>d’accroître efficacement</a:t>
            </a:r>
            <a:r>
              <a:rPr lang="fr-CA" sz="1800" dirty="0">
                <a:effectLst/>
                <a:latin typeface="Helvetica"/>
                <a:ea typeface="Calibri"/>
                <a:cs typeface="Helvetica"/>
              </a:rPr>
              <a:t> le taux de cessation tabagique, au moins dans une faible mesure, et ce, dans plusieurs ECR.</a:t>
            </a:r>
          </a:p>
          <a:p>
            <a:pPr marL="171450" indent="-171450">
              <a:buFont typeface="Arial"/>
              <a:buChar char="•"/>
            </a:pPr>
            <a:r>
              <a:rPr lang="fr-CA" sz="1800" dirty="0">
                <a:effectLst/>
                <a:latin typeface="Helvetica"/>
                <a:ea typeface="Calibri"/>
                <a:cs typeface="Helvetica"/>
              </a:rPr>
              <a:t>Bien que la plupart des données sur les bénéfices soient de faible certitude, la cohérence des effets observés dans </a:t>
            </a:r>
            <a:r>
              <a:rPr lang="fr-CA" sz="1800" dirty="0">
                <a:latin typeface="Helvetica"/>
                <a:ea typeface="Calibri"/>
                <a:cs typeface="Helvetica"/>
              </a:rPr>
              <a:t>plusieurs interventions</a:t>
            </a:r>
            <a:r>
              <a:rPr lang="fr-CA" sz="1800" dirty="0">
                <a:effectLst/>
                <a:latin typeface="Helvetica"/>
                <a:ea typeface="Calibri"/>
                <a:cs typeface="Helvetica"/>
              </a:rPr>
              <a:t> semblables a permis d’obtenir </a:t>
            </a:r>
            <a:r>
              <a:rPr lang="fr-CA" sz="1800" dirty="0">
                <a:latin typeface="Helvetica"/>
                <a:ea typeface="Calibri"/>
                <a:cs typeface="Helvetica"/>
              </a:rPr>
              <a:t>un</a:t>
            </a:r>
            <a:r>
              <a:rPr lang="fr-CA" sz="1800" dirty="0">
                <a:effectLst/>
                <a:latin typeface="Helvetica"/>
                <a:ea typeface="Calibri"/>
                <a:cs typeface="Helvetica"/>
              </a:rPr>
              <a:t> </a:t>
            </a:r>
            <a:r>
              <a:rPr lang="fr-CA" sz="1800" dirty="0">
                <a:latin typeface="Helvetica"/>
                <a:ea typeface="Calibri"/>
                <a:cs typeface="Helvetica"/>
              </a:rPr>
              <a:t>degré de </a:t>
            </a:r>
            <a:r>
              <a:rPr lang="fr-CA" sz="1800" dirty="0">
                <a:effectLst/>
                <a:latin typeface="Helvetica"/>
                <a:ea typeface="Calibri"/>
                <a:cs typeface="Helvetica"/>
              </a:rPr>
              <a:t>certitude globale plus élevée quant à l’équilibre entre les bénéfices et les préjudices.</a:t>
            </a:r>
          </a:p>
          <a:p>
            <a:pPr marL="171450" indent="-171450">
              <a:buFont typeface="Arial"/>
              <a:buChar char="•"/>
            </a:pPr>
            <a:r>
              <a:rPr lang="fr-CA" sz="1800" dirty="0">
                <a:effectLst/>
                <a:latin typeface="Helvetica"/>
                <a:ea typeface="Calibri"/>
                <a:cs typeface="Helvetica"/>
              </a:rPr>
              <a:t>Notre analyse des revues n’a révélé aucune donnée sur les préjudices liés aux recommandations </a:t>
            </a:r>
            <a:r>
              <a:rPr lang="fr-CA" sz="1800" dirty="0">
                <a:latin typeface="Helvetica"/>
                <a:ea typeface="Calibri"/>
                <a:cs typeface="Helvetica"/>
              </a:rPr>
              <a:t>prodiguées</a:t>
            </a:r>
            <a:r>
              <a:rPr lang="fr-CA" sz="1800" dirty="0">
                <a:effectLst/>
                <a:latin typeface="Helvetica"/>
                <a:ea typeface="Calibri"/>
                <a:cs typeface="Helvetica"/>
              </a:rPr>
              <a:t> </a:t>
            </a:r>
            <a:r>
              <a:rPr lang="fr-CA" sz="1800" dirty="0">
                <a:latin typeface="Helvetica"/>
                <a:ea typeface="Calibri"/>
                <a:cs typeface="Helvetica"/>
              </a:rPr>
              <a:t>par des professionnels, aux</a:t>
            </a:r>
            <a:r>
              <a:rPr lang="fr-CA" sz="1800" dirty="0">
                <a:effectLst/>
                <a:latin typeface="Helvetica"/>
                <a:ea typeface="Calibri"/>
                <a:cs typeface="Helvetica"/>
              </a:rPr>
              <a:t> séances de counseling individuel ou en groupe par un conseiller formé en sevrage tabagique, aux ressources d’</a:t>
            </a:r>
            <a:r>
              <a:rPr lang="fr-CA" sz="1800" dirty="0" err="1">
                <a:effectLst/>
                <a:latin typeface="Helvetica"/>
                <a:ea typeface="Calibri"/>
                <a:cs typeface="Helvetica"/>
              </a:rPr>
              <a:t>autoassistance</a:t>
            </a:r>
            <a:r>
              <a:rPr lang="fr-CA" sz="1800" dirty="0">
                <a:effectLst/>
                <a:latin typeface="Helvetica"/>
                <a:ea typeface="Calibri"/>
                <a:cs typeface="Helvetica"/>
              </a:rPr>
              <a:t> ou aux interventions en ligne.</a:t>
            </a:r>
          </a:p>
          <a:p>
            <a:pPr marL="171450" indent="-171450">
              <a:buFont typeface="Arial"/>
              <a:buChar char="•"/>
            </a:pPr>
            <a:r>
              <a:rPr lang="fr-CA" sz="1800" dirty="0">
                <a:effectLst/>
                <a:latin typeface="Helvetica"/>
                <a:ea typeface="Calibri"/>
                <a:cs typeface="Helvetica"/>
              </a:rPr>
              <a:t>Les données sur les interventions par messagerie texte suggèrent une augmentation </a:t>
            </a:r>
            <a:r>
              <a:rPr lang="fr-CA" sz="1800" dirty="0">
                <a:latin typeface="Helvetica"/>
                <a:ea typeface="Calibri"/>
                <a:cs typeface="Helvetica"/>
              </a:rPr>
              <a:t>minime à</a:t>
            </a:r>
            <a:r>
              <a:rPr lang="fr-CA" sz="1800" dirty="0">
                <a:effectLst/>
                <a:latin typeface="Helvetica"/>
                <a:ea typeface="Calibri"/>
                <a:cs typeface="Helvetica"/>
              </a:rPr>
              <a:t> nulle du nombre d’accidents de la route ou de douleurs articulaires.</a:t>
            </a:r>
            <a:endParaRPr lang="fr-CA" dirty="0">
              <a:ea typeface="Calibri"/>
              <a:cs typeface="Calibri"/>
            </a:endParaRPr>
          </a:p>
        </p:txBody>
      </p:sp>
      <p:sp>
        <p:nvSpPr>
          <p:cNvPr id="4" name="Slide Number Placeholder 3">
            <a:extLst>
              <a:ext uri="{FF2B5EF4-FFF2-40B4-BE49-F238E27FC236}">
                <a16:creationId xmlns:a16="http://schemas.microsoft.com/office/drawing/2014/main" id="{2A0EA32F-0520-4186-2C67-0E45EB852D55}"/>
              </a:ext>
            </a:extLst>
          </p:cNvPr>
          <p:cNvSpPr>
            <a:spLocks noGrp="1"/>
          </p:cNvSpPr>
          <p:nvPr>
            <p:ph type="sldNum" sz="quarter" idx="10"/>
          </p:nvPr>
        </p:nvSpPr>
        <p:spPr/>
        <p:txBody>
          <a:bodyPr/>
          <a:lstStyle/>
          <a:p>
            <a:fld id="{9344FC17-8036-4C17-99E3-36847C815777}" type="slidenum">
              <a:rPr lang="fr-CA" smtClean="0"/>
              <a:t>47</a:t>
            </a:fld>
            <a:endParaRPr lang="fr-CA" dirty="0"/>
          </a:p>
        </p:txBody>
      </p:sp>
    </p:spTree>
    <p:extLst>
      <p:ext uri="{BB962C8B-B14F-4D97-AF65-F5344CB8AC3E}">
        <p14:creationId xmlns:p14="http://schemas.microsoft.com/office/powerpoint/2010/main" val="18454160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844CC-AB50-0349-EB5F-55EE37DE11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1BD84C-0620-9A60-DD50-E0F479F305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42B105-8016-B7FE-FA4F-C9B00017F133}"/>
              </a:ext>
            </a:extLst>
          </p:cNvPr>
          <p:cNvSpPr>
            <a:spLocks noGrp="1"/>
          </p:cNvSpPr>
          <p:nvPr>
            <p:ph type="body" idx="1"/>
          </p:nvPr>
        </p:nvSpPr>
        <p:spPr/>
        <p:txBody>
          <a:bodyPr/>
          <a:lstStyle/>
          <a:p>
            <a:pPr marL="171450" indent="-171450">
              <a:buFont typeface="Arial"/>
              <a:buChar char="•"/>
              <a:defRPr/>
            </a:pPr>
            <a:r>
              <a:rPr lang="fr-CA" sz="1800" dirty="0">
                <a:effectLst/>
                <a:latin typeface="Helvetica"/>
                <a:ea typeface="+mn-ea"/>
                <a:cs typeface="Helvetica"/>
              </a:rPr>
              <a:t>Les solutions pharmacothérapeutiques efficaces </a:t>
            </a:r>
            <a:r>
              <a:rPr lang="fr-CA" sz="1800" dirty="0">
                <a:latin typeface="Helvetica"/>
                <a:cs typeface="Helvetica"/>
              </a:rPr>
              <a:t>retenues étaient</a:t>
            </a:r>
            <a:r>
              <a:rPr lang="fr-CA" sz="1800" dirty="0">
                <a:effectLst/>
                <a:latin typeface="Helvetica"/>
                <a:ea typeface="+mn-ea"/>
                <a:cs typeface="Helvetica"/>
              </a:rPr>
              <a:t> le </a:t>
            </a:r>
            <a:r>
              <a:rPr lang="fr-CA" sz="1800" dirty="0" err="1">
                <a:effectLst/>
                <a:latin typeface="Helvetica"/>
                <a:ea typeface="+mn-ea"/>
                <a:cs typeface="Helvetica"/>
              </a:rPr>
              <a:t>bupropion</a:t>
            </a:r>
            <a:r>
              <a:rPr lang="fr-CA" sz="1800" dirty="0">
                <a:effectLst/>
                <a:latin typeface="Helvetica"/>
                <a:ea typeface="+mn-ea"/>
                <a:cs typeface="Helvetica"/>
              </a:rPr>
              <a:t>, la cytisine, la TRN et la </a:t>
            </a:r>
            <a:r>
              <a:rPr lang="fr-CA" sz="1800" dirty="0" err="1">
                <a:effectLst/>
                <a:latin typeface="Helvetica"/>
                <a:ea typeface="+mn-ea"/>
                <a:cs typeface="Helvetica"/>
              </a:rPr>
              <a:t>varénicline</a:t>
            </a:r>
            <a:r>
              <a:rPr lang="fr-CA" sz="1800" dirty="0">
                <a:effectLst/>
                <a:latin typeface="Helvetica"/>
                <a:ea typeface="+mn-ea"/>
                <a:cs typeface="Helvetica"/>
              </a:rPr>
              <a:t>, avec des effets allant de faibles à importants dans de nombreux ECR. Les interventions combinées se sont également révélées efficaces.</a:t>
            </a:r>
          </a:p>
          <a:p>
            <a:pPr marL="171450" indent="-171450">
              <a:buFont typeface="Arial"/>
              <a:buChar char="•"/>
              <a:defRPr/>
            </a:pPr>
            <a:r>
              <a:rPr lang="fr-CA" sz="1800" dirty="0">
                <a:effectLst/>
                <a:latin typeface="Helvetica"/>
                <a:ea typeface="+mn-ea"/>
                <a:cs typeface="Helvetica"/>
              </a:rPr>
              <a:t>Un ECR a fourni des données probantes de très faible certitude concernant l’effet de la S-adénosyl-L-méthionine sur la cessation tabagique.</a:t>
            </a:r>
          </a:p>
          <a:p>
            <a:pPr marL="171450" indent="-171450">
              <a:buFont typeface="Arial"/>
              <a:buChar char="•"/>
              <a:defRPr/>
            </a:pPr>
            <a:r>
              <a:rPr lang="fr-CA" sz="1800" dirty="0">
                <a:effectLst/>
                <a:latin typeface="Helvetica"/>
                <a:ea typeface="+mn-ea"/>
                <a:cs typeface="Helvetica"/>
              </a:rPr>
              <a:t>Deux ECR portant sur le millepertuis pour la cessation tabagique ont montré que l’intervention pouvait entraîner une diminution du nombre de personnes arrêtant de fumer par rapport au placebo, bien que l’estimation de l’effet soit très imprécise.</a:t>
            </a:r>
            <a:endParaRPr lang="fr-CA" dirty="0"/>
          </a:p>
        </p:txBody>
      </p:sp>
      <p:sp>
        <p:nvSpPr>
          <p:cNvPr id="4" name="Slide Number Placeholder 3">
            <a:extLst>
              <a:ext uri="{FF2B5EF4-FFF2-40B4-BE49-F238E27FC236}">
                <a16:creationId xmlns:a16="http://schemas.microsoft.com/office/drawing/2014/main" id="{F418F186-9BCB-0A1B-041C-DEF66C04854C}"/>
              </a:ext>
            </a:extLst>
          </p:cNvPr>
          <p:cNvSpPr>
            <a:spLocks noGrp="1"/>
          </p:cNvSpPr>
          <p:nvPr>
            <p:ph type="sldNum" sz="quarter" idx="10"/>
          </p:nvPr>
        </p:nvSpPr>
        <p:spPr/>
        <p:txBody>
          <a:bodyPr/>
          <a:lstStyle/>
          <a:p>
            <a:fld id="{9344FC17-8036-4C17-99E3-36847C815777}" type="slidenum">
              <a:rPr lang="fr-CA" smtClean="0"/>
              <a:t>48</a:t>
            </a:fld>
            <a:endParaRPr lang="fr-CA" dirty="0"/>
          </a:p>
        </p:txBody>
      </p:sp>
    </p:spTree>
    <p:extLst>
      <p:ext uri="{BB962C8B-B14F-4D97-AF65-F5344CB8AC3E}">
        <p14:creationId xmlns:p14="http://schemas.microsoft.com/office/powerpoint/2010/main" val="38831472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59B2E-3481-BBFC-7EAF-12C26489A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D4A0F7-BB6C-2CA0-08CE-D05B89FB59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2BE0B7-572E-A638-149B-643AECBFE0DE}"/>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ct val="0"/>
              </a:spcBef>
              <a:spcAft>
                <a:spcPct val="0"/>
              </a:spcAft>
              <a:buClrTx/>
              <a:buSzTx/>
              <a:buFont typeface="Arial"/>
              <a:buChar char="•"/>
              <a:defRPr/>
            </a:pPr>
            <a:r>
              <a:rPr lang="fr-CA" dirty="0">
                <a:cs typeface="Calibri"/>
              </a:rPr>
              <a:t>Une mise à jour de la revue systématique Cochrane sur le </a:t>
            </a:r>
            <a:r>
              <a:rPr lang="fr-CA" dirty="0" err="1">
                <a:cs typeface="Calibri"/>
              </a:rPr>
              <a:t>bupropion</a:t>
            </a:r>
            <a:r>
              <a:rPr lang="fr-CA" dirty="0">
                <a:cs typeface="Calibri"/>
              </a:rPr>
              <a:t> suggère une légère augmentation possible des effets indésirables, ce qui pourrait constituer un faible préjudice.</a:t>
            </a:r>
          </a:p>
          <a:p>
            <a:pPr marL="171450" marR="0" lvl="0" indent="-171450" algn="l" defTabSz="914400" rtl="0" eaLnBrk="1" fontAlgn="auto" latinLnBrk="0" hangingPunct="1">
              <a:lnSpc>
                <a:spcPct val="100000"/>
              </a:lnSpc>
              <a:spcBef>
                <a:spcPct val="0"/>
              </a:spcBef>
              <a:spcAft>
                <a:spcPct val="0"/>
              </a:spcAft>
              <a:buClrTx/>
              <a:buSzTx/>
              <a:buFont typeface="Arial"/>
              <a:buChar char="•"/>
              <a:defRPr/>
            </a:pPr>
            <a:r>
              <a:rPr lang="fr-CA" dirty="0"/>
              <a:t>D’après notre analyse initiale, les taux d’effets indésirables légers (par exemple, nausées, agitation, insomnie, irritabilité) étaient semblables dans tous les groupes lors des essais sur la cytisine. Cependant, une mise à jour de la revue systématique Cochrane sur la cytisine suggère une légère augmentation possible des effets indésirables tels que les nausées, la sécheresse buccale et les troubles du sommeil, ce qui pourrait constituer un faible préjudice.</a:t>
            </a:r>
          </a:p>
          <a:p>
            <a:pPr marL="171450" indent="-171450">
              <a:spcBef>
                <a:spcPct val="0"/>
              </a:spcBef>
              <a:spcAft>
                <a:spcPct val="0"/>
              </a:spcAft>
              <a:buFont typeface="Arial"/>
              <a:buChar char="•"/>
              <a:defRPr/>
            </a:pPr>
            <a:r>
              <a:rPr lang="fr-CA" dirty="0">
                <a:cs typeface="Calibri"/>
              </a:rPr>
              <a:t>La thérapie de remplacement de la nicotine est probablement associée à un faible préjudice (augmentation des palpitations ou des douleurs thoraciques), mais pourrait entraîner peu ou pas de préjudices en ce qui a trait à d’autres effets indésirables, dont le hoquet, les troubles gastro-intestinaux, l’irritation cutanée due aux timbres, l’irritation de la gorge et l’écoulement nasal.</a:t>
            </a:r>
          </a:p>
          <a:p>
            <a:pPr>
              <a:buFont typeface="Arial"/>
              <a:buChar char="•"/>
              <a:defRPr/>
            </a:pPr>
            <a:r>
              <a:rPr lang="fr-CA" dirty="0">
                <a:cs typeface="Calibri"/>
              </a:rPr>
              <a:t>La </a:t>
            </a:r>
            <a:r>
              <a:rPr lang="fr-CA" dirty="0" err="1">
                <a:cs typeface="Calibri"/>
              </a:rPr>
              <a:t>varénicline</a:t>
            </a:r>
            <a:r>
              <a:rPr lang="fr-CA" dirty="0">
                <a:cs typeface="Calibri"/>
              </a:rPr>
              <a:t> entraîne de faibles préjudices, soit une augmentation des nausées, de l’insomnie, des rêves anormaux et des céphalées, mais les auteurs de l’essai ont estimé que les effets indésirables graves n’étaient pas liés au traitement. Les études ont révélé peu ou pas de différence en matière de dépression ou d’idées suicidaires.</a:t>
            </a:r>
          </a:p>
          <a:p>
            <a:pPr>
              <a:buFont typeface="Arial"/>
              <a:buChar char="•"/>
              <a:defRPr/>
            </a:pPr>
            <a:r>
              <a:rPr lang="fr-CA" dirty="0">
                <a:cs typeface="Calibri"/>
              </a:rPr>
              <a:t> En ce qui concerne les effets indésirables graves, la revue donne peu d’information : « Notre analyse des effets indésirables graves signalés pendant ou après le traitement actif suggère qu’il pourrait y avoir une augmentation de 25 % du risque chez les personnes utilisant la </a:t>
            </a:r>
            <a:r>
              <a:rPr lang="fr-CA" dirty="0" err="1">
                <a:cs typeface="Calibri"/>
              </a:rPr>
              <a:t>varénicline</a:t>
            </a:r>
            <a:r>
              <a:rPr lang="fr-CA" dirty="0">
                <a:cs typeface="Calibri"/>
              </a:rPr>
              <a:t> (RR : 1,25; IC à 95 % : 1,04 à 1,49; 29 essais, 15 370 personnes; données probantes de haute qualité). Ces effets comprennent des comorbidités, comme des infections, des cancers et des blessures, et les chercheurs ont considéré que la plupart n’étaient pas liés aux traitements. » </a:t>
            </a:r>
            <a:endParaRPr lang="en-CA" dirty="0">
              <a:cs typeface="Calibri"/>
            </a:endParaRPr>
          </a:p>
          <a:p>
            <a:pPr>
              <a:buFont typeface="Arial"/>
              <a:buChar char="•"/>
              <a:defRPr/>
            </a:pPr>
            <a:r>
              <a:rPr lang="fr-CA" dirty="0">
                <a:cs typeface="Calibri"/>
              </a:rPr>
              <a:t> </a:t>
            </a:r>
            <a:r>
              <a:rPr lang="en-CA" dirty="0">
                <a:solidFill>
                  <a:srgbClr val="0000EE"/>
                </a:solidFill>
                <a:cs typeface="Calibri"/>
                <a:hlinkClick r:id="rId3"/>
              </a:rPr>
              <a:t>https://www.cochranelibrary.com/cdsr/doi/10.1002/14651858.CD006103.pub7/full</a:t>
            </a:r>
            <a:endParaRPr lang="en-CA" dirty="0">
              <a:cs typeface="Calibri"/>
            </a:endParaRPr>
          </a:p>
        </p:txBody>
      </p:sp>
      <p:sp>
        <p:nvSpPr>
          <p:cNvPr id="4" name="Slide Number Placeholder 3">
            <a:extLst>
              <a:ext uri="{FF2B5EF4-FFF2-40B4-BE49-F238E27FC236}">
                <a16:creationId xmlns:a16="http://schemas.microsoft.com/office/drawing/2014/main" id="{7D89FD11-C085-F7B2-B10C-60FD296EB72E}"/>
              </a:ext>
            </a:extLst>
          </p:cNvPr>
          <p:cNvSpPr>
            <a:spLocks noGrp="1"/>
          </p:cNvSpPr>
          <p:nvPr>
            <p:ph type="sldNum" sz="quarter" idx="10"/>
          </p:nvPr>
        </p:nvSpPr>
        <p:spPr/>
        <p:txBody>
          <a:bodyPr/>
          <a:lstStyle/>
          <a:p>
            <a:fld id="{9344FC17-8036-4C17-99E3-36847C815777}" type="slidenum">
              <a:rPr lang="fr-CA" smtClean="0"/>
              <a:t>49</a:t>
            </a:fld>
            <a:endParaRPr lang="fr-CA" dirty="0"/>
          </a:p>
        </p:txBody>
      </p:sp>
    </p:spTree>
    <p:extLst>
      <p:ext uri="{BB962C8B-B14F-4D97-AF65-F5344CB8AC3E}">
        <p14:creationId xmlns:p14="http://schemas.microsoft.com/office/powerpoint/2010/main" val="1408473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ea typeface="+mn-ea"/>
                <a:cs typeface="Calibri"/>
              </a:rPr>
              <a:t>Cette diapositive donne un aperçu de la présentation d’aujourd’hui.</a:t>
            </a:r>
            <a:endParaRPr lang="fr-CA" dirty="0">
              <a:ea typeface="Calibri"/>
              <a:cs typeface="Calibri"/>
            </a:endParaRPr>
          </a:p>
        </p:txBody>
      </p:sp>
      <p:sp>
        <p:nvSpPr>
          <p:cNvPr id="4" name="Slide Number Placeholder 3"/>
          <p:cNvSpPr>
            <a:spLocks noGrp="1"/>
          </p:cNvSpPr>
          <p:nvPr>
            <p:ph type="sldNum" sz="quarter" idx="5"/>
          </p:nvPr>
        </p:nvSpPr>
        <p:spPr/>
        <p:txBody>
          <a:bodyPr/>
          <a:lstStyle/>
          <a:p>
            <a:fld id="{9344FC17-8036-4C17-99E3-36847C815777}" type="slidenum">
              <a:rPr lang="fr-CA" smtClean="0"/>
              <a:t>5</a:t>
            </a:fld>
            <a:endParaRPr lang="fr-CA" dirty="0"/>
          </a:p>
        </p:txBody>
      </p:sp>
    </p:spTree>
    <p:extLst>
      <p:ext uri="{BB962C8B-B14F-4D97-AF65-F5344CB8AC3E}">
        <p14:creationId xmlns:p14="http://schemas.microsoft.com/office/powerpoint/2010/main" val="41282384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59FAB-5B4F-EC4E-7F2A-82129EE3E3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287E39-8C37-1630-05DD-597B7E8F1A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3F4C4F-CB02-EB3C-2F0A-34C1FA661DAF}"/>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ct val="0"/>
              </a:spcBef>
              <a:spcAft>
                <a:spcPct val="0"/>
              </a:spcAft>
              <a:buClrTx/>
              <a:buSzTx/>
              <a:buFont typeface="Arial"/>
              <a:buChar char="•"/>
              <a:defRPr/>
            </a:pPr>
            <a:r>
              <a:rPr lang="fr-CA" sz="1800" dirty="0">
                <a:effectLst/>
                <a:latin typeface="Helvetica"/>
                <a:ea typeface="+mn-ea"/>
                <a:cs typeface="Helvetica"/>
              </a:rPr>
              <a:t>Les données sur les bénéfices associés à l’hypnothérapie, à la stimulation auriculaire continue, à la thérapie au laser et à l’électrostimulation sont toutes très incertaines.</a:t>
            </a:r>
          </a:p>
          <a:p>
            <a:pPr marL="171450" marR="0" lvl="0" indent="-171450" algn="l" defTabSz="914400" rtl="0" eaLnBrk="1" fontAlgn="auto" latinLnBrk="0" hangingPunct="1">
              <a:lnSpc>
                <a:spcPct val="100000"/>
              </a:lnSpc>
              <a:spcBef>
                <a:spcPct val="0"/>
              </a:spcBef>
              <a:spcAft>
                <a:spcPct val="0"/>
              </a:spcAft>
              <a:buClrTx/>
              <a:buSzTx/>
              <a:buFont typeface="Arial"/>
              <a:buChar char="•"/>
              <a:defRPr/>
            </a:pPr>
            <a:r>
              <a:rPr lang="fr-CA" sz="1800" dirty="0">
                <a:effectLst/>
                <a:latin typeface="Helvetica"/>
                <a:ea typeface="+mn-ea"/>
                <a:cs typeface="Helvetica"/>
              </a:rPr>
              <a:t>L’acupuncture </a:t>
            </a:r>
            <a:r>
              <a:rPr lang="fr-CA" sz="1800" dirty="0">
                <a:latin typeface="Helvetica"/>
                <a:cs typeface="Helvetica"/>
              </a:rPr>
              <a:t>semble</a:t>
            </a:r>
            <a:r>
              <a:rPr lang="fr-CA" sz="1800" dirty="0">
                <a:effectLst/>
                <a:latin typeface="Helvetica"/>
                <a:ea typeface="+mn-ea"/>
                <a:cs typeface="Helvetica"/>
              </a:rPr>
              <a:t> avoir peu ou pas d’effet sur la cessation tabagique.</a:t>
            </a:r>
          </a:p>
          <a:p>
            <a:pPr marL="171450" marR="0" lvl="0" indent="-171450" algn="l" defTabSz="914400" rtl="0" eaLnBrk="1" fontAlgn="auto" latinLnBrk="0" hangingPunct="1">
              <a:lnSpc>
                <a:spcPct val="100000"/>
              </a:lnSpc>
              <a:spcBef>
                <a:spcPct val="0"/>
              </a:spcBef>
              <a:spcAft>
                <a:spcPct val="0"/>
              </a:spcAft>
              <a:buClrTx/>
              <a:buSzTx/>
              <a:buFont typeface="Arial"/>
              <a:buChar char="•"/>
              <a:defRPr/>
            </a:pPr>
            <a:r>
              <a:rPr lang="fr-CA" sz="1800" dirty="0">
                <a:effectLst/>
                <a:latin typeface="Helvetica"/>
                <a:ea typeface="+mn-ea"/>
                <a:cs typeface="Helvetica"/>
              </a:rPr>
              <a:t>Aucune donnée probante sur les préjudices n’a été relevée pour l’hypnothérapie, l’acupuncture, la stimulation auriculaire continue, la thérapie au laser ou l’électrostimulation.</a:t>
            </a:r>
            <a:endParaRPr lang="en-CA" dirty="0">
              <a:ea typeface="Calibri"/>
              <a:cs typeface="Calibri"/>
            </a:endParaRPr>
          </a:p>
        </p:txBody>
      </p:sp>
      <p:sp>
        <p:nvSpPr>
          <p:cNvPr id="4" name="Slide Number Placeholder 3">
            <a:extLst>
              <a:ext uri="{FF2B5EF4-FFF2-40B4-BE49-F238E27FC236}">
                <a16:creationId xmlns:a16="http://schemas.microsoft.com/office/drawing/2014/main" id="{BC0766B0-6632-FA32-5332-AD9DF310F009}"/>
              </a:ext>
            </a:extLst>
          </p:cNvPr>
          <p:cNvSpPr>
            <a:spLocks noGrp="1"/>
          </p:cNvSpPr>
          <p:nvPr>
            <p:ph type="sldNum" sz="quarter" idx="10"/>
          </p:nvPr>
        </p:nvSpPr>
        <p:spPr/>
        <p:txBody>
          <a:bodyPr/>
          <a:lstStyle/>
          <a:p>
            <a:fld id="{9344FC17-8036-4C17-99E3-36847C815777}" type="slidenum">
              <a:rPr lang="fr-CA" smtClean="0"/>
              <a:t>50</a:t>
            </a:fld>
            <a:endParaRPr lang="fr-CA" dirty="0"/>
          </a:p>
        </p:txBody>
      </p:sp>
    </p:spTree>
    <p:extLst>
      <p:ext uri="{BB962C8B-B14F-4D97-AF65-F5344CB8AC3E}">
        <p14:creationId xmlns:p14="http://schemas.microsoft.com/office/powerpoint/2010/main" val="31636955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0CEDC-FB0B-C5C8-343D-168256C95E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F54483-3D5D-E8F6-EC44-F50C0400C8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664D7-8EAF-FE5F-A389-A5C179AE46FA}"/>
              </a:ext>
            </a:extLst>
          </p:cNvPr>
          <p:cNvSpPr>
            <a:spLocks noGrp="1"/>
          </p:cNvSpPr>
          <p:nvPr>
            <p:ph type="body" idx="1"/>
          </p:nvPr>
        </p:nvSpPr>
        <p:spPr/>
        <p:txBody>
          <a:bodyPr/>
          <a:lstStyle/>
          <a:p>
            <a:pPr marL="285750" indent="-285750">
              <a:buFont typeface="Arial"/>
              <a:buChar char="•"/>
              <a:defRPr/>
            </a:pPr>
            <a:r>
              <a:rPr lang="fr-CA" dirty="0"/>
              <a:t>11 ECR ont fait état des bénéfices associés aux cigarettes électroniques. En raison de l’hétérogénéité clinique et méthodologique (c’est-à-dire les différents types de cigarettes électroniques, leurs doses et combinaisons, la durée des interventions, la variabilité des résultats rapportés), notre centre de données probantes n’a pas combiné les études dans une méta-analyse.</a:t>
            </a:r>
          </a:p>
          <a:p>
            <a:pPr marL="285750" indent="-285750">
              <a:buFont typeface="Arial"/>
              <a:buChar char="•"/>
              <a:defRPr/>
            </a:pPr>
            <a:r>
              <a:rPr lang="fr-CA" dirty="0">
                <a:cs typeface="Calibri"/>
              </a:rPr>
              <a:t>Un important ECR (n = 657) (28) a conclu que la combinaison de cigarettes électroniques contenant de la nicotine et d’un soutien comportemental peut entraîner un léger bénéfice en matière de cessation tabagique par rapport a l’association de cigarettes électroniques sans nicotine et d’un soutien comportemental (32 de plus pour 1 000, IC à 95 % : 19 de moins à 196 de plus; certitude faible). Un deuxième important ECR (n = 999) a démontré que la combinaison de cigarettes électroniques contenant de la nicotine, d’un soutien comportemental et de l’accès à des timbres de nicotine est susceptible d’entraîner un léger bénéfice en matière de cessation tabagique par rapport à l’association de cigarettes électroniques sans nicotine, d’un soutien comportemental et de l’accès à des timbres de nicotine (30 de plus pour 1 000, IC à 95 % : 1 à 79 de plus; certitude modérée) (29). Cet ECR a également constaté un bénéfice modéré en matière de cessation tabagique découlant de la combinaison de cigarettes électroniques contenant de la nicotine, d’un soutien comportemental et de l’accès à des timbres de nicotine, par rapport à un accès à des timbres de nicotine et à un soutien comportemental uniquement (46 de plus pour 1 000, IC à 95 % : 2 de moins à 200 de plus; certitude faible).</a:t>
            </a:r>
          </a:p>
          <a:p>
            <a:pPr marL="285750" indent="-285750">
              <a:buFont typeface="Arial"/>
              <a:buChar char="•"/>
              <a:defRPr/>
            </a:pPr>
            <a:r>
              <a:rPr lang="fr-CA" dirty="0"/>
              <a:t>Six autres études ayant examiné des comparaisons semblables (taille de l’échantillon : 80 à 837) ont rendu compte de la cessation et de la réduction du tabagisme, mais les résultats étaient tous de très faible certitude.</a:t>
            </a:r>
          </a:p>
          <a:p>
            <a:pPr marL="0" indent="0">
              <a:buFont typeface="Arial"/>
              <a:buNone/>
              <a:defRPr/>
            </a:pPr>
            <a:endParaRPr lang="fr-CA" dirty="0"/>
          </a:p>
          <a:p>
            <a:pPr marL="285750" indent="-285750">
              <a:buFont typeface="Arial"/>
              <a:buChar char="•"/>
              <a:defRPr/>
            </a:pPr>
            <a:r>
              <a:rPr lang="fr-CA" dirty="0"/>
              <a:t>En ce qui concerne les cigarettes électroniques sans nicotine, un important ECR (n = 624) a examiné la combinaison de cigarettes électroniques sans nicotine, d’un soutien comportemental et de l’accès à des timbres de nicotine par rapport à un soutien comportemental et un accès à de la nicotine uniquement (29). L’utilisation de cigarettes électroniques sans nicotine peut entraîner un léger bénéfice en matière de cessation (16 de plus pour 1 000, IC à 95 % : 12 de moins à 109 de plus; certitude faible).</a:t>
            </a:r>
          </a:p>
          <a:p>
            <a:pPr marL="285750" indent="-285750">
              <a:buFont typeface="Arial"/>
              <a:buChar char="•"/>
              <a:defRPr/>
            </a:pPr>
            <a:r>
              <a:rPr lang="fr-CA" dirty="0"/>
              <a:t>Les résultats de deux autres études ayant examiné des comparaisons semblables impliquant des cigarettes électroniques sans nicotine (n = 249 et n = 140) étaient de très faible certitude.</a:t>
            </a:r>
          </a:p>
          <a:p>
            <a:pPr marL="285750" indent="-285750">
              <a:buFont typeface="Arial"/>
              <a:buChar char="•"/>
              <a:defRPr/>
            </a:pPr>
            <a:endParaRPr lang="fr-CA" dirty="0"/>
          </a:p>
          <a:p>
            <a:pPr marL="285750" indent="-285750">
              <a:buFont typeface="Arial"/>
              <a:buChar char="•"/>
              <a:defRPr/>
            </a:pPr>
            <a:r>
              <a:rPr lang="fr-CA" dirty="0"/>
              <a:t>Il y avait des différences mineures entre les critères d’inclusion des études et les méta-analyses effectuées de notre revue et de la revue systématique Cochrane sur les cigarettes électroniques, probablement parce que la nôtre était axée sur les établissements de soins primaires; cependant, les conclusions sur les effets étaient concordantes.</a:t>
            </a:r>
            <a:endParaRPr lang="en-CA" sz="1800" dirty="0">
              <a:latin typeface="Helvetica"/>
              <a:ea typeface="Calibri"/>
              <a:cs typeface="Helvetica"/>
            </a:endParaRPr>
          </a:p>
        </p:txBody>
      </p:sp>
      <p:sp>
        <p:nvSpPr>
          <p:cNvPr id="4" name="Slide Number Placeholder 3">
            <a:extLst>
              <a:ext uri="{FF2B5EF4-FFF2-40B4-BE49-F238E27FC236}">
                <a16:creationId xmlns:a16="http://schemas.microsoft.com/office/drawing/2014/main" id="{0FCB93A2-FAA3-D00D-670F-BE200D096FE0}"/>
              </a:ext>
            </a:extLst>
          </p:cNvPr>
          <p:cNvSpPr>
            <a:spLocks noGrp="1"/>
          </p:cNvSpPr>
          <p:nvPr>
            <p:ph type="sldNum" sz="quarter" idx="10"/>
          </p:nvPr>
        </p:nvSpPr>
        <p:spPr/>
        <p:txBody>
          <a:bodyPr/>
          <a:lstStyle/>
          <a:p>
            <a:fld id="{9344FC17-8036-4C17-99E3-36847C815777}" type="slidenum">
              <a:rPr lang="fr-CA" smtClean="0"/>
              <a:t>51</a:t>
            </a:fld>
            <a:endParaRPr lang="fr-CA" dirty="0"/>
          </a:p>
        </p:txBody>
      </p:sp>
    </p:spTree>
    <p:extLst>
      <p:ext uri="{BB962C8B-B14F-4D97-AF65-F5344CB8AC3E}">
        <p14:creationId xmlns:p14="http://schemas.microsoft.com/office/powerpoint/2010/main" val="15492937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C88EF-C963-AFF6-6984-995CBA64D5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9750D-02B9-99E0-9EE4-1BBE834326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26BD61-EC80-8BE9-D100-51ED1589C720}"/>
              </a:ext>
            </a:extLst>
          </p:cNvPr>
          <p:cNvSpPr>
            <a:spLocks noGrp="1"/>
          </p:cNvSpPr>
          <p:nvPr>
            <p:ph type="body" idx="1"/>
          </p:nvPr>
        </p:nvSpPr>
        <p:spPr/>
        <p:txBody>
          <a:bodyPr/>
          <a:lstStyle/>
          <a:p>
            <a:pPr marL="171450" indent="-171450">
              <a:buFont typeface="Arial"/>
              <a:buChar char="•"/>
            </a:pPr>
            <a:r>
              <a:rPr lang="fr-CA" dirty="0">
                <a:cs typeface="Calibri"/>
              </a:rPr>
              <a:t>14 ECR</a:t>
            </a:r>
            <a:r>
              <a:rPr lang="fr-CA" dirty="0">
                <a:ea typeface="+mn-ea"/>
                <a:cs typeface="Calibri"/>
              </a:rPr>
              <a:t> et une étude de cohorte ont fourni des données sur les préjudices liés à la cigarette électronique, après un suivi de 3 à 6 mois pour la plupart. Elles ont fait état de peu ou pas de différence en matière d’effets indésirables (par exemple, sécheresse de la bouche ou de la gorge, nausées, maux de tête, insomnie, irritabilité, toux, essoufflement) par rapport aux groupes témoins.</a:t>
            </a:r>
          </a:p>
          <a:p>
            <a:pPr marL="171450" indent="-171450">
              <a:buFont typeface="Arial"/>
              <a:buChar char="•"/>
            </a:pPr>
            <a:r>
              <a:rPr lang="fr-CA" dirty="0">
                <a:ea typeface="+mn-ea"/>
                <a:cs typeface="Calibri"/>
              </a:rPr>
              <a:t>Les taux d’effets indésirables graves étaient également semblables, sans aucun effet lié au traitement dans deux ECR. Aucune différence n’a été observée dans l’ampleur de la prise de poids entre l’utilisation de cigarettes électroniques contenant de la nicotine et de celles qui n’en contiennent pas.</a:t>
            </a:r>
          </a:p>
          <a:p>
            <a:pPr marL="171450" indent="-171450">
              <a:buFont typeface="Arial"/>
              <a:buChar char="•"/>
            </a:pPr>
            <a:r>
              <a:rPr lang="fr-CA" dirty="0">
                <a:ea typeface="+mn-ea"/>
                <a:cs typeface="Calibri"/>
              </a:rPr>
              <a:t>Un ECR a fourni des données de très faible certitude sur les effets indésirables à 12 mois, et une étude de cohorte n’a rapporté aucun effet indésirable grave ni aucune différence dans les maladies liées au tabagisme</a:t>
            </a:r>
            <a:r>
              <a:rPr lang="fr-CA" dirty="0">
                <a:cs typeface="Calibri"/>
              </a:rPr>
              <a:t> après</a:t>
            </a:r>
            <a:r>
              <a:rPr lang="fr-CA" dirty="0">
                <a:ea typeface="+mn-ea"/>
                <a:cs typeface="Calibri"/>
              </a:rPr>
              <a:t> 4 ans avec les cigarettes électroniques contenant de la nicotine, par rapport au tabagisme traditionnel (</a:t>
            </a:r>
            <a:r>
              <a:rPr lang="fr-CA" dirty="0">
                <a:cs typeface="Calibri"/>
              </a:rPr>
              <a:t>le degré de </a:t>
            </a:r>
            <a:r>
              <a:rPr lang="fr-CA" dirty="0">
                <a:ea typeface="+mn-ea"/>
                <a:cs typeface="Calibri"/>
              </a:rPr>
              <a:t>certitude n’a pas pu être </a:t>
            </a:r>
            <a:r>
              <a:rPr lang="fr-CA" dirty="0">
                <a:cs typeface="Calibri"/>
              </a:rPr>
              <a:t>évalué</a:t>
            </a:r>
            <a:r>
              <a:rPr lang="fr-CA" dirty="0">
                <a:ea typeface="+mn-ea"/>
                <a:cs typeface="Calibri"/>
              </a:rPr>
              <a:t>).</a:t>
            </a:r>
          </a:p>
          <a:p>
            <a:pPr marL="171450" indent="-171450">
              <a:buFont typeface="Arial"/>
              <a:buChar char="•"/>
            </a:pPr>
            <a:r>
              <a:rPr lang="fr-CA" dirty="0">
                <a:ea typeface="+mn-ea"/>
                <a:cs typeface="Calibri"/>
              </a:rPr>
              <a:t>Les conclusions de la revue systématique Cochrane sur les préjudices potentiels étaient semblables.</a:t>
            </a:r>
            <a:endParaRPr lang="fr-CA" dirty="0">
              <a:ea typeface="Calibri"/>
              <a:cs typeface="Calibri"/>
            </a:endParaRPr>
          </a:p>
        </p:txBody>
      </p:sp>
      <p:sp>
        <p:nvSpPr>
          <p:cNvPr id="4" name="Slide Number Placeholder 3">
            <a:extLst>
              <a:ext uri="{FF2B5EF4-FFF2-40B4-BE49-F238E27FC236}">
                <a16:creationId xmlns:a16="http://schemas.microsoft.com/office/drawing/2014/main" id="{B30B98FF-1DC3-BFE3-6517-5519151A8751}"/>
              </a:ext>
            </a:extLst>
          </p:cNvPr>
          <p:cNvSpPr>
            <a:spLocks noGrp="1"/>
          </p:cNvSpPr>
          <p:nvPr>
            <p:ph type="sldNum" sz="quarter" idx="10"/>
          </p:nvPr>
        </p:nvSpPr>
        <p:spPr/>
        <p:txBody>
          <a:bodyPr/>
          <a:lstStyle/>
          <a:p>
            <a:fld id="{9344FC17-8036-4C17-99E3-36847C815777}" type="slidenum">
              <a:rPr lang="fr-CA" smtClean="0"/>
              <a:t>52</a:t>
            </a:fld>
            <a:endParaRPr lang="fr-CA" dirty="0"/>
          </a:p>
        </p:txBody>
      </p:sp>
    </p:spTree>
    <p:extLst>
      <p:ext uri="{BB962C8B-B14F-4D97-AF65-F5344CB8AC3E}">
        <p14:creationId xmlns:p14="http://schemas.microsoft.com/office/powerpoint/2010/main" val="27655857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11501-04C1-5C83-BAE9-E05EAC7A62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8018E3-E06D-1A2A-4FAB-0940990C99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CD9306-CC48-A73E-9AC9-37B26A81F517}"/>
              </a:ext>
            </a:extLst>
          </p:cNvPr>
          <p:cNvSpPr>
            <a:spLocks noGrp="1"/>
          </p:cNvSpPr>
          <p:nvPr>
            <p:ph type="body" idx="1"/>
          </p:nvPr>
        </p:nvSpPr>
        <p:spPr/>
        <p:txBody>
          <a:bodyPr/>
          <a:lstStyle/>
          <a:p>
            <a:pPr marL="171450" indent="-171450">
              <a:buFont typeface="Arial"/>
              <a:buChar char="•"/>
            </a:pPr>
            <a:r>
              <a:rPr lang="fr-CA" dirty="0">
                <a:ea typeface="+mn-ea"/>
                <a:cs typeface="Calibri"/>
              </a:rPr>
              <a:t>Des interventions comportementales et pharmacothérapeutiques de cessation tabagique sont déjà utilisées </a:t>
            </a:r>
            <a:r>
              <a:rPr lang="fr-CA" dirty="0">
                <a:cs typeface="Calibri"/>
              </a:rPr>
              <a:t>en</a:t>
            </a:r>
            <a:r>
              <a:rPr lang="fr-CA" dirty="0">
                <a:ea typeface="+mn-ea"/>
                <a:cs typeface="Calibri"/>
              </a:rPr>
              <a:t> soins primaires au Canada, et certaines personnes ont déjà recours à la cigarette électronique pour cesser de fumer. Il devrait donc être possible de choisir une intervention appropriée, même si certaines interventions peuvent présenter des obstacles financiers. La couverture limitée </a:t>
            </a:r>
            <a:r>
              <a:rPr lang="fr-CA" dirty="0">
                <a:cs typeface="Calibri"/>
              </a:rPr>
              <a:t>de la pharmacothérapie</a:t>
            </a:r>
            <a:r>
              <a:rPr lang="fr-CA" dirty="0">
                <a:ea typeface="+mn-ea"/>
                <a:cs typeface="Calibri"/>
              </a:rPr>
              <a:t> et des services de counseling, ainsi que l’accès restreint aux soins primaires, pourraient avoir une incidence sur la faisabilité dans certains cas.</a:t>
            </a:r>
          </a:p>
          <a:p>
            <a:pPr marL="171450" indent="-171450">
              <a:buFont typeface="Arial"/>
              <a:buChar char="•"/>
            </a:pPr>
            <a:r>
              <a:rPr lang="fr-CA" dirty="0">
                <a:ea typeface="+mn-ea"/>
                <a:cs typeface="Calibri"/>
              </a:rPr>
              <a:t>La plupart des personnes qui fument souhaiteraient arrêter, et beaucoup ont déjà eu recours à une aide comportementale ou pharmacothérapeutique. Ces personnes ainsi que les </a:t>
            </a:r>
            <a:r>
              <a:rPr lang="fr-CA" dirty="0">
                <a:cs typeface="Calibri"/>
              </a:rPr>
              <a:t>fournisseurs de soins semblent</a:t>
            </a:r>
            <a:r>
              <a:rPr lang="fr-CA" dirty="0">
                <a:ea typeface="+mn-ea"/>
                <a:cs typeface="Calibri"/>
              </a:rPr>
              <a:t> donc accepter ces interventions, même si les effets secondaires de la pharmacothérapie et certaines incertitudes concernant les cigarettes électroniques peuvent être source de préoccupations.</a:t>
            </a:r>
          </a:p>
          <a:p>
            <a:pPr marL="171450" indent="-171450">
              <a:buFont typeface="Arial"/>
              <a:buChar char="•"/>
            </a:pPr>
            <a:r>
              <a:rPr lang="fr-CA" dirty="0">
                <a:ea typeface="+mn-ea"/>
                <a:cs typeface="Calibri"/>
              </a:rPr>
              <a:t>Les iniquités en matière de préjudices causés par le tabagisme résultent probablement de plusieurs déterminants sociaux de la santé, de l’accès aux produits du tabac, de l’influence de l’industrie du tabac, des politiques générales de lutte contre le tabagisme et de la disponibilité des aides au sevrage. Les interventions doivent être accessibles et adaptées à la culture afin de lutter contre les iniquités. Certains obstacles liés au coût et à l’accès pourraient limiter la possibilité que les groupes marginalisés en bénéficient. Les personnes les plus exposées aux préjudices liés au tabagisme sont celles qui ont le plus à gagner; toutefois, si l’adoption est relativement plus élevée dans les groupes socialement favorisés, les disparités en matière de santé pourraient s’accentuer.</a:t>
            </a:r>
            <a:endParaRPr lang="fr-CA" dirty="0">
              <a:ea typeface="Calibri"/>
              <a:cs typeface="Calibri"/>
            </a:endParaRPr>
          </a:p>
          <a:p>
            <a:pPr marL="171450" indent="-171450">
              <a:buFont typeface="Arial"/>
              <a:buChar char="•"/>
            </a:pPr>
            <a:endParaRPr lang="en-CA" dirty="0">
              <a:ea typeface="Calibri"/>
              <a:cs typeface="Calibri"/>
            </a:endParaRPr>
          </a:p>
        </p:txBody>
      </p:sp>
      <p:sp>
        <p:nvSpPr>
          <p:cNvPr id="4" name="Slide Number Placeholder 3">
            <a:extLst>
              <a:ext uri="{FF2B5EF4-FFF2-40B4-BE49-F238E27FC236}">
                <a16:creationId xmlns:a16="http://schemas.microsoft.com/office/drawing/2014/main" id="{FA645680-C0C3-CB86-73D3-10EF69ED196D}"/>
              </a:ext>
            </a:extLst>
          </p:cNvPr>
          <p:cNvSpPr>
            <a:spLocks noGrp="1"/>
          </p:cNvSpPr>
          <p:nvPr>
            <p:ph type="sldNum" sz="quarter" idx="10"/>
          </p:nvPr>
        </p:nvSpPr>
        <p:spPr/>
        <p:txBody>
          <a:bodyPr/>
          <a:lstStyle/>
          <a:p>
            <a:fld id="{9344FC17-8036-4C17-99E3-36847C815777}" type="slidenum">
              <a:rPr lang="fr-CA" smtClean="0"/>
              <a:t>53</a:t>
            </a:fld>
            <a:endParaRPr lang="fr-CA" dirty="0"/>
          </a:p>
        </p:txBody>
      </p:sp>
    </p:spTree>
    <p:extLst>
      <p:ext uri="{BB962C8B-B14F-4D97-AF65-F5344CB8AC3E}">
        <p14:creationId xmlns:p14="http://schemas.microsoft.com/office/powerpoint/2010/main" val="38809317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4CECE-7BCD-4505-419A-BA1FACE5B0B7}"/>
            </a:ext>
          </a:extLst>
        </p:cNvPr>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7D5AAFB8-2132-59D7-CF90-19FB3FF4C1FE}"/>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A15559AE-5023-4745-BF97-66AA3A2A80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a:ea typeface="ヒラギノ角ゴ Pro W3" charset="-128"/>
            </a:endParaRPr>
          </a:p>
        </p:txBody>
      </p:sp>
      <p:sp>
        <p:nvSpPr>
          <p:cNvPr id="98308" name="Slide Number Placeholder 3">
            <a:extLst>
              <a:ext uri="{FF2B5EF4-FFF2-40B4-BE49-F238E27FC236}">
                <a16:creationId xmlns:a16="http://schemas.microsoft.com/office/drawing/2014/main" id="{0708C350-B8EE-1C3B-B16D-DA02BCE4F4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58255" indent="-291636" eaLnBrk="0" hangingPunct="0">
              <a:spcBef>
                <a:spcPct val="30000"/>
              </a:spcBef>
              <a:defRPr sz="1200">
                <a:solidFill>
                  <a:schemeClr val="tx1"/>
                </a:solidFill>
                <a:latin typeface="Calibri" pitchFamily="34" charset="0"/>
                <a:ea typeface="ヒラギノ角ゴ Pro W3" charset="-128"/>
              </a:defRPr>
            </a:lvl2pPr>
            <a:lvl3pPr marL="1166546" indent="-233309" eaLnBrk="0" hangingPunct="0">
              <a:spcBef>
                <a:spcPct val="30000"/>
              </a:spcBef>
              <a:defRPr sz="1200">
                <a:solidFill>
                  <a:schemeClr val="tx1"/>
                </a:solidFill>
                <a:latin typeface="Calibri" pitchFamily="34" charset="0"/>
                <a:ea typeface="ヒラギノ角ゴ Pro W3" charset="-128"/>
              </a:defRPr>
            </a:lvl3pPr>
            <a:lvl4pPr marL="1633164" indent="-233309" eaLnBrk="0" hangingPunct="0">
              <a:spcBef>
                <a:spcPct val="30000"/>
              </a:spcBef>
              <a:defRPr sz="1200">
                <a:solidFill>
                  <a:schemeClr val="tx1"/>
                </a:solidFill>
                <a:latin typeface="Calibri" pitchFamily="34" charset="0"/>
                <a:ea typeface="ヒラギノ角ゴ Pro W3" charset="-128"/>
              </a:defRPr>
            </a:lvl4pPr>
            <a:lvl5pPr marL="2099782" indent="-233309" eaLnBrk="0" hangingPunct="0">
              <a:spcBef>
                <a:spcPct val="30000"/>
              </a:spcBef>
              <a:defRPr sz="1200">
                <a:solidFill>
                  <a:schemeClr val="tx1"/>
                </a:solidFill>
                <a:latin typeface="Calibri" pitchFamily="34" charset="0"/>
                <a:ea typeface="ヒラギノ角ゴ Pro W3" charset="-128"/>
              </a:defRPr>
            </a:lvl5pPr>
            <a:lvl6pPr marL="2566401" indent="-233309" eaLnBrk="0" fontAlgn="base" hangingPunct="0">
              <a:spcBef>
                <a:spcPct val="30000"/>
              </a:spcBef>
              <a:spcAft>
                <a:spcPct val="0"/>
              </a:spcAft>
              <a:defRPr sz="1200">
                <a:solidFill>
                  <a:schemeClr val="tx1"/>
                </a:solidFill>
                <a:latin typeface="Calibri" pitchFamily="34" charset="0"/>
                <a:ea typeface="ヒラギノ角ゴ Pro W3" charset="-128"/>
              </a:defRPr>
            </a:lvl6pPr>
            <a:lvl7pPr marL="3033019" indent="-233309"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99637" indent="-233309"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966256" indent="-233309"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C8952470-3734-46B6-AFCE-927B8750BFBC}" type="slidenum">
              <a:rPr lang="fr-CA" altLang="en-US" smtClean="0">
                <a:latin typeface="Arial" panose="020B0604020202020204" pitchFamily="34" charset="0"/>
              </a:rPr>
              <a:pPr>
                <a:spcBef>
                  <a:spcPct val="0"/>
                </a:spcBef>
              </a:pPr>
              <a:t>54</a:t>
            </a:fld>
            <a:endParaRPr lang="fr-CA" altLang="en-US" dirty="0">
              <a:latin typeface="Arial" panose="020B0604020202020204" pitchFamily="34" charset="0"/>
            </a:endParaRPr>
          </a:p>
        </p:txBody>
      </p:sp>
    </p:spTree>
    <p:extLst>
      <p:ext uri="{BB962C8B-B14F-4D97-AF65-F5344CB8AC3E}">
        <p14:creationId xmlns:p14="http://schemas.microsoft.com/office/powerpoint/2010/main" val="29770288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ct val="20000"/>
              </a:spcBef>
              <a:buFontTx/>
              <a:buChar char="-"/>
              <a:defRPr/>
            </a:pPr>
            <a:r>
              <a:rPr lang="fr-CA" sz="2100" dirty="0">
                <a:ea typeface="+mn-ea"/>
                <a:cs typeface="Calibri"/>
              </a:rPr>
              <a:t>Nous avons développé plusieurs outils pour aider à la diffusion des messages contenus dans ce guide de pratique clinique.</a:t>
            </a:r>
          </a:p>
          <a:p>
            <a:pPr marL="342900" indent="-342900">
              <a:spcBef>
                <a:spcPct val="20000"/>
              </a:spcBef>
              <a:buFontTx/>
              <a:buChar char="-"/>
              <a:defRPr/>
            </a:pPr>
            <a:r>
              <a:rPr lang="fr-CA" sz="2100" dirty="0">
                <a:ea typeface="+mn-ea"/>
                <a:cs typeface="Calibri"/>
              </a:rPr>
              <a:t>L’infographie présentée ici a été conçue pour aider les professionnels de la santé à retenir les messages principaux à mettre en pratique.</a:t>
            </a:r>
            <a:endParaRPr lang="fr-CA" dirty="0"/>
          </a:p>
        </p:txBody>
      </p:sp>
      <p:sp>
        <p:nvSpPr>
          <p:cNvPr id="4" name="Slide Number Placeholder 3"/>
          <p:cNvSpPr>
            <a:spLocks noGrp="1"/>
          </p:cNvSpPr>
          <p:nvPr>
            <p:ph type="sldNum" sz="quarter" idx="10"/>
          </p:nvPr>
        </p:nvSpPr>
        <p:spPr/>
        <p:txBody>
          <a:bodyPr/>
          <a:lstStyle/>
          <a:p>
            <a:pPr>
              <a:defRPr/>
            </a:pPr>
            <a:fld id="{A231C5EF-ED64-47F4-8DF2-15EBFB4BC66C}" type="slidenum">
              <a:rPr lang="fr-CA" smtClean="0"/>
              <a:pPr>
                <a:defRPr/>
              </a:pPr>
              <a:t>55</a:t>
            </a:fld>
            <a:endParaRPr lang="fr-CA" dirty="0"/>
          </a:p>
        </p:txBody>
      </p:sp>
    </p:spTree>
    <p:extLst>
      <p:ext uri="{BB962C8B-B14F-4D97-AF65-F5344CB8AC3E}">
        <p14:creationId xmlns:p14="http://schemas.microsoft.com/office/powerpoint/2010/main" val="25033466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ct val="20000"/>
              </a:spcBef>
              <a:buFont typeface="Arial"/>
              <a:buChar char="•"/>
              <a:defRPr/>
            </a:pPr>
            <a:r>
              <a:rPr lang="fr-CA" dirty="0"/>
              <a:t>Le menu d’options pour les cliniciens et les patients peut être utilisé pour faciliter la prise de décision partagée sur les meilleures options en fonction des préférences du patient.</a:t>
            </a:r>
          </a:p>
        </p:txBody>
      </p:sp>
      <p:sp>
        <p:nvSpPr>
          <p:cNvPr id="4" name="Slide Number Placeholder 3"/>
          <p:cNvSpPr>
            <a:spLocks noGrp="1"/>
          </p:cNvSpPr>
          <p:nvPr>
            <p:ph type="sldNum" sz="quarter" idx="10"/>
          </p:nvPr>
        </p:nvSpPr>
        <p:spPr/>
        <p:txBody>
          <a:bodyPr/>
          <a:lstStyle/>
          <a:p>
            <a:pPr>
              <a:defRPr/>
            </a:pPr>
            <a:fld id="{A231C5EF-ED64-47F4-8DF2-15EBFB4BC66C}" type="slidenum">
              <a:rPr lang="fr-CA" smtClean="0"/>
              <a:pPr>
                <a:defRPr/>
              </a:pPr>
              <a:t>56</a:t>
            </a:fld>
            <a:endParaRPr lang="fr-CA" dirty="0"/>
          </a:p>
        </p:txBody>
      </p:sp>
    </p:spTree>
    <p:extLst>
      <p:ext uri="{BB962C8B-B14F-4D97-AF65-F5344CB8AC3E}">
        <p14:creationId xmlns:p14="http://schemas.microsoft.com/office/powerpoint/2010/main" val="2416589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ct val="20000"/>
              </a:spcBef>
              <a:buFont typeface="Arial"/>
              <a:buChar char="•"/>
              <a:defRPr/>
            </a:pPr>
            <a:r>
              <a:rPr lang="fr-CA" dirty="0"/>
              <a:t>La page publique sera également accessible et proposera des ressources pertinentes pour les patients.</a:t>
            </a:r>
            <a:endParaRPr lang="fr-CA" dirty="0">
              <a:cs typeface="Calibri"/>
            </a:endParaRPr>
          </a:p>
        </p:txBody>
      </p:sp>
      <p:sp>
        <p:nvSpPr>
          <p:cNvPr id="4" name="Slide Number Placeholder 3"/>
          <p:cNvSpPr>
            <a:spLocks noGrp="1"/>
          </p:cNvSpPr>
          <p:nvPr>
            <p:ph type="sldNum" sz="quarter" idx="10"/>
          </p:nvPr>
        </p:nvSpPr>
        <p:spPr/>
        <p:txBody>
          <a:bodyPr/>
          <a:lstStyle/>
          <a:p>
            <a:pPr>
              <a:defRPr/>
            </a:pPr>
            <a:fld id="{A231C5EF-ED64-47F4-8DF2-15EBFB4BC66C}" type="slidenum">
              <a:rPr lang="fr-CA" smtClean="0"/>
              <a:pPr>
                <a:defRPr/>
              </a:pPr>
              <a:t>57</a:t>
            </a:fld>
            <a:endParaRPr lang="fr-CA" dirty="0"/>
          </a:p>
        </p:txBody>
      </p:sp>
    </p:spTree>
    <p:extLst>
      <p:ext uri="{BB962C8B-B14F-4D97-AF65-F5344CB8AC3E}">
        <p14:creationId xmlns:p14="http://schemas.microsoft.com/office/powerpoint/2010/main" val="32115199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en-US" dirty="0">
                <a:ea typeface="ヒラギノ角ゴ Pro W3" charset="-128"/>
              </a:rPr>
              <a:t>Conclusions</a:t>
            </a: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58255" indent="-291636" eaLnBrk="0" hangingPunct="0">
              <a:spcBef>
                <a:spcPct val="30000"/>
              </a:spcBef>
              <a:defRPr sz="1200">
                <a:solidFill>
                  <a:schemeClr val="tx1"/>
                </a:solidFill>
                <a:latin typeface="Calibri" pitchFamily="34" charset="0"/>
                <a:ea typeface="ヒラギノ角ゴ Pro W3" charset="-128"/>
              </a:defRPr>
            </a:lvl2pPr>
            <a:lvl3pPr marL="1166546" indent="-233309" eaLnBrk="0" hangingPunct="0">
              <a:spcBef>
                <a:spcPct val="30000"/>
              </a:spcBef>
              <a:defRPr sz="1200">
                <a:solidFill>
                  <a:schemeClr val="tx1"/>
                </a:solidFill>
                <a:latin typeface="Calibri" pitchFamily="34" charset="0"/>
                <a:ea typeface="ヒラギノ角ゴ Pro W3" charset="-128"/>
              </a:defRPr>
            </a:lvl3pPr>
            <a:lvl4pPr marL="1633164" indent="-233309" eaLnBrk="0" hangingPunct="0">
              <a:spcBef>
                <a:spcPct val="30000"/>
              </a:spcBef>
              <a:defRPr sz="1200">
                <a:solidFill>
                  <a:schemeClr val="tx1"/>
                </a:solidFill>
                <a:latin typeface="Calibri" pitchFamily="34" charset="0"/>
                <a:ea typeface="ヒラギノ角ゴ Pro W3" charset="-128"/>
              </a:defRPr>
            </a:lvl4pPr>
            <a:lvl5pPr marL="2099782" indent="-233309" eaLnBrk="0" hangingPunct="0">
              <a:spcBef>
                <a:spcPct val="30000"/>
              </a:spcBef>
              <a:defRPr sz="1200">
                <a:solidFill>
                  <a:schemeClr val="tx1"/>
                </a:solidFill>
                <a:latin typeface="Calibri" pitchFamily="34" charset="0"/>
                <a:ea typeface="ヒラギノ角ゴ Pro W3" charset="-128"/>
              </a:defRPr>
            </a:lvl5pPr>
            <a:lvl6pPr marL="2566401" indent="-233309" eaLnBrk="0" fontAlgn="base" hangingPunct="0">
              <a:spcBef>
                <a:spcPct val="30000"/>
              </a:spcBef>
              <a:spcAft>
                <a:spcPct val="0"/>
              </a:spcAft>
              <a:defRPr sz="1200">
                <a:solidFill>
                  <a:schemeClr val="tx1"/>
                </a:solidFill>
                <a:latin typeface="Calibri" pitchFamily="34" charset="0"/>
                <a:ea typeface="ヒラギノ角ゴ Pro W3" charset="-128"/>
              </a:defRPr>
            </a:lvl6pPr>
            <a:lvl7pPr marL="3033019" indent="-233309"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99637" indent="-233309"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966256" indent="-233309"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C46F5400-C18D-47D9-8BFA-C0733130E742}" type="slidenum">
              <a:rPr lang="fr-CA" altLang="en-US" smtClean="0">
                <a:solidFill>
                  <a:srgbClr val="000000"/>
                </a:solidFill>
                <a:latin typeface="Arial" panose="020B0604020202020204" pitchFamily="34" charset="0"/>
              </a:rPr>
              <a:pPr>
                <a:spcBef>
                  <a:spcPct val="0"/>
                </a:spcBef>
              </a:pPr>
              <a:t>58</a:t>
            </a:fld>
            <a:endParaRPr lang="fr-CA" altLang="en-US" dirty="0">
              <a:solidFill>
                <a:srgbClr val="000000"/>
              </a:solidFill>
              <a:latin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ea typeface="+mn-ea"/>
                <a:cs typeface="Calibri"/>
              </a:rPr>
              <a:t>Le menu des options efficaces et fortement recommandées dans le guide de pratique clinique comprend des approches comportementales, pharmacothérapeutiques et combinées.</a:t>
            </a:r>
            <a:endParaRPr lang="fr-CA"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344FC17-8036-4C17-99E3-36847C815777}" type="slidenum">
              <a:rPr lang="fr-CA" smtClean="0"/>
              <a:t>59</a:t>
            </a:fld>
            <a:endParaRPr lang="fr-CA" dirty="0"/>
          </a:p>
        </p:txBody>
      </p:sp>
    </p:spTree>
    <p:extLst>
      <p:ext uri="{BB962C8B-B14F-4D97-AF65-F5344CB8AC3E}">
        <p14:creationId xmlns:p14="http://schemas.microsoft.com/office/powerpoint/2010/main" val="723886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Voici le </a:t>
            </a:r>
            <a:r>
              <a:rPr lang="fr-FR" dirty="0">
                <a:ea typeface="+mn-ea"/>
                <a:cs typeface="Calibri"/>
              </a:rPr>
              <a:t>groupe de travail du Groupe d’étude canadien </a:t>
            </a:r>
            <a:r>
              <a:rPr lang="fr-FR" b="1" dirty="0">
                <a:ea typeface="+mn-ea"/>
                <a:cs typeface="Calibri"/>
              </a:rPr>
              <a:t>chargé d’élaborer </a:t>
            </a:r>
            <a:r>
              <a:rPr lang="fr-FR" dirty="0">
                <a:ea typeface="+mn-ea"/>
                <a:cs typeface="Calibri"/>
              </a:rPr>
              <a:t>ces recommandations. </a:t>
            </a:r>
          </a:p>
          <a:p>
            <a:r>
              <a:rPr lang="fr-FR" dirty="0">
                <a:ea typeface="+mn-ea"/>
                <a:cs typeface="Calibri"/>
              </a:rPr>
              <a:t>Les diapositives suivantes présentent les nombreuses autres personnes ayant contribué à l’élaboration du </a:t>
            </a:r>
            <a:r>
              <a:rPr lang="fr-FR" dirty="0">
                <a:cs typeface="Calibri"/>
              </a:rPr>
              <a:t>guide de pratique clinique</a:t>
            </a:r>
            <a:r>
              <a:rPr lang="fr-FR" dirty="0">
                <a:ea typeface="+mn-ea"/>
                <a:cs typeface="Calibri"/>
              </a:rPr>
              <a:t>. </a:t>
            </a:r>
          </a:p>
          <a:p>
            <a:endParaRPr lang="fr-CA" b="1" dirty="0">
              <a:ea typeface="Calibri"/>
              <a:cs typeface="Calibri"/>
            </a:endParaRPr>
          </a:p>
          <a:p>
            <a:endParaRPr lang="fr-CA" b="1" dirty="0">
              <a:ea typeface="Calibri"/>
              <a:cs typeface="Calibri"/>
            </a:endParaRPr>
          </a:p>
          <a:p>
            <a:endParaRPr lang="en-CA" dirty="0">
              <a:ea typeface="Calibri"/>
              <a:cs typeface="Calibri"/>
            </a:endParaRPr>
          </a:p>
        </p:txBody>
      </p:sp>
      <p:sp>
        <p:nvSpPr>
          <p:cNvPr id="4" name="Slide Number Placeholder 3"/>
          <p:cNvSpPr>
            <a:spLocks noGrp="1"/>
          </p:cNvSpPr>
          <p:nvPr>
            <p:ph type="sldNum" sz="quarter" idx="10"/>
          </p:nvPr>
        </p:nvSpPr>
        <p:spPr/>
        <p:txBody>
          <a:bodyPr/>
          <a:lstStyle/>
          <a:p>
            <a:fld id="{6EBDF5F8-5393-4A03-81E4-657EE43D970F}" type="slidenum">
              <a:rPr lang="fr-CA" smtClean="0"/>
              <a:t>6</a:t>
            </a:fld>
            <a:endParaRPr lang="fr-CA" dirty="0"/>
          </a:p>
        </p:txBody>
      </p:sp>
    </p:spTree>
    <p:extLst>
      <p:ext uri="{BB962C8B-B14F-4D97-AF65-F5344CB8AC3E}">
        <p14:creationId xmlns:p14="http://schemas.microsoft.com/office/powerpoint/2010/main" val="26274848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ea typeface="+mn-ea"/>
                <a:cs typeface="Calibri"/>
              </a:rPr>
              <a:t>Des programmes interactifs sur ordinateur ou en ligne sont également recommandés s’ils comportent un volet de soutien comportemental.</a:t>
            </a:r>
            <a:endParaRPr lang="fr-CA" dirty="0">
              <a:ea typeface="Calibri"/>
              <a:cs typeface="Calibri"/>
            </a:endParaRPr>
          </a:p>
        </p:txBody>
      </p:sp>
      <p:sp>
        <p:nvSpPr>
          <p:cNvPr id="4" name="Slide Number Placeholder 3"/>
          <p:cNvSpPr>
            <a:spLocks noGrp="1"/>
          </p:cNvSpPr>
          <p:nvPr>
            <p:ph type="sldNum" sz="quarter" idx="5"/>
          </p:nvPr>
        </p:nvSpPr>
        <p:spPr/>
        <p:txBody>
          <a:bodyPr/>
          <a:lstStyle/>
          <a:p>
            <a:fld id="{9344FC17-8036-4C17-99E3-36847C815777}" type="slidenum">
              <a:rPr lang="fr-CA" smtClean="0"/>
              <a:t>60</a:t>
            </a:fld>
            <a:endParaRPr lang="fr-CA" dirty="0"/>
          </a:p>
        </p:txBody>
      </p:sp>
    </p:spTree>
    <p:extLst>
      <p:ext uri="{BB962C8B-B14F-4D97-AF65-F5344CB8AC3E}">
        <p14:creationId xmlns:p14="http://schemas.microsoft.com/office/powerpoint/2010/main" val="5678601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ea typeface="+mn-ea"/>
                <a:cs typeface="Calibri"/>
              </a:rPr>
              <a:t>Ce guide de pratique clinique dissuade le recours à des interventions dont l’efficacité n’est pas prouvée; nous déconseillons fortement un certain nombre de ces interventions. Les </a:t>
            </a:r>
            <a:r>
              <a:rPr lang="fr-CA" dirty="0">
                <a:cs typeface="Calibri"/>
              </a:rPr>
              <a:t>fournisseurs de soins</a:t>
            </a:r>
            <a:r>
              <a:rPr lang="fr-CA" dirty="0">
                <a:ea typeface="+mn-ea"/>
                <a:cs typeface="Calibri"/>
              </a:rPr>
              <a:t> devraient encourager les personnes qui fument à choisir une intervention recommandée sans les décourager d’essayer d’arrêter.</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344FC17-8036-4C17-99E3-36847C815777}" type="slidenum">
              <a:rPr lang="fr-CA" smtClean="0"/>
              <a:t>61</a:t>
            </a:fld>
            <a:endParaRPr lang="fr-CA" dirty="0"/>
          </a:p>
        </p:txBody>
      </p:sp>
    </p:spTree>
    <p:extLst>
      <p:ext uri="{BB962C8B-B14F-4D97-AF65-F5344CB8AC3E}">
        <p14:creationId xmlns:p14="http://schemas.microsoft.com/office/powerpoint/2010/main" val="40773804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ea typeface="+mn-ea"/>
                <a:cs typeface="Calibri"/>
              </a:rPr>
              <a:t>Nous déconseillons les programmes interactifs sur ordinateur ou en ligne qui ne comportent pas de volet de soutien comportemental, car </a:t>
            </a:r>
            <a:r>
              <a:rPr lang="fr-CA" dirty="0">
                <a:cs typeface="Calibri"/>
              </a:rPr>
              <a:t>il n’est pas évident </a:t>
            </a:r>
            <a:r>
              <a:rPr lang="fr-CA" dirty="0">
                <a:ea typeface="+mn-ea"/>
                <a:cs typeface="Calibri"/>
              </a:rPr>
              <a:t>qu’ils entraîneront des bénéfices.</a:t>
            </a:r>
          </a:p>
          <a:p>
            <a:endParaRPr lang="fr-CA" dirty="0">
              <a:ea typeface="+mn-ea"/>
              <a:cs typeface="Calibri"/>
            </a:endParaRPr>
          </a:p>
          <a:p>
            <a:r>
              <a:rPr lang="fr-CA" dirty="0">
                <a:ea typeface="+mn-ea"/>
                <a:cs typeface="Calibri"/>
              </a:rPr>
              <a:t>Le Groupe d’étude canadien recommande de ne pas encourager systématiquement l’utilisation de la cigarette électronique comme intervention de cessation tabagique, et d’orienter idéalement les personnes qui fument vers des interventions fortement recommandées dont l’efficacité est avérée. Toutefois, pour les personnes qui ont déjà tenté sans succès d’autres interventions, qui ne souhaitent pas essayer d’autres interventions ou qui expriment une forte préférence, les </a:t>
            </a:r>
            <a:r>
              <a:rPr lang="fr-CA" dirty="0">
                <a:cs typeface="Calibri"/>
              </a:rPr>
              <a:t>fournisseurs de</a:t>
            </a:r>
            <a:r>
              <a:rPr lang="fr-CA" dirty="0">
                <a:ea typeface="+mn-ea"/>
                <a:cs typeface="Calibri"/>
              </a:rPr>
              <a:t> soins primaires peuvent entamer une prise de décision partagée concernant l’utilisation éventuelle de cigarettes électroniques (avec ou sans nicotine). Les personnes qui souhaitent avoir recours à la cigarette électronique pour cesser de fumer devraient être informées des bénéfices et des incertitudes</a:t>
            </a:r>
            <a:r>
              <a:rPr lang="fr-CA" dirty="0">
                <a:cs typeface="Calibri"/>
              </a:rPr>
              <a:t> associés</a:t>
            </a:r>
            <a:r>
              <a:rPr lang="fr-CA" dirty="0">
                <a:ea typeface="+mn-ea"/>
                <a:cs typeface="Calibri"/>
              </a:rPr>
              <a:t>.</a:t>
            </a:r>
            <a:endParaRPr lang="fr-CA"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344FC17-8036-4C17-99E3-36847C815777}" type="slidenum">
              <a:rPr lang="fr-CA" smtClean="0"/>
              <a:t>62</a:t>
            </a:fld>
            <a:endParaRPr lang="fr-CA" dirty="0"/>
          </a:p>
        </p:txBody>
      </p:sp>
    </p:spTree>
    <p:extLst>
      <p:ext uri="{BB962C8B-B14F-4D97-AF65-F5344CB8AC3E}">
        <p14:creationId xmlns:p14="http://schemas.microsoft.com/office/powerpoint/2010/main" val="23046137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FA3CC-3821-3173-2D84-48800297C9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5457E4-FF17-1490-18B7-A98193AABB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2B56F7-E99D-B3A6-CAAD-8906AF071558}"/>
              </a:ext>
            </a:extLst>
          </p:cNvPr>
          <p:cNvSpPr>
            <a:spLocks noGrp="1"/>
          </p:cNvSpPr>
          <p:nvPr>
            <p:ph type="body" idx="1"/>
          </p:nvPr>
        </p:nvSpPr>
        <p:spPr/>
        <p:txBody>
          <a:bodyPr/>
          <a:lstStyle/>
          <a:p>
            <a:r>
              <a:rPr lang="fr-CA" dirty="0">
                <a:cs typeface="Calibri"/>
              </a:rPr>
              <a:t>Les professionnels de la santé peuvent utiliser ce guide de pratique clinique et les outils associés pour aider les patients à choisir des options efficaces.</a:t>
            </a:r>
          </a:p>
        </p:txBody>
      </p:sp>
      <p:sp>
        <p:nvSpPr>
          <p:cNvPr id="4" name="Slide Number Placeholder 3">
            <a:extLst>
              <a:ext uri="{FF2B5EF4-FFF2-40B4-BE49-F238E27FC236}">
                <a16:creationId xmlns:a16="http://schemas.microsoft.com/office/drawing/2014/main" id="{F37E9DAB-5273-B799-9184-E24B90DA2966}"/>
              </a:ext>
            </a:extLst>
          </p:cNvPr>
          <p:cNvSpPr>
            <a:spLocks noGrp="1"/>
          </p:cNvSpPr>
          <p:nvPr>
            <p:ph type="sldNum" sz="quarter" idx="10"/>
          </p:nvPr>
        </p:nvSpPr>
        <p:spPr/>
        <p:txBody>
          <a:bodyPr/>
          <a:lstStyle/>
          <a:p>
            <a:pPr>
              <a:defRPr/>
            </a:pPr>
            <a:fld id="{A231C5EF-ED64-47F4-8DF2-15EBFB4BC66C}" type="slidenum">
              <a:rPr lang="fr-CA" smtClean="0"/>
              <a:pPr>
                <a:defRPr/>
              </a:pPr>
              <a:t>63</a:t>
            </a:fld>
            <a:endParaRPr lang="fr-CA" dirty="0"/>
          </a:p>
        </p:txBody>
      </p:sp>
    </p:spTree>
    <p:extLst>
      <p:ext uri="{BB962C8B-B14F-4D97-AF65-F5344CB8AC3E}">
        <p14:creationId xmlns:p14="http://schemas.microsoft.com/office/powerpoint/2010/main" val="15017984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DF623-BAAD-BDED-1E25-EB527BA0F3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17DB0C-12C7-0B2F-75B1-67790EB6A5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234DF5-A86A-6C97-202B-F4F1B837DC53}"/>
              </a:ext>
            </a:extLst>
          </p:cNvPr>
          <p:cNvSpPr>
            <a:spLocks noGrp="1"/>
          </p:cNvSpPr>
          <p:nvPr>
            <p:ph type="body" idx="1"/>
          </p:nvPr>
        </p:nvSpPr>
        <p:spPr/>
        <p:txBody>
          <a:bodyPr/>
          <a:lstStyle/>
          <a:p>
            <a:r>
              <a:rPr lang="fr-CA" dirty="0">
                <a:cs typeface="Calibri"/>
              </a:rPr>
              <a:t>Les ressources accompagnant le guide de pratique clinique peuvent aider les personnes qui fument à comprendre les options faisant l’objet de discussions avec un fournisseur de soins.</a:t>
            </a:r>
          </a:p>
        </p:txBody>
      </p:sp>
      <p:sp>
        <p:nvSpPr>
          <p:cNvPr id="4" name="Slide Number Placeholder 3">
            <a:extLst>
              <a:ext uri="{FF2B5EF4-FFF2-40B4-BE49-F238E27FC236}">
                <a16:creationId xmlns:a16="http://schemas.microsoft.com/office/drawing/2014/main" id="{5F640266-FDCE-ECD4-BD5B-1593A86D60DF}"/>
              </a:ext>
            </a:extLst>
          </p:cNvPr>
          <p:cNvSpPr>
            <a:spLocks noGrp="1"/>
          </p:cNvSpPr>
          <p:nvPr>
            <p:ph type="sldNum" sz="quarter" idx="10"/>
          </p:nvPr>
        </p:nvSpPr>
        <p:spPr/>
        <p:txBody>
          <a:bodyPr/>
          <a:lstStyle/>
          <a:p>
            <a:pPr>
              <a:defRPr/>
            </a:pPr>
            <a:fld id="{A231C5EF-ED64-47F4-8DF2-15EBFB4BC66C}" type="slidenum">
              <a:rPr lang="fr-CA" smtClean="0"/>
              <a:pPr>
                <a:defRPr/>
              </a:pPr>
              <a:t>64</a:t>
            </a:fld>
            <a:endParaRPr lang="fr-CA" dirty="0"/>
          </a:p>
        </p:txBody>
      </p:sp>
    </p:spTree>
    <p:extLst>
      <p:ext uri="{BB962C8B-B14F-4D97-AF65-F5344CB8AC3E}">
        <p14:creationId xmlns:p14="http://schemas.microsoft.com/office/powerpoint/2010/main" val="2749618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D8A83-5BD1-4E59-C11C-567A4B263E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B20394-3798-283F-4800-C1D7ADA324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A1F55C-E925-0746-317B-715EF07585F6}"/>
              </a:ext>
            </a:extLst>
          </p:cNvPr>
          <p:cNvSpPr>
            <a:spLocks noGrp="1"/>
          </p:cNvSpPr>
          <p:nvPr>
            <p:ph type="body" idx="1"/>
          </p:nvPr>
        </p:nvSpPr>
        <p:spPr/>
        <p:txBody>
          <a:bodyPr/>
          <a:lstStyle/>
          <a:p>
            <a:r>
              <a:rPr lang="fr-CA" dirty="0">
                <a:cs typeface="Calibri"/>
              </a:rPr>
              <a:t>Les équipes des programmes de cessation tabagique peuvent utiliser ce guide de pratique clinique pour élaborer des ressources destinées aux personnes qui fument ou pour les aider à choisir des interventions susceptibles de les aider à arrêter.</a:t>
            </a:r>
            <a:endParaRPr lang="en-CA" dirty="0">
              <a:cs typeface="Calibri"/>
            </a:endParaRPr>
          </a:p>
        </p:txBody>
      </p:sp>
      <p:sp>
        <p:nvSpPr>
          <p:cNvPr id="4" name="Slide Number Placeholder 3">
            <a:extLst>
              <a:ext uri="{FF2B5EF4-FFF2-40B4-BE49-F238E27FC236}">
                <a16:creationId xmlns:a16="http://schemas.microsoft.com/office/drawing/2014/main" id="{133FA129-7F07-511E-8EFE-DFEA0BD00B3D}"/>
              </a:ext>
            </a:extLst>
          </p:cNvPr>
          <p:cNvSpPr>
            <a:spLocks noGrp="1"/>
          </p:cNvSpPr>
          <p:nvPr>
            <p:ph type="sldNum" sz="quarter" idx="10"/>
          </p:nvPr>
        </p:nvSpPr>
        <p:spPr/>
        <p:txBody>
          <a:bodyPr/>
          <a:lstStyle/>
          <a:p>
            <a:pPr>
              <a:defRPr/>
            </a:pPr>
            <a:fld id="{A231C5EF-ED64-47F4-8DF2-15EBFB4BC66C}" type="slidenum">
              <a:rPr lang="fr-CA" smtClean="0"/>
              <a:pPr>
                <a:defRPr/>
              </a:pPr>
              <a:t>65</a:t>
            </a:fld>
            <a:endParaRPr lang="fr-CA" dirty="0"/>
          </a:p>
        </p:txBody>
      </p:sp>
    </p:spTree>
    <p:extLst>
      <p:ext uri="{BB962C8B-B14F-4D97-AF65-F5344CB8AC3E}">
        <p14:creationId xmlns:p14="http://schemas.microsoft.com/office/powerpoint/2010/main" val="1548918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fr-CA" dirty="0">
                <a:cs typeface="Calibri"/>
              </a:rPr>
              <a:t>Dans l’ensemble, le Groupe d’étude canadien recommande vivement aux fournisseurs de soins primaires d’encourager les personnes qui fument à arrêter en utilisant une ou plusieurs interventions recommandées. La liste des options efficaces recommandée dans le guide de pratique clinique peut être utile lors de la prise de décision partagée pour déterminer les interventions les mieux adaptées selon le cas.</a:t>
            </a:r>
          </a:p>
          <a:p>
            <a:pPr marL="171450" indent="-171450">
              <a:buFont typeface="Arial"/>
              <a:buChar char="•"/>
            </a:pPr>
            <a:r>
              <a:rPr lang="fr-CA" dirty="0">
                <a:cs typeface="Calibri"/>
              </a:rPr>
              <a:t>De nombreuses personnes auront besoin de faire plusieurs tentatives pour arrêter de fumer avant de réussir, et d’utiliser différentes interventions ou combinaisons d’interventions; durant ce processus, elles peuvent tirer des enseignements de leurs tentatives précédentes ou modifier leurs préférences pour différentes interventions.</a:t>
            </a:r>
            <a:endParaRPr lang="fr-CA" dirty="0">
              <a:ea typeface="Calibri"/>
              <a:cs typeface="Calibri"/>
            </a:endParaRPr>
          </a:p>
        </p:txBody>
      </p:sp>
      <p:sp>
        <p:nvSpPr>
          <p:cNvPr id="4" name="Slide Number Placeholder 3"/>
          <p:cNvSpPr>
            <a:spLocks noGrp="1"/>
          </p:cNvSpPr>
          <p:nvPr>
            <p:ph type="sldNum" sz="quarter" idx="10"/>
          </p:nvPr>
        </p:nvSpPr>
        <p:spPr/>
        <p:txBody>
          <a:bodyPr/>
          <a:lstStyle/>
          <a:p>
            <a:pPr>
              <a:defRPr/>
            </a:pPr>
            <a:fld id="{A231C5EF-ED64-47F4-8DF2-15EBFB4BC66C}" type="slidenum">
              <a:rPr lang="fr-CA" smtClean="0"/>
              <a:pPr>
                <a:defRPr/>
              </a:pPr>
              <a:t>66</a:t>
            </a:fld>
            <a:endParaRPr lang="fr-CA" dirty="0"/>
          </a:p>
        </p:txBody>
      </p:sp>
    </p:spTree>
    <p:extLst>
      <p:ext uri="{BB962C8B-B14F-4D97-AF65-F5344CB8AC3E}">
        <p14:creationId xmlns:p14="http://schemas.microsoft.com/office/powerpoint/2010/main" val="254938033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DBB68-AB38-0E60-948C-3F8B2EF75D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CCF46-696E-549E-A7E0-350048E96B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721E00-CAD5-120C-559E-7B2323FCFEFC}"/>
              </a:ext>
            </a:extLst>
          </p:cNvPr>
          <p:cNvSpPr>
            <a:spLocks noGrp="1"/>
          </p:cNvSpPr>
          <p:nvPr>
            <p:ph type="body" idx="1"/>
          </p:nvPr>
        </p:nvSpPr>
        <p:spPr/>
        <p:txBody>
          <a:bodyPr/>
          <a:lstStyle/>
          <a:p>
            <a:pPr marL="628650" lvl="1" indent="-171450">
              <a:spcAft>
                <a:spcPts val="1400"/>
              </a:spcAft>
              <a:buFont typeface="Arial"/>
              <a:buChar char="•"/>
            </a:pPr>
            <a:r>
              <a:rPr lang="fr-CA" dirty="0">
                <a:ea typeface="+mn-ea"/>
                <a:cs typeface="Calibri"/>
              </a:rPr>
              <a:t>Pour mettre en œuvre ce guide de pratique clinique, les </a:t>
            </a:r>
            <a:r>
              <a:rPr lang="fr-CA" dirty="0">
                <a:cs typeface="Calibri"/>
              </a:rPr>
              <a:t>fournisseurs de</a:t>
            </a:r>
            <a:r>
              <a:rPr lang="fr-CA" dirty="0">
                <a:ea typeface="+mn-ea"/>
                <a:cs typeface="Calibri"/>
              </a:rPr>
              <a:t> soins primaires devraient bien connaître le statut tabagique de leurs patients,</a:t>
            </a:r>
            <a:r>
              <a:rPr lang="fr-CA" dirty="0">
                <a:cs typeface="Calibri"/>
              </a:rPr>
              <a:t> c’est-à-dire</a:t>
            </a:r>
            <a:r>
              <a:rPr lang="fr-CA" dirty="0">
                <a:ea typeface="+mn-ea"/>
                <a:cs typeface="Calibri"/>
              </a:rPr>
              <a:t> leur demander s’ils fument et leur conseiller d’arrêter si c’est le cas.</a:t>
            </a:r>
          </a:p>
          <a:p>
            <a:pPr marL="628650" lvl="1" indent="-171450">
              <a:spcAft>
                <a:spcPts val="1400"/>
              </a:spcAft>
              <a:buFont typeface="Arial"/>
              <a:buChar char="•"/>
            </a:pPr>
            <a:r>
              <a:rPr lang="fr-CA" dirty="0">
                <a:ea typeface="+mn-ea"/>
                <a:cs typeface="Calibri"/>
              </a:rPr>
              <a:t>La prise de décision partagée devrait être utilisée pour aider les personnes à choisir les interventions</a:t>
            </a:r>
            <a:r>
              <a:rPr lang="fr-CA" dirty="0">
                <a:cs typeface="Calibri"/>
              </a:rPr>
              <a:t> efficaces</a:t>
            </a:r>
            <a:r>
              <a:rPr lang="fr-CA" dirty="0">
                <a:ea typeface="+mn-ea"/>
                <a:cs typeface="Calibri"/>
              </a:rPr>
              <a:t>, y compris les combinaisons d’interventions, </a:t>
            </a:r>
            <a:r>
              <a:rPr lang="fr-CA" dirty="0">
                <a:cs typeface="Calibri"/>
              </a:rPr>
              <a:t>qui correspondent</a:t>
            </a:r>
            <a:r>
              <a:rPr lang="fr-CA" dirty="0">
                <a:ea typeface="+mn-ea"/>
                <a:cs typeface="Calibri"/>
              </a:rPr>
              <a:t> le mieux à leurs valeurs et à leurs préférences</a:t>
            </a:r>
            <a:r>
              <a:rPr lang="fr-CA" dirty="0">
                <a:cs typeface="Calibri"/>
              </a:rPr>
              <a:t> </a:t>
            </a:r>
            <a:r>
              <a:rPr lang="fr-CA" dirty="0">
                <a:ea typeface="+mn-ea"/>
                <a:cs typeface="Calibri"/>
              </a:rPr>
              <a:t>et</a:t>
            </a:r>
            <a:r>
              <a:rPr lang="fr-CA" dirty="0">
                <a:cs typeface="Calibri"/>
              </a:rPr>
              <a:t> qui leur sont </a:t>
            </a:r>
            <a:r>
              <a:rPr lang="fr-CA" dirty="0">
                <a:ea typeface="+mn-ea"/>
                <a:cs typeface="Calibri"/>
              </a:rPr>
              <a:t>accessibles.</a:t>
            </a:r>
          </a:p>
          <a:p>
            <a:pPr marL="628650" lvl="1" indent="-171450">
              <a:spcAft>
                <a:spcPts val="1400"/>
              </a:spcAft>
              <a:buFont typeface="Arial"/>
              <a:buChar char="•"/>
            </a:pPr>
            <a:r>
              <a:rPr lang="fr-CA" dirty="0">
                <a:ea typeface="+mn-ea"/>
                <a:cs typeface="Calibri"/>
              </a:rPr>
              <a:t>Dans le cadre de la prise de décision partagée, les </a:t>
            </a:r>
            <a:r>
              <a:rPr lang="fr-CA" dirty="0">
                <a:cs typeface="Calibri"/>
              </a:rPr>
              <a:t>fournisseurs de</a:t>
            </a:r>
            <a:r>
              <a:rPr lang="fr-CA" dirty="0">
                <a:ea typeface="+mn-ea"/>
                <a:cs typeface="Calibri"/>
              </a:rPr>
              <a:t> soins s’engagent dans un processus collaboratif afin d’aider les personnes qui fument à faire des choix qui correspondent aux données probantes, à leurs propres valeurs et préférences, à leurs comportements tabagiques et à leur situation personnelle.</a:t>
            </a:r>
            <a:endParaRPr lang="fr-CA" dirty="0">
              <a:ea typeface="Calibri"/>
              <a:cs typeface="Calibri"/>
            </a:endParaRPr>
          </a:p>
        </p:txBody>
      </p:sp>
      <p:sp>
        <p:nvSpPr>
          <p:cNvPr id="4" name="Slide Number Placeholder 3">
            <a:extLst>
              <a:ext uri="{FF2B5EF4-FFF2-40B4-BE49-F238E27FC236}">
                <a16:creationId xmlns:a16="http://schemas.microsoft.com/office/drawing/2014/main" id="{F2D2D336-CD01-669B-058F-D250C02B9409}"/>
              </a:ext>
            </a:extLst>
          </p:cNvPr>
          <p:cNvSpPr>
            <a:spLocks noGrp="1"/>
          </p:cNvSpPr>
          <p:nvPr>
            <p:ph type="sldNum" sz="quarter" idx="10"/>
          </p:nvPr>
        </p:nvSpPr>
        <p:spPr/>
        <p:txBody>
          <a:bodyPr/>
          <a:lstStyle/>
          <a:p>
            <a:pPr>
              <a:defRPr/>
            </a:pPr>
            <a:fld id="{A231C5EF-ED64-47F4-8DF2-15EBFB4BC66C}" type="slidenum">
              <a:rPr lang="fr-CA" smtClean="0"/>
              <a:pPr>
                <a:defRPr/>
              </a:pPr>
              <a:t>67</a:t>
            </a:fld>
            <a:endParaRPr lang="fr-CA" dirty="0"/>
          </a:p>
        </p:txBody>
      </p:sp>
    </p:spTree>
    <p:extLst>
      <p:ext uri="{BB962C8B-B14F-4D97-AF65-F5344CB8AC3E}">
        <p14:creationId xmlns:p14="http://schemas.microsoft.com/office/powerpoint/2010/main" val="14175718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A231C5EF-ED64-47F4-8DF2-15EBFB4BC66C}"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68</a:t>
            </a:fld>
            <a:endParaRPr kumimoji="0" lang="fr-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12685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cs typeface="Calibri"/>
              </a:rPr>
              <a:t>Pour plus d’informations sur ce guide de pratique clinique :</a:t>
            </a:r>
          </a:p>
          <a:p>
            <a:endParaRPr lang="fr-CA" dirty="0">
              <a:cs typeface="Calibri"/>
            </a:endParaRPr>
          </a:p>
          <a:p>
            <a:pPr marL="0" marR="0" lvl="0" indent="0" algn="l" defTabSz="914400" rtl="0" eaLnBrk="1" fontAlgn="auto" latinLnBrk="0" hangingPunct="1">
              <a:lnSpc>
                <a:spcPct val="100000"/>
              </a:lnSpc>
              <a:spcBef>
                <a:spcPct val="20000"/>
              </a:spcBef>
              <a:spcAft>
                <a:spcPct val="0"/>
              </a:spcAft>
              <a:buClrTx/>
              <a:buSzTx/>
              <a:buFont typeface="Arial" panose="020B0604020202020204" pitchFamily="34" charset="0"/>
              <a:buNone/>
              <a:tabLst/>
              <a:defRPr/>
            </a:pPr>
            <a:r>
              <a:rPr lang="fr-CA" dirty="0">
                <a:cs typeface="Calibri"/>
              </a:rPr>
              <a:t>Site Web du Groupe d’étude canadien sur les soins de santé préventifs : </a:t>
            </a:r>
            <a:r>
              <a:rPr kumimoji="0" lang="fr-CA" sz="2400" b="0" i="0" u="none" strike="noStrike" kern="1200" cap="none" spc="0" normalizeH="0" baseline="0" noProof="0" dirty="0">
                <a:ln>
                  <a:noFill/>
                </a:ln>
                <a:solidFill>
                  <a:srgbClr val="000000"/>
                </a:solidFill>
                <a:effectLst/>
                <a:uLnTx/>
                <a:uFillTx/>
                <a:latin typeface="Arial"/>
                <a:ea typeface="Cambria"/>
                <a:cs typeface="Arial"/>
                <a:hlinkClick r:id="rId3"/>
                <a:hlinkMouseOver r:id="rId4"/>
              </a:rPr>
              <a:t>http://canadiantaskforce.ca/fr</a:t>
            </a:r>
            <a:endParaRPr lang="fr-CA" sz="2400" b="0" i="0" u="none" strike="noStrike" kern="1200" cap="none" spc="0" normalizeH="0" baseline="0" noProof="0" dirty="0">
              <a:ln>
                <a:noFill/>
              </a:ln>
              <a:solidFill>
                <a:srgbClr val="000000"/>
              </a:solidFill>
              <a:effectLst/>
              <a:uLnTx/>
              <a:uFillTx/>
              <a:latin typeface="Arial"/>
              <a:ea typeface="Cambria"/>
              <a:cs typeface="Arial"/>
            </a:endParaRPr>
          </a:p>
          <a:p>
            <a:endParaRPr lang="en-CA" dirty="0">
              <a:cs typeface="Calibri"/>
            </a:endParaRPr>
          </a:p>
        </p:txBody>
      </p:sp>
      <p:sp>
        <p:nvSpPr>
          <p:cNvPr id="4" name="Slide Number Placeholder 3"/>
          <p:cNvSpPr>
            <a:spLocks noGrp="1"/>
          </p:cNvSpPr>
          <p:nvPr>
            <p:ph type="sldNum" sz="quarter" idx="10"/>
          </p:nvPr>
        </p:nvSpPr>
        <p:spPr/>
        <p:txBody>
          <a:bodyPr/>
          <a:lstStyle/>
          <a:p>
            <a:fld id="{9344FC17-8036-4C17-99E3-36847C815777}" type="slidenum">
              <a:rPr lang="fr-CA" smtClean="0"/>
              <a:t>69</a:t>
            </a:fld>
            <a:endParaRPr lang="fr-CA" dirty="0"/>
          </a:p>
        </p:txBody>
      </p:sp>
    </p:spTree>
    <p:extLst>
      <p:ext uri="{BB962C8B-B14F-4D97-AF65-F5344CB8AC3E}">
        <p14:creationId xmlns:p14="http://schemas.microsoft.com/office/powerpoint/2010/main" val="1110782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FR" b="1" dirty="0">
                <a:ea typeface="+mn-ea"/>
                <a:cs typeface="Calibri"/>
              </a:rPr>
              <a:t>Deux personnes sans droit de vote ont apporté une expertise scientifique et </a:t>
            </a:r>
            <a:r>
              <a:rPr lang="fr-FR" b="1" dirty="0">
                <a:cs typeface="Calibri"/>
              </a:rPr>
              <a:t>du soutien</a:t>
            </a:r>
            <a:r>
              <a:rPr lang="fr-FR" b="1" dirty="0">
                <a:ea typeface="+mn-ea"/>
                <a:cs typeface="Calibri"/>
              </a:rPr>
              <a:t> au nom de l’Agence de la santé publique du Canada : </a:t>
            </a:r>
          </a:p>
          <a:p>
            <a:pPr marL="171450" indent="-171450">
              <a:buFont typeface="Arial" panose="020B0604020202020204" pitchFamily="34" charset="0"/>
              <a:buChar char="•"/>
              <a:defRPr/>
            </a:pPr>
            <a:r>
              <a:rPr lang="fr-FR" dirty="0">
                <a:ea typeface="+mn-ea"/>
                <a:cs typeface="Calibri"/>
              </a:rPr>
              <a:t>l</a:t>
            </a:r>
            <a:r>
              <a:rPr lang="fr-CA" dirty="0">
                <a:cs typeface="Calibri"/>
              </a:rPr>
              <a:t>e D</a:t>
            </a:r>
            <a:r>
              <a:rPr lang="fr-CA" baseline="30000" dirty="0">
                <a:cs typeface="Calibri"/>
              </a:rPr>
              <a:t>r</a:t>
            </a:r>
            <a:r>
              <a:rPr lang="fr-CA" dirty="0">
                <a:cs typeface="Calibri"/>
              </a:rPr>
              <a:t> Bernstein a déjà occupé les fonctions de professeur et de vice-président en recherche au Département de médecine d’urgence de l’École de médecine de l’Université Yale et de professeur de santé publique (épidémiologie des maladies chroniques) à l’École de santé publique Yale à New Haven, au Connecticut. Il y a mis au point des interventions de dépistage et de traitement en milieu hospitalier pour les consommateurs de tabac, ainsi que des programmes de formation sur la lutte contre le tabagisme destinés aux fournisseurs de soins.</a:t>
            </a:r>
          </a:p>
          <a:p>
            <a:pPr marL="171450" indent="-171450">
              <a:buFont typeface="Arial" panose="020B0604020202020204" pitchFamily="34" charset="0"/>
              <a:buChar char="•"/>
              <a:defRPr/>
            </a:pPr>
            <a:r>
              <a:rPr lang="fr-CA" dirty="0">
                <a:cs typeface="Calibri"/>
              </a:rPr>
              <a:t>Le D</a:t>
            </a:r>
            <a:r>
              <a:rPr lang="fr-CA" baseline="30000" dirty="0">
                <a:cs typeface="Calibri"/>
              </a:rPr>
              <a:t>r </a:t>
            </a:r>
            <a:r>
              <a:rPr lang="fr-CA" dirty="0">
                <a:cs typeface="Calibri"/>
              </a:rPr>
              <a:t>Selby est titulaire de la chaire professorale de recherche </a:t>
            </a:r>
            <a:r>
              <a:rPr lang="fr-CA" dirty="0" err="1">
                <a:cs typeface="Calibri"/>
              </a:rPr>
              <a:t>Giblon</a:t>
            </a:r>
            <a:r>
              <a:rPr lang="fr-CA" dirty="0">
                <a:cs typeface="Calibri"/>
              </a:rPr>
              <a:t>, est vice-président en recherche et chef de la Division de santé mentale et de toxicomanie du Département de médecine familiale et communautaire de l’Université de Toronto, où il est professeur. Il est également professeur au Département de psychiatrie et à l’École de santé publique Dalla Lana de l’Université de Toronto. Il est clinicien-chercheur à la Division des dépendances et à l’Institut de recherche en santé mentale de la famille Campbell, et conseiller médical principal au Centre de toxicomanie et de santé mentale (CAMH) de Toronto. En outre, il achève son mandat de président du comité de l’enseignement médical de l’American Society of Addiction </a:t>
            </a:r>
            <a:r>
              <a:rPr lang="fr-CA" dirty="0" err="1">
                <a:cs typeface="Calibri"/>
              </a:rPr>
              <a:t>Medicine</a:t>
            </a:r>
            <a:r>
              <a:rPr lang="fr-CA" dirty="0">
                <a:cs typeface="Calibri"/>
              </a:rPr>
              <a:t>.</a:t>
            </a:r>
            <a:endParaRPr lang="fr-CA" dirty="0">
              <a:ea typeface="Calibri"/>
              <a:cs typeface="Calibri"/>
            </a:endParaRPr>
          </a:p>
        </p:txBody>
      </p:sp>
      <p:sp>
        <p:nvSpPr>
          <p:cNvPr id="4" name="Slide Number Placeholder 3"/>
          <p:cNvSpPr>
            <a:spLocks noGrp="1"/>
          </p:cNvSpPr>
          <p:nvPr>
            <p:ph type="sldNum" sz="quarter" idx="10"/>
          </p:nvPr>
        </p:nvSpPr>
        <p:spPr/>
        <p:txBody>
          <a:bodyPr/>
          <a:lstStyle/>
          <a:p>
            <a:fld id="{9344FC17-8036-4C17-99E3-36847C815777}" type="slidenum">
              <a:rPr lang="fr-CA" smtClean="0"/>
              <a:t>7</a:t>
            </a:fld>
            <a:endParaRPr lang="fr-CA" dirty="0"/>
          </a:p>
        </p:txBody>
      </p:sp>
    </p:spTree>
    <p:extLst>
      <p:ext uri="{BB962C8B-B14F-4D97-AF65-F5344CB8AC3E}">
        <p14:creationId xmlns:p14="http://schemas.microsoft.com/office/powerpoint/2010/main" val="261300352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9344FC17-8036-4C17-99E3-36847C815777}" type="slidenum">
              <a:rPr lang="fr-CA" smtClean="0"/>
              <a:t>70</a:t>
            </a:fld>
            <a:endParaRPr lang="fr-CA" dirty="0"/>
          </a:p>
        </p:txBody>
      </p:sp>
    </p:spTree>
    <p:extLst>
      <p:ext uri="{BB962C8B-B14F-4D97-AF65-F5344CB8AC3E}">
        <p14:creationId xmlns:p14="http://schemas.microsoft.com/office/powerpoint/2010/main" val="373282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a:buChar char="•"/>
            </a:pPr>
            <a:r>
              <a:rPr lang="fr-CA" sz="1200" b="0" i="0" kern="1200" dirty="0">
                <a:solidFill>
                  <a:schemeClr val="tx1"/>
                </a:solidFill>
                <a:effectLst/>
                <a:latin typeface="+mn-lt"/>
                <a:ea typeface="+mn-ea"/>
                <a:cs typeface="+mn-cs"/>
              </a:rPr>
              <a:t>Les patients ont été recrutés au moyen de publicités sur des sites Web de petites annonces (</a:t>
            </a:r>
            <a:r>
              <a:rPr lang="fr-CA" sz="1200" b="0" i="0" kern="1200" dirty="0" err="1">
                <a:solidFill>
                  <a:schemeClr val="tx1"/>
                </a:solidFill>
                <a:effectLst/>
                <a:latin typeface="+mn-lt"/>
                <a:ea typeface="+mn-ea"/>
                <a:cs typeface="+mn-cs"/>
              </a:rPr>
              <a:t>Craigslist</a:t>
            </a:r>
            <a:r>
              <a:rPr lang="fr-CA" sz="1200" b="0" i="0" kern="1200" dirty="0">
                <a:solidFill>
                  <a:schemeClr val="tx1"/>
                </a:solidFill>
                <a:effectLst/>
                <a:latin typeface="+mn-lt"/>
                <a:ea typeface="+mn-ea"/>
                <a:cs typeface="+mn-cs"/>
              </a:rPr>
              <a:t> et Kijiji) pour participer à des groupes de discussion en deux phases animés par l’équipe du Programme d’application des connaissances de l’Hôpital St. Michael.</a:t>
            </a:r>
          </a:p>
          <a:p>
            <a:pPr marL="171450" indent="-171450">
              <a:buFont typeface="Arial"/>
              <a:buChar char="•"/>
            </a:pPr>
            <a:r>
              <a:rPr lang="fr-CA" altLang="en-US" dirty="0">
                <a:ea typeface="Calibri"/>
                <a:cs typeface="Calibri"/>
              </a:rPr>
              <a:t>Phase 1 : Évaluation de l’importance relative des bénéfices et des préjudices en ce qui concerne les résultats</a:t>
            </a:r>
            <a:endParaRPr lang="fr-CA" altLang="en-US" b="0" i="0" dirty="0">
              <a:ea typeface="Calibri"/>
              <a:cs typeface="Calibri"/>
            </a:endParaRPr>
          </a:p>
          <a:p>
            <a:pPr marL="171450" indent="-171450">
              <a:buFont typeface="Arial"/>
              <a:buChar char="•"/>
            </a:pPr>
            <a:r>
              <a:rPr lang="fr-CA" altLang="en-US" dirty="0">
                <a:ea typeface="Calibri"/>
                <a:cs typeface="Calibri"/>
              </a:rPr>
              <a:t>Phase 2 : Rétroaction sur les messages centraux du guide de pratique clinique destinés au grand public</a:t>
            </a:r>
          </a:p>
          <a:p>
            <a:pPr marL="171450" indent="-171450">
              <a:buFont typeface="Arial"/>
              <a:buChar char="•"/>
            </a:pPr>
            <a:endParaRPr lang="en-CA" altLang="en-US" dirty="0">
              <a:ea typeface="Calibri"/>
              <a:cs typeface="Calibri"/>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84" charset="-128"/>
              </a:defRPr>
            </a:lvl1pPr>
            <a:lvl2pPr marL="758255" indent="-291636">
              <a:defRPr>
                <a:solidFill>
                  <a:schemeClr val="tx1"/>
                </a:solidFill>
                <a:latin typeface="Arial" panose="020B0604020202020204" pitchFamily="34" charset="0"/>
                <a:ea typeface="ヒラギノ角ゴ Pro W3" pitchFamily="-84" charset="-128"/>
              </a:defRPr>
            </a:lvl2pPr>
            <a:lvl3pPr marL="1166546" indent="-233309">
              <a:defRPr>
                <a:solidFill>
                  <a:schemeClr val="tx1"/>
                </a:solidFill>
                <a:latin typeface="Arial" panose="020B0604020202020204" pitchFamily="34" charset="0"/>
                <a:ea typeface="ヒラギノ角ゴ Pro W3" pitchFamily="-84" charset="-128"/>
              </a:defRPr>
            </a:lvl3pPr>
            <a:lvl4pPr marL="1633164" indent="-233309">
              <a:defRPr>
                <a:solidFill>
                  <a:schemeClr val="tx1"/>
                </a:solidFill>
                <a:latin typeface="Arial" panose="020B0604020202020204" pitchFamily="34" charset="0"/>
                <a:ea typeface="ヒラギノ角ゴ Pro W3" pitchFamily="-84" charset="-128"/>
              </a:defRPr>
            </a:lvl4pPr>
            <a:lvl5pPr marL="2099782" indent="-233309">
              <a:defRPr>
                <a:solidFill>
                  <a:schemeClr val="tx1"/>
                </a:solidFill>
                <a:latin typeface="Arial" panose="020B0604020202020204" pitchFamily="34" charset="0"/>
                <a:ea typeface="ヒラギノ角ゴ Pro W3" pitchFamily="-84" charset="-128"/>
              </a:defRPr>
            </a:lvl5pPr>
            <a:lvl6pPr marL="2566401" indent="-233309"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6pPr>
            <a:lvl7pPr marL="3033019" indent="-233309"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7pPr>
            <a:lvl8pPr marL="3499637" indent="-233309"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8pPr>
            <a:lvl9pPr marL="3966256" indent="-233309" eaLnBrk="0" fontAlgn="base" hangingPunct="0">
              <a:spcBef>
                <a:spcPct val="0"/>
              </a:spcBef>
              <a:spcAft>
                <a:spcPct val="0"/>
              </a:spcAft>
              <a:defRPr>
                <a:solidFill>
                  <a:schemeClr val="tx1"/>
                </a:solidFill>
                <a:latin typeface="Arial" panose="020B0604020202020204" pitchFamily="34" charset="0"/>
                <a:ea typeface="ヒラギノ角ゴ Pro W3" pitchFamily="-84" charset="-128"/>
              </a:defRPr>
            </a:lvl9pPr>
          </a:lstStyle>
          <a:p>
            <a:fld id="{9FE5C841-7D68-4E4F-8F71-B632E8900BE2}" type="slidenum">
              <a:rPr lang="fr-CA" altLang="en-US" smtClean="0">
                <a:latin typeface="Calibri" pitchFamily="34" charset="0"/>
              </a:rPr>
              <a:t>8</a:t>
            </a:fld>
            <a:endParaRPr lang="fr-CA" altLang="en-US" dirty="0">
              <a:latin typeface="Calibri" pitchFamily="34" charset="0"/>
            </a:endParaRPr>
          </a:p>
        </p:txBody>
      </p:sp>
    </p:spTree>
    <p:extLst>
      <p:ext uri="{BB962C8B-B14F-4D97-AF65-F5344CB8AC3E}">
        <p14:creationId xmlns:p14="http://schemas.microsoft.com/office/powerpoint/2010/main" val="1734914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ea typeface="+mn-ea"/>
                <a:cs typeface="Calibri"/>
              </a:rPr>
              <a:t>150 parties </a:t>
            </a:r>
            <a:r>
              <a:rPr lang="fr-CA" dirty="0">
                <a:cs typeface="Calibri"/>
              </a:rPr>
              <a:t>intéressées ont</a:t>
            </a:r>
            <a:r>
              <a:rPr lang="fr-CA" dirty="0">
                <a:ea typeface="+mn-ea"/>
                <a:cs typeface="Calibri"/>
              </a:rPr>
              <a:t> été invitées à donner leur avis, et 29 d’entre elles ont répondu. Tous les commentaires et toutes les réponses seront disponibles sur notre site Web.</a:t>
            </a:r>
          </a:p>
          <a:p>
            <a:r>
              <a:rPr lang="fr-CA" dirty="0">
                <a:ea typeface="+mn-ea"/>
                <a:cs typeface="Calibri"/>
              </a:rPr>
              <a:t>Nous avons également reçu de nombreux commentaires de la part du JAMC et de ses pairs évaluateurs.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344FC17-8036-4C17-99E3-36847C815777}" type="slidenum">
              <a:rPr lang="fr-CA" smtClean="0"/>
              <a:t>9</a:t>
            </a:fld>
            <a:endParaRPr lang="fr-CA" dirty="0"/>
          </a:p>
        </p:txBody>
      </p:sp>
    </p:spTree>
    <p:extLst>
      <p:ext uri="{BB962C8B-B14F-4D97-AF65-F5344CB8AC3E}">
        <p14:creationId xmlns:p14="http://schemas.microsoft.com/office/powerpoint/2010/main" val="219079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13138" y="990600"/>
            <a:ext cx="9157138" cy="5867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hasCustomPrompt="1"/>
          </p:nvPr>
        </p:nvSpPr>
        <p:spPr>
          <a:xfrm>
            <a:off x="685800" y="2130425"/>
            <a:ext cx="7772400" cy="1470025"/>
          </a:xfrm>
        </p:spPr>
        <p:txBody>
          <a:bodyPr>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fr-CA" dirty="0"/>
              <a:t>Click to </a:t>
            </a:r>
            <a:r>
              <a:rPr lang="fr-CA" dirty="0" err="1"/>
              <a:t>edit</a:t>
            </a:r>
            <a:r>
              <a:rPr lang="fr-CA" dirty="0"/>
              <a:t> Master </a:t>
            </a:r>
            <a:r>
              <a:rPr lang="fr-CA" dirty="0" err="1"/>
              <a:t>title</a:t>
            </a:r>
            <a:r>
              <a:rPr lang="fr-CA" dirty="0"/>
              <a:t> style</a:t>
            </a:r>
          </a:p>
        </p:txBody>
      </p:sp>
      <p:sp>
        <p:nvSpPr>
          <p:cNvPr id="3" name="Subtitle 2"/>
          <p:cNvSpPr>
            <a:spLocks noGrp="1"/>
          </p:cNvSpPr>
          <p:nvPr>
            <p:ph type="subTitle" idx="1" hasCustomPrompt="1"/>
          </p:nvPr>
        </p:nvSpPr>
        <p:spPr>
          <a:xfrm>
            <a:off x="685800" y="3733800"/>
            <a:ext cx="6400800" cy="609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a:t>Click to </a:t>
            </a:r>
            <a:r>
              <a:rPr lang="fr-CA" dirty="0" err="1"/>
              <a:t>edit</a:t>
            </a:r>
            <a:r>
              <a:rPr lang="fr-CA" dirty="0"/>
              <a:t> Master </a:t>
            </a:r>
            <a:r>
              <a:rPr lang="fr-CA" dirty="0" err="1"/>
              <a:t>subtitle</a:t>
            </a:r>
            <a:r>
              <a:rPr lang="fr-CA" dirty="0"/>
              <a:t> style</a:t>
            </a:r>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457200" y="305164"/>
            <a:ext cx="2819400" cy="471916"/>
          </a:xfrm>
          <a:prstGeom prst="rect">
            <a:avLst/>
          </a:prstGeom>
        </p:spPr>
      </p:pic>
      <p:sp>
        <p:nvSpPr>
          <p:cNvPr id="5" name="TextBox 4"/>
          <p:cNvSpPr txBox="1"/>
          <p:nvPr userDrawn="1"/>
        </p:nvSpPr>
        <p:spPr>
          <a:xfrm>
            <a:off x="762000" y="5943600"/>
            <a:ext cx="4648200" cy="381000"/>
          </a:xfrm>
          <a:prstGeom prst="rect">
            <a:avLst/>
          </a:prstGeom>
          <a:noFill/>
        </p:spPr>
        <p:txBody>
          <a:bodyPr wrap="square" rtlCol="0">
            <a:spAutoFit/>
          </a:bodyPr>
          <a:lstStyle/>
          <a:p>
            <a:r>
              <a:rPr lang="fr-CA" i="1" dirty="0">
                <a:solidFill>
                  <a:schemeClr val="bg1"/>
                </a:solidFill>
                <a:latin typeface="Arial" panose="020B0604020202020204" pitchFamily="34" charset="0"/>
                <a:cs typeface="Arial" panose="020B0604020202020204" pitchFamily="34" charset="0"/>
              </a:rPr>
              <a:t>Putting Prevention </a:t>
            </a:r>
            <a:r>
              <a:rPr lang="fr-CA" i="1" dirty="0" err="1">
                <a:solidFill>
                  <a:schemeClr val="bg1"/>
                </a:solidFill>
                <a:latin typeface="Arial" panose="020B0604020202020204" pitchFamily="34" charset="0"/>
                <a:cs typeface="Arial" panose="020B0604020202020204" pitchFamily="34" charset="0"/>
              </a:rPr>
              <a:t>into</a:t>
            </a:r>
            <a:r>
              <a:rPr lang="fr-CA" i="1" dirty="0">
                <a:solidFill>
                  <a:schemeClr val="bg1"/>
                </a:solidFill>
                <a:latin typeface="Arial" panose="020B0604020202020204" pitchFamily="34" charset="0"/>
                <a:cs typeface="Arial" panose="020B0604020202020204" pitchFamily="34" charset="0"/>
              </a:rPr>
              <a:t> Practice</a:t>
            </a:r>
          </a:p>
        </p:txBody>
      </p:sp>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713503" y="2133600"/>
            <a:ext cx="5430497" cy="4724400"/>
          </a:xfrm>
          <a:prstGeom prst="rect">
            <a:avLst/>
          </a:prstGeom>
          <a:noFill/>
          <a:effectLst>
            <a:outerShdw blurRad="50800" dist="50800" dir="5400000" algn="ctr" rotWithShape="0">
              <a:srgbClr val="000000">
                <a:alpha val="0"/>
              </a:srgbClr>
            </a:outerShdw>
          </a:effectLst>
        </p:spPr>
      </p:pic>
    </p:spTree>
    <p:extLst>
      <p:ext uri="{BB962C8B-B14F-4D97-AF65-F5344CB8AC3E}">
        <p14:creationId xmlns:p14="http://schemas.microsoft.com/office/powerpoint/2010/main" val="3718131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CA"/>
              <a:t>Click to edit Master title style</a:t>
            </a:r>
            <a:endParaRPr lang="fr-CA" dirty="0"/>
          </a:p>
        </p:txBody>
      </p:sp>
      <p:sp>
        <p:nvSpPr>
          <p:cNvPr id="3" name="Vertical Text Placeholder 2"/>
          <p:cNvSpPr>
            <a:spLocks noGrp="1"/>
          </p:cNvSpPr>
          <p:nvPr>
            <p:ph type="body" orient="vert" idx="1" hasCustomPrompt="1"/>
          </p:nvPr>
        </p:nvSpPr>
        <p:spPr/>
        <p:txBody>
          <a:bodyPr vert="eaVert"/>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fr-CA" dirty="0"/>
          </a:p>
        </p:txBody>
      </p:sp>
      <p:sp>
        <p:nvSpPr>
          <p:cNvPr id="6" name="Slide Number Placeholder 5"/>
          <p:cNvSpPr>
            <a:spLocks noGrp="1"/>
          </p:cNvSpPr>
          <p:nvPr>
            <p:ph type="sldNum" sz="quarter" idx="12"/>
          </p:nvPr>
        </p:nvSpPr>
        <p:spPr/>
        <p:txBody>
          <a:bodyPr/>
          <a:lstStyle/>
          <a:p>
            <a:fld id="{E3D5E142-BA66-4577-AABD-3D3B043058E5}" type="slidenum">
              <a:rPr lang="fr-CA" smtClean="0"/>
              <a:t>‹#›</a:t>
            </a:fld>
            <a:endParaRPr lang="fr-CA" dirty="0"/>
          </a:p>
        </p:txBody>
      </p:sp>
    </p:spTree>
    <p:extLst>
      <p:ext uri="{BB962C8B-B14F-4D97-AF65-F5344CB8AC3E}">
        <p14:creationId xmlns:p14="http://schemas.microsoft.com/office/powerpoint/2010/main" val="73744230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609600"/>
            <a:ext cx="2057400" cy="5516563"/>
          </a:xfrm>
        </p:spPr>
        <p:txBody>
          <a:bodyPr vert="eaVert"/>
          <a:lstStyle/>
          <a:p>
            <a:r>
              <a:rPr lang="fr-CA"/>
              <a:t>Click to edit Master title style</a:t>
            </a:r>
            <a:endParaRPr lang="fr-CA" dirty="0"/>
          </a:p>
        </p:txBody>
      </p:sp>
      <p:sp>
        <p:nvSpPr>
          <p:cNvPr id="3" name="Vertical Text Placeholder 2"/>
          <p:cNvSpPr>
            <a:spLocks noGrp="1"/>
          </p:cNvSpPr>
          <p:nvPr>
            <p:ph type="body" orient="vert" idx="1" hasCustomPrompt="1"/>
          </p:nvPr>
        </p:nvSpPr>
        <p:spPr>
          <a:xfrm>
            <a:off x="457200" y="609600"/>
            <a:ext cx="6019800" cy="5516563"/>
          </a:xfrm>
        </p:spPr>
        <p:txBody>
          <a:bodyPr vert="eaVert"/>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fr-CA" dirty="0"/>
          </a:p>
        </p:txBody>
      </p:sp>
      <p:sp>
        <p:nvSpPr>
          <p:cNvPr id="6" name="Slide Number Placeholder 5"/>
          <p:cNvSpPr>
            <a:spLocks noGrp="1"/>
          </p:cNvSpPr>
          <p:nvPr>
            <p:ph type="sldNum" sz="quarter" idx="12"/>
          </p:nvPr>
        </p:nvSpPr>
        <p:spPr/>
        <p:txBody>
          <a:bodyPr/>
          <a:lstStyle/>
          <a:p>
            <a:fld id="{E3D5E142-BA66-4577-AABD-3D3B043058E5}" type="slidenum">
              <a:rPr lang="fr-CA" smtClean="0"/>
              <a:t>‹#›</a:t>
            </a:fld>
            <a:endParaRPr lang="fr-CA" dirty="0"/>
          </a:p>
        </p:txBody>
      </p:sp>
    </p:spTree>
    <p:extLst>
      <p:ext uri="{BB962C8B-B14F-4D97-AF65-F5344CB8AC3E}">
        <p14:creationId xmlns:p14="http://schemas.microsoft.com/office/powerpoint/2010/main" val="115685404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fr-CA"/>
              <a:t>Click to edit Master title style</a:t>
            </a:r>
            <a:endParaRPr lang="fr-CA" dirty="0"/>
          </a:p>
        </p:txBody>
      </p:sp>
      <p:sp>
        <p:nvSpPr>
          <p:cNvPr id="3" name="Content Placeholder 2"/>
          <p:cNvSpPr>
            <a:spLocks noGrp="1"/>
          </p:cNvSpPr>
          <p:nvPr>
            <p:ph idx="1" hasCustomPrompt="1"/>
          </p:nvPr>
        </p:nvSpPr>
        <p:spPr>
          <a:xfrm>
            <a:off x="457200" y="1524000"/>
            <a:ext cx="8229600" cy="4602163"/>
          </a:xfrm>
        </p:spPr>
        <p:txBody>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fr-CA"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3D5E142-BA66-4577-AABD-3D3B043058E5}" type="slidenum">
              <a:rPr lang="fr-CA" smtClean="0"/>
              <a:t>‹#›</a:t>
            </a:fld>
            <a:endParaRPr lang="fr-CA" dirty="0"/>
          </a:p>
        </p:txBody>
      </p:sp>
    </p:spTree>
    <p:extLst>
      <p:ext uri="{BB962C8B-B14F-4D97-AF65-F5344CB8AC3E}">
        <p14:creationId xmlns:p14="http://schemas.microsoft.com/office/powerpoint/2010/main" val="128784558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5" name="Rectangle 4"/>
          <p:cNvSpPr/>
          <p:nvPr userDrawn="1"/>
        </p:nvSpPr>
        <p:spPr>
          <a:xfrm>
            <a:off x="-13138" y="990600"/>
            <a:ext cx="9157138" cy="5867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457200" y="305164"/>
            <a:ext cx="2819400" cy="471916"/>
          </a:xfrm>
          <a:prstGeom prst="rect">
            <a:avLst/>
          </a:prstGeom>
        </p:spPr>
      </p:pic>
      <p:sp>
        <p:nvSpPr>
          <p:cNvPr id="2" name="Title 1"/>
          <p:cNvSpPr>
            <a:spLocks noGrp="1"/>
          </p:cNvSpPr>
          <p:nvPr>
            <p:ph type="title" hasCustomPrompt="1"/>
          </p:nvPr>
        </p:nvSpPr>
        <p:spPr>
          <a:xfrm>
            <a:off x="685800" y="3733800"/>
            <a:ext cx="6400800" cy="612648"/>
          </a:xfrm>
        </p:spPr>
        <p:txBody>
          <a:bodyPr anchor="t">
            <a:normAutofit/>
          </a:bodyPr>
          <a:lstStyle>
            <a:lvl1pPr algn="l">
              <a:defRPr sz="2400" b="0" cap="none" baseline="0">
                <a:solidFill>
                  <a:schemeClr val="bg1"/>
                </a:solidFill>
              </a:defRPr>
            </a:lvl1pPr>
          </a:lstStyle>
          <a:p>
            <a:r>
              <a:rPr lang="fr-CA"/>
              <a:t>Click to edit Master title style</a:t>
            </a:r>
            <a:endParaRPr lang="fr-CA" dirty="0"/>
          </a:p>
        </p:txBody>
      </p:sp>
      <p:sp>
        <p:nvSpPr>
          <p:cNvPr id="3" name="Text Placeholder 2"/>
          <p:cNvSpPr>
            <a:spLocks noGrp="1"/>
          </p:cNvSpPr>
          <p:nvPr>
            <p:ph type="body" idx="1" hasCustomPrompt="1"/>
          </p:nvPr>
        </p:nvSpPr>
        <p:spPr>
          <a:xfrm>
            <a:off x="685800" y="2130552"/>
            <a:ext cx="7772400" cy="1472184"/>
          </a:xfrm>
        </p:spPr>
        <p:txBody>
          <a:bodyPr anchor="ctr">
            <a:normAutofit/>
          </a:bodyPr>
          <a:lstStyle>
            <a:lvl1pPr marL="0" indent="0">
              <a:buNone/>
              <a:defRPr sz="36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Click to edit Master text styles</a:t>
            </a:r>
            <a:endParaRPr lang="fr-CA"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D5E142-BA66-4577-AABD-3D3B043058E5}" type="slidenum">
              <a:rPr lang="fr-CA" smtClean="0"/>
              <a:t>‹#›</a:t>
            </a:fld>
            <a:endParaRPr lang="fr-CA" dirty="0"/>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723076" y="2133599"/>
            <a:ext cx="5420924" cy="4724401"/>
          </a:xfrm>
          <a:prstGeom prst="rect">
            <a:avLst/>
          </a:prstGeom>
          <a:noFill/>
          <a:effectLst>
            <a:outerShdw blurRad="50800" dist="50800" dir="5400000" algn="ctr" rotWithShape="0">
              <a:srgbClr val="000000">
                <a:alpha val="0"/>
              </a:srgbClr>
            </a:outerShdw>
          </a:effectLst>
        </p:spPr>
      </p:pic>
    </p:spTree>
    <p:extLst>
      <p:ext uri="{BB962C8B-B14F-4D97-AF65-F5344CB8AC3E}">
        <p14:creationId xmlns:p14="http://schemas.microsoft.com/office/powerpoint/2010/main" val="132054360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CA"/>
              <a:t>Click to edit Master title style</a:t>
            </a:r>
            <a:endParaRPr lang="fr-CA" dirty="0"/>
          </a:p>
        </p:txBody>
      </p:sp>
      <p:sp>
        <p:nvSpPr>
          <p:cNvPr id="3" name="Content Placeholder 2"/>
          <p:cNvSpPr>
            <a:spLocks noGrp="1"/>
          </p:cNvSpPr>
          <p:nvPr>
            <p:ph sz="half" idx="1" hasCustomPrompt="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fr-CA" dirty="0"/>
          </a:p>
        </p:txBody>
      </p:sp>
      <p:sp>
        <p:nvSpPr>
          <p:cNvPr id="4" name="Content Placeholder 3"/>
          <p:cNvSpPr>
            <a:spLocks noGrp="1"/>
          </p:cNvSpPr>
          <p:nvPr>
            <p:ph sz="half" idx="2" hasCustomPrompt="1"/>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fr-CA" dirty="0"/>
          </a:p>
        </p:txBody>
      </p:sp>
      <p:sp>
        <p:nvSpPr>
          <p:cNvPr id="7" name="Slide Number Placeholder 6"/>
          <p:cNvSpPr>
            <a:spLocks noGrp="1"/>
          </p:cNvSpPr>
          <p:nvPr>
            <p:ph type="sldNum" sz="quarter" idx="12"/>
          </p:nvPr>
        </p:nvSpPr>
        <p:spPr/>
        <p:txBody>
          <a:bodyPr/>
          <a:lstStyle/>
          <a:p>
            <a:fld id="{E3D5E142-BA66-4577-AABD-3D3B043058E5}" type="slidenum">
              <a:rPr lang="fr-CA" smtClean="0"/>
              <a:t>‹#›</a:t>
            </a:fld>
            <a:endParaRPr lang="fr-CA" dirty="0"/>
          </a:p>
        </p:txBody>
      </p:sp>
    </p:spTree>
    <p:extLst>
      <p:ext uri="{BB962C8B-B14F-4D97-AF65-F5344CB8AC3E}">
        <p14:creationId xmlns:p14="http://schemas.microsoft.com/office/powerpoint/2010/main" val="138661668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fr-CA"/>
              <a:t>Click to edit Master title style</a:t>
            </a:r>
            <a:endParaRPr lang="fr-CA" dirty="0"/>
          </a:p>
        </p:txBody>
      </p:sp>
      <p:sp>
        <p:nvSpPr>
          <p:cNvPr id="3" name="Text Placeholder 2"/>
          <p:cNvSpPr>
            <a:spLocks noGrp="1"/>
          </p:cNvSpPr>
          <p:nvPr>
            <p:ph type="body" idx="1" hasCustomPrompt="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endParaRPr lang="fr-CA" dirty="0"/>
          </a:p>
        </p:txBody>
      </p:sp>
      <p:sp>
        <p:nvSpPr>
          <p:cNvPr id="4" name="Content Placeholder 3"/>
          <p:cNvSpPr>
            <a:spLocks noGrp="1"/>
          </p:cNvSpPr>
          <p:nvPr>
            <p:ph sz="half" idx="2" hasCustomPrompt="1"/>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fr-CA" dirty="0"/>
          </a:p>
        </p:txBody>
      </p:sp>
      <p:sp>
        <p:nvSpPr>
          <p:cNvPr id="5" name="Text Placeholder 4"/>
          <p:cNvSpPr>
            <a:spLocks noGrp="1"/>
          </p:cNvSpPr>
          <p:nvPr>
            <p:ph type="body" sz="quarter" idx="3" hasCustomPrompt="1"/>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endParaRPr lang="fr-CA" dirty="0"/>
          </a:p>
        </p:txBody>
      </p:sp>
      <p:sp>
        <p:nvSpPr>
          <p:cNvPr id="6" name="Content Placeholder 5"/>
          <p:cNvSpPr>
            <a:spLocks noGrp="1"/>
          </p:cNvSpPr>
          <p:nvPr>
            <p:ph sz="quarter" idx="4" hasCustomPrompt="1"/>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fr-CA" dirty="0"/>
          </a:p>
        </p:txBody>
      </p:sp>
      <p:sp>
        <p:nvSpPr>
          <p:cNvPr id="9" name="Slide Number Placeholder 8"/>
          <p:cNvSpPr>
            <a:spLocks noGrp="1"/>
          </p:cNvSpPr>
          <p:nvPr>
            <p:ph type="sldNum" sz="quarter" idx="12"/>
          </p:nvPr>
        </p:nvSpPr>
        <p:spPr/>
        <p:txBody>
          <a:bodyPr/>
          <a:lstStyle/>
          <a:p>
            <a:fld id="{E3D5E142-BA66-4577-AABD-3D3B043058E5}" type="slidenum">
              <a:rPr lang="fr-CA" smtClean="0"/>
              <a:t>‹#›</a:t>
            </a:fld>
            <a:endParaRPr lang="fr-CA" dirty="0"/>
          </a:p>
        </p:txBody>
      </p:sp>
    </p:spTree>
    <p:extLst>
      <p:ext uri="{BB962C8B-B14F-4D97-AF65-F5344CB8AC3E}">
        <p14:creationId xmlns:p14="http://schemas.microsoft.com/office/powerpoint/2010/main" val="46206727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CA"/>
              <a:t>Click to edit Master title style</a:t>
            </a:r>
            <a:endParaRPr lang="fr-CA" dirty="0"/>
          </a:p>
        </p:txBody>
      </p:sp>
      <p:sp>
        <p:nvSpPr>
          <p:cNvPr id="5" name="Slide Number Placeholder 4"/>
          <p:cNvSpPr>
            <a:spLocks noGrp="1"/>
          </p:cNvSpPr>
          <p:nvPr>
            <p:ph type="sldNum" sz="quarter" idx="12"/>
          </p:nvPr>
        </p:nvSpPr>
        <p:spPr/>
        <p:txBody>
          <a:bodyPr/>
          <a:lstStyle/>
          <a:p>
            <a:fld id="{E3D5E142-BA66-4577-AABD-3D3B043058E5}" type="slidenum">
              <a:rPr lang="fr-CA" smtClean="0"/>
              <a:t>‹#›</a:t>
            </a:fld>
            <a:endParaRPr lang="fr-CA" dirty="0"/>
          </a:p>
        </p:txBody>
      </p:sp>
    </p:spTree>
    <p:extLst>
      <p:ext uri="{BB962C8B-B14F-4D97-AF65-F5344CB8AC3E}">
        <p14:creationId xmlns:p14="http://schemas.microsoft.com/office/powerpoint/2010/main" val="74565062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D5E142-BA66-4577-AABD-3D3B043058E5}" type="slidenum">
              <a:rPr lang="fr-CA" smtClean="0"/>
              <a:t>‹#›</a:t>
            </a:fld>
            <a:endParaRPr lang="fr-CA" dirty="0"/>
          </a:p>
        </p:txBody>
      </p:sp>
    </p:spTree>
    <p:extLst>
      <p:ext uri="{BB962C8B-B14F-4D97-AF65-F5344CB8AC3E}">
        <p14:creationId xmlns:p14="http://schemas.microsoft.com/office/powerpoint/2010/main" val="299814461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09600"/>
            <a:ext cx="3008313" cy="825500"/>
          </a:xfrm>
        </p:spPr>
        <p:txBody>
          <a:bodyPr anchor="t"/>
          <a:lstStyle>
            <a:lvl1pPr algn="l">
              <a:defRPr sz="2000" b="1"/>
            </a:lvl1pPr>
          </a:lstStyle>
          <a:p>
            <a:r>
              <a:rPr lang="fr-CA"/>
              <a:t>Click to edit Master title style</a:t>
            </a:r>
            <a:endParaRPr lang="fr-CA" dirty="0"/>
          </a:p>
        </p:txBody>
      </p:sp>
      <p:sp>
        <p:nvSpPr>
          <p:cNvPr id="3" name="Content Placeholder 2"/>
          <p:cNvSpPr>
            <a:spLocks noGrp="1"/>
          </p:cNvSpPr>
          <p:nvPr>
            <p:ph idx="1" hasCustomPrompt="1"/>
          </p:nvPr>
        </p:nvSpPr>
        <p:spPr>
          <a:xfrm>
            <a:off x="3575050" y="609600"/>
            <a:ext cx="5111750" cy="551656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fr-CA" dirty="0"/>
          </a:p>
        </p:txBody>
      </p:sp>
      <p:sp>
        <p:nvSpPr>
          <p:cNvPr id="4" name="Text Placehold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endParaRPr lang="fr-CA" dirty="0"/>
          </a:p>
        </p:txBody>
      </p:sp>
      <p:sp>
        <p:nvSpPr>
          <p:cNvPr id="7" name="Slide Number Placeholder 6"/>
          <p:cNvSpPr>
            <a:spLocks noGrp="1"/>
          </p:cNvSpPr>
          <p:nvPr>
            <p:ph type="sldNum" sz="quarter" idx="12"/>
          </p:nvPr>
        </p:nvSpPr>
        <p:spPr/>
        <p:txBody>
          <a:bodyPr/>
          <a:lstStyle/>
          <a:p>
            <a:fld id="{E3D5E142-BA66-4577-AABD-3D3B043058E5}" type="slidenum">
              <a:rPr lang="fr-CA" smtClean="0"/>
              <a:t>‹#›</a:t>
            </a:fld>
            <a:endParaRPr lang="fr-CA" dirty="0"/>
          </a:p>
        </p:txBody>
      </p:sp>
    </p:spTree>
    <p:extLst>
      <p:ext uri="{BB962C8B-B14F-4D97-AF65-F5344CB8AC3E}">
        <p14:creationId xmlns:p14="http://schemas.microsoft.com/office/powerpoint/2010/main" val="403056028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fr-CA"/>
              <a:t>Click to edit Master title style</a:t>
            </a:r>
            <a:endParaRPr lang="fr-CA"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endParaRPr lang="fr-CA" dirty="0"/>
          </a:p>
        </p:txBody>
      </p:sp>
      <p:sp>
        <p:nvSpPr>
          <p:cNvPr id="7" name="Slide Number Placeholder 6"/>
          <p:cNvSpPr>
            <a:spLocks noGrp="1"/>
          </p:cNvSpPr>
          <p:nvPr>
            <p:ph type="sldNum" sz="quarter" idx="12"/>
          </p:nvPr>
        </p:nvSpPr>
        <p:spPr/>
        <p:txBody>
          <a:bodyPr/>
          <a:lstStyle/>
          <a:p>
            <a:fld id="{E3D5E142-BA66-4577-AABD-3D3B043058E5}" type="slidenum">
              <a:rPr lang="fr-CA" smtClean="0"/>
              <a:t>‹#›</a:t>
            </a:fld>
            <a:endParaRPr lang="fr-CA" dirty="0"/>
          </a:p>
        </p:txBody>
      </p:sp>
    </p:spTree>
    <p:extLst>
      <p:ext uri="{BB962C8B-B14F-4D97-AF65-F5344CB8AC3E}">
        <p14:creationId xmlns:p14="http://schemas.microsoft.com/office/powerpoint/2010/main" val="14423403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762000"/>
          </a:xfrm>
          <a:prstGeom prst="rect">
            <a:avLst/>
          </a:prstGeom>
        </p:spPr>
        <p:txBody>
          <a:bodyPr vert="horz" lIns="91440" tIns="45720" rIns="91440" bIns="45720" rtlCol="0" anchor="ctr">
            <a:normAutofit/>
          </a:bodyPr>
          <a:lstStyle/>
          <a:p>
            <a:r>
              <a:rPr lang="fr-CA"/>
              <a:t>Click to edit Master title style</a:t>
            </a:r>
            <a:endParaRPr lang="fr-CA" dirty="0"/>
          </a:p>
        </p:txBody>
      </p:sp>
      <p:sp>
        <p:nvSpPr>
          <p:cNvPr id="3" name="Text Placeholder 2"/>
          <p:cNvSpPr>
            <a:spLocks noGrp="1"/>
          </p:cNvSpPr>
          <p:nvPr>
            <p:ph type="body" idx="1"/>
          </p:nvPr>
        </p:nvSpPr>
        <p:spPr>
          <a:xfrm>
            <a:off x="457200" y="1524000"/>
            <a:ext cx="8229600" cy="4602163"/>
          </a:xfrm>
          <a:prstGeom prst="rect">
            <a:avLst/>
          </a:prstGeom>
        </p:spPr>
        <p:txBody>
          <a:bodyPr vert="horz" lIns="91440" tIns="45720" rIns="91440" bIns="45720" rtlCol="0">
            <a:normAutofit/>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fr-CA" dirty="0"/>
          </a:p>
        </p:txBody>
      </p:sp>
      <p:sp>
        <p:nvSpPr>
          <p:cNvPr id="6" name="Slide Number Placeholder 5"/>
          <p:cNvSpPr>
            <a:spLocks noGrp="1"/>
          </p:cNvSpPr>
          <p:nvPr>
            <p:ph type="sldNum" sz="quarter" idx="4"/>
          </p:nvPr>
        </p:nvSpPr>
        <p:spPr>
          <a:xfrm>
            <a:off x="7116896" y="6264275"/>
            <a:ext cx="1569904" cy="365125"/>
          </a:xfrm>
          <a:prstGeom prst="rect">
            <a:avLst/>
          </a:prstGeom>
        </p:spPr>
        <p:txBody>
          <a:bodyPr vert="horz" lIns="91440" tIns="45720" rIns="91440" bIns="45720" rtlCol="0" anchor="ctr"/>
          <a:lstStyle>
            <a:lvl1pPr algn="r">
              <a:defRPr sz="1200" b="1">
                <a:solidFill>
                  <a:schemeClr val="tx1"/>
                </a:solidFill>
                <a:latin typeface="Arial" panose="020B0604020202020204" pitchFamily="34" charset="0"/>
                <a:cs typeface="Arial" panose="020B0604020202020204" pitchFamily="34" charset="0"/>
              </a:defRPr>
            </a:lvl1pPr>
          </a:lstStyle>
          <a:p>
            <a:fld id="{E3D5E142-BA66-4577-AABD-3D3B043058E5}" type="slidenum">
              <a:rPr lang="fr-CA" smtClean="0"/>
              <a:t>‹#›</a:t>
            </a:fld>
            <a:endParaRPr lang="fr-CA" dirty="0"/>
          </a:p>
        </p:txBody>
      </p:sp>
      <p:pic>
        <p:nvPicPr>
          <p:cNvPr id="7" name="Picture 6"/>
          <p:cNvPicPr>
            <a:picLocks noChangeAspect="1"/>
          </p:cNvPicPr>
          <p:nvPr userDrawn="1"/>
        </p:nvPicPr>
        <p:blipFill>
          <a:blip r:embed="rId13" cstate="hqprint">
            <a:extLst>
              <a:ext uri="{28A0092B-C50C-407E-A947-70E740481C1C}">
                <a14:useLocalDpi xmlns:a14="http://schemas.microsoft.com/office/drawing/2010/main"/>
              </a:ext>
            </a:extLst>
          </a:blip>
          <a:srcRect/>
          <a:stretch/>
        </p:blipFill>
        <p:spPr>
          <a:xfrm>
            <a:off x="457200" y="6247024"/>
            <a:ext cx="2610129" cy="436888"/>
          </a:xfrm>
          <a:prstGeom prst="rect">
            <a:avLst/>
          </a:prstGeom>
        </p:spPr>
      </p:pic>
      <p:sp>
        <p:nvSpPr>
          <p:cNvPr id="8" name="Rectangle 7"/>
          <p:cNvSpPr/>
          <p:nvPr userDrawn="1"/>
        </p:nvSpPr>
        <p:spPr>
          <a:xfrm>
            <a:off x="0" y="0"/>
            <a:ext cx="9144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06452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tags" Target="../tags/tag62.xml"/><Relationship Id="rId6" Type="http://schemas.microsoft.com/office/2007/relationships/hdphoto" Target="../media/hdphoto3.wdp"/><Relationship Id="rId5" Type="http://schemas.openxmlformats.org/officeDocument/2006/relationships/image" Target="../media/image22.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openxmlformats.org/officeDocument/2006/relationships/tags" Target="../tags/tag74.xml"/><Relationship Id="rId7"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tags" Target="../tags/tag85.xml"/><Relationship Id="rId13" Type="http://schemas.openxmlformats.org/officeDocument/2006/relationships/image" Target="../media/image25.svg"/><Relationship Id="rId3" Type="http://schemas.openxmlformats.org/officeDocument/2006/relationships/tags" Target="../tags/tag80.xml"/><Relationship Id="rId7" Type="http://schemas.openxmlformats.org/officeDocument/2006/relationships/tags" Target="../tags/tag84.xml"/><Relationship Id="rId12" Type="http://schemas.openxmlformats.org/officeDocument/2006/relationships/image" Target="../media/image24.png"/><Relationship Id="rId17" Type="http://schemas.openxmlformats.org/officeDocument/2006/relationships/image" Target="../media/image29.svg"/><Relationship Id="rId2" Type="http://schemas.openxmlformats.org/officeDocument/2006/relationships/tags" Target="../tags/tag79.xml"/><Relationship Id="rId16" Type="http://schemas.openxmlformats.org/officeDocument/2006/relationships/image" Target="../media/image28.png"/><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notesSlide" Target="../notesSlides/notesSlide15.xml"/><Relationship Id="rId5" Type="http://schemas.openxmlformats.org/officeDocument/2006/relationships/tags" Target="../tags/tag82.xml"/><Relationship Id="rId15" Type="http://schemas.openxmlformats.org/officeDocument/2006/relationships/image" Target="../media/image27.svg"/><Relationship Id="rId10" Type="http://schemas.openxmlformats.org/officeDocument/2006/relationships/slideLayout" Target="../slideLayouts/slideLayout2.xml"/><Relationship Id="rId4" Type="http://schemas.openxmlformats.org/officeDocument/2006/relationships/tags" Target="../tags/tag81.xml"/><Relationship Id="rId9" Type="http://schemas.openxmlformats.org/officeDocument/2006/relationships/tags" Target="../tags/tag86.xml"/><Relationship Id="rId1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tags" Target="../tags/tag89.xml"/><Relationship Id="rId7" Type="http://schemas.openxmlformats.org/officeDocument/2006/relationships/image" Target="../media/image30.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90.xml"/></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93.xml"/><Relationship Id="rId7" Type="http://schemas.openxmlformats.org/officeDocument/2006/relationships/notesSlide" Target="../notesSlides/notesSlide17.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slideLayout" Target="../slideLayouts/slideLayout2.xml"/><Relationship Id="rId11" Type="http://schemas.openxmlformats.org/officeDocument/2006/relationships/image" Target="../media/image34.svg"/><Relationship Id="rId5" Type="http://schemas.openxmlformats.org/officeDocument/2006/relationships/tags" Target="../tags/tag95.xml"/><Relationship Id="rId10" Type="http://schemas.openxmlformats.org/officeDocument/2006/relationships/image" Target="../media/image33.png"/><Relationship Id="rId4" Type="http://schemas.openxmlformats.org/officeDocument/2006/relationships/tags" Target="../tags/tag94.xml"/><Relationship Id="rId9" Type="http://schemas.openxmlformats.org/officeDocument/2006/relationships/image" Target="../media/image32.sv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00.xml"/><Relationship Id="rId7" Type="http://schemas.openxmlformats.org/officeDocument/2006/relationships/tags" Target="../tags/tag104.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image" Target="../media/image36.svg"/><Relationship Id="rId5" Type="http://schemas.openxmlformats.org/officeDocument/2006/relationships/tags" Target="../tags/tag102.xml"/><Relationship Id="rId10" Type="http://schemas.openxmlformats.org/officeDocument/2006/relationships/image" Target="../media/image35.png"/><Relationship Id="rId4" Type="http://schemas.openxmlformats.org/officeDocument/2006/relationships/tags" Target="../tags/tag101.xml"/><Relationship Id="rId9"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20.xml"/><Relationship Id="rId3" Type="http://schemas.openxmlformats.org/officeDocument/2006/relationships/tags" Target="../tags/tag107.xml"/><Relationship Id="rId7" Type="http://schemas.openxmlformats.org/officeDocument/2006/relationships/slideLayout" Target="../slideLayouts/slideLayout2.xml"/><Relationship Id="rId12" Type="http://schemas.openxmlformats.org/officeDocument/2006/relationships/image" Target="../media/image39.svg"/><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11" Type="http://schemas.openxmlformats.org/officeDocument/2006/relationships/image" Target="../media/image38.png"/><Relationship Id="rId5" Type="http://schemas.openxmlformats.org/officeDocument/2006/relationships/tags" Target="../tags/tag109.xml"/><Relationship Id="rId10" Type="http://schemas.microsoft.com/office/2007/relationships/hdphoto" Target="../media/hdphoto5.wdp"/><Relationship Id="rId4" Type="http://schemas.openxmlformats.org/officeDocument/2006/relationships/tags" Target="../tags/tag108.xml"/><Relationship Id="rId9" Type="http://schemas.openxmlformats.org/officeDocument/2006/relationships/image" Target="../media/image37.png"/></Relationships>
</file>

<file path=ppt/slides/_rels/slide21.xml.rels><?xml version="1.0" encoding="UTF-8" standalone="yes"?>
<Relationships xmlns="http://schemas.openxmlformats.org/package/2006/relationships"><Relationship Id="rId8" Type="http://schemas.openxmlformats.org/officeDocument/2006/relationships/tags" Target="../tags/tag118.xml"/><Relationship Id="rId13" Type="http://schemas.openxmlformats.org/officeDocument/2006/relationships/image" Target="../media/image42.png"/><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image" Target="../media/image41.svg"/><Relationship Id="rId2" Type="http://schemas.openxmlformats.org/officeDocument/2006/relationships/tags" Target="../tags/tag112.xml"/><Relationship Id="rId16" Type="http://schemas.openxmlformats.org/officeDocument/2006/relationships/image" Target="../media/image45.svg"/><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image" Target="../media/image40.png"/><Relationship Id="rId5" Type="http://schemas.openxmlformats.org/officeDocument/2006/relationships/tags" Target="../tags/tag115.xml"/><Relationship Id="rId15" Type="http://schemas.openxmlformats.org/officeDocument/2006/relationships/image" Target="../media/image44.png"/><Relationship Id="rId10" Type="http://schemas.openxmlformats.org/officeDocument/2006/relationships/notesSlide" Target="../notesSlides/notesSlide21.xml"/><Relationship Id="rId4" Type="http://schemas.openxmlformats.org/officeDocument/2006/relationships/tags" Target="../tags/tag114.xml"/><Relationship Id="rId9" Type="http://schemas.openxmlformats.org/officeDocument/2006/relationships/slideLayout" Target="../slideLayouts/slideLayout2.xml"/><Relationship Id="rId14" Type="http://schemas.openxmlformats.org/officeDocument/2006/relationships/image" Target="../media/image43.svg"/></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2.xml"/><Relationship Id="rId13" Type="http://schemas.openxmlformats.org/officeDocument/2006/relationships/image" Target="../media/image50.jpeg"/><Relationship Id="rId3" Type="http://schemas.openxmlformats.org/officeDocument/2006/relationships/tags" Target="../tags/tag121.xml"/><Relationship Id="rId7" Type="http://schemas.openxmlformats.org/officeDocument/2006/relationships/slideLayout" Target="../slideLayouts/slideLayout2.xml"/><Relationship Id="rId12" Type="http://schemas.openxmlformats.org/officeDocument/2006/relationships/image" Target="../media/image49.svg"/><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tags" Target="../tags/tag124.xml"/><Relationship Id="rId11" Type="http://schemas.openxmlformats.org/officeDocument/2006/relationships/image" Target="../media/image48.png"/><Relationship Id="rId5" Type="http://schemas.openxmlformats.org/officeDocument/2006/relationships/tags" Target="../tags/tag123.xml"/><Relationship Id="rId10" Type="http://schemas.openxmlformats.org/officeDocument/2006/relationships/image" Target="../media/image47.svg"/><Relationship Id="rId4" Type="http://schemas.openxmlformats.org/officeDocument/2006/relationships/tags" Target="../tags/tag122.xml"/><Relationship Id="rId9" Type="http://schemas.openxmlformats.org/officeDocument/2006/relationships/image" Target="../media/image46.png"/></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3.xml"/><Relationship Id="rId3" Type="http://schemas.openxmlformats.org/officeDocument/2006/relationships/tags" Target="../tags/tag127.xml"/><Relationship Id="rId7" Type="http://schemas.openxmlformats.org/officeDocument/2006/relationships/slideLayout" Target="../slideLayouts/slideLayout2.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tags" Target="../tags/tag130.xml"/><Relationship Id="rId5" Type="http://schemas.openxmlformats.org/officeDocument/2006/relationships/tags" Target="../tags/tag129.xml"/><Relationship Id="rId10" Type="http://schemas.openxmlformats.org/officeDocument/2006/relationships/image" Target="../media/image52.svg"/><Relationship Id="rId4" Type="http://schemas.openxmlformats.org/officeDocument/2006/relationships/tags" Target="../tags/tag128.xml"/><Relationship Id="rId9" Type="http://schemas.openxmlformats.org/officeDocument/2006/relationships/image" Target="../media/image51.png"/></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56.png"/><Relationship Id="rId3" Type="http://schemas.openxmlformats.org/officeDocument/2006/relationships/tags" Target="../tags/tag133.xml"/><Relationship Id="rId7" Type="http://schemas.openxmlformats.org/officeDocument/2006/relationships/tags" Target="../tags/tag137.xml"/><Relationship Id="rId12" Type="http://schemas.openxmlformats.org/officeDocument/2006/relationships/image" Target="../media/image55.png"/><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tags" Target="../tags/tag136.xml"/><Relationship Id="rId11" Type="http://schemas.openxmlformats.org/officeDocument/2006/relationships/image" Target="../media/image54.jpeg"/><Relationship Id="rId5" Type="http://schemas.openxmlformats.org/officeDocument/2006/relationships/tags" Target="../tags/tag135.xml"/><Relationship Id="rId10" Type="http://schemas.openxmlformats.org/officeDocument/2006/relationships/image" Target="../media/image53.png"/><Relationship Id="rId4" Type="http://schemas.openxmlformats.org/officeDocument/2006/relationships/tags" Target="../tags/tag134.xml"/><Relationship Id="rId9" Type="http://schemas.openxmlformats.org/officeDocument/2006/relationships/notesSlide" Target="../notesSlides/notesSlide24.xml"/><Relationship Id="rId14"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tags" Target="../tags/tag140.xml"/><Relationship Id="rId7" Type="http://schemas.openxmlformats.org/officeDocument/2006/relationships/image" Target="../media/image58.jpe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notesSlide" Target="../notesSlides/notesSlide25.xml"/><Relationship Id="rId5" Type="http://schemas.openxmlformats.org/officeDocument/2006/relationships/slideLayout" Target="../slideLayouts/slideLayout2.xml"/><Relationship Id="rId4" Type="http://schemas.openxmlformats.org/officeDocument/2006/relationships/tags" Target="../tags/tag141.xml"/></Relationships>
</file>

<file path=ppt/slides/_rels/slide26.xml.rels><?xml version="1.0" encoding="UTF-8" standalone="yes"?>
<Relationships xmlns="http://schemas.openxmlformats.org/package/2006/relationships"><Relationship Id="rId3" Type="http://schemas.openxmlformats.org/officeDocument/2006/relationships/tags" Target="../tags/tag144.xml"/><Relationship Id="rId7" Type="http://schemas.openxmlformats.org/officeDocument/2006/relationships/image" Target="../media/image59.png"/><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notesSlide" Target="../notesSlides/notesSlide26.xml"/><Relationship Id="rId5" Type="http://schemas.openxmlformats.org/officeDocument/2006/relationships/slideLayout" Target="../slideLayouts/slideLayout2.xml"/><Relationship Id="rId4" Type="http://schemas.openxmlformats.org/officeDocument/2006/relationships/tags" Target="../tags/tag14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47.xml"/><Relationship Id="rId1" Type="http://schemas.openxmlformats.org/officeDocument/2006/relationships/tags" Target="../tags/tag146.xml"/><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tags" Target="../tags/tag150.xml"/><Relationship Id="rId7" Type="http://schemas.openxmlformats.org/officeDocument/2006/relationships/image" Target="../media/image60.png"/><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notesSlide" Target="../notesSlides/notesSlide28.xml"/><Relationship Id="rId5" Type="http://schemas.openxmlformats.org/officeDocument/2006/relationships/slideLayout" Target="../slideLayouts/slideLayout2.xml"/><Relationship Id="rId4" Type="http://schemas.openxmlformats.org/officeDocument/2006/relationships/tags" Target="../tags/tag151.xml"/></Relationships>
</file>

<file path=ppt/slides/_rels/slide29.xml.rels><?xml version="1.0" encoding="UTF-8" standalone="yes"?>
<Relationships xmlns="http://schemas.openxmlformats.org/package/2006/relationships"><Relationship Id="rId3" Type="http://schemas.openxmlformats.org/officeDocument/2006/relationships/tags" Target="../tags/tag154.xml"/><Relationship Id="rId7" Type="http://schemas.openxmlformats.org/officeDocument/2006/relationships/image" Target="../media/image62.jpeg"/><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notesSlide" Target="../notesSlides/notesSlide29.xml"/><Relationship Id="rId5" Type="http://schemas.openxmlformats.org/officeDocument/2006/relationships/slideLayout" Target="../slideLayouts/slideLayout2.xml"/><Relationship Id="rId4" Type="http://schemas.openxmlformats.org/officeDocument/2006/relationships/tags" Target="../tags/tag155.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9.xml"/><Relationship Id="rId7" Type="http://schemas.openxmlformats.org/officeDocument/2006/relationships/notesSlide" Target="../notesSlides/notesSlide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2.xml"/><Relationship Id="rId5" Type="http://schemas.openxmlformats.org/officeDocument/2006/relationships/tags" Target="../tags/tag11.xml"/><Relationship Id="rId4" Type="http://schemas.openxmlformats.org/officeDocument/2006/relationships/tags" Target="../tags/tag10.xml"/></Relationships>
</file>

<file path=ppt/slides/_rels/slide30.xml.rels><?xml version="1.0" encoding="UTF-8" standalone="yes"?>
<Relationships xmlns="http://schemas.openxmlformats.org/package/2006/relationships"><Relationship Id="rId3" Type="http://schemas.openxmlformats.org/officeDocument/2006/relationships/tags" Target="../tags/tag158.xml"/><Relationship Id="rId7" Type="http://schemas.openxmlformats.org/officeDocument/2006/relationships/image" Target="../media/image62.jpeg"/><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notesSlide" Target="../notesSlides/notesSlide30.xml"/><Relationship Id="rId5" Type="http://schemas.openxmlformats.org/officeDocument/2006/relationships/slideLayout" Target="../slideLayouts/slideLayout2.xml"/><Relationship Id="rId4" Type="http://schemas.openxmlformats.org/officeDocument/2006/relationships/tags" Target="../tags/tag159.xml"/></Relationships>
</file>

<file path=ppt/slides/_rels/slide31.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tags" Target="../tags/tag162.xml"/><Relationship Id="rId7" Type="http://schemas.openxmlformats.org/officeDocument/2006/relationships/notesSlide" Target="../notesSlides/notesSlide31.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slideLayout" Target="../slideLayouts/slideLayout2.xml"/><Relationship Id="rId5" Type="http://schemas.openxmlformats.org/officeDocument/2006/relationships/tags" Target="../tags/tag164.xml"/><Relationship Id="rId4" Type="http://schemas.openxmlformats.org/officeDocument/2006/relationships/tags" Target="../tags/tag163.xml"/></Relationships>
</file>

<file path=ppt/slides/_rels/slide3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tags" Target="../tags/tag167.xml"/><Relationship Id="rId7" Type="http://schemas.openxmlformats.org/officeDocument/2006/relationships/notesSlide" Target="../notesSlides/notesSlide32.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slideLayout" Target="../slideLayouts/slideLayout2.xml"/><Relationship Id="rId5" Type="http://schemas.openxmlformats.org/officeDocument/2006/relationships/tags" Target="../tags/tag169.xml"/><Relationship Id="rId4" Type="http://schemas.openxmlformats.org/officeDocument/2006/relationships/tags" Target="../tags/tag168.xml"/></Relationships>
</file>

<file path=ppt/slides/_rels/slide3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tags" Target="../tags/tag172.xml"/><Relationship Id="rId7" Type="http://schemas.openxmlformats.org/officeDocument/2006/relationships/notesSlide" Target="../notesSlides/notesSlide33.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slideLayout" Target="../slideLayouts/slideLayout2.xml"/><Relationship Id="rId5" Type="http://schemas.openxmlformats.org/officeDocument/2006/relationships/tags" Target="../tags/tag174.xml"/><Relationship Id="rId4" Type="http://schemas.openxmlformats.org/officeDocument/2006/relationships/tags" Target="../tags/tag173.xml"/><Relationship Id="rId9" Type="http://schemas.openxmlformats.org/officeDocument/2006/relationships/image" Target="../media/image62.jpeg"/></Relationships>
</file>

<file path=ppt/slides/_rels/slide3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77.xml"/><Relationship Id="rId7" Type="http://schemas.openxmlformats.org/officeDocument/2006/relationships/tags" Target="../tags/tag181.xml"/><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tags" Target="../tags/tag180.xml"/><Relationship Id="rId11" Type="http://schemas.openxmlformats.org/officeDocument/2006/relationships/image" Target="../media/image65.svg"/><Relationship Id="rId5" Type="http://schemas.openxmlformats.org/officeDocument/2006/relationships/tags" Target="../tags/tag179.xml"/><Relationship Id="rId10" Type="http://schemas.openxmlformats.org/officeDocument/2006/relationships/image" Target="../media/image64.png"/><Relationship Id="rId4" Type="http://schemas.openxmlformats.org/officeDocument/2006/relationships/tags" Target="../tags/tag178.xml"/><Relationship Id="rId9"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tags" Target="../tags/tag184.xml"/><Relationship Id="rId7" Type="http://schemas.openxmlformats.org/officeDocument/2006/relationships/notesSlide" Target="../notesSlides/notesSlide35.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slideLayout" Target="../slideLayouts/slideLayout2.xml"/><Relationship Id="rId5" Type="http://schemas.openxmlformats.org/officeDocument/2006/relationships/tags" Target="../tags/tag186.xml"/><Relationship Id="rId4" Type="http://schemas.openxmlformats.org/officeDocument/2006/relationships/tags" Target="../tags/tag185.xml"/><Relationship Id="rId9" Type="http://schemas.openxmlformats.org/officeDocument/2006/relationships/image" Target="../media/image52.svg"/></Relationships>
</file>

<file path=ppt/slides/_rels/slide36.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tags" Target="../tags/tag189.xml"/><Relationship Id="rId7" Type="http://schemas.openxmlformats.org/officeDocument/2006/relationships/image" Target="../media/image60.png"/><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notesSlide" Target="../notesSlides/notesSlide36.xml"/><Relationship Id="rId5" Type="http://schemas.openxmlformats.org/officeDocument/2006/relationships/slideLayout" Target="../slideLayouts/slideLayout2.xml"/><Relationship Id="rId4" Type="http://schemas.openxmlformats.org/officeDocument/2006/relationships/tags" Target="../tags/tag190.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92.xml"/><Relationship Id="rId1" Type="http://schemas.openxmlformats.org/officeDocument/2006/relationships/tags" Target="../tags/tag191.xml"/><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tags" Target="../tags/tag195.xml"/><Relationship Id="rId7" Type="http://schemas.openxmlformats.org/officeDocument/2006/relationships/image" Target="../media/image66.png"/><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notesSlide" Target="../notesSlides/notesSlide38.xml"/><Relationship Id="rId5" Type="http://schemas.openxmlformats.org/officeDocument/2006/relationships/slideLayout" Target="../slideLayouts/slideLayout2.xml"/><Relationship Id="rId4" Type="http://schemas.openxmlformats.org/officeDocument/2006/relationships/tags" Target="../tags/tag196.xml"/></Relationships>
</file>

<file path=ppt/slides/_rels/slide39.xml.rels><?xml version="1.0" encoding="UTF-8" standalone="yes"?>
<Relationships xmlns="http://schemas.openxmlformats.org/package/2006/relationships"><Relationship Id="rId3" Type="http://schemas.openxmlformats.org/officeDocument/2006/relationships/tags" Target="../tags/tag199.xml"/><Relationship Id="rId7" Type="http://schemas.openxmlformats.org/officeDocument/2006/relationships/image" Target="../media/image66.png"/><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notesSlide" Target="../notesSlides/notesSlide39.xml"/><Relationship Id="rId5" Type="http://schemas.openxmlformats.org/officeDocument/2006/relationships/slideLayout" Target="../slideLayouts/slideLayout2.xml"/><Relationship Id="rId4" Type="http://schemas.openxmlformats.org/officeDocument/2006/relationships/tags" Target="../tags/tag200.xml"/></Relationships>
</file>

<file path=ppt/slides/_rels/slide4.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image" Target="../media/image8.png"/><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image" Target="../media/image7.svg"/><Relationship Id="rId2" Type="http://schemas.openxmlformats.org/officeDocument/2006/relationships/tags" Target="../tags/tag13.xml"/><Relationship Id="rId16" Type="http://schemas.openxmlformats.org/officeDocument/2006/relationships/image" Target="../media/image11.svg"/><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image" Target="../media/image6.png"/><Relationship Id="rId5" Type="http://schemas.openxmlformats.org/officeDocument/2006/relationships/tags" Target="../tags/tag16.xml"/><Relationship Id="rId15" Type="http://schemas.openxmlformats.org/officeDocument/2006/relationships/image" Target="../media/image10.png"/><Relationship Id="rId10" Type="http://schemas.openxmlformats.org/officeDocument/2006/relationships/notesSlide" Target="../notesSlides/notesSlide4.xml"/><Relationship Id="rId4" Type="http://schemas.openxmlformats.org/officeDocument/2006/relationships/tags" Target="../tags/tag15.xml"/><Relationship Id="rId9" Type="http://schemas.openxmlformats.org/officeDocument/2006/relationships/slideLayout" Target="../slideLayouts/slideLayout2.xml"/><Relationship Id="rId14" Type="http://schemas.openxmlformats.org/officeDocument/2006/relationships/image" Target="../media/image9.svg"/></Relationships>
</file>

<file path=ppt/slides/_rels/slide40.xml.rels><?xml version="1.0" encoding="UTF-8" standalone="yes"?>
<Relationships xmlns="http://schemas.openxmlformats.org/package/2006/relationships"><Relationship Id="rId8" Type="http://schemas.openxmlformats.org/officeDocument/2006/relationships/notesSlide" Target="../notesSlides/notesSlide40.xml"/><Relationship Id="rId13" Type="http://schemas.openxmlformats.org/officeDocument/2006/relationships/image" Target="../media/image69.png"/><Relationship Id="rId3" Type="http://schemas.openxmlformats.org/officeDocument/2006/relationships/tags" Target="../tags/tag203.xml"/><Relationship Id="rId7" Type="http://schemas.openxmlformats.org/officeDocument/2006/relationships/slideLayout" Target="../slideLayouts/slideLayout2.xml"/><Relationship Id="rId12" Type="http://schemas.openxmlformats.org/officeDocument/2006/relationships/image" Target="../media/image68.png"/><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tags" Target="../tags/tag206.xml"/><Relationship Id="rId11" Type="http://schemas.openxmlformats.org/officeDocument/2006/relationships/image" Target="../media/image67.png"/><Relationship Id="rId5" Type="http://schemas.openxmlformats.org/officeDocument/2006/relationships/tags" Target="../tags/tag205.xml"/><Relationship Id="rId10" Type="http://schemas.openxmlformats.org/officeDocument/2006/relationships/image" Target="../media/image32.svg"/><Relationship Id="rId4" Type="http://schemas.openxmlformats.org/officeDocument/2006/relationships/tags" Target="../tags/tag204.xml"/><Relationship Id="rId9" Type="http://schemas.openxmlformats.org/officeDocument/2006/relationships/image" Target="../media/image31.png"/><Relationship Id="rId14" Type="http://schemas.openxmlformats.org/officeDocument/2006/relationships/image" Target="../media/image70.svg"/></Relationships>
</file>

<file path=ppt/slides/_rels/slide41.xml.rels><?xml version="1.0" encoding="UTF-8" standalone="yes"?>
<Relationships xmlns="http://schemas.openxmlformats.org/package/2006/relationships"><Relationship Id="rId3" Type="http://schemas.openxmlformats.org/officeDocument/2006/relationships/tags" Target="../tags/tag209.xml"/><Relationship Id="rId7" Type="http://schemas.openxmlformats.org/officeDocument/2006/relationships/image" Target="../media/image67.png"/><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notesSlide" Target="../notesSlides/notesSlide41.xml"/><Relationship Id="rId5" Type="http://schemas.openxmlformats.org/officeDocument/2006/relationships/slideLayout" Target="../slideLayouts/slideLayout2.xml"/><Relationship Id="rId4" Type="http://schemas.openxmlformats.org/officeDocument/2006/relationships/tags" Target="../tags/tag210.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12.xml"/><Relationship Id="rId1" Type="http://schemas.openxmlformats.org/officeDocument/2006/relationships/tags" Target="../tags/tag211.xml"/><Relationship Id="rId4"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3" Type="http://schemas.openxmlformats.org/officeDocument/2006/relationships/tags" Target="../tags/tag225.xml"/><Relationship Id="rId18" Type="http://schemas.openxmlformats.org/officeDocument/2006/relationships/tags" Target="../tags/tag230.xml"/><Relationship Id="rId26" Type="http://schemas.openxmlformats.org/officeDocument/2006/relationships/image" Target="../media/image73.jpeg"/><Relationship Id="rId3" Type="http://schemas.openxmlformats.org/officeDocument/2006/relationships/tags" Target="../tags/tag215.xml"/><Relationship Id="rId21" Type="http://schemas.openxmlformats.org/officeDocument/2006/relationships/tags" Target="../tags/tag233.xml"/><Relationship Id="rId7" Type="http://schemas.openxmlformats.org/officeDocument/2006/relationships/tags" Target="../tags/tag219.xml"/><Relationship Id="rId12" Type="http://schemas.openxmlformats.org/officeDocument/2006/relationships/tags" Target="../tags/tag224.xml"/><Relationship Id="rId17" Type="http://schemas.openxmlformats.org/officeDocument/2006/relationships/tags" Target="../tags/tag229.xml"/><Relationship Id="rId25" Type="http://schemas.openxmlformats.org/officeDocument/2006/relationships/image" Target="../media/image72.png"/><Relationship Id="rId33" Type="http://schemas.openxmlformats.org/officeDocument/2006/relationships/image" Target="../media/image80.png"/><Relationship Id="rId2" Type="http://schemas.openxmlformats.org/officeDocument/2006/relationships/tags" Target="../tags/tag214.xml"/><Relationship Id="rId16" Type="http://schemas.openxmlformats.org/officeDocument/2006/relationships/tags" Target="../tags/tag228.xml"/><Relationship Id="rId20" Type="http://schemas.openxmlformats.org/officeDocument/2006/relationships/tags" Target="../tags/tag232.xml"/><Relationship Id="rId29" Type="http://schemas.openxmlformats.org/officeDocument/2006/relationships/image" Target="../media/image76.png"/><Relationship Id="rId1" Type="http://schemas.openxmlformats.org/officeDocument/2006/relationships/tags" Target="../tags/tag213.xml"/><Relationship Id="rId6" Type="http://schemas.openxmlformats.org/officeDocument/2006/relationships/tags" Target="../tags/tag218.xml"/><Relationship Id="rId11" Type="http://schemas.openxmlformats.org/officeDocument/2006/relationships/tags" Target="../tags/tag223.xml"/><Relationship Id="rId24" Type="http://schemas.openxmlformats.org/officeDocument/2006/relationships/image" Target="../media/image71.png"/><Relationship Id="rId32" Type="http://schemas.openxmlformats.org/officeDocument/2006/relationships/image" Target="../media/image79.jpeg"/><Relationship Id="rId5" Type="http://schemas.openxmlformats.org/officeDocument/2006/relationships/tags" Target="../tags/tag217.xml"/><Relationship Id="rId15" Type="http://schemas.openxmlformats.org/officeDocument/2006/relationships/tags" Target="../tags/tag227.xml"/><Relationship Id="rId23" Type="http://schemas.openxmlformats.org/officeDocument/2006/relationships/notesSlide" Target="../notesSlides/notesSlide43.xml"/><Relationship Id="rId28" Type="http://schemas.openxmlformats.org/officeDocument/2006/relationships/image" Target="../media/image75.svg"/><Relationship Id="rId10" Type="http://schemas.openxmlformats.org/officeDocument/2006/relationships/tags" Target="../tags/tag222.xml"/><Relationship Id="rId19" Type="http://schemas.openxmlformats.org/officeDocument/2006/relationships/tags" Target="../tags/tag231.xml"/><Relationship Id="rId31" Type="http://schemas.openxmlformats.org/officeDocument/2006/relationships/image" Target="../media/image78.png"/><Relationship Id="rId4" Type="http://schemas.openxmlformats.org/officeDocument/2006/relationships/tags" Target="../tags/tag216.xml"/><Relationship Id="rId9" Type="http://schemas.openxmlformats.org/officeDocument/2006/relationships/tags" Target="../tags/tag221.xml"/><Relationship Id="rId14" Type="http://schemas.openxmlformats.org/officeDocument/2006/relationships/tags" Target="../tags/tag226.xml"/><Relationship Id="rId22" Type="http://schemas.openxmlformats.org/officeDocument/2006/relationships/slideLayout" Target="../slideLayouts/slideLayout2.xml"/><Relationship Id="rId27" Type="http://schemas.openxmlformats.org/officeDocument/2006/relationships/image" Target="../media/image74.png"/><Relationship Id="rId30" Type="http://schemas.openxmlformats.org/officeDocument/2006/relationships/image" Target="../media/image77.png"/><Relationship Id="rId8" Type="http://schemas.openxmlformats.org/officeDocument/2006/relationships/tags" Target="../tags/tag220.xml"/></Relationships>
</file>

<file path=ppt/slides/_rels/slide44.xml.rels><?xml version="1.0" encoding="UTF-8" standalone="yes"?>
<Relationships xmlns="http://schemas.openxmlformats.org/package/2006/relationships"><Relationship Id="rId8" Type="http://schemas.openxmlformats.org/officeDocument/2006/relationships/tags" Target="../tags/tag241.xml"/><Relationship Id="rId13" Type="http://schemas.openxmlformats.org/officeDocument/2006/relationships/image" Target="../media/image83.jpeg"/><Relationship Id="rId3" Type="http://schemas.openxmlformats.org/officeDocument/2006/relationships/tags" Target="../tags/tag236.xml"/><Relationship Id="rId7" Type="http://schemas.openxmlformats.org/officeDocument/2006/relationships/tags" Target="../tags/tag240.xml"/><Relationship Id="rId12" Type="http://schemas.openxmlformats.org/officeDocument/2006/relationships/image" Target="../media/image82.png"/><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tags" Target="../tags/tag239.xml"/><Relationship Id="rId11" Type="http://schemas.openxmlformats.org/officeDocument/2006/relationships/image" Target="../media/image81.png"/><Relationship Id="rId5" Type="http://schemas.openxmlformats.org/officeDocument/2006/relationships/tags" Target="../tags/tag238.xml"/><Relationship Id="rId10" Type="http://schemas.openxmlformats.org/officeDocument/2006/relationships/notesSlide" Target="../notesSlides/notesSlide44.xml"/><Relationship Id="rId4" Type="http://schemas.openxmlformats.org/officeDocument/2006/relationships/tags" Target="../tags/tag237.xml"/><Relationship Id="rId9"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tags" Target="../tags/tag244.xml"/><Relationship Id="rId2" Type="http://schemas.openxmlformats.org/officeDocument/2006/relationships/tags" Target="../tags/tag243.xml"/><Relationship Id="rId1" Type="http://schemas.openxmlformats.org/officeDocument/2006/relationships/tags" Target="../tags/tag242.xml"/><Relationship Id="rId5" Type="http://schemas.openxmlformats.org/officeDocument/2006/relationships/notesSlide" Target="../notesSlides/notesSlide45.xml"/><Relationship Id="rId4"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247.xml"/><Relationship Id="rId7" Type="http://schemas.openxmlformats.org/officeDocument/2006/relationships/notesSlide" Target="../notesSlides/notesSlide46.xml"/><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slideLayout" Target="../slideLayouts/slideLayout2.xml"/><Relationship Id="rId5" Type="http://schemas.openxmlformats.org/officeDocument/2006/relationships/tags" Target="../tags/tag249.xml"/><Relationship Id="rId4" Type="http://schemas.openxmlformats.org/officeDocument/2006/relationships/tags" Target="../tags/tag248.xml"/><Relationship Id="rId9" Type="http://schemas.openxmlformats.org/officeDocument/2006/relationships/image" Target="../media/image45.svg"/></Relationships>
</file>

<file path=ppt/slides/_rels/slide47.xml.rels><?xml version="1.0" encoding="UTF-8" standalone="yes"?>
<Relationships xmlns="http://schemas.openxmlformats.org/package/2006/relationships"><Relationship Id="rId8" Type="http://schemas.openxmlformats.org/officeDocument/2006/relationships/tags" Target="../tags/tag257.xml"/><Relationship Id="rId13" Type="http://schemas.openxmlformats.org/officeDocument/2006/relationships/image" Target="../media/image48.png"/><Relationship Id="rId3" Type="http://schemas.openxmlformats.org/officeDocument/2006/relationships/tags" Target="../tags/tag252.xml"/><Relationship Id="rId7" Type="http://schemas.openxmlformats.org/officeDocument/2006/relationships/tags" Target="../tags/tag256.xml"/><Relationship Id="rId12" Type="http://schemas.openxmlformats.org/officeDocument/2006/relationships/image" Target="../media/image47.svg"/><Relationship Id="rId2" Type="http://schemas.openxmlformats.org/officeDocument/2006/relationships/tags" Target="../tags/tag251.xml"/><Relationship Id="rId1" Type="http://schemas.openxmlformats.org/officeDocument/2006/relationships/tags" Target="../tags/tag250.xml"/><Relationship Id="rId6" Type="http://schemas.openxmlformats.org/officeDocument/2006/relationships/tags" Target="../tags/tag255.xml"/><Relationship Id="rId11" Type="http://schemas.openxmlformats.org/officeDocument/2006/relationships/image" Target="../media/image46.png"/><Relationship Id="rId5" Type="http://schemas.openxmlformats.org/officeDocument/2006/relationships/tags" Target="../tags/tag254.xml"/><Relationship Id="rId15" Type="http://schemas.openxmlformats.org/officeDocument/2006/relationships/image" Target="../media/image62.jpeg"/><Relationship Id="rId10" Type="http://schemas.openxmlformats.org/officeDocument/2006/relationships/notesSlide" Target="../notesSlides/notesSlide47.xml"/><Relationship Id="rId4" Type="http://schemas.openxmlformats.org/officeDocument/2006/relationships/tags" Target="../tags/tag253.xml"/><Relationship Id="rId9" Type="http://schemas.openxmlformats.org/officeDocument/2006/relationships/slideLayout" Target="../slideLayouts/slideLayout2.xml"/><Relationship Id="rId14" Type="http://schemas.openxmlformats.org/officeDocument/2006/relationships/image" Target="../media/image49.svg"/></Relationships>
</file>

<file path=ppt/slides/_rels/slide48.xml.rels><?xml version="1.0" encoding="UTF-8" standalone="yes"?>
<Relationships xmlns="http://schemas.openxmlformats.org/package/2006/relationships"><Relationship Id="rId8" Type="http://schemas.openxmlformats.org/officeDocument/2006/relationships/tags" Target="../tags/tag265.xml"/><Relationship Id="rId13" Type="http://schemas.openxmlformats.org/officeDocument/2006/relationships/image" Target="../media/image84.jpeg"/><Relationship Id="rId3" Type="http://schemas.openxmlformats.org/officeDocument/2006/relationships/tags" Target="../tags/tag260.xml"/><Relationship Id="rId7" Type="http://schemas.openxmlformats.org/officeDocument/2006/relationships/tags" Target="../tags/tag264.xml"/><Relationship Id="rId12" Type="http://schemas.openxmlformats.org/officeDocument/2006/relationships/image" Target="../media/image49.svg"/><Relationship Id="rId2" Type="http://schemas.openxmlformats.org/officeDocument/2006/relationships/tags" Target="../tags/tag259.xml"/><Relationship Id="rId1" Type="http://schemas.openxmlformats.org/officeDocument/2006/relationships/tags" Target="../tags/tag258.xml"/><Relationship Id="rId6" Type="http://schemas.openxmlformats.org/officeDocument/2006/relationships/tags" Target="../tags/tag263.xml"/><Relationship Id="rId11" Type="http://schemas.openxmlformats.org/officeDocument/2006/relationships/image" Target="../media/image48.png"/><Relationship Id="rId5" Type="http://schemas.openxmlformats.org/officeDocument/2006/relationships/tags" Target="../tags/tag262.xml"/><Relationship Id="rId15" Type="http://schemas.openxmlformats.org/officeDocument/2006/relationships/image" Target="../media/image47.svg"/><Relationship Id="rId10" Type="http://schemas.openxmlformats.org/officeDocument/2006/relationships/notesSlide" Target="../notesSlides/notesSlide48.xml"/><Relationship Id="rId4" Type="http://schemas.openxmlformats.org/officeDocument/2006/relationships/tags" Target="../tags/tag261.xml"/><Relationship Id="rId9" Type="http://schemas.openxmlformats.org/officeDocument/2006/relationships/slideLayout" Target="../slideLayouts/slideLayout2.xml"/><Relationship Id="rId14" Type="http://schemas.openxmlformats.org/officeDocument/2006/relationships/image" Target="../media/image46.png"/></Relationships>
</file>

<file path=ppt/slides/_rels/slide4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68.xml"/><Relationship Id="rId7" Type="http://schemas.openxmlformats.org/officeDocument/2006/relationships/tags" Target="../tags/tag272.xml"/><Relationship Id="rId2" Type="http://schemas.openxmlformats.org/officeDocument/2006/relationships/tags" Target="../tags/tag267.xml"/><Relationship Id="rId1" Type="http://schemas.openxmlformats.org/officeDocument/2006/relationships/tags" Target="../tags/tag266.xml"/><Relationship Id="rId6" Type="http://schemas.openxmlformats.org/officeDocument/2006/relationships/tags" Target="../tags/tag271.xml"/><Relationship Id="rId11" Type="http://schemas.openxmlformats.org/officeDocument/2006/relationships/image" Target="../media/image47.svg"/><Relationship Id="rId5" Type="http://schemas.openxmlformats.org/officeDocument/2006/relationships/tags" Target="../tags/tag270.xml"/><Relationship Id="rId10" Type="http://schemas.openxmlformats.org/officeDocument/2006/relationships/image" Target="../media/image46.png"/><Relationship Id="rId4" Type="http://schemas.openxmlformats.org/officeDocument/2006/relationships/tags" Target="../tags/tag269.xml"/><Relationship Id="rId9"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12.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23.xml"/></Relationships>
</file>

<file path=ppt/slides/_rels/slide50.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49.svg"/><Relationship Id="rId3" Type="http://schemas.openxmlformats.org/officeDocument/2006/relationships/tags" Target="../tags/tag275.xml"/><Relationship Id="rId7" Type="http://schemas.openxmlformats.org/officeDocument/2006/relationships/tags" Target="../tags/tag279.xml"/><Relationship Id="rId12" Type="http://schemas.openxmlformats.org/officeDocument/2006/relationships/image" Target="../media/image48.png"/><Relationship Id="rId2" Type="http://schemas.openxmlformats.org/officeDocument/2006/relationships/tags" Target="../tags/tag274.xml"/><Relationship Id="rId1" Type="http://schemas.openxmlformats.org/officeDocument/2006/relationships/tags" Target="../tags/tag273.xml"/><Relationship Id="rId6" Type="http://schemas.openxmlformats.org/officeDocument/2006/relationships/tags" Target="../tags/tag278.xml"/><Relationship Id="rId11" Type="http://schemas.openxmlformats.org/officeDocument/2006/relationships/image" Target="../media/image47.svg"/><Relationship Id="rId5" Type="http://schemas.openxmlformats.org/officeDocument/2006/relationships/tags" Target="../tags/tag277.xml"/><Relationship Id="rId10" Type="http://schemas.openxmlformats.org/officeDocument/2006/relationships/image" Target="../media/image46.png"/><Relationship Id="rId4" Type="http://schemas.openxmlformats.org/officeDocument/2006/relationships/tags" Target="../tags/tag276.xml"/><Relationship Id="rId9"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tags" Target="../tags/tag282.xml"/><Relationship Id="rId7" Type="http://schemas.openxmlformats.org/officeDocument/2006/relationships/notesSlide" Target="../notesSlides/notesSlide51.xml"/><Relationship Id="rId2" Type="http://schemas.openxmlformats.org/officeDocument/2006/relationships/tags" Target="../tags/tag281.xml"/><Relationship Id="rId1" Type="http://schemas.openxmlformats.org/officeDocument/2006/relationships/tags" Target="../tags/tag280.xml"/><Relationship Id="rId6" Type="http://schemas.openxmlformats.org/officeDocument/2006/relationships/slideLayout" Target="../slideLayouts/slideLayout2.xml"/><Relationship Id="rId5" Type="http://schemas.openxmlformats.org/officeDocument/2006/relationships/tags" Target="../tags/tag284.xml"/><Relationship Id="rId10" Type="http://schemas.openxmlformats.org/officeDocument/2006/relationships/image" Target="../media/image85.png"/><Relationship Id="rId4" Type="http://schemas.openxmlformats.org/officeDocument/2006/relationships/tags" Target="../tags/tag283.xml"/><Relationship Id="rId9" Type="http://schemas.openxmlformats.org/officeDocument/2006/relationships/image" Target="../media/image49.svg"/></Relationships>
</file>

<file path=ppt/slides/_rels/slide5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87.xml"/><Relationship Id="rId7" Type="http://schemas.openxmlformats.org/officeDocument/2006/relationships/tags" Target="../tags/tag291.xml"/><Relationship Id="rId12" Type="http://schemas.openxmlformats.org/officeDocument/2006/relationships/image" Target="../media/image85.png"/><Relationship Id="rId2" Type="http://schemas.openxmlformats.org/officeDocument/2006/relationships/tags" Target="../tags/tag286.xml"/><Relationship Id="rId1" Type="http://schemas.openxmlformats.org/officeDocument/2006/relationships/tags" Target="../tags/tag285.xml"/><Relationship Id="rId6" Type="http://schemas.openxmlformats.org/officeDocument/2006/relationships/tags" Target="../tags/tag290.xml"/><Relationship Id="rId11" Type="http://schemas.openxmlformats.org/officeDocument/2006/relationships/image" Target="../media/image47.svg"/><Relationship Id="rId5" Type="http://schemas.openxmlformats.org/officeDocument/2006/relationships/tags" Target="../tags/tag289.xml"/><Relationship Id="rId10" Type="http://schemas.openxmlformats.org/officeDocument/2006/relationships/image" Target="../media/image46.png"/><Relationship Id="rId4" Type="http://schemas.openxmlformats.org/officeDocument/2006/relationships/tags" Target="../tags/tag288.xml"/><Relationship Id="rId9"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8" Type="http://schemas.openxmlformats.org/officeDocument/2006/relationships/tags" Target="../tags/tag299.xml"/><Relationship Id="rId13" Type="http://schemas.openxmlformats.org/officeDocument/2006/relationships/image" Target="../media/image51.png"/><Relationship Id="rId3" Type="http://schemas.openxmlformats.org/officeDocument/2006/relationships/tags" Target="../tags/tag294.xml"/><Relationship Id="rId7" Type="http://schemas.openxmlformats.org/officeDocument/2006/relationships/tags" Target="../tags/tag298.xml"/><Relationship Id="rId12" Type="http://schemas.openxmlformats.org/officeDocument/2006/relationships/image" Target="../media/image32.svg"/><Relationship Id="rId2" Type="http://schemas.openxmlformats.org/officeDocument/2006/relationships/tags" Target="../tags/tag293.xml"/><Relationship Id="rId1" Type="http://schemas.openxmlformats.org/officeDocument/2006/relationships/tags" Target="../tags/tag292.xml"/><Relationship Id="rId6" Type="http://schemas.openxmlformats.org/officeDocument/2006/relationships/tags" Target="../tags/tag297.xml"/><Relationship Id="rId11" Type="http://schemas.openxmlformats.org/officeDocument/2006/relationships/image" Target="../media/image31.png"/><Relationship Id="rId5" Type="http://schemas.openxmlformats.org/officeDocument/2006/relationships/tags" Target="../tags/tag296.xml"/><Relationship Id="rId10" Type="http://schemas.openxmlformats.org/officeDocument/2006/relationships/notesSlide" Target="../notesSlides/notesSlide53.xml"/><Relationship Id="rId4" Type="http://schemas.openxmlformats.org/officeDocument/2006/relationships/tags" Target="../tags/tag295.xml"/><Relationship Id="rId9" Type="http://schemas.openxmlformats.org/officeDocument/2006/relationships/slideLayout" Target="../slideLayouts/slideLayout2.xml"/><Relationship Id="rId14" Type="http://schemas.openxmlformats.org/officeDocument/2006/relationships/image" Target="../media/image52.sv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01.xml"/><Relationship Id="rId1" Type="http://schemas.openxmlformats.org/officeDocument/2006/relationships/tags" Target="../tags/tag300.xml"/><Relationship Id="rId4"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3" Type="http://schemas.openxmlformats.org/officeDocument/2006/relationships/tags" Target="../tags/tag304.xml"/><Relationship Id="rId2" Type="http://schemas.openxmlformats.org/officeDocument/2006/relationships/tags" Target="../tags/tag303.xml"/><Relationship Id="rId1" Type="http://schemas.openxmlformats.org/officeDocument/2006/relationships/tags" Target="../tags/tag302.xml"/><Relationship Id="rId6" Type="http://schemas.openxmlformats.org/officeDocument/2006/relationships/image" Target="../media/image86.jpeg"/><Relationship Id="rId5" Type="http://schemas.openxmlformats.org/officeDocument/2006/relationships/notesSlide" Target="../notesSlides/notesSlide55.xml"/><Relationship Id="rId4"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6.xml"/><Relationship Id="rId1" Type="http://schemas.openxmlformats.org/officeDocument/2006/relationships/tags" Target="../tags/tag305.xml"/><Relationship Id="rId5" Type="http://schemas.openxmlformats.org/officeDocument/2006/relationships/image" Target="../media/image87.jpg"/><Relationship Id="rId4"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tags" Target="../tags/tag309.xml"/><Relationship Id="rId7" Type="http://schemas.openxmlformats.org/officeDocument/2006/relationships/image" Target="../media/image89.png"/><Relationship Id="rId2" Type="http://schemas.openxmlformats.org/officeDocument/2006/relationships/tags" Target="../tags/tag308.xml"/><Relationship Id="rId1" Type="http://schemas.openxmlformats.org/officeDocument/2006/relationships/tags" Target="../tags/tag307.xml"/><Relationship Id="rId6" Type="http://schemas.openxmlformats.org/officeDocument/2006/relationships/image" Target="../media/image88.png"/><Relationship Id="rId5" Type="http://schemas.openxmlformats.org/officeDocument/2006/relationships/notesSlide" Target="../notesSlides/notesSlide57.xml"/><Relationship Id="rId4"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11.xml"/><Relationship Id="rId1" Type="http://schemas.openxmlformats.org/officeDocument/2006/relationships/tags" Target="../tags/tag310.xml"/><Relationship Id="rId4"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8" Type="http://schemas.openxmlformats.org/officeDocument/2006/relationships/tags" Target="../tags/tag319.xml"/><Relationship Id="rId13" Type="http://schemas.openxmlformats.org/officeDocument/2006/relationships/image" Target="../media/image84.jpeg"/><Relationship Id="rId3" Type="http://schemas.openxmlformats.org/officeDocument/2006/relationships/tags" Target="../tags/tag314.xml"/><Relationship Id="rId7" Type="http://schemas.openxmlformats.org/officeDocument/2006/relationships/tags" Target="../tags/tag318.xml"/><Relationship Id="rId12" Type="http://schemas.openxmlformats.org/officeDocument/2006/relationships/image" Target="../media/image62.jpeg"/><Relationship Id="rId2" Type="http://schemas.openxmlformats.org/officeDocument/2006/relationships/tags" Target="../tags/tag313.xml"/><Relationship Id="rId16" Type="http://schemas.openxmlformats.org/officeDocument/2006/relationships/image" Target="../media/image92.svg"/><Relationship Id="rId1" Type="http://schemas.openxmlformats.org/officeDocument/2006/relationships/tags" Target="../tags/tag312.xml"/><Relationship Id="rId6" Type="http://schemas.openxmlformats.org/officeDocument/2006/relationships/tags" Target="../tags/tag317.xml"/><Relationship Id="rId11" Type="http://schemas.openxmlformats.org/officeDocument/2006/relationships/notesSlide" Target="../notesSlides/notesSlide59.xml"/><Relationship Id="rId5" Type="http://schemas.openxmlformats.org/officeDocument/2006/relationships/tags" Target="../tags/tag316.xml"/><Relationship Id="rId15" Type="http://schemas.openxmlformats.org/officeDocument/2006/relationships/image" Target="../media/image91.png"/><Relationship Id="rId10" Type="http://schemas.openxmlformats.org/officeDocument/2006/relationships/slideLayout" Target="../slideLayouts/slideLayout2.xml"/><Relationship Id="rId4" Type="http://schemas.openxmlformats.org/officeDocument/2006/relationships/tags" Target="../tags/tag315.xml"/><Relationship Id="rId9" Type="http://schemas.openxmlformats.org/officeDocument/2006/relationships/tags" Target="../tags/tag320.xml"/><Relationship Id="rId14" Type="http://schemas.openxmlformats.org/officeDocument/2006/relationships/image" Target="../media/image90.png"/></Relationships>
</file>

<file path=ppt/slides/_rels/slide6.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tags" Target="../tags/tag36.xml"/><Relationship Id="rId18" Type="http://schemas.openxmlformats.org/officeDocument/2006/relationships/tags" Target="../tags/tag41.xml"/><Relationship Id="rId26" Type="http://schemas.openxmlformats.org/officeDocument/2006/relationships/image" Target="../media/image17.png"/><Relationship Id="rId3" Type="http://schemas.openxmlformats.org/officeDocument/2006/relationships/tags" Target="../tags/tag26.xml"/><Relationship Id="rId21" Type="http://schemas.openxmlformats.org/officeDocument/2006/relationships/notesSlide" Target="../notesSlides/notesSlide6.xml"/><Relationship Id="rId7" Type="http://schemas.openxmlformats.org/officeDocument/2006/relationships/tags" Target="../tags/tag30.xml"/><Relationship Id="rId12" Type="http://schemas.openxmlformats.org/officeDocument/2006/relationships/tags" Target="../tags/tag35.xml"/><Relationship Id="rId17" Type="http://schemas.openxmlformats.org/officeDocument/2006/relationships/tags" Target="../tags/tag40.xml"/><Relationship Id="rId25" Type="http://schemas.openxmlformats.org/officeDocument/2006/relationships/image" Target="../media/image16.png"/><Relationship Id="rId2" Type="http://schemas.openxmlformats.org/officeDocument/2006/relationships/tags" Target="../tags/tag25.xml"/><Relationship Id="rId16" Type="http://schemas.openxmlformats.org/officeDocument/2006/relationships/tags" Target="../tags/tag39.xml"/><Relationship Id="rId20"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tags" Target="../tags/tag34.xml"/><Relationship Id="rId24" Type="http://schemas.openxmlformats.org/officeDocument/2006/relationships/image" Target="../media/image15.jpeg"/><Relationship Id="rId5" Type="http://schemas.openxmlformats.org/officeDocument/2006/relationships/tags" Target="../tags/tag28.xml"/><Relationship Id="rId15" Type="http://schemas.openxmlformats.org/officeDocument/2006/relationships/tags" Target="../tags/tag38.xml"/><Relationship Id="rId23" Type="http://schemas.openxmlformats.org/officeDocument/2006/relationships/image" Target="../media/image14.jpeg"/><Relationship Id="rId10" Type="http://schemas.openxmlformats.org/officeDocument/2006/relationships/tags" Target="../tags/tag33.xml"/><Relationship Id="rId19" Type="http://schemas.openxmlformats.org/officeDocument/2006/relationships/tags" Target="../tags/tag42.xml"/><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tags" Target="../tags/tag37.xml"/><Relationship Id="rId22" Type="http://schemas.openxmlformats.org/officeDocument/2006/relationships/image" Target="../media/image13.jpeg"/></Relationships>
</file>

<file path=ppt/slides/_rels/slide60.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tags" Target="../tags/tag323.xml"/><Relationship Id="rId7" Type="http://schemas.openxmlformats.org/officeDocument/2006/relationships/notesSlide" Target="../notesSlides/notesSlide60.xml"/><Relationship Id="rId2" Type="http://schemas.openxmlformats.org/officeDocument/2006/relationships/tags" Target="../tags/tag322.xml"/><Relationship Id="rId1" Type="http://schemas.openxmlformats.org/officeDocument/2006/relationships/tags" Target="../tags/tag321.xml"/><Relationship Id="rId6" Type="http://schemas.openxmlformats.org/officeDocument/2006/relationships/slideLayout" Target="../slideLayouts/slideLayout2.xml"/><Relationship Id="rId5" Type="http://schemas.openxmlformats.org/officeDocument/2006/relationships/tags" Target="../tags/tag325.xml"/><Relationship Id="rId10" Type="http://schemas.openxmlformats.org/officeDocument/2006/relationships/image" Target="../media/image93.jpeg"/><Relationship Id="rId4" Type="http://schemas.openxmlformats.org/officeDocument/2006/relationships/tags" Target="../tags/tag324.xml"/><Relationship Id="rId9" Type="http://schemas.openxmlformats.org/officeDocument/2006/relationships/image" Target="../media/image92.svg"/></Relationships>
</file>

<file path=ppt/slides/_rels/slide6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tags" Target="../tags/tag328.xml"/><Relationship Id="rId7" Type="http://schemas.openxmlformats.org/officeDocument/2006/relationships/notesSlide" Target="../notesSlides/notesSlide61.xml"/><Relationship Id="rId2" Type="http://schemas.openxmlformats.org/officeDocument/2006/relationships/tags" Target="../tags/tag327.xml"/><Relationship Id="rId1" Type="http://schemas.openxmlformats.org/officeDocument/2006/relationships/tags" Target="../tags/tag326.xml"/><Relationship Id="rId6" Type="http://schemas.openxmlformats.org/officeDocument/2006/relationships/slideLayout" Target="../slideLayouts/slideLayout2.xml"/><Relationship Id="rId11" Type="http://schemas.openxmlformats.org/officeDocument/2006/relationships/image" Target="../media/image95.svg"/><Relationship Id="rId5" Type="http://schemas.openxmlformats.org/officeDocument/2006/relationships/tags" Target="../tags/tag330.xml"/><Relationship Id="rId10" Type="http://schemas.openxmlformats.org/officeDocument/2006/relationships/image" Target="../media/image94.png"/><Relationship Id="rId4" Type="http://schemas.openxmlformats.org/officeDocument/2006/relationships/tags" Target="../tags/tag329.xml"/><Relationship Id="rId9" Type="http://schemas.openxmlformats.org/officeDocument/2006/relationships/image" Target="../media/image52.svg"/></Relationships>
</file>

<file path=ppt/slides/_rels/slide62.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97.png"/><Relationship Id="rId3" Type="http://schemas.openxmlformats.org/officeDocument/2006/relationships/tags" Target="../tags/tag333.xml"/><Relationship Id="rId7" Type="http://schemas.openxmlformats.org/officeDocument/2006/relationships/tags" Target="../tags/tag337.xml"/><Relationship Id="rId12" Type="http://schemas.openxmlformats.org/officeDocument/2006/relationships/image" Target="../media/image96.jpeg"/><Relationship Id="rId2" Type="http://schemas.openxmlformats.org/officeDocument/2006/relationships/tags" Target="../tags/tag332.xml"/><Relationship Id="rId1" Type="http://schemas.openxmlformats.org/officeDocument/2006/relationships/tags" Target="../tags/tag331.xml"/><Relationship Id="rId6" Type="http://schemas.openxmlformats.org/officeDocument/2006/relationships/tags" Target="../tags/tag336.xml"/><Relationship Id="rId11" Type="http://schemas.openxmlformats.org/officeDocument/2006/relationships/image" Target="../media/image95.svg"/><Relationship Id="rId5" Type="http://schemas.openxmlformats.org/officeDocument/2006/relationships/tags" Target="../tags/tag335.xml"/><Relationship Id="rId10" Type="http://schemas.openxmlformats.org/officeDocument/2006/relationships/image" Target="../media/image94.png"/><Relationship Id="rId4" Type="http://schemas.openxmlformats.org/officeDocument/2006/relationships/tags" Target="../tags/tag334.xml"/><Relationship Id="rId9"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tags" Target="../tags/tag340.xml"/><Relationship Id="rId7" Type="http://schemas.openxmlformats.org/officeDocument/2006/relationships/notesSlide" Target="../notesSlides/notesSlide63.xml"/><Relationship Id="rId2" Type="http://schemas.openxmlformats.org/officeDocument/2006/relationships/tags" Target="../tags/tag339.xml"/><Relationship Id="rId1" Type="http://schemas.openxmlformats.org/officeDocument/2006/relationships/tags" Target="../tags/tag338.xml"/><Relationship Id="rId6" Type="http://schemas.openxmlformats.org/officeDocument/2006/relationships/slideLayout" Target="../slideLayouts/slideLayout2.xml"/><Relationship Id="rId5" Type="http://schemas.openxmlformats.org/officeDocument/2006/relationships/tags" Target="../tags/tag342.xml"/><Relationship Id="rId4" Type="http://schemas.openxmlformats.org/officeDocument/2006/relationships/tags" Target="../tags/tag341.xml"/><Relationship Id="rId9" Type="http://schemas.openxmlformats.org/officeDocument/2006/relationships/image" Target="../media/image62.jpeg"/></Relationships>
</file>

<file path=ppt/slides/_rels/slide64.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tags" Target="../tags/tag345.xml"/><Relationship Id="rId7" Type="http://schemas.openxmlformats.org/officeDocument/2006/relationships/notesSlide" Target="../notesSlides/notesSlide64.xml"/><Relationship Id="rId2" Type="http://schemas.openxmlformats.org/officeDocument/2006/relationships/tags" Target="../tags/tag344.xml"/><Relationship Id="rId1" Type="http://schemas.openxmlformats.org/officeDocument/2006/relationships/tags" Target="../tags/tag343.xml"/><Relationship Id="rId6" Type="http://schemas.openxmlformats.org/officeDocument/2006/relationships/slideLayout" Target="../slideLayouts/slideLayout2.xml"/><Relationship Id="rId5" Type="http://schemas.openxmlformats.org/officeDocument/2006/relationships/tags" Target="../tags/tag347.xml"/><Relationship Id="rId4" Type="http://schemas.openxmlformats.org/officeDocument/2006/relationships/tags" Target="../tags/tag346.xml"/><Relationship Id="rId9" Type="http://schemas.openxmlformats.org/officeDocument/2006/relationships/image" Target="../media/image99.jpeg"/></Relationships>
</file>

<file path=ppt/slides/_rels/slide65.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tags" Target="../tags/tag350.xml"/><Relationship Id="rId7" Type="http://schemas.openxmlformats.org/officeDocument/2006/relationships/notesSlide" Target="../notesSlides/notesSlide65.xml"/><Relationship Id="rId2" Type="http://schemas.openxmlformats.org/officeDocument/2006/relationships/tags" Target="../tags/tag349.xml"/><Relationship Id="rId1" Type="http://schemas.openxmlformats.org/officeDocument/2006/relationships/tags" Target="../tags/tag348.xml"/><Relationship Id="rId6" Type="http://schemas.openxmlformats.org/officeDocument/2006/relationships/slideLayout" Target="../slideLayouts/slideLayout2.xml"/><Relationship Id="rId5" Type="http://schemas.openxmlformats.org/officeDocument/2006/relationships/tags" Target="../tags/tag352.xml"/><Relationship Id="rId4" Type="http://schemas.openxmlformats.org/officeDocument/2006/relationships/tags" Target="../tags/tag351.xml"/><Relationship Id="rId9" Type="http://schemas.openxmlformats.org/officeDocument/2006/relationships/image" Target="../media/image100.jpeg"/></Relationships>
</file>

<file path=ppt/slides/_rels/slide66.xml.rels><?xml version="1.0" encoding="UTF-8" standalone="yes"?>
<Relationships xmlns="http://schemas.openxmlformats.org/package/2006/relationships"><Relationship Id="rId3" Type="http://schemas.openxmlformats.org/officeDocument/2006/relationships/tags" Target="../tags/tag355.xml"/><Relationship Id="rId7" Type="http://schemas.openxmlformats.org/officeDocument/2006/relationships/image" Target="../media/image98.png"/><Relationship Id="rId2" Type="http://schemas.openxmlformats.org/officeDocument/2006/relationships/tags" Target="../tags/tag354.xml"/><Relationship Id="rId1" Type="http://schemas.openxmlformats.org/officeDocument/2006/relationships/tags" Target="../tags/tag353.xml"/><Relationship Id="rId6" Type="http://schemas.openxmlformats.org/officeDocument/2006/relationships/notesSlide" Target="../notesSlides/notesSlide66.xml"/><Relationship Id="rId5" Type="http://schemas.openxmlformats.org/officeDocument/2006/relationships/slideLayout" Target="../slideLayouts/slideLayout2.xml"/><Relationship Id="rId4" Type="http://schemas.openxmlformats.org/officeDocument/2006/relationships/tags" Target="../tags/tag356.xml"/></Relationships>
</file>

<file path=ppt/slides/_rels/slide67.xml.rels><?xml version="1.0" encoding="UTF-8" standalone="yes"?>
<Relationships xmlns="http://schemas.openxmlformats.org/package/2006/relationships"><Relationship Id="rId3" Type="http://schemas.openxmlformats.org/officeDocument/2006/relationships/tags" Target="../tags/tag359.xml"/><Relationship Id="rId7" Type="http://schemas.openxmlformats.org/officeDocument/2006/relationships/image" Target="../media/image98.png"/><Relationship Id="rId2" Type="http://schemas.openxmlformats.org/officeDocument/2006/relationships/tags" Target="../tags/tag358.xml"/><Relationship Id="rId1" Type="http://schemas.openxmlformats.org/officeDocument/2006/relationships/tags" Target="../tags/tag357.xml"/><Relationship Id="rId6" Type="http://schemas.openxmlformats.org/officeDocument/2006/relationships/notesSlide" Target="../notesSlides/notesSlide67.xml"/><Relationship Id="rId5" Type="http://schemas.openxmlformats.org/officeDocument/2006/relationships/slideLayout" Target="../slideLayouts/slideLayout2.xml"/><Relationship Id="rId4" Type="http://schemas.openxmlformats.org/officeDocument/2006/relationships/tags" Target="../tags/tag360.xml"/></Relationships>
</file>

<file path=ppt/slides/_rels/slide68.xml.rels><?xml version="1.0" encoding="UTF-8" standalone="yes"?>
<Relationships xmlns="http://schemas.openxmlformats.org/package/2006/relationships"><Relationship Id="rId8" Type="http://schemas.openxmlformats.org/officeDocument/2006/relationships/notesSlide" Target="../notesSlides/notesSlide68.xml"/><Relationship Id="rId3" Type="http://schemas.openxmlformats.org/officeDocument/2006/relationships/tags" Target="../tags/tag363.xml"/><Relationship Id="rId7" Type="http://schemas.openxmlformats.org/officeDocument/2006/relationships/slideLayout" Target="../slideLayouts/slideLayout2.xml"/><Relationship Id="rId2" Type="http://schemas.openxmlformats.org/officeDocument/2006/relationships/tags" Target="../tags/tag362.xml"/><Relationship Id="rId1" Type="http://schemas.openxmlformats.org/officeDocument/2006/relationships/tags" Target="../tags/tag361.xml"/><Relationship Id="rId6" Type="http://schemas.openxmlformats.org/officeDocument/2006/relationships/tags" Target="../tags/tag366.xml"/><Relationship Id="rId11" Type="http://schemas.openxmlformats.org/officeDocument/2006/relationships/image" Target="../media/image103.jpeg"/><Relationship Id="rId5" Type="http://schemas.openxmlformats.org/officeDocument/2006/relationships/tags" Target="../tags/tag365.xml"/><Relationship Id="rId10" Type="http://schemas.openxmlformats.org/officeDocument/2006/relationships/image" Target="../media/image102.svg"/><Relationship Id="rId4" Type="http://schemas.openxmlformats.org/officeDocument/2006/relationships/tags" Target="../tags/tag364.xml"/><Relationship Id="rId9" Type="http://schemas.openxmlformats.org/officeDocument/2006/relationships/image" Target="../media/image101.png"/></Relationships>
</file>

<file path=ppt/slides/_rels/slide69.xml.rels><?xml version="1.0" encoding="UTF-8" standalone="yes"?>
<Relationships xmlns="http://schemas.openxmlformats.org/package/2006/relationships"><Relationship Id="rId8" Type="http://schemas.openxmlformats.org/officeDocument/2006/relationships/hyperlink" Target="http://canadiantaskforce.ca/" TargetMode="External"/><Relationship Id="rId3" Type="http://schemas.openxmlformats.org/officeDocument/2006/relationships/tags" Target="../tags/tag369.xml"/><Relationship Id="rId7" Type="http://schemas.openxmlformats.org/officeDocument/2006/relationships/hyperlink" Target="http://canadiantaskforce.ca/fr" TargetMode="External"/><Relationship Id="rId2" Type="http://schemas.openxmlformats.org/officeDocument/2006/relationships/tags" Target="../tags/tag368.xml"/><Relationship Id="rId1" Type="http://schemas.openxmlformats.org/officeDocument/2006/relationships/tags" Target="../tags/tag367.xml"/><Relationship Id="rId6" Type="http://schemas.openxmlformats.org/officeDocument/2006/relationships/notesSlide" Target="../notesSlides/notesSlide69.xml"/><Relationship Id="rId5" Type="http://schemas.openxmlformats.org/officeDocument/2006/relationships/slideLayout" Target="../slideLayouts/slideLayout2.xml"/><Relationship Id="rId4" Type="http://schemas.openxmlformats.org/officeDocument/2006/relationships/tags" Target="../tags/tag370.xml"/><Relationship Id="rId9" Type="http://schemas.openxmlformats.org/officeDocument/2006/relationships/image" Target="../media/image104.png"/></Relationships>
</file>

<file path=ppt/slides/_rels/slide7.xml.rels><?xml version="1.0" encoding="UTF-8" standalone="yes"?>
<Relationships xmlns="http://schemas.openxmlformats.org/package/2006/relationships"><Relationship Id="rId8" Type="http://schemas.openxmlformats.org/officeDocument/2006/relationships/tags" Target="../tags/tag50.xml"/><Relationship Id="rId13" Type="http://schemas.microsoft.com/office/2007/relationships/hdphoto" Target="../media/hdphoto1.wdp"/><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image" Target="../media/image18.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notesSlide" Target="../notesSlides/notesSlide7.xml"/><Relationship Id="rId5" Type="http://schemas.openxmlformats.org/officeDocument/2006/relationships/tags" Target="../tags/tag47.xml"/><Relationship Id="rId15" Type="http://schemas.microsoft.com/office/2007/relationships/hdphoto" Target="../media/hdphoto2.wdp"/><Relationship Id="rId10" Type="http://schemas.openxmlformats.org/officeDocument/2006/relationships/slideLayout" Target="../slideLayouts/slideLayout2.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image" Target="../media/image19.png"/></Relationships>
</file>

<file path=ppt/slides/_rels/slide70.xml.rels><?xml version="1.0" encoding="UTF-8" standalone="yes"?>
<Relationships xmlns="http://schemas.openxmlformats.org/package/2006/relationships"><Relationship Id="rId3" Type="http://schemas.openxmlformats.org/officeDocument/2006/relationships/tags" Target="../tags/tag373.xml"/><Relationship Id="rId7" Type="http://schemas.openxmlformats.org/officeDocument/2006/relationships/image" Target="../media/image36.svg"/><Relationship Id="rId2" Type="http://schemas.openxmlformats.org/officeDocument/2006/relationships/tags" Target="../tags/tag372.xml"/><Relationship Id="rId1" Type="http://schemas.openxmlformats.org/officeDocument/2006/relationships/tags" Target="../tags/tag371.xml"/><Relationship Id="rId6" Type="http://schemas.openxmlformats.org/officeDocument/2006/relationships/image" Target="../media/image35.png"/><Relationship Id="rId5" Type="http://schemas.openxmlformats.org/officeDocument/2006/relationships/notesSlide" Target="../notesSlides/notesSlide70.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54.xml"/><Relationship Id="rId7"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21.jpe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tags" Target="../tags/tag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576364" y="2725366"/>
            <a:ext cx="8034556" cy="2233496"/>
          </a:xfrm>
        </p:spPr>
        <p:txBody>
          <a:bodyPr>
            <a:normAutofit fontScale="90000"/>
          </a:bodyPr>
          <a:lstStyle/>
          <a:p>
            <a:r>
              <a:rPr lang="fr-CA" dirty="0">
                <a:latin typeface="Arial"/>
                <a:cs typeface="Arial"/>
              </a:rPr>
              <a:t>Recommandations sur les interventions visant la cessation tabagique chez la population canadienne adulte</a:t>
            </a:r>
          </a:p>
        </p:txBody>
      </p:sp>
      <p:sp>
        <p:nvSpPr>
          <p:cNvPr id="4" name="ZoneTexte 3">
            <a:extLst>
              <a:ext uri="{FF2B5EF4-FFF2-40B4-BE49-F238E27FC236}">
                <a16:creationId xmlns:a16="http://schemas.microsoft.com/office/drawing/2014/main" id="{6F2BA9F9-A2E2-E121-DA1A-F17083025AA1}"/>
              </a:ext>
            </a:extLst>
          </p:cNvPr>
          <p:cNvSpPr txBox="1"/>
          <p:nvPr>
            <p:custDataLst>
              <p:tags r:id="rId2"/>
            </p:custDataLst>
          </p:nvPr>
        </p:nvSpPr>
        <p:spPr>
          <a:xfrm>
            <a:off x="793376" y="5983941"/>
            <a:ext cx="3576918" cy="369332"/>
          </a:xfrm>
          <a:prstGeom prst="rect">
            <a:avLst/>
          </a:prstGeom>
          <a:solidFill>
            <a:schemeClr val="accent2"/>
          </a:solidFill>
        </p:spPr>
        <p:txBody>
          <a:bodyPr wrap="square" rtlCol="0">
            <a:spAutoFit/>
          </a:bodyPr>
          <a:lstStyle/>
          <a:p>
            <a:r>
              <a:rPr lang="fr-CA" i="1" dirty="0">
                <a:solidFill>
                  <a:schemeClr val="bg1"/>
                </a:solidFill>
              </a:rPr>
              <a:t>De la prévention à la pratique</a:t>
            </a:r>
          </a:p>
        </p:txBody>
      </p:sp>
    </p:spTree>
    <p:extLst>
      <p:ext uri="{BB962C8B-B14F-4D97-AF65-F5344CB8AC3E}">
        <p14:creationId xmlns:p14="http://schemas.microsoft.com/office/powerpoint/2010/main" val="319262498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9AE31-808A-0DCC-F1B0-A4309CB97A7B}"/>
              </a:ext>
            </a:extLst>
          </p:cNvPr>
          <p:cNvSpPr>
            <a:spLocks noGrp="1"/>
          </p:cNvSpPr>
          <p:nvPr>
            <p:ph type="title"/>
            <p:custDataLst>
              <p:tags r:id="rId1"/>
            </p:custDataLst>
          </p:nvPr>
        </p:nvSpPr>
        <p:spPr/>
        <p:txBody>
          <a:bodyPr>
            <a:normAutofit/>
          </a:bodyPr>
          <a:lstStyle/>
          <a:p>
            <a:r>
              <a:rPr lang="fr-CA" sz="3200" dirty="0">
                <a:solidFill>
                  <a:schemeClr val="accent2"/>
                </a:solidFill>
              </a:rPr>
              <a:t>Résumé</a:t>
            </a:r>
          </a:p>
        </p:txBody>
      </p:sp>
      <p:sp>
        <p:nvSpPr>
          <p:cNvPr id="4" name="Slide Number Placeholder 3">
            <a:extLst>
              <a:ext uri="{FF2B5EF4-FFF2-40B4-BE49-F238E27FC236}">
                <a16:creationId xmlns:a16="http://schemas.microsoft.com/office/drawing/2014/main" id="{BE229103-370F-07CE-2E8B-7850896994F8}"/>
              </a:ext>
            </a:extLst>
          </p:cNvPr>
          <p:cNvSpPr>
            <a:spLocks noGrp="1"/>
          </p:cNvSpPr>
          <p:nvPr>
            <p:ph type="sldNum" sz="quarter" idx="12"/>
            <p:custDataLst>
              <p:tags r:id="rId2"/>
            </p:custDataLst>
          </p:nvPr>
        </p:nvSpPr>
        <p:spPr/>
        <p:txBody>
          <a:bodyPr/>
          <a:lstStyle/>
          <a:p>
            <a:fld id="{E3D5E142-BA66-4577-AABD-3D3B043058E5}" type="slidenum">
              <a:rPr lang="fr-CA" smtClean="0"/>
              <a:t>10</a:t>
            </a:fld>
            <a:endParaRPr lang="fr-CA" dirty="0"/>
          </a:p>
        </p:txBody>
      </p:sp>
      <p:grpSp>
        <p:nvGrpSpPr>
          <p:cNvPr id="5" name="Group 4">
            <a:extLst>
              <a:ext uri="{FF2B5EF4-FFF2-40B4-BE49-F238E27FC236}">
                <a16:creationId xmlns:a16="http://schemas.microsoft.com/office/drawing/2014/main" id="{314A8737-7CFB-08DA-67F0-718A96BAC983}"/>
              </a:ext>
            </a:extLst>
          </p:cNvPr>
          <p:cNvGrpSpPr/>
          <p:nvPr/>
        </p:nvGrpSpPr>
        <p:grpSpPr>
          <a:xfrm>
            <a:off x="303694" y="1656452"/>
            <a:ext cx="8292820" cy="3752634"/>
            <a:chOff x="433895" y="1543331"/>
            <a:chExt cx="8292820" cy="3752634"/>
          </a:xfrm>
        </p:grpSpPr>
        <p:sp>
          <p:nvSpPr>
            <p:cNvPr id="6" name="object 131">
              <a:extLst>
                <a:ext uri="{FF2B5EF4-FFF2-40B4-BE49-F238E27FC236}">
                  <a16:creationId xmlns:a16="http://schemas.microsoft.com/office/drawing/2014/main" id="{FB2C0895-69D2-B80D-FF70-5270B3D75E7D}"/>
                </a:ext>
              </a:extLst>
            </p:cNvPr>
            <p:cNvSpPr/>
            <p:nvPr/>
          </p:nvSpPr>
          <p:spPr>
            <a:xfrm>
              <a:off x="450507" y="1543331"/>
              <a:ext cx="8276208" cy="3733933"/>
            </a:xfrm>
            <a:custGeom>
              <a:avLst/>
              <a:gdLst/>
              <a:ahLst/>
              <a:cxnLst/>
              <a:rect l="l" t="t" r="r" b="b"/>
              <a:pathLst>
                <a:path w="4115435" h="1856740">
                  <a:moveTo>
                    <a:pt x="0" y="1856583"/>
                  </a:moveTo>
                  <a:lnTo>
                    <a:pt x="4114822" y="1856583"/>
                  </a:lnTo>
                  <a:lnTo>
                    <a:pt x="4114822" y="0"/>
                  </a:lnTo>
                  <a:lnTo>
                    <a:pt x="0" y="0"/>
                  </a:lnTo>
                  <a:lnTo>
                    <a:pt x="0" y="1856583"/>
                  </a:lnTo>
                  <a:close/>
                </a:path>
              </a:pathLst>
            </a:custGeom>
            <a:solidFill>
              <a:srgbClr val="00B47B">
                <a:alpha val="10000"/>
              </a:srgbClr>
            </a:solidFill>
            <a:ln w="38100">
              <a:solidFill>
                <a:srgbClr val="00B47B"/>
              </a:solidFill>
            </a:ln>
          </p:spPr>
          <p:txBody>
            <a:bodyPr wrap="square" lIns="0" tIns="0" rIns="0" bIns="0" rtlCol="0"/>
            <a:lstStyle/>
            <a:p>
              <a:endParaRPr dirty="0"/>
            </a:p>
          </p:txBody>
        </p:sp>
        <p:grpSp>
          <p:nvGrpSpPr>
            <p:cNvPr id="7" name="Group 6">
              <a:extLst>
                <a:ext uri="{FF2B5EF4-FFF2-40B4-BE49-F238E27FC236}">
                  <a16:creationId xmlns:a16="http://schemas.microsoft.com/office/drawing/2014/main" id="{6149086E-78C7-A1C7-BD35-3B1E206CB4EF}"/>
                </a:ext>
              </a:extLst>
            </p:cNvPr>
            <p:cNvGrpSpPr/>
            <p:nvPr/>
          </p:nvGrpSpPr>
          <p:grpSpPr>
            <a:xfrm>
              <a:off x="433895" y="1562032"/>
              <a:ext cx="1974025" cy="3733933"/>
              <a:chOff x="290821" y="1326694"/>
              <a:chExt cx="2117099" cy="4391518"/>
            </a:xfrm>
          </p:grpSpPr>
          <p:sp>
            <p:nvSpPr>
              <p:cNvPr id="41" name="Rectangle 40">
                <a:extLst>
                  <a:ext uri="{FF2B5EF4-FFF2-40B4-BE49-F238E27FC236}">
                    <a16:creationId xmlns:a16="http://schemas.microsoft.com/office/drawing/2014/main" id="{FF643399-5BF1-32EE-6A5B-7A79939BB08E}"/>
                  </a:ext>
                </a:extLst>
              </p:cNvPr>
              <p:cNvSpPr/>
              <p:nvPr/>
            </p:nvSpPr>
            <p:spPr>
              <a:xfrm>
                <a:off x="303694" y="1326695"/>
                <a:ext cx="2104226" cy="4391517"/>
              </a:xfrm>
              <a:prstGeom prst="rect">
                <a:avLst/>
              </a:prstGeom>
              <a:solidFill>
                <a:srgbClr val="00B4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54574060-3454-A8C9-6A93-78537FA8A4E0}"/>
                  </a:ext>
                </a:extLst>
              </p:cNvPr>
              <p:cNvSpPr/>
              <p:nvPr/>
            </p:nvSpPr>
            <p:spPr>
              <a:xfrm>
                <a:off x="290821" y="1326694"/>
                <a:ext cx="2104226" cy="4391517"/>
              </a:xfrm>
              <a:prstGeom prst="rect">
                <a:avLst/>
              </a:prstGeom>
              <a:blipFill dpi="0" rotWithShape="1">
                <a:blip r:embed="rId5" cstate="hqprint">
                  <a:extLst>
                    <a:ext uri="{BEBA8EAE-BF5A-486C-A8C5-ECC9F3942E4B}">
                      <a14:imgProps xmlns:a14="http://schemas.microsoft.com/office/drawing/2010/main">
                        <a14:imgLayer r:embed="rId6">
                          <a14:imgEffect>
                            <a14:backgroundRemoval t="186" b="99628" l="743" r="99257">
                              <a14:foregroundMark x1="39405" y1="34572" x2="15242" y2="186"/>
                              <a14:foregroundMark x1="56877" y1="27881" x2="68773" y2="558"/>
                              <a14:foregroundMark x1="61524" y1="48885" x2="99814" y2="44981"/>
                              <a14:foregroundMark x1="53532" y1="57621" x2="71561" y2="99814"/>
                              <a14:foregroundMark x1="49628" y1="65799" x2="39405" y2="99814"/>
                              <a14:foregroundMark x1="25465" y1="57621" x2="743" y2="64870"/>
                            </a14:backgroundRemoval>
                          </a14:imgEffect>
                        </a14:imgLayer>
                      </a14:imgProps>
                    </a:ext>
                    <a:ext uri="{28A0092B-C50C-407E-A947-70E740481C1C}">
                      <a14:useLocalDpi xmlns:a14="http://schemas.microsoft.com/office/drawing/2010/main"/>
                    </a:ext>
                  </a:extLst>
                </a:blip>
                <a:srcRect/>
                <a:stretch>
                  <a:fillRect l="-25000" r="-25000"/>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id="{5CC7963A-0F1C-3754-69CC-8EB4684203AB}"/>
                </a:ext>
              </a:extLst>
            </p:cNvPr>
            <p:cNvGrpSpPr/>
            <p:nvPr/>
          </p:nvGrpSpPr>
          <p:grpSpPr>
            <a:xfrm>
              <a:off x="5023088" y="3304959"/>
              <a:ext cx="1626321" cy="1626321"/>
              <a:chOff x="5069388" y="3605903"/>
              <a:chExt cx="1626321" cy="1626321"/>
            </a:xfrm>
          </p:grpSpPr>
          <p:grpSp>
            <p:nvGrpSpPr>
              <p:cNvPr id="36" name="object 134">
                <a:extLst>
                  <a:ext uri="{FF2B5EF4-FFF2-40B4-BE49-F238E27FC236}">
                    <a16:creationId xmlns:a16="http://schemas.microsoft.com/office/drawing/2014/main" id="{0A1D8480-B081-75A3-0BAB-029F27EB2401}"/>
                  </a:ext>
                </a:extLst>
              </p:cNvPr>
              <p:cNvGrpSpPr/>
              <p:nvPr/>
            </p:nvGrpSpPr>
            <p:grpSpPr>
              <a:xfrm>
                <a:off x="5069388" y="3605903"/>
                <a:ext cx="1626321" cy="1626321"/>
                <a:chOff x="2576576" y="14553858"/>
                <a:chExt cx="808706" cy="808706"/>
              </a:xfrm>
            </p:grpSpPr>
            <p:sp>
              <p:nvSpPr>
                <p:cNvPr id="38" name="object 135">
                  <a:extLst>
                    <a:ext uri="{FF2B5EF4-FFF2-40B4-BE49-F238E27FC236}">
                      <a16:creationId xmlns:a16="http://schemas.microsoft.com/office/drawing/2014/main" id="{0DF16381-A88E-706A-6BE9-3E36EC7712CC}"/>
                    </a:ext>
                  </a:extLst>
                </p:cNvPr>
                <p:cNvSpPr/>
                <p:nvPr/>
              </p:nvSpPr>
              <p:spPr>
                <a:xfrm>
                  <a:off x="2576576" y="14553858"/>
                  <a:ext cx="808706" cy="808706"/>
                </a:xfrm>
                <a:custGeom>
                  <a:avLst/>
                  <a:gdLst/>
                  <a:ahLst/>
                  <a:cxnLst/>
                  <a:rect l="l" t="t" r="r" b="b"/>
                  <a:pathLst>
                    <a:path w="685164" h="685165">
                      <a:moveTo>
                        <a:pt x="342485" y="0"/>
                      </a:moveTo>
                      <a:lnTo>
                        <a:pt x="296011" y="3126"/>
                      </a:lnTo>
                      <a:lnTo>
                        <a:pt x="251437" y="12234"/>
                      </a:lnTo>
                      <a:lnTo>
                        <a:pt x="209172" y="26914"/>
                      </a:lnTo>
                      <a:lnTo>
                        <a:pt x="169624" y="46760"/>
                      </a:lnTo>
                      <a:lnTo>
                        <a:pt x="133201" y="71362"/>
                      </a:lnTo>
                      <a:lnTo>
                        <a:pt x="100310" y="100313"/>
                      </a:lnTo>
                      <a:lnTo>
                        <a:pt x="71359" y="133205"/>
                      </a:lnTo>
                      <a:lnTo>
                        <a:pt x="46758" y="169630"/>
                      </a:lnTo>
                      <a:lnTo>
                        <a:pt x="26913" y="209179"/>
                      </a:lnTo>
                      <a:lnTo>
                        <a:pt x="12233" y="251444"/>
                      </a:lnTo>
                      <a:lnTo>
                        <a:pt x="3126" y="296018"/>
                      </a:lnTo>
                      <a:lnTo>
                        <a:pt x="0" y="342493"/>
                      </a:lnTo>
                      <a:lnTo>
                        <a:pt x="3126" y="388965"/>
                      </a:lnTo>
                      <a:lnTo>
                        <a:pt x="12233" y="433538"/>
                      </a:lnTo>
                      <a:lnTo>
                        <a:pt x="26913" y="475802"/>
                      </a:lnTo>
                      <a:lnTo>
                        <a:pt x="46758" y="515350"/>
                      </a:lnTo>
                      <a:lnTo>
                        <a:pt x="71359" y="551774"/>
                      </a:lnTo>
                      <a:lnTo>
                        <a:pt x="100310" y="584665"/>
                      </a:lnTo>
                      <a:lnTo>
                        <a:pt x="133201" y="613616"/>
                      </a:lnTo>
                      <a:lnTo>
                        <a:pt x="169624" y="638218"/>
                      </a:lnTo>
                      <a:lnTo>
                        <a:pt x="209172" y="658064"/>
                      </a:lnTo>
                      <a:lnTo>
                        <a:pt x="251437" y="672744"/>
                      </a:lnTo>
                      <a:lnTo>
                        <a:pt x="296011" y="681852"/>
                      </a:lnTo>
                      <a:lnTo>
                        <a:pt x="342485" y="684978"/>
                      </a:lnTo>
                      <a:lnTo>
                        <a:pt x="388959" y="681852"/>
                      </a:lnTo>
                      <a:lnTo>
                        <a:pt x="433533" y="672744"/>
                      </a:lnTo>
                      <a:lnTo>
                        <a:pt x="475798" y="658064"/>
                      </a:lnTo>
                      <a:lnTo>
                        <a:pt x="515346" y="638218"/>
                      </a:lnTo>
                      <a:lnTo>
                        <a:pt x="551770" y="613616"/>
                      </a:lnTo>
                      <a:lnTo>
                        <a:pt x="584660" y="584665"/>
                      </a:lnTo>
                      <a:lnTo>
                        <a:pt x="613611" y="551774"/>
                      </a:lnTo>
                      <a:lnTo>
                        <a:pt x="638212" y="515350"/>
                      </a:lnTo>
                      <a:lnTo>
                        <a:pt x="658057" y="475802"/>
                      </a:lnTo>
                      <a:lnTo>
                        <a:pt x="672737" y="433538"/>
                      </a:lnTo>
                      <a:lnTo>
                        <a:pt x="681844" y="388965"/>
                      </a:lnTo>
                      <a:lnTo>
                        <a:pt x="684971" y="342493"/>
                      </a:lnTo>
                      <a:lnTo>
                        <a:pt x="681844" y="296018"/>
                      </a:lnTo>
                      <a:lnTo>
                        <a:pt x="672737" y="251444"/>
                      </a:lnTo>
                      <a:lnTo>
                        <a:pt x="658057" y="209179"/>
                      </a:lnTo>
                      <a:lnTo>
                        <a:pt x="638212" y="169630"/>
                      </a:lnTo>
                      <a:lnTo>
                        <a:pt x="613611" y="133205"/>
                      </a:lnTo>
                      <a:lnTo>
                        <a:pt x="584660" y="100313"/>
                      </a:lnTo>
                      <a:lnTo>
                        <a:pt x="551770" y="71362"/>
                      </a:lnTo>
                      <a:lnTo>
                        <a:pt x="515346" y="46760"/>
                      </a:lnTo>
                      <a:lnTo>
                        <a:pt x="475798" y="26914"/>
                      </a:lnTo>
                      <a:lnTo>
                        <a:pt x="433533" y="12234"/>
                      </a:lnTo>
                      <a:lnTo>
                        <a:pt x="388959" y="3126"/>
                      </a:lnTo>
                      <a:lnTo>
                        <a:pt x="342485" y="0"/>
                      </a:lnTo>
                      <a:close/>
                    </a:path>
                  </a:pathLst>
                </a:custGeom>
                <a:solidFill>
                  <a:srgbClr val="00844A"/>
                </a:solidFill>
              </p:spPr>
              <p:txBody>
                <a:bodyPr wrap="square" lIns="0" tIns="0" rIns="0" bIns="0" rtlCol="0"/>
                <a:lstStyle/>
                <a:p>
                  <a:endParaRPr dirty="0"/>
                </a:p>
              </p:txBody>
            </p:sp>
            <p:sp>
              <p:nvSpPr>
                <p:cNvPr id="39" name="object 136">
                  <a:extLst>
                    <a:ext uri="{FF2B5EF4-FFF2-40B4-BE49-F238E27FC236}">
                      <a16:creationId xmlns:a16="http://schemas.microsoft.com/office/drawing/2014/main" id="{2E653C2D-C96C-F800-4120-AFDE440DBD0B}"/>
                    </a:ext>
                  </a:extLst>
                </p:cNvPr>
                <p:cNvSpPr/>
                <p:nvPr/>
              </p:nvSpPr>
              <p:spPr>
                <a:xfrm>
                  <a:off x="3100605" y="15044670"/>
                  <a:ext cx="45085" cy="139065"/>
                </a:xfrm>
                <a:custGeom>
                  <a:avLst/>
                  <a:gdLst/>
                  <a:ahLst/>
                  <a:cxnLst/>
                  <a:rect l="l" t="t" r="r" b="b"/>
                  <a:pathLst>
                    <a:path w="45085" h="139065">
                      <a:moveTo>
                        <a:pt x="44960" y="0"/>
                      </a:moveTo>
                      <a:lnTo>
                        <a:pt x="0" y="0"/>
                      </a:lnTo>
                      <a:lnTo>
                        <a:pt x="0" y="117707"/>
                      </a:lnTo>
                      <a:lnTo>
                        <a:pt x="1770" y="125892"/>
                      </a:lnTo>
                      <a:lnTo>
                        <a:pt x="6593" y="132584"/>
                      </a:lnTo>
                      <a:lnTo>
                        <a:pt x="13740" y="137099"/>
                      </a:lnTo>
                      <a:lnTo>
                        <a:pt x="22480" y="138756"/>
                      </a:lnTo>
                      <a:lnTo>
                        <a:pt x="31222" y="137099"/>
                      </a:lnTo>
                      <a:lnTo>
                        <a:pt x="38369" y="132584"/>
                      </a:lnTo>
                      <a:lnTo>
                        <a:pt x="43190" y="125892"/>
                      </a:lnTo>
                      <a:lnTo>
                        <a:pt x="44960" y="117707"/>
                      </a:lnTo>
                      <a:lnTo>
                        <a:pt x="44960" y="0"/>
                      </a:lnTo>
                      <a:close/>
                    </a:path>
                  </a:pathLst>
                </a:custGeom>
                <a:solidFill>
                  <a:srgbClr val="FFFFFF"/>
                </a:solidFill>
              </p:spPr>
              <p:txBody>
                <a:bodyPr wrap="square" lIns="0" tIns="0" rIns="0" bIns="0" rtlCol="0"/>
                <a:lstStyle/>
                <a:p>
                  <a:endParaRPr/>
                </a:p>
              </p:txBody>
            </p:sp>
            <p:sp>
              <p:nvSpPr>
                <p:cNvPr id="40" name="object 137">
                  <a:extLst>
                    <a:ext uri="{FF2B5EF4-FFF2-40B4-BE49-F238E27FC236}">
                      <a16:creationId xmlns:a16="http://schemas.microsoft.com/office/drawing/2014/main" id="{D2EFCF51-5316-0B6D-0F3A-0152CA6D4D77}"/>
                    </a:ext>
                  </a:extLst>
                </p:cNvPr>
                <p:cNvSpPr/>
                <p:nvPr/>
              </p:nvSpPr>
              <p:spPr>
                <a:xfrm>
                  <a:off x="2847898" y="14904770"/>
                  <a:ext cx="275590" cy="296545"/>
                </a:xfrm>
                <a:custGeom>
                  <a:avLst/>
                  <a:gdLst/>
                  <a:ahLst/>
                  <a:cxnLst/>
                  <a:rect l="l" t="t" r="r" b="b"/>
                  <a:pathLst>
                    <a:path w="275589" h="296544">
                      <a:moveTo>
                        <a:pt x="95643" y="62242"/>
                      </a:moveTo>
                      <a:lnTo>
                        <a:pt x="58064" y="62242"/>
                      </a:lnTo>
                      <a:lnTo>
                        <a:pt x="58064" y="97421"/>
                      </a:lnTo>
                      <a:lnTo>
                        <a:pt x="95643" y="97421"/>
                      </a:lnTo>
                      <a:lnTo>
                        <a:pt x="95643" y="62242"/>
                      </a:lnTo>
                      <a:close/>
                    </a:path>
                    <a:path w="275589" h="296544">
                      <a:moveTo>
                        <a:pt x="275183" y="295998"/>
                      </a:moveTo>
                      <a:lnTo>
                        <a:pt x="259524" y="293039"/>
                      </a:lnTo>
                      <a:lnTo>
                        <a:pt x="259321" y="293039"/>
                      </a:lnTo>
                      <a:lnTo>
                        <a:pt x="246189" y="284746"/>
                      </a:lnTo>
                      <a:lnTo>
                        <a:pt x="237401" y="272542"/>
                      </a:lnTo>
                      <a:lnTo>
                        <a:pt x="234175" y="257619"/>
                      </a:lnTo>
                      <a:lnTo>
                        <a:pt x="234175" y="238175"/>
                      </a:lnTo>
                      <a:lnTo>
                        <a:pt x="234175" y="220840"/>
                      </a:lnTo>
                      <a:lnTo>
                        <a:pt x="234175" y="0"/>
                      </a:lnTo>
                      <a:lnTo>
                        <a:pt x="196989" y="0"/>
                      </a:lnTo>
                      <a:lnTo>
                        <a:pt x="196989" y="238175"/>
                      </a:lnTo>
                      <a:lnTo>
                        <a:pt x="38074" y="238175"/>
                      </a:lnTo>
                      <a:lnTo>
                        <a:pt x="38074" y="220840"/>
                      </a:lnTo>
                      <a:lnTo>
                        <a:pt x="196989" y="220840"/>
                      </a:lnTo>
                      <a:lnTo>
                        <a:pt x="196989" y="198297"/>
                      </a:lnTo>
                      <a:lnTo>
                        <a:pt x="38074" y="198297"/>
                      </a:lnTo>
                      <a:lnTo>
                        <a:pt x="38074" y="180949"/>
                      </a:lnTo>
                      <a:lnTo>
                        <a:pt x="196989" y="180949"/>
                      </a:lnTo>
                      <a:lnTo>
                        <a:pt x="196989" y="158394"/>
                      </a:lnTo>
                      <a:lnTo>
                        <a:pt x="38074" y="158394"/>
                      </a:lnTo>
                      <a:lnTo>
                        <a:pt x="38074" y="141046"/>
                      </a:lnTo>
                      <a:lnTo>
                        <a:pt x="196989" y="141046"/>
                      </a:lnTo>
                      <a:lnTo>
                        <a:pt x="196989" y="0"/>
                      </a:lnTo>
                      <a:lnTo>
                        <a:pt x="114160" y="0"/>
                      </a:lnTo>
                      <a:lnTo>
                        <a:pt x="114160" y="44907"/>
                      </a:lnTo>
                      <a:lnTo>
                        <a:pt x="114160" y="114769"/>
                      </a:lnTo>
                      <a:lnTo>
                        <a:pt x="39535" y="114769"/>
                      </a:lnTo>
                      <a:lnTo>
                        <a:pt x="39535" y="44907"/>
                      </a:lnTo>
                      <a:lnTo>
                        <a:pt x="114160" y="44907"/>
                      </a:lnTo>
                      <a:lnTo>
                        <a:pt x="114160" y="0"/>
                      </a:lnTo>
                      <a:lnTo>
                        <a:pt x="0" y="0"/>
                      </a:lnTo>
                      <a:lnTo>
                        <a:pt x="0" y="258305"/>
                      </a:lnTo>
                      <a:lnTo>
                        <a:pt x="3073" y="272542"/>
                      </a:lnTo>
                      <a:lnTo>
                        <a:pt x="3162" y="272973"/>
                      </a:lnTo>
                      <a:lnTo>
                        <a:pt x="11811" y="284949"/>
                      </a:lnTo>
                      <a:lnTo>
                        <a:pt x="24612" y="293039"/>
                      </a:lnTo>
                      <a:lnTo>
                        <a:pt x="40271" y="295998"/>
                      </a:lnTo>
                      <a:lnTo>
                        <a:pt x="275183" y="295998"/>
                      </a:lnTo>
                      <a:close/>
                    </a:path>
                  </a:pathLst>
                </a:custGeom>
                <a:solidFill>
                  <a:srgbClr val="FFFFFF"/>
                </a:solidFill>
              </p:spPr>
              <p:txBody>
                <a:bodyPr wrap="square" lIns="0" tIns="0" rIns="0" bIns="0" rtlCol="0"/>
                <a:lstStyle/>
                <a:p>
                  <a:endParaRPr dirty="0"/>
                </a:p>
              </p:txBody>
            </p:sp>
          </p:grpSp>
          <p:sp>
            <p:nvSpPr>
              <p:cNvPr id="37" name="object 138">
                <a:extLst>
                  <a:ext uri="{FF2B5EF4-FFF2-40B4-BE49-F238E27FC236}">
                    <a16:creationId xmlns:a16="http://schemas.microsoft.com/office/drawing/2014/main" id="{6D759BDD-966F-33AD-079F-EC28A7DFA963}"/>
                  </a:ext>
                </a:extLst>
              </p:cNvPr>
              <p:cNvSpPr txBox="1"/>
              <p:nvPr/>
            </p:nvSpPr>
            <p:spPr>
              <a:xfrm>
                <a:off x="5138778" y="3985646"/>
                <a:ext cx="1487538" cy="187231"/>
              </a:xfrm>
              <a:prstGeom prst="rect">
                <a:avLst/>
              </a:prstGeom>
            </p:spPr>
            <p:txBody>
              <a:bodyPr vert="horz" wrap="square" lIns="0" tIns="17780" rIns="0" bIns="0" rtlCol="0">
                <a:spAutoFit/>
              </a:bodyPr>
              <a:lstStyle/>
              <a:p>
                <a:pPr algn="ctr">
                  <a:lnSpc>
                    <a:spcPct val="100000"/>
                  </a:lnSpc>
                  <a:spcBef>
                    <a:spcPts val="140"/>
                  </a:spcBef>
                </a:pPr>
                <a:r>
                  <a:rPr lang="fr-FR" sz="1100" b="1" i="0" u="none" strike="noStrike" dirty="0">
                    <a:solidFill>
                      <a:schemeClr val="bg1"/>
                    </a:solidFill>
                    <a:effectLst/>
                    <a:latin typeface="Arial" panose="020B0604020202020204" pitchFamily="34" charset="0"/>
                    <a:cs typeface="Arial" panose="020B0604020202020204" pitchFamily="34" charset="0"/>
                  </a:rPr>
                  <a:t>Recommandations</a:t>
                </a:r>
                <a:r>
                  <a:rPr lang="fr-FR" sz="1100" b="0" i="0" dirty="0">
                    <a:solidFill>
                      <a:schemeClr val="bg1"/>
                    </a:solidFill>
                    <a:effectLst/>
                    <a:latin typeface="Arial" panose="020B0604020202020204" pitchFamily="34" charset="0"/>
                    <a:cs typeface="Arial" panose="020B0604020202020204" pitchFamily="34" charset="0"/>
                  </a:rPr>
                  <a:t>​</a:t>
                </a:r>
                <a:endParaRPr lang="en-CA" sz="1100" dirty="0">
                  <a:solidFill>
                    <a:schemeClr val="bg1"/>
                  </a:solidFill>
                  <a:latin typeface="Arial" panose="020B0604020202020204" pitchFamily="34" charset="0"/>
                  <a:cs typeface="Arial" panose="020B0604020202020204" pitchFamily="34" charset="0"/>
                </a:endParaRPr>
              </a:p>
            </p:txBody>
          </p:sp>
        </p:grpSp>
        <p:grpSp>
          <p:nvGrpSpPr>
            <p:cNvPr id="9" name="Group 8">
              <a:extLst>
                <a:ext uri="{FF2B5EF4-FFF2-40B4-BE49-F238E27FC236}">
                  <a16:creationId xmlns:a16="http://schemas.microsoft.com/office/drawing/2014/main" id="{1B263672-677B-B1DB-D278-A14F92F3FE19}"/>
                </a:ext>
              </a:extLst>
            </p:cNvPr>
            <p:cNvGrpSpPr/>
            <p:nvPr/>
          </p:nvGrpSpPr>
          <p:grpSpPr>
            <a:xfrm>
              <a:off x="2899060" y="3932360"/>
              <a:ext cx="2309221" cy="998921"/>
              <a:chOff x="2945360" y="4233304"/>
              <a:chExt cx="2309221" cy="998921"/>
            </a:xfrm>
          </p:grpSpPr>
          <p:sp>
            <p:nvSpPr>
              <p:cNvPr id="34" name="object 178">
                <a:extLst>
                  <a:ext uri="{FF2B5EF4-FFF2-40B4-BE49-F238E27FC236}">
                    <a16:creationId xmlns:a16="http://schemas.microsoft.com/office/drawing/2014/main" id="{423ADEBE-6C87-7E57-16F6-D8858CDBC49F}"/>
                  </a:ext>
                </a:extLst>
              </p:cNvPr>
              <p:cNvSpPr/>
              <p:nvPr/>
            </p:nvSpPr>
            <p:spPr>
              <a:xfrm>
                <a:off x="4157642" y="4672361"/>
                <a:ext cx="1096939" cy="0"/>
              </a:xfrm>
              <a:custGeom>
                <a:avLst/>
                <a:gdLst/>
                <a:ahLst/>
                <a:cxnLst/>
                <a:rect l="l" t="t" r="r" b="b"/>
                <a:pathLst>
                  <a:path w="545464">
                    <a:moveTo>
                      <a:pt x="545278" y="0"/>
                    </a:moveTo>
                    <a:lnTo>
                      <a:pt x="0" y="0"/>
                    </a:lnTo>
                  </a:path>
                </a:pathLst>
              </a:custGeom>
              <a:ln w="12700">
                <a:solidFill>
                  <a:srgbClr val="00844A"/>
                </a:solidFill>
              </a:ln>
            </p:spPr>
            <p:txBody>
              <a:bodyPr wrap="square" lIns="0" tIns="0" rIns="0" bIns="0" rtlCol="0"/>
              <a:lstStyle/>
              <a:p>
                <a:endParaRPr/>
              </a:p>
            </p:txBody>
          </p:sp>
          <p:sp>
            <p:nvSpPr>
              <p:cNvPr id="35" name="Oval 34">
                <a:extLst>
                  <a:ext uri="{FF2B5EF4-FFF2-40B4-BE49-F238E27FC236}">
                    <a16:creationId xmlns:a16="http://schemas.microsoft.com/office/drawing/2014/main" id="{7AA29783-7A98-B28B-09F4-A242667365A0}"/>
                  </a:ext>
                </a:extLst>
              </p:cNvPr>
              <p:cNvSpPr/>
              <p:nvPr/>
            </p:nvSpPr>
            <p:spPr>
              <a:xfrm>
                <a:off x="2945360" y="4233304"/>
                <a:ext cx="1214841" cy="998921"/>
              </a:xfrm>
              <a:prstGeom prst="ellipse">
                <a:avLst/>
              </a:prstGeom>
              <a:solidFill>
                <a:srgbClr val="00844A">
                  <a:alpha val="10000"/>
                </a:srgbClr>
              </a:solidFill>
              <a:ln w="12700">
                <a:solidFill>
                  <a:srgbClr val="0084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FR" sz="850" b="1" spc="-10" dirty="0">
                    <a:solidFill>
                      <a:schemeClr val="tx1"/>
                    </a:solidFill>
                    <a:latin typeface="Arial" panose="020B0604020202020204" pitchFamily="34" charset="0"/>
                    <a:cs typeface="Arial" panose="020B0604020202020204" pitchFamily="34" charset="0"/>
                  </a:rPr>
                  <a:t>Centre d'examen et de synthèse des données probantes</a:t>
                </a:r>
                <a:endParaRPr lang="en-US" sz="850" b="1" dirty="0">
                  <a:solidFill>
                    <a:schemeClr val="tx1"/>
                  </a:solidFill>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17A67D11-9335-5CF5-9B46-C5FFC6D17C28}"/>
                </a:ext>
              </a:extLst>
            </p:cNvPr>
            <p:cNvGrpSpPr/>
            <p:nvPr/>
          </p:nvGrpSpPr>
          <p:grpSpPr>
            <a:xfrm>
              <a:off x="3650532" y="2995924"/>
              <a:ext cx="1586062" cy="1169692"/>
              <a:chOff x="3696832" y="3078055"/>
              <a:chExt cx="1586062" cy="1169692"/>
            </a:xfrm>
          </p:grpSpPr>
          <p:sp>
            <p:nvSpPr>
              <p:cNvPr id="32" name="object 181">
                <a:extLst>
                  <a:ext uri="{FF2B5EF4-FFF2-40B4-BE49-F238E27FC236}">
                    <a16:creationId xmlns:a16="http://schemas.microsoft.com/office/drawing/2014/main" id="{89C3A1C8-4951-7837-C7E2-BA28462437DF}"/>
                  </a:ext>
                </a:extLst>
              </p:cNvPr>
              <p:cNvSpPr/>
              <p:nvPr/>
            </p:nvSpPr>
            <p:spPr>
              <a:xfrm>
                <a:off x="4572000" y="3908066"/>
                <a:ext cx="710894" cy="339681"/>
              </a:xfrm>
              <a:custGeom>
                <a:avLst/>
                <a:gdLst/>
                <a:ahLst/>
                <a:cxnLst/>
                <a:rect l="l" t="t" r="r" b="b"/>
                <a:pathLst>
                  <a:path w="374014" h="168909">
                    <a:moveTo>
                      <a:pt x="373585" y="168326"/>
                    </a:moveTo>
                    <a:lnTo>
                      <a:pt x="0" y="0"/>
                    </a:lnTo>
                  </a:path>
                </a:pathLst>
              </a:custGeom>
              <a:ln w="12700">
                <a:solidFill>
                  <a:srgbClr val="00844A"/>
                </a:solidFill>
              </a:ln>
            </p:spPr>
            <p:txBody>
              <a:bodyPr wrap="square" lIns="0" tIns="0" rIns="0" bIns="0" rtlCol="0"/>
              <a:lstStyle/>
              <a:p>
                <a:endParaRPr dirty="0"/>
              </a:p>
            </p:txBody>
          </p:sp>
          <p:sp>
            <p:nvSpPr>
              <p:cNvPr id="33" name="Oval 32">
                <a:extLst>
                  <a:ext uri="{FF2B5EF4-FFF2-40B4-BE49-F238E27FC236}">
                    <a16:creationId xmlns:a16="http://schemas.microsoft.com/office/drawing/2014/main" id="{756196B4-05F0-D055-FDBD-A09304C9A371}"/>
                  </a:ext>
                </a:extLst>
              </p:cNvPr>
              <p:cNvSpPr/>
              <p:nvPr/>
            </p:nvSpPr>
            <p:spPr>
              <a:xfrm>
                <a:off x="3696832" y="3078055"/>
                <a:ext cx="998921" cy="998921"/>
              </a:xfrm>
              <a:prstGeom prst="ellipse">
                <a:avLst/>
              </a:prstGeom>
              <a:solidFill>
                <a:srgbClr val="00844A">
                  <a:alpha val="10000"/>
                </a:srgbClr>
              </a:solidFill>
              <a:ln w="12700">
                <a:solidFill>
                  <a:srgbClr val="0084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850" b="1" spc="30" dirty="0">
                    <a:solidFill>
                      <a:schemeClr val="tx1"/>
                    </a:solidFill>
                    <a:latin typeface="Arial" panose="020B0604020202020204" pitchFamily="34" charset="0"/>
                    <a:cs typeface="Arial" panose="020B0604020202020204" pitchFamily="34" charset="0"/>
                  </a:rPr>
                  <a:t>2 </a:t>
                </a:r>
                <a:r>
                  <a:rPr lang="en-CA" sz="850" b="1" spc="-10" dirty="0">
                    <a:solidFill>
                      <a:schemeClr val="tx1"/>
                    </a:solidFill>
                    <a:latin typeface="Arial" panose="020B0604020202020204" pitchFamily="34" charset="0"/>
                    <a:cs typeface="Arial" panose="020B0604020202020204" pitchFamily="34" charset="0"/>
                  </a:rPr>
                  <a:t>experts de contenu</a:t>
                </a:r>
                <a:endParaRPr lang="en-US" sz="850" b="1" dirty="0">
                  <a:solidFill>
                    <a:schemeClr val="tx1"/>
                  </a:solidFill>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BACDB13B-605F-C0FB-F394-D8D7985AEE29}"/>
                </a:ext>
              </a:extLst>
            </p:cNvPr>
            <p:cNvGrpSpPr/>
            <p:nvPr/>
          </p:nvGrpSpPr>
          <p:grpSpPr>
            <a:xfrm>
              <a:off x="4510801" y="2371000"/>
              <a:ext cx="1133560" cy="1375891"/>
              <a:chOff x="4683884" y="2528875"/>
              <a:chExt cx="1133560" cy="1375891"/>
            </a:xfrm>
          </p:grpSpPr>
          <p:sp>
            <p:nvSpPr>
              <p:cNvPr id="30" name="object 182">
                <a:extLst>
                  <a:ext uri="{FF2B5EF4-FFF2-40B4-BE49-F238E27FC236}">
                    <a16:creationId xmlns:a16="http://schemas.microsoft.com/office/drawing/2014/main" id="{1C39EA35-45DB-5ADF-E2B5-105EF678F437}"/>
                  </a:ext>
                </a:extLst>
              </p:cNvPr>
              <p:cNvSpPr/>
              <p:nvPr/>
            </p:nvSpPr>
            <p:spPr>
              <a:xfrm>
                <a:off x="5463441" y="3519113"/>
                <a:ext cx="286047" cy="385653"/>
              </a:xfrm>
              <a:custGeom>
                <a:avLst/>
                <a:gdLst/>
                <a:ahLst/>
                <a:cxnLst/>
                <a:rect l="l" t="t" r="r" b="b"/>
                <a:pathLst>
                  <a:path w="142239" h="191769">
                    <a:moveTo>
                      <a:pt x="141939" y="191209"/>
                    </a:moveTo>
                    <a:lnTo>
                      <a:pt x="0" y="0"/>
                    </a:lnTo>
                  </a:path>
                </a:pathLst>
              </a:custGeom>
              <a:ln w="12700">
                <a:solidFill>
                  <a:srgbClr val="00844A"/>
                </a:solidFill>
              </a:ln>
            </p:spPr>
            <p:txBody>
              <a:bodyPr wrap="square" lIns="0" tIns="0" rIns="0" bIns="0" rtlCol="0"/>
              <a:lstStyle/>
              <a:p>
                <a:endParaRPr/>
              </a:p>
            </p:txBody>
          </p:sp>
          <p:sp>
            <p:nvSpPr>
              <p:cNvPr id="31" name="Oval 30">
                <a:extLst>
                  <a:ext uri="{FF2B5EF4-FFF2-40B4-BE49-F238E27FC236}">
                    <a16:creationId xmlns:a16="http://schemas.microsoft.com/office/drawing/2014/main" id="{A538BDE4-62E8-1275-0E43-364434BB955B}"/>
                  </a:ext>
                </a:extLst>
              </p:cNvPr>
              <p:cNvSpPr/>
              <p:nvPr/>
            </p:nvSpPr>
            <p:spPr>
              <a:xfrm>
                <a:off x="4683884" y="2528875"/>
                <a:ext cx="1133560" cy="1039298"/>
              </a:xfrm>
              <a:prstGeom prst="ellipse">
                <a:avLst/>
              </a:prstGeom>
              <a:solidFill>
                <a:srgbClr val="00844A">
                  <a:alpha val="10000"/>
                </a:srgbClr>
              </a:solidFill>
              <a:ln w="12700">
                <a:solidFill>
                  <a:srgbClr val="0084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850" b="1" spc="-10" dirty="0">
                    <a:solidFill>
                      <a:schemeClr val="tx1"/>
                    </a:solidFill>
                    <a:latin typeface="Arial" panose="020B0604020202020204" pitchFamily="34" charset="0"/>
                    <a:cs typeface="Arial" panose="020B0604020202020204" pitchFamily="34" charset="0"/>
                  </a:rPr>
                  <a:t>Membres du public </a:t>
                </a:r>
                <a:endParaRPr lang="en-US" sz="850" b="1" dirty="0">
                  <a:solidFill>
                    <a:schemeClr val="tx1"/>
                  </a:solidFill>
                  <a:latin typeface="Arial" panose="020B0604020202020204" pitchFamily="34" charset="0"/>
                  <a:cs typeface="Arial" panose="020B0604020202020204" pitchFamily="34" charset="0"/>
                </a:endParaRPr>
              </a:p>
            </p:txBody>
          </p:sp>
        </p:grpSp>
        <p:grpSp>
          <p:nvGrpSpPr>
            <p:cNvPr id="12" name="Group 11">
              <a:extLst>
                <a:ext uri="{FF2B5EF4-FFF2-40B4-BE49-F238E27FC236}">
                  <a16:creationId xmlns:a16="http://schemas.microsoft.com/office/drawing/2014/main" id="{3735D4F0-13A7-360E-CA10-8B0760DBE43D}"/>
                </a:ext>
              </a:extLst>
            </p:cNvPr>
            <p:cNvGrpSpPr/>
            <p:nvPr/>
          </p:nvGrpSpPr>
          <p:grpSpPr>
            <a:xfrm>
              <a:off x="5603859" y="1956049"/>
              <a:ext cx="998921" cy="1432219"/>
              <a:chOff x="6043413" y="2550788"/>
              <a:chExt cx="998921" cy="1432219"/>
            </a:xfrm>
          </p:grpSpPr>
          <p:sp>
            <p:nvSpPr>
              <p:cNvPr id="28" name="object 183">
                <a:extLst>
                  <a:ext uri="{FF2B5EF4-FFF2-40B4-BE49-F238E27FC236}">
                    <a16:creationId xmlns:a16="http://schemas.microsoft.com/office/drawing/2014/main" id="{11DF7679-2497-C9E9-1E36-F423042C62EE}"/>
                  </a:ext>
                </a:extLst>
              </p:cNvPr>
              <p:cNvSpPr/>
              <p:nvPr/>
            </p:nvSpPr>
            <p:spPr>
              <a:xfrm rot="19365373">
                <a:off x="6373450" y="3597354"/>
                <a:ext cx="286047" cy="385653"/>
              </a:xfrm>
              <a:custGeom>
                <a:avLst/>
                <a:gdLst/>
                <a:ahLst/>
                <a:cxnLst/>
                <a:rect l="l" t="t" r="r" b="b"/>
                <a:pathLst>
                  <a:path w="142239" h="191769">
                    <a:moveTo>
                      <a:pt x="0" y="191209"/>
                    </a:moveTo>
                    <a:lnTo>
                      <a:pt x="141939" y="0"/>
                    </a:lnTo>
                  </a:path>
                </a:pathLst>
              </a:custGeom>
              <a:ln w="12700">
                <a:solidFill>
                  <a:srgbClr val="00844A"/>
                </a:solidFill>
              </a:ln>
            </p:spPr>
            <p:txBody>
              <a:bodyPr wrap="square" lIns="0" tIns="0" rIns="0" bIns="0" rtlCol="0"/>
              <a:lstStyle/>
              <a:p>
                <a:endParaRPr dirty="0"/>
              </a:p>
            </p:txBody>
          </p:sp>
          <p:sp>
            <p:nvSpPr>
              <p:cNvPr id="29" name="Oval 28">
                <a:extLst>
                  <a:ext uri="{FF2B5EF4-FFF2-40B4-BE49-F238E27FC236}">
                    <a16:creationId xmlns:a16="http://schemas.microsoft.com/office/drawing/2014/main" id="{F9BF1284-407D-B7EB-F1EC-227A806A8A0F}"/>
                  </a:ext>
                </a:extLst>
              </p:cNvPr>
              <p:cNvSpPr/>
              <p:nvPr/>
            </p:nvSpPr>
            <p:spPr>
              <a:xfrm>
                <a:off x="6043413" y="2550788"/>
                <a:ext cx="998921" cy="998921"/>
              </a:xfrm>
              <a:prstGeom prst="ellipse">
                <a:avLst/>
              </a:prstGeom>
              <a:solidFill>
                <a:srgbClr val="00844A">
                  <a:alpha val="10000"/>
                </a:srgbClr>
              </a:solidFill>
              <a:ln w="12700">
                <a:solidFill>
                  <a:srgbClr val="0084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850" b="1" dirty="0">
                    <a:solidFill>
                      <a:schemeClr val="tx1"/>
                    </a:solidFill>
                    <a:latin typeface="Arial" panose="020B0604020202020204" pitchFamily="34" charset="0"/>
                    <a:cs typeface="Arial" panose="020B0604020202020204" pitchFamily="34" charset="0"/>
                  </a:rPr>
                  <a:t>Membres du  Groupe d’étude canadien </a:t>
                </a:r>
                <a:endParaRPr lang="en-US" sz="850" b="1" dirty="0">
                  <a:solidFill>
                    <a:schemeClr val="tx1"/>
                  </a:solidFill>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91570591-E6AD-E517-D641-FADF7139AE63}"/>
                </a:ext>
              </a:extLst>
            </p:cNvPr>
            <p:cNvGrpSpPr/>
            <p:nvPr/>
          </p:nvGrpSpPr>
          <p:grpSpPr>
            <a:xfrm>
              <a:off x="6112349" y="1915972"/>
              <a:ext cx="1891015" cy="1545482"/>
              <a:chOff x="6627365" y="2949712"/>
              <a:chExt cx="1891015" cy="1545482"/>
            </a:xfrm>
          </p:grpSpPr>
          <p:sp>
            <p:nvSpPr>
              <p:cNvPr id="26" name="object 180">
                <a:extLst>
                  <a:ext uri="{FF2B5EF4-FFF2-40B4-BE49-F238E27FC236}">
                    <a16:creationId xmlns:a16="http://schemas.microsoft.com/office/drawing/2014/main" id="{8586D444-16B8-D059-0AA2-DE07494A44CE}"/>
                  </a:ext>
                </a:extLst>
              </p:cNvPr>
              <p:cNvSpPr/>
              <p:nvPr/>
            </p:nvSpPr>
            <p:spPr>
              <a:xfrm rot="19894193">
                <a:off x="6627365" y="4155513"/>
                <a:ext cx="922502" cy="339681"/>
              </a:xfrm>
              <a:custGeom>
                <a:avLst/>
                <a:gdLst/>
                <a:ahLst/>
                <a:cxnLst/>
                <a:rect l="l" t="t" r="r" b="b"/>
                <a:pathLst>
                  <a:path w="374014" h="168909">
                    <a:moveTo>
                      <a:pt x="0" y="168326"/>
                    </a:moveTo>
                    <a:lnTo>
                      <a:pt x="373585" y="0"/>
                    </a:lnTo>
                  </a:path>
                </a:pathLst>
              </a:custGeom>
              <a:ln w="12700">
                <a:solidFill>
                  <a:srgbClr val="00844A"/>
                </a:solidFill>
              </a:ln>
            </p:spPr>
            <p:txBody>
              <a:bodyPr wrap="square" lIns="0" tIns="0" rIns="0" bIns="0" rtlCol="0"/>
              <a:lstStyle/>
              <a:p>
                <a:endParaRPr dirty="0"/>
              </a:p>
            </p:txBody>
          </p:sp>
          <p:sp>
            <p:nvSpPr>
              <p:cNvPr id="27" name="Oval 26">
                <a:extLst>
                  <a:ext uri="{FF2B5EF4-FFF2-40B4-BE49-F238E27FC236}">
                    <a16:creationId xmlns:a16="http://schemas.microsoft.com/office/drawing/2014/main" id="{FC0897B2-7726-55CE-2346-A036F048D78D}"/>
                  </a:ext>
                </a:extLst>
              </p:cNvPr>
              <p:cNvSpPr/>
              <p:nvPr/>
            </p:nvSpPr>
            <p:spPr>
              <a:xfrm>
                <a:off x="7109646" y="2949712"/>
                <a:ext cx="1408734" cy="1107003"/>
              </a:xfrm>
              <a:prstGeom prst="ellipse">
                <a:avLst/>
              </a:prstGeom>
              <a:solidFill>
                <a:srgbClr val="00844A">
                  <a:alpha val="10000"/>
                </a:srgbClr>
              </a:solidFill>
              <a:ln w="12700">
                <a:solidFill>
                  <a:srgbClr val="0084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850" b="1" dirty="0">
                    <a:solidFill>
                      <a:schemeClr val="tx1"/>
                    </a:solidFill>
                    <a:latin typeface="Arial" panose="020B0604020202020204" pitchFamily="34" charset="0"/>
                    <a:cs typeface="Arial" panose="020B0604020202020204" pitchFamily="34" charset="0"/>
                  </a:rPr>
                  <a:t>Équipe Application Connaissances Toronto</a:t>
                </a:r>
              </a:p>
            </p:txBody>
          </p:sp>
        </p:grpSp>
        <p:grpSp>
          <p:nvGrpSpPr>
            <p:cNvPr id="14" name="Group 13">
              <a:extLst>
                <a:ext uri="{FF2B5EF4-FFF2-40B4-BE49-F238E27FC236}">
                  <a16:creationId xmlns:a16="http://schemas.microsoft.com/office/drawing/2014/main" id="{5DCAB6B2-8BB6-5F6C-C1A4-B57F4B0E29BD}"/>
                </a:ext>
              </a:extLst>
            </p:cNvPr>
            <p:cNvGrpSpPr/>
            <p:nvPr/>
          </p:nvGrpSpPr>
          <p:grpSpPr>
            <a:xfrm>
              <a:off x="6510666" y="3820283"/>
              <a:ext cx="2211439" cy="1110997"/>
              <a:chOff x="6531118" y="4082056"/>
              <a:chExt cx="2211439" cy="1110997"/>
            </a:xfrm>
          </p:grpSpPr>
          <p:sp>
            <p:nvSpPr>
              <p:cNvPr id="24" name="object 179">
                <a:extLst>
                  <a:ext uri="{FF2B5EF4-FFF2-40B4-BE49-F238E27FC236}">
                    <a16:creationId xmlns:a16="http://schemas.microsoft.com/office/drawing/2014/main" id="{C3F2B608-7235-331A-69D3-5AC0DF7826ED}"/>
                  </a:ext>
                </a:extLst>
              </p:cNvPr>
              <p:cNvSpPr/>
              <p:nvPr/>
            </p:nvSpPr>
            <p:spPr>
              <a:xfrm>
                <a:off x="6531118" y="4700062"/>
                <a:ext cx="1096939" cy="0"/>
              </a:xfrm>
              <a:custGeom>
                <a:avLst/>
                <a:gdLst/>
                <a:ahLst/>
                <a:cxnLst/>
                <a:rect l="l" t="t" r="r" b="b"/>
                <a:pathLst>
                  <a:path w="545464">
                    <a:moveTo>
                      <a:pt x="0" y="0"/>
                    </a:moveTo>
                    <a:lnTo>
                      <a:pt x="545278" y="0"/>
                    </a:lnTo>
                  </a:path>
                </a:pathLst>
              </a:custGeom>
              <a:ln w="12700">
                <a:solidFill>
                  <a:srgbClr val="00844A"/>
                </a:solidFill>
              </a:ln>
            </p:spPr>
            <p:txBody>
              <a:bodyPr wrap="square" lIns="0" tIns="0" rIns="0" bIns="0" rtlCol="0"/>
              <a:lstStyle/>
              <a:p>
                <a:endParaRPr dirty="0"/>
              </a:p>
            </p:txBody>
          </p:sp>
          <p:sp>
            <p:nvSpPr>
              <p:cNvPr id="25" name="Oval 24">
                <a:extLst>
                  <a:ext uri="{FF2B5EF4-FFF2-40B4-BE49-F238E27FC236}">
                    <a16:creationId xmlns:a16="http://schemas.microsoft.com/office/drawing/2014/main" id="{5542C2CB-ED7A-35E7-88F2-E23FF887E3A4}"/>
                  </a:ext>
                </a:extLst>
              </p:cNvPr>
              <p:cNvSpPr/>
              <p:nvPr/>
            </p:nvSpPr>
            <p:spPr>
              <a:xfrm>
                <a:off x="7628056" y="4082056"/>
                <a:ext cx="1114501" cy="1110997"/>
              </a:xfrm>
              <a:prstGeom prst="ellipse">
                <a:avLst/>
              </a:prstGeom>
              <a:solidFill>
                <a:srgbClr val="00844A">
                  <a:alpha val="10000"/>
                </a:srgbClr>
              </a:solidFill>
              <a:ln w="12700">
                <a:solidFill>
                  <a:srgbClr val="0084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50" b="1" dirty="0">
                    <a:solidFill>
                      <a:schemeClr val="tx1"/>
                    </a:solidFill>
                    <a:latin typeface="Arial" panose="020B0604020202020204" pitchFamily="34" charset="0"/>
                    <a:cs typeface="Arial" panose="020B0604020202020204" pitchFamily="34" charset="0"/>
                  </a:rPr>
                  <a:t>Équipe scientifique</a:t>
                </a:r>
              </a:p>
            </p:txBody>
          </p:sp>
        </p:grpSp>
        <p:grpSp>
          <p:nvGrpSpPr>
            <p:cNvPr id="15" name="Group 14">
              <a:extLst>
                <a:ext uri="{FF2B5EF4-FFF2-40B4-BE49-F238E27FC236}">
                  <a16:creationId xmlns:a16="http://schemas.microsoft.com/office/drawing/2014/main" id="{33874DF7-87CA-1CED-5DDD-AB32243E778D}"/>
                </a:ext>
              </a:extLst>
            </p:cNvPr>
            <p:cNvGrpSpPr/>
            <p:nvPr/>
          </p:nvGrpSpPr>
          <p:grpSpPr>
            <a:xfrm>
              <a:off x="2496292" y="2619352"/>
              <a:ext cx="1239740" cy="646759"/>
              <a:chOff x="2542592" y="2701483"/>
              <a:chExt cx="1239740" cy="646759"/>
            </a:xfrm>
          </p:grpSpPr>
          <p:sp>
            <p:nvSpPr>
              <p:cNvPr id="22" name="object 175">
                <a:extLst>
                  <a:ext uri="{FF2B5EF4-FFF2-40B4-BE49-F238E27FC236}">
                    <a16:creationId xmlns:a16="http://schemas.microsoft.com/office/drawing/2014/main" id="{B74A621B-5D68-BB30-16A2-6EE678D2EE80}"/>
                  </a:ext>
                </a:extLst>
              </p:cNvPr>
              <p:cNvSpPr/>
              <p:nvPr/>
            </p:nvSpPr>
            <p:spPr>
              <a:xfrm>
                <a:off x="3473324" y="3146246"/>
                <a:ext cx="289140" cy="201996"/>
              </a:xfrm>
              <a:custGeom>
                <a:avLst/>
                <a:gdLst/>
                <a:ahLst/>
                <a:cxnLst/>
                <a:rect l="l" t="t" r="r" b="b"/>
                <a:pathLst>
                  <a:path w="161289" h="106680">
                    <a:moveTo>
                      <a:pt x="160931" y="106277"/>
                    </a:moveTo>
                    <a:lnTo>
                      <a:pt x="0" y="0"/>
                    </a:lnTo>
                  </a:path>
                </a:pathLst>
              </a:custGeom>
              <a:ln w="12700">
                <a:solidFill>
                  <a:srgbClr val="00844A"/>
                </a:solidFill>
              </a:ln>
            </p:spPr>
            <p:txBody>
              <a:bodyPr wrap="square" lIns="0" tIns="0" rIns="0" bIns="0" rtlCol="0"/>
              <a:lstStyle/>
              <a:p>
                <a:endParaRPr/>
              </a:p>
            </p:txBody>
          </p:sp>
          <p:sp>
            <p:nvSpPr>
              <p:cNvPr id="23" name="Rounded Rectangle 22">
                <a:extLst>
                  <a:ext uri="{FF2B5EF4-FFF2-40B4-BE49-F238E27FC236}">
                    <a16:creationId xmlns:a16="http://schemas.microsoft.com/office/drawing/2014/main" id="{810DEBCD-9896-511E-A780-4B48FFB1492C}"/>
                  </a:ext>
                </a:extLst>
              </p:cNvPr>
              <p:cNvSpPr/>
              <p:nvPr/>
            </p:nvSpPr>
            <p:spPr>
              <a:xfrm>
                <a:off x="2542592" y="2701483"/>
                <a:ext cx="1239740" cy="444761"/>
              </a:xfrm>
              <a:prstGeom prst="roundRect">
                <a:avLst/>
              </a:prstGeom>
              <a:solidFill>
                <a:srgbClr val="00844A">
                  <a:alpha val="10000"/>
                </a:srgbClr>
              </a:solidFill>
              <a:ln>
                <a:solidFill>
                  <a:srgbClr val="0084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850" b="1" spc="-10" dirty="0">
                    <a:solidFill>
                      <a:schemeClr val="tx1"/>
                    </a:solidFill>
                    <a:latin typeface="Arial" panose="020B0604020202020204" pitchFamily="34" charset="0"/>
                    <a:cs typeface="Arial" panose="020B0604020202020204" pitchFamily="34" charset="0"/>
                  </a:rPr>
                  <a:t>Chercheur-clinicien </a:t>
                </a:r>
                <a:r>
                  <a:rPr lang="en-CA" sz="850" spc="-10" dirty="0">
                    <a:solidFill>
                      <a:schemeClr val="tx1"/>
                    </a:solidFill>
                    <a:latin typeface="Arial" panose="020B0604020202020204" pitchFamily="34" charset="0"/>
                    <a:cs typeface="Arial" panose="020B0604020202020204" pitchFamily="34" charset="0"/>
                  </a:rPr>
                  <a:t>(dépendance au tabac)</a:t>
                </a:r>
                <a:endParaRPr lang="en-US" sz="850" b="0" dirty="0">
                  <a:solidFill>
                    <a:schemeClr val="tx1"/>
                  </a:solidFill>
                  <a:latin typeface="Arial" panose="020B0604020202020204" pitchFamily="34" charset="0"/>
                  <a:cs typeface="Arial" panose="020B0604020202020204" pitchFamily="34" charset="0"/>
                </a:endParaRPr>
              </a:p>
            </p:txBody>
          </p:sp>
        </p:grpSp>
        <p:grpSp>
          <p:nvGrpSpPr>
            <p:cNvPr id="16" name="Group 15">
              <a:extLst>
                <a:ext uri="{FF2B5EF4-FFF2-40B4-BE49-F238E27FC236}">
                  <a16:creationId xmlns:a16="http://schemas.microsoft.com/office/drawing/2014/main" id="{FEBE001D-C2DC-39FD-48F3-B55B344E5029}"/>
                </a:ext>
              </a:extLst>
            </p:cNvPr>
            <p:cNvGrpSpPr/>
            <p:nvPr/>
          </p:nvGrpSpPr>
          <p:grpSpPr>
            <a:xfrm>
              <a:off x="3402829" y="2089318"/>
              <a:ext cx="1246623" cy="933657"/>
              <a:chOff x="3449129" y="2171449"/>
              <a:chExt cx="1246623" cy="933657"/>
            </a:xfrm>
          </p:grpSpPr>
          <p:sp>
            <p:nvSpPr>
              <p:cNvPr id="20" name="object 184">
                <a:extLst>
                  <a:ext uri="{FF2B5EF4-FFF2-40B4-BE49-F238E27FC236}">
                    <a16:creationId xmlns:a16="http://schemas.microsoft.com/office/drawing/2014/main" id="{B2A80387-6B74-A35E-C5B5-3CFA17B0C7D7}"/>
                  </a:ext>
                </a:extLst>
              </p:cNvPr>
              <p:cNvSpPr/>
              <p:nvPr/>
            </p:nvSpPr>
            <p:spPr>
              <a:xfrm>
                <a:off x="4005839" y="2635413"/>
                <a:ext cx="63159" cy="469693"/>
              </a:xfrm>
              <a:custGeom>
                <a:avLst/>
                <a:gdLst/>
                <a:ahLst/>
                <a:cxnLst/>
                <a:rect l="l" t="t" r="r" b="b"/>
                <a:pathLst>
                  <a:path w="161925" h="206375">
                    <a:moveTo>
                      <a:pt x="161472" y="206257"/>
                    </a:moveTo>
                    <a:lnTo>
                      <a:pt x="0" y="0"/>
                    </a:lnTo>
                  </a:path>
                </a:pathLst>
              </a:custGeom>
              <a:ln w="12700">
                <a:solidFill>
                  <a:srgbClr val="00844A"/>
                </a:solidFill>
              </a:ln>
            </p:spPr>
            <p:txBody>
              <a:bodyPr wrap="square" lIns="0" tIns="0" rIns="0" bIns="0" rtlCol="0"/>
              <a:lstStyle/>
              <a:p>
                <a:endParaRPr dirty="0"/>
              </a:p>
            </p:txBody>
          </p:sp>
          <p:sp>
            <p:nvSpPr>
              <p:cNvPr id="21" name="Rounded Rectangle 20">
                <a:extLst>
                  <a:ext uri="{FF2B5EF4-FFF2-40B4-BE49-F238E27FC236}">
                    <a16:creationId xmlns:a16="http://schemas.microsoft.com/office/drawing/2014/main" id="{51DC7C41-5B3A-583E-599B-57EC8EF981E5}"/>
                  </a:ext>
                </a:extLst>
              </p:cNvPr>
              <p:cNvSpPr/>
              <p:nvPr/>
            </p:nvSpPr>
            <p:spPr>
              <a:xfrm>
                <a:off x="3449129" y="2171449"/>
                <a:ext cx="1246623" cy="469693"/>
              </a:xfrm>
              <a:prstGeom prst="roundRect">
                <a:avLst/>
              </a:prstGeom>
              <a:solidFill>
                <a:srgbClr val="00844A">
                  <a:alpha val="10000"/>
                </a:srgbClr>
              </a:solidFill>
              <a:ln>
                <a:solidFill>
                  <a:srgbClr val="0084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CA" sz="850" b="1" spc="-10" dirty="0">
                    <a:solidFill>
                      <a:schemeClr val="tx1"/>
                    </a:solidFill>
                    <a:latin typeface="Arial" panose="020B0604020202020204" pitchFamily="34" charset="0"/>
                    <a:cs typeface="Arial" panose="020B0604020202020204" pitchFamily="34" charset="0"/>
                  </a:rPr>
                  <a:t>Chercheur-clinicien</a:t>
                </a:r>
              </a:p>
              <a:p>
                <a:pPr lvl="0" algn="ctr"/>
                <a:r>
                  <a:rPr lang="en-CA" sz="850" spc="-10" dirty="0">
                    <a:solidFill>
                      <a:schemeClr val="tx1"/>
                    </a:solidFill>
                    <a:latin typeface="Arial" panose="020B0604020202020204" pitchFamily="34" charset="0"/>
                    <a:cs typeface="Arial" panose="020B0604020202020204" pitchFamily="34" charset="0"/>
                  </a:rPr>
                  <a:t>(programmes de cessation tabagique)</a:t>
                </a:r>
                <a:endParaRPr lang="en-US" sz="850" b="0" dirty="0">
                  <a:solidFill>
                    <a:schemeClr val="tx1"/>
                  </a:solidFill>
                  <a:latin typeface="Arial" panose="020B060402020202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13F29EC2-367A-4B46-DEAE-D31206B09DC5}"/>
                </a:ext>
              </a:extLst>
            </p:cNvPr>
            <p:cNvGrpSpPr/>
            <p:nvPr/>
          </p:nvGrpSpPr>
          <p:grpSpPr>
            <a:xfrm>
              <a:off x="6541285" y="2830755"/>
              <a:ext cx="2116718" cy="998921"/>
              <a:chOff x="6541285" y="2830755"/>
              <a:chExt cx="2116718" cy="998921"/>
            </a:xfrm>
          </p:grpSpPr>
          <p:sp>
            <p:nvSpPr>
              <p:cNvPr id="18" name="Oval 17">
                <a:extLst>
                  <a:ext uri="{FF2B5EF4-FFF2-40B4-BE49-F238E27FC236}">
                    <a16:creationId xmlns:a16="http://schemas.microsoft.com/office/drawing/2014/main" id="{1C93BCFC-A10F-56CA-81C0-263F224CF4EE}"/>
                  </a:ext>
                </a:extLst>
              </p:cNvPr>
              <p:cNvSpPr/>
              <p:nvPr/>
            </p:nvSpPr>
            <p:spPr>
              <a:xfrm>
                <a:off x="7487509" y="2830755"/>
                <a:ext cx="1170494" cy="998921"/>
              </a:xfrm>
              <a:prstGeom prst="ellipse">
                <a:avLst/>
              </a:prstGeom>
              <a:solidFill>
                <a:srgbClr val="00844A">
                  <a:alpha val="10000"/>
                </a:srgbClr>
              </a:solidFill>
              <a:ln w="12700">
                <a:solidFill>
                  <a:srgbClr val="0084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50" b="1" dirty="0">
                    <a:solidFill>
                      <a:schemeClr val="tx1"/>
                    </a:solidFill>
                    <a:latin typeface="Arial" panose="020B0604020202020204" pitchFamily="34" charset="0"/>
                    <a:cs typeface="Arial" panose="020B0604020202020204" pitchFamily="34" charset="0"/>
                  </a:rPr>
                  <a:t>Parties prenantes intéressées</a:t>
                </a:r>
              </a:p>
            </p:txBody>
          </p:sp>
          <p:sp>
            <p:nvSpPr>
              <p:cNvPr id="19" name="object 179">
                <a:extLst>
                  <a:ext uri="{FF2B5EF4-FFF2-40B4-BE49-F238E27FC236}">
                    <a16:creationId xmlns:a16="http://schemas.microsoft.com/office/drawing/2014/main" id="{01A57754-08DA-4F4E-4EB4-71719203884A}"/>
                  </a:ext>
                </a:extLst>
              </p:cNvPr>
              <p:cNvSpPr/>
              <p:nvPr/>
            </p:nvSpPr>
            <p:spPr>
              <a:xfrm rot="20071215">
                <a:off x="6541285" y="3825403"/>
                <a:ext cx="1096939" cy="0"/>
              </a:xfrm>
              <a:custGeom>
                <a:avLst/>
                <a:gdLst/>
                <a:ahLst/>
                <a:cxnLst/>
                <a:rect l="l" t="t" r="r" b="b"/>
                <a:pathLst>
                  <a:path w="545464">
                    <a:moveTo>
                      <a:pt x="0" y="0"/>
                    </a:moveTo>
                    <a:lnTo>
                      <a:pt x="545278" y="0"/>
                    </a:lnTo>
                  </a:path>
                </a:pathLst>
              </a:custGeom>
              <a:ln w="12700">
                <a:solidFill>
                  <a:srgbClr val="00844A"/>
                </a:solidFill>
              </a:ln>
            </p:spPr>
            <p:txBody>
              <a:bodyPr wrap="square" lIns="0" tIns="0" rIns="0" bIns="0" rtlCol="0"/>
              <a:lstStyle/>
              <a:p>
                <a:endParaRPr dirty="0"/>
              </a:p>
            </p:txBody>
          </p:sp>
        </p:grpSp>
      </p:grpSp>
    </p:spTree>
    <p:extLst>
      <p:ext uri="{BB962C8B-B14F-4D97-AF65-F5344CB8AC3E}">
        <p14:creationId xmlns:p14="http://schemas.microsoft.com/office/powerpoint/2010/main" val="98418327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47695E-0409-8353-7296-0C99E8EA536E}"/>
              </a:ext>
            </a:extLst>
          </p:cNvPr>
          <p:cNvSpPr>
            <a:spLocks noGrp="1"/>
          </p:cNvSpPr>
          <p:nvPr>
            <p:ph idx="1"/>
            <p:custDataLst>
              <p:tags r:id="rId1"/>
            </p:custDataLst>
          </p:nvPr>
        </p:nvSpPr>
        <p:spPr>
          <a:xfrm>
            <a:off x="457200" y="1275569"/>
            <a:ext cx="8229600" cy="2947515"/>
          </a:xfrm>
        </p:spPr>
        <p:txBody>
          <a:bodyPr vert="horz" lIns="91440" tIns="45720" rIns="91440" bIns="45720" rtlCol="0" anchor="t">
            <a:noAutofit/>
          </a:bodyPr>
          <a:lstStyle/>
          <a:p>
            <a:r>
              <a:rPr lang="fr-CA" sz="2000" b="1" dirty="0">
                <a:latin typeface="Arial"/>
                <a:ea typeface="Calibri"/>
                <a:cs typeface="Calibri"/>
              </a:rPr>
              <a:t>Les membres du Groupe d’étude canadien </a:t>
            </a:r>
            <a:r>
              <a:rPr lang="fr-CA" sz="2000" dirty="0">
                <a:latin typeface="Arial"/>
                <a:ea typeface="Calibri"/>
                <a:cs typeface="Calibri"/>
              </a:rPr>
              <a:t>ont déclaré n’avoir aucun conflit d’intérêts ni aucune relation financière en dehors de leur travail et de leur soutien à ce groupe.</a:t>
            </a:r>
            <a:endParaRPr lang="fr-CA" sz="2000" dirty="0">
              <a:latin typeface="Arial"/>
              <a:cs typeface="Calibri"/>
            </a:endParaRPr>
          </a:p>
          <a:p>
            <a:r>
              <a:rPr lang="fr-CA" sz="2000" b="1" dirty="0">
                <a:latin typeface="Arial"/>
                <a:ea typeface="Calibri"/>
                <a:cs typeface="Arial"/>
              </a:rPr>
              <a:t>Steven L. Bernstein</a:t>
            </a:r>
            <a:r>
              <a:rPr lang="fr-CA" sz="2000" dirty="0">
                <a:latin typeface="Arial"/>
                <a:ea typeface="Calibri"/>
                <a:cs typeface="Arial"/>
              </a:rPr>
              <a:t> n’a déclaré aucun conflit d’intérêts.</a:t>
            </a:r>
          </a:p>
          <a:p>
            <a:endParaRPr lang="fr-CA" sz="2000" dirty="0">
              <a:ea typeface="Calibri"/>
              <a:cs typeface="Calibri"/>
            </a:endParaRPr>
          </a:p>
          <a:p>
            <a:pPr marL="0" indent="0">
              <a:buNone/>
            </a:pPr>
            <a:endParaRPr lang="en-US" sz="2000" dirty="0">
              <a:latin typeface="Arial"/>
              <a:ea typeface="Calibri"/>
              <a:cs typeface="Helvetica"/>
            </a:endParaRPr>
          </a:p>
        </p:txBody>
      </p:sp>
      <p:sp>
        <p:nvSpPr>
          <p:cNvPr id="4" name="Slide Number Placeholder 3">
            <a:extLst>
              <a:ext uri="{FF2B5EF4-FFF2-40B4-BE49-F238E27FC236}">
                <a16:creationId xmlns:a16="http://schemas.microsoft.com/office/drawing/2014/main" id="{7730559E-90CB-7350-6CE1-ED8DD5259A89}"/>
              </a:ext>
            </a:extLst>
          </p:cNvPr>
          <p:cNvSpPr>
            <a:spLocks noGrp="1"/>
          </p:cNvSpPr>
          <p:nvPr>
            <p:ph type="sldNum" sz="quarter" idx="12"/>
            <p:custDataLst>
              <p:tags r:id="rId2"/>
            </p:custDataLst>
          </p:nvPr>
        </p:nvSpPr>
        <p:spPr/>
        <p:txBody>
          <a:bodyPr/>
          <a:lstStyle/>
          <a:p>
            <a:fld id="{E3D5E142-BA66-4577-AABD-3D3B043058E5}" type="slidenum">
              <a:rPr lang="fr-CA" smtClean="0"/>
              <a:t>11</a:t>
            </a:fld>
            <a:endParaRPr lang="fr-CA" dirty="0"/>
          </a:p>
        </p:txBody>
      </p:sp>
      <p:sp>
        <p:nvSpPr>
          <p:cNvPr id="5" name="Title 1">
            <a:extLst>
              <a:ext uri="{FF2B5EF4-FFF2-40B4-BE49-F238E27FC236}">
                <a16:creationId xmlns:a16="http://schemas.microsoft.com/office/drawing/2014/main" id="{220CDDAE-0A51-FF5C-64B6-88B1C5E9DCB0}"/>
              </a:ext>
            </a:extLst>
          </p:cNvPr>
          <p:cNvSpPr txBox="1">
            <a:spLocks/>
          </p:cNvSpPr>
          <p:nvPr>
            <p:custDataLst>
              <p:tags r:id="rId3"/>
            </p:custDataLst>
          </p:nvPr>
        </p:nvSpPr>
        <p:spPr>
          <a:xfrm>
            <a:off x="457200" y="533400"/>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fr-CA" sz="3200" dirty="0">
                <a:solidFill>
                  <a:srgbClr val="007BC3"/>
                </a:solidFill>
                <a:latin typeface="Arial"/>
                <a:cs typeface="Arial"/>
              </a:rPr>
              <a:t>Conflits d’intérêts</a:t>
            </a:r>
            <a:endParaRPr lang="fr-CA" sz="3200" dirty="0">
              <a:solidFill>
                <a:schemeClr val="accent2"/>
              </a:solidFill>
            </a:endParaRPr>
          </a:p>
        </p:txBody>
      </p:sp>
    </p:spTree>
    <p:extLst>
      <p:ext uri="{BB962C8B-B14F-4D97-AF65-F5344CB8AC3E}">
        <p14:creationId xmlns:p14="http://schemas.microsoft.com/office/powerpoint/2010/main" val="403543231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66867"/>
            <a:ext cx="8229600" cy="762000"/>
          </a:xfrm>
        </p:spPr>
        <p:txBody>
          <a:bodyPr/>
          <a:lstStyle/>
          <a:p>
            <a:r>
              <a:rPr lang="fr-CA" dirty="0">
                <a:solidFill>
                  <a:srgbClr val="007BC3"/>
                </a:solidFill>
                <a:latin typeface="Arial"/>
                <a:cs typeface="Arial"/>
              </a:rPr>
              <a:t>Conflits d’intérêts – D</a:t>
            </a:r>
            <a:r>
              <a:rPr lang="fr-CA" baseline="30000" dirty="0">
                <a:solidFill>
                  <a:srgbClr val="007BC3"/>
                </a:solidFill>
                <a:latin typeface="Arial"/>
                <a:cs typeface="Arial"/>
              </a:rPr>
              <a:t>r</a:t>
            </a:r>
            <a:r>
              <a:rPr lang="fr-CA" dirty="0">
                <a:solidFill>
                  <a:srgbClr val="007BC3"/>
                </a:solidFill>
                <a:latin typeface="Arial"/>
                <a:cs typeface="Arial"/>
              </a:rPr>
              <a:t> Peter </a:t>
            </a:r>
            <a:r>
              <a:rPr lang="fr-CA" dirty="0" err="1">
                <a:solidFill>
                  <a:srgbClr val="007BC3"/>
                </a:solidFill>
                <a:latin typeface="Arial"/>
                <a:cs typeface="Arial"/>
              </a:rPr>
              <a:t>Selby</a:t>
            </a:r>
            <a:endParaRPr lang="fr-CA" dirty="0"/>
          </a:p>
        </p:txBody>
      </p:sp>
      <p:sp>
        <p:nvSpPr>
          <p:cNvPr id="3" name="Content Placeholder 2"/>
          <p:cNvSpPr>
            <a:spLocks noGrp="1"/>
          </p:cNvSpPr>
          <p:nvPr>
            <p:ph idx="1"/>
            <p:custDataLst>
              <p:tags r:id="rId2"/>
            </p:custDataLst>
          </p:nvPr>
        </p:nvSpPr>
        <p:spPr>
          <a:xfrm>
            <a:off x="0" y="555075"/>
            <a:ext cx="9036424" cy="5966748"/>
          </a:xfrm>
        </p:spPr>
        <p:txBody>
          <a:bodyPr vert="horz" lIns="91440" tIns="45720" rIns="91440" bIns="45720" rtlCol="0" anchor="t">
            <a:noAutofit/>
          </a:bodyPr>
          <a:lstStyle/>
          <a:p>
            <a:pPr marL="0" indent="0">
              <a:buNone/>
            </a:pPr>
            <a:r>
              <a:rPr lang="fr-CA" sz="1300" b="1" dirty="0">
                <a:latin typeface="Arial"/>
                <a:cs typeface="Arial"/>
              </a:rPr>
              <a:t>Déclarations</a:t>
            </a:r>
            <a:endParaRPr lang="fr-CA" sz="1300" dirty="0">
              <a:latin typeface="Arial"/>
              <a:cs typeface="Arial"/>
            </a:endParaRPr>
          </a:p>
          <a:p>
            <a:r>
              <a:rPr lang="fr-CA" sz="1300" b="1" dirty="0">
                <a:latin typeface="Arial"/>
                <a:cs typeface="Arial"/>
              </a:rPr>
              <a:t>Subventions et soutien à la recherche : </a:t>
            </a:r>
            <a:r>
              <a:rPr lang="fr-CA" sz="1300" dirty="0">
                <a:latin typeface="Arial"/>
                <a:cs typeface="Arial"/>
              </a:rPr>
              <a:t>Pfizer </a:t>
            </a:r>
            <a:r>
              <a:rPr lang="fr-CA" sz="1300" dirty="0" err="1">
                <a:latin typeface="Arial"/>
                <a:cs typeface="Arial"/>
              </a:rPr>
              <a:t>inc</a:t>
            </a:r>
            <a:r>
              <a:rPr lang="fr-CA" sz="1300" dirty="0">
                <a:latin typeface="Arial"/>
                <a:cs typeface="Arial"/>
              </a:rPr>
              <a:t>, Partenariat canadien contre le cancer, Fondation ontarienne de </a:t>
            </a:r>
            <a:r>
              <a:rPr lang="fr-CA" sz="1300" dirty="0" err="1">
                <a:latin typeface="Arial"/>
                <a:cs typeface="Arial"/>
              </a:rPr>
              <a:t>neurotraumatologie</a:t>
            </a:r>
            <a:r>
              <a:rPr lang="fr-CA" sz="1300" dirty="0">
                <a:latin typeface="Arial"/>
                <a:cs typeface="Arial"/>
              </a:rPr>
              <a:t>, Patient-</a:t>
            </a:r>
            <a:r>
              <a:rPr lang="fr-CA" sz="1300" dirty="0" err="1">
                <a:latin typeface="Arial"/>
                <a:cs typeface="Arial"/>
              </a:rPr>
              <a:t>Centered</a:t>
            </a:r>
            <a:r>
              <a:rPr lang="fr-CA" sz="1300" dirty="0">
                <a:latin typeface="Arial"/>
                <a:cs typeface="Arial"/>
              </a:rPr>
              <a:t> </a:t>
            </a:r>
            <a:r>
              <a:rPr lang="fr-CA" sz="1300" dirty="0" err="1">
                <a:latin typeface="Arial"/>
                <a:cs typeface="Arial"/>
              </a:rPr>
              <a:t>Outcomes</a:t>
            </a:r>
            <a:r>
              <a:rPr lang="fr-CA" sz="1300" dirty="0">
                <a:latin typeface="Arial"/>
                <a:cs typeface="Arial"/>
              </a:rPr>
              <a:t> </a:t>
            </a:r>
            <a:r>
              <a:rPr lang="fr-CA" sz="1300" dirty="0" err="1">
                <a:latin typeface="Arial"/>
                <a:cs typeface="Arial"/>
              </a:rPr>
              <a:t>Research</a:t>
            </a:r>
            <a:r>
              <a:rPr lang="fr-CA" sz="1300" dirty="0">
                <a:latin typeface="Arial"/>
                <a:cs typeface="Arial"/>
              </a:rPr>
              <a:t> Institute, Instituts de recherche en santé du Canada, Société canadienne du cancer, Santé Canada, Institut de recherche de la Société canadienne du cancer (IRSCC), </a:t>
            </a:r>
            <a:r>
              <a:rPr lang="fr-CA" sz="1300" dirty="0" err="1">
                <a:latin typeface="Arial"/>
                <a:cs typeface="Arial"/>
              </a:rPr>
              <a:t>Medical</a:t>
            </a:r>
            <a:r>
              <a:rPr lang="fr-CA" sz="1300" dirty="0">
                <a:latin typeface="Arial"/>
                <a:cs typeface="Arial"/>
              </a:rPr>
              <a:t> </a:t>
            </a:r>
            <a:r>
              <a:rPr lang="fr-CA" sz="1300" dirty="0" err="1">
                <a:latin typeface="Arial"/>
                <a:cs typeface="Arial"/>
              </a:rPr>
              <a:t>Psychiatry</a:t>
            </a:r>
            <a:r>
              <a:rPr lang="fr-CA" sz="1300" dirty="0">
                <a:latin typeface="Arial"/>
                <a:cs typeface="Arial"/>
              </a:rPr>
              <a:t> Alliance, ministère de la Santé et des Soins de longue durée de l’Ontario, Agence de la santé publique du Canada, Fondation de recherche sur le diabète juvénile, Fondation Brain Canada, Conseil national de recherches du Canada, fonds Nouvelles frontières en recherche.</a:t>
            </a:r>
          </a:p>
          <a:p>
            <a:endParaRPr lang="fr-CA" sz="1300" dirty="0"/>
          </a:p>
          <a:p>
            <a:r>
              <a:rPr lang="fr-CA" sz="1300" b="1" dirty="0">
                <a:latin typeface="Arial"/>
                <a:cs typeface="Arial"/>
              </a:rPr>
              <a:t>Conférences et honoraires</a:t>
            </a:r>
            <a:r>
              <a:rPr lang="fr-CA" sz="1300" dirty="0">
                <a:latin typeface="Arial"/>
                <a:cs typeface="Arial"/>
              </a:rPr>
              <a:t> (contenu non soumis à l’approbation du commanditaire) : Université d’Ottawa, Anciens Combattants Canada, American Society of Addiction </a:t>
            </a:r>
            <a:r>
              <a:rPr lang="fr-CA" sz="1300" dirty="0" err="1">
                <a:latin typeface="Arial"/>
                <a:cs typeface="Arial"/>
              </a:rPr>
              <a:t>Medicine</a:t>
            </a:r>
            <a:r>
              <a:rPr lang="fr-CA" sz="1300" dirty="0">
                <a:latin typeface="Arial"/>
                <a:cs typeface="Arial"/>
              </a:rPr>
              <a:t>, VRGT, Centre médical de l’Université de Rochester, The Lung </a:t>
            </a:r>
            <a:r>
              <a:rPr lang="fr-CA" sz="1300" dirty="0" err="1">
                <a:latin typeface="Arial"/>
                <a:cs typeface="Arial"/>
              </a:rPr>
              <a:t>Health</a:t>
            </a:r>
            <a:r>
              <a:rPr lang="fr-CA" sz="1300" dirty="0">
                <a:latin typeface="Arial"/>
                <a:cs typeface="Arial"/>
              </a:rPr>
              <a:t> </a:t>
            </a:r>
            <a:r>
              <a:rPr lang="fr-CA" sz="1300" dirty="0" err="1">
                <a:latin typeface="Arial"/>
                <a:cs typeface="Arial"/>
              </a:rPr>
              <a:t>Foundation</a:t>
            </a:r>
            <a:r>
              <a:rPr lang="fr-CA" sz="1300" dirty="0">
                <a:latin typeface="Arial"/>
                <a:cs typeface="Arial"/>
              </a:rPr>
              <a:t>, Université de Toronto (Département de médecine familiale et communautaire), Clinique dentaire Winter, projet ECHO, Collège des médecins de famille de l’Ontario, Université </a:t>
            </a:r>
            <a:r>
              <a:rPr lang="fr-CA" sz="1300" dirty="0" err="1">
                <a:latin typeface="Arial"/>
                <a:cs typeface="Arial"/>
              </a:rPr>
              <a:t>Queen’s</a:t>
            </a:r>
            <a:r>
              <a:rPr lang="fr-CA" sz="1300" dirty="0">
                <a:latin typeface="Arial"/>
                <a:cs typeface="Arial"/>
              </a:rPr>
              <a:t>, </a:t>
            </a:r>
            <a:r>
              <a:rPr lang="fr-CA" sz="1300" dirty="0" err="1">
                <a:latin typeface="Arial"/>
                <a:cs typeface="Arial"/>
              </a:rPr>
              <a:t>Quitpath</a:t>
            </a:r>
            <a:r>
              <a:rPr lang="fr-CA" sz="1300" dirty="0">
                <a:latin typeface="Arial"/>
                <a:cs typeface="Arial"/>
              </a:rPr>
              <a:t> Yukon, Gouvernement de Singapour, Association canadienne de santé publique, Réseau de santé Vitalité du Nouveau-Brunswick, Réseau de santé Horizon, Clinique Mayo, Groupe local d’éducation de Sioux </a:t>
            </a:r>
            <a:r>
              <a:rPr lang="fr-CA" sz="1300" dirty="0" err="1">
                <a:latin typeface="Arial"/>
                <a:cs typeface="Arial"/>
              </a:rPr>
              <a:t>Lookout</a:t>
            </a:r>
            <a:r>
              <a:rPr lang="fr-CA" sz="1300" dirty="0">
                <a:latin typeface="Arial"/>
                <a:cs typeface="Arial"/>
              </a:rPr>
              <a:t>-EMNO, Collège royal des médecins et chirurgiens du Canada, Partenariat canadien contre le cancer, Battle River </a:t>
            </a:r>
            <a:r>
              <a:rPr lang="fr-CA" sz="1300" dirty="0" err="1">
                <a:latin typeface="Arial"/>
                <a:cs typeface="Arial"/>
              </a:rPr>
              <a:t>Treaty</a:t>
            </a:r>
            <a:r>
              <a:rPr lang="fr-CA" sz="1300" dirty="0">
                <a:latin typeface="Arial"/>
                <a:cs typeface="Arial"/>
              </a:rPr>
              <a:t> 6 Healthcare, Lung Association of Nova Scotia, Exchange </a:t>
            </a:r>
            <a:r>
              <a:rPr lang="fr-CA" sz="1300" dirty="0" err="1">
                <a:latin typeface="Arial"/>
                <a:cs typeface="Arial"/>
              </a:rPr>
              <a:t>Summit</a:t>
            </a:r>
            <a:r>
              <a:rPr lang="fr-CA" sz="1300" dirty="0">
                <a:latin typeface="Arial"/>
                <a:cs typeface="Arial"/>
              </a:rPr>
              <a:t>, Bureau de santé publique de Toronto, Association de dentisterie en santé publique de l’Ontario.</a:t>
            </a:r>
          </a:p>
          <a:p>
            <a:pPr marL="0" indent="0">
              <a:buNone/>
            </a:pPr>
            <a:endParaRPr lang="fr-CA" sz="1300" dirty="0"/>
          </a:p>
          <a:p>
            <a:r>
              <a:rPr lang="fr-CA" sz="1300" b="1" dirty="0">
                <a:latin typeface="Arial"/>
                <a:cs typeface="Arial"/>
              </a:rPr>
              <a:t>Frais de déplacement et d’hébergement en lien avec des conférences </a:t>
            </a:r>
            <a:r>
              <a:rPr lang="fr-CA" sz="1300" dirty="0">
                <a:latin typeface="Arial"/>
                <a:cs typeface="Arial"/>
              </a:rPr>
              <a:t>: Université </a:t>
            </a:r>
            <a:r>
              <a:rPr lang="fr-CA" sz="1300" dirty="0" err="1">
                <a:latin typeface="Arial"/>
                <a:cs typeface="Arial"/>
              </a:rPr>
              <a:t>Queen’s</a:t>
            </a:r>
            <a:r>
              <a:rPr lang="fr-CA" sz="1300" dirty="0">
                <a:latin typeface="Arial"/>
                <a:cs typeface="Arial"/>
              </a:rPr>
              <a:t>, Gouvernement de Singapour, American Society of Addiction </a:t>
            </a:r>
            <a:r>
              <a:rPr lang="fr-CA" sz="1300" dirty="0" err="1">
                <a:latin typeface="Arial"/>
                <a:cs typeface="Arial"/>
              </a:rPr>
              <a:t>Medicine</a:t>
            </a:r>
            <a:r>
              <a:rPr lang="fr-CA" sz="1300" dirty="0">
                <a:latin typeface="Arial"/>
                <a:cs typeface="Arial"/>
              </a:rPr>
              <a:t>, Santé Canada, La société médicale canadienne sur l’addiction, E-Cigarette </a:t>
            </a:r>
            <a:r>
              <a:rPr lang="fr-CA" sz="1300" dirty="0" err="1">
                <a:latin typeface="Arial"/>
                <a:cs typeface="Arial"/>
              </a:rPr>
              <a:t>Summit</a:t>
            </a:r>
            <a:r>
              <a:rPr lang="fr-CA" sz="1300" dirty="0">
                <a:latin typeface="Arial"/>
                <a:cs typeface="Arial"/>
              </a:rPr>
              <a:t> UK, Groupe local d’éducation de Sioux </a:t>
            </a:r>
            <a:r>
              <a:rPr lang="fr-CA" sz="1300" dirty="0" err="1">
                <a:latin typeface="Arial"/>
                <a:cs typeface="Arial"/>
              </a:rPr>
              <a:t>Lookout</a:t>
            </a:r>
            <a:r>
              <a:rPr lang="fr-CA" sz="1300" dirty="0">
                <a:latin typeface="Arial"/>
                <a:cs typeface="Arial"/>
              </a:rPr>
              <a:t>-EMNO, Université d’Ottawa.</a:t>
            </a:r>
          </a:p>
          <a:p>
            <a:pPr marL="0" indent="0">
              <a:buNone/>
            </a:pPr>
            <a:endParaRPr lang="fr-CA" sz="1300" dirty="0"/>
          </a:p>
          <a:p>
            <a:r>
              <a:rPr lang="fr-CA" sz="1300" b="1" dirty="0">
                <a:latin typeface="Arial"/>
                <a:cs typeface="Arial"/>
              </a:rPr>
              <a:t>Autre </a:t>
            </a:r>
            <a:r>
              <a:rPr lang="fr-CA" sz="1300" dirty="0">
                <a:latin typeface="Arial"/>
                <a:cs typeface="Arial"/>
              </a:rPr>
              <a:t>(médicaments reçus gratuitement ou à prix réduit pour des études dans le cadre d’un appel d’offres ouvert) : </a:t>
            </a:r>
            <a:r>
              <a:rPr lang="fr-CA" sz="1300" dirty="0" err="1">
                <a:latin typeface="Arial"/>
                <a:cs typeface="Arial"/>
              </a:rPr>
              <a:t>Kenvue</a:t>
            </a:r>
            <a:r>
              <a:rPr lang="fr-CA" sz="1300" dirty="0">
                <a:latin typeface="Arial"/>
                <a:cs typeface="Arial"/>
              </a:rPr>
              <a:t>, </a:t>
            </a:r>
            <a:r>
              <a:rPr lang="fr-CA" sz="1300" dirty="0" err="1">
                <a:latin typeface="Arial"/>
                <a:cs typeface="Arial"/>
              </a:rPr>
              <a:t>Haleon</a:t>
            </a:r>
            <a:r>
              <a:rPr lang="fr-CA" sz="1300" dirty="0">
                <a:latin typeface="Arial"/>
                <a:cs typeface="Arial"/>
              </a:rPr>
              <a:t> et Pfizer </a:t>
            </a:r>
            <a:r>
              <a:rPr lang="fr-CA" sz="1300" dirty="0" err="1">
                <a:latin typeface="Arial"/>
                <a:cs typeface="Arial"/>
              </a:rPr>
              <a:t>inc.</a:t>
            </a:r>
            <a:endParaRPr lang="fr-CA" sz="1300" dirty="0"/>
          </a:p>
          <a:p>
            <a:pPr marL="0" indent="0" algn="ctr">
              <a:buNone/>
            </a:pPr>
            <a:r>
              <a:rPr lang="fr-CA" sz="1300" b="1" dirty="0">
                <a:latin typeface="Arial"/>
                <a:cs typeface="Arial"/>
              </a:rPr>
              <a:t>AUCUN FINANCEMENT DE L’INDUSTRIE DU TABAC, DU VAPOTAGE, DE L’ALCOOL ou DE L’ALIMENTATION</a:t>
            </a:r>
          </a:p>
        </p:txBody>
      </p:sp>
      <p:sp>
        <p:nvSpPr>
          <p:cNvPr id="4" name="Slide Number Placeholder 3"/>
          <p:cNvSpPr>
            <a:spLocks noGrp="1"/>
          </p:cNvSpPr>
          <p:nvPr>
            <p:ph type="sldNum" sz="quarter" idx="12"/>
            <p:custDataLst>
              <p:tags r:id="rId3"/>
            </p:custDataLst>
          </p:nvPr>
        </p:nvSpPr>
        <p:spPr/>
        <p:txBody>
          <a:bodyPr/>
          <a:lstStyle/>
          <a:p>
            <a:fld id="{E3D5E142-BA66-4577-AABD-3D3B043058E5}" type="slidenum">
              <a:rPr lang="fr-CA" smtClean="0"/>
              <a:t>12</a:t>
            </a:fld>
            <a:endParaRPr lang="fr-CA" dirty="0"/>
          </a:p>
        </p:txBody>
      </p:sp>
    </p:spTree>
    <p:extLst>
      <p:ext uri="{BB962C8B-B14F-4D97-AF65-F5344CB8AC3E}">
        <p14:creationId xmlns:p14="http://schemas.microsoft.com/office/powerpoint/2010/main" val="184009781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F12CB073-11E3-AB8B-4B85-F226551144EF}"/>
              </a:ext>
            </a:extLst>
          </p:cNvPr>
          <p:cNvSpPr>
            <a:spLocks noGrp="1"/>
          </p:cNvSpPr>
          <p:nvPr>
            <p:ph type="body" idx="1"/>
            <p:custDataLst>
              <p:tags r:id="rId1"/>
            </p:custDataLst>
          </p:nvPr>
        </p:nvSpPr>
        <p:spPr>
          <a:xfrm>
            <a:off x="685800" y="2892552"/>
            <a:ext cx="7772400" cy="1472184"/>
          </a:xfrm>
        </p:spPr>
        <p:txBody>
          <a:bodyPr/>
          <a:lstStyle/>
          <a:p>
            <a:r>
              <a:rPr lang="fr-CA" dirty="0">
                <a:latin typeface="Arial"/>
                <a:cs typeface="Arial"/>
              </a:rPr>
              <a:t>Tabagisme : les faits</a:t>
            </a:r>
            <a:endParaRPr lang="fr-CA" dirty="0"/>
          </a:p>
        </p:txBody>
      </p:sp>
      <p:sp>
        <p:nvSpPr>
          <p:cNvPr id="4" name="Espace réservé du numéro de diapositive 3">
            <a:extLst>
              <a:ext uri="{FF2B5EF4-FFF2-40B4-BE49-F238E27FC236}">
                <a16:creationId xmlns:a16="http://schemas.microsoft.com/office/drawing/2014/main" id="{766643DE-E7A7-1ECA-2E7A-B5A963D9C08D}"/>
              </a:ext>
            </a:extLst>
          </p:cNvPr>
          <p:cNvSpPr>
            <a:spLocks noGrp="1"/>
          </p:cNvSpPr>
          <p:nvPr>
            <p:ph type="sldNum" sz="quarter" idx="12"/>
            <p:custDataLst>
              <p:tags r:id="rId2"/>
            </p:custDataLst>
          </p:nvPr>
        </p:nvSpPr>
        <p:spPr/>
        <p:txBody>
          <a:bodyPr/>
          <a:lstStyle/>
          <a:p>
            <a:fld id="{E3D5E142-BA66-4577-AABD-3D3B043058E5}" type="slidenum">
              <a:rPr lang="fr-CA" smtClean="0"/>
              <a:t>13</a:t>
            </a:fld>
            <a:endParaRPr lang="fr-CA" dirty="0"/>
          </a:p>
        </p:txBody>
      </p:sp>
    </p:spTree>
    <p:extLst>
      <p:ext uri="{BB962C8B-B14F-4D97-AF65-F5344CB8AC3E}">
        <p14:creationId xmlns:p14="http://schemas.microsoft.com/office/powerpoint/2010/main" val="132565861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trash can full of cigarettes and a warning sign&#10;&#10;AI-generated content may be incorrect.">
            <a:extLst>
              <a:ext uri="{FF2B5EF4-FFF2-40B4-BE49-F238E27FC236}">
                <a16:creationId xmlns:a16="http://schemas.microsoft.com/office/drawing/2014/main" id="{CF497BEC-1BAC-1B1C-8D84-7DA1A9802A4C}"/>
              </a:ext>
            </a:extLst>
          </p:cNvPr>
          <p:cNvPicPr>
            <a:picLocks noChangeAspect="1"/>
          </p:cNvPicPr>
          <p:nvPr>
            <p:custDataLst>
              <p:tags r:id="rId1"/>
            </p:custDataLst>
          </p:nvPr>
        </p:nvPicPr>
        <p:blipFill>
          <a:blip r:embed="rId9" cstate="hqprint">
            <a:extLst>
              <a:ext uri="{28A0092B-C50C-407E-A947-70E740481C1C}">
                <a14:useLocalDpi xmlns:a14="http://schemas.microsoft.com/office/drawing/2010/main"/>
              </a:ext>
            </a:extLst>
          </a:blip>
          <a:stretch>
            <a:fillRect/>
          </a:stretch>
        </p:blipFill>
        <p:spPr>
          <a:xfrm>
            <a:off x="7095744" y="4527289"/>
            <a:ext cx="2011680" cy="1991509"/>
          </a:xfrm>
          <a:prstGeom prst="rect">
            <a:avLst/>
          </a:prstGeom>
        </p:spPr>
      </p:pic>
      <p:sp>
        <p:nvSpPr>
          <p:cNvPr id="9219" name="Content Placeholder 2"/>
          <p:cNvSpPr>
            <a:spLocks noGrp="1"/>
          </p:cNvSpPr>
          <p:nvPr>
            <p:ph idx="1"/>
            <p:custDataLst>
              <p:tags r:id="rId2"/>
            </p:custDataLst>
          </p:nvPr>
        </p:nvSpPr>
        <p:spPr>
          <a:xfrm>
            <a:off x="0" y="1086626"/>
            <a:ext cx="7682273" cy="5067920"/>
          </a:xfrm>
        </p:spPr>
        <p:txBody>
          <a:bodyPr vert="horz" lIns="91440" tIns="45720" rIns="91440" bIns="45720" rtlCol="0" anchor="t">
            <a:noAutofit/>
          </a:bodyPr>
          <a:lstStyle/>
          <a:p>
            <a:pPr>
              <a:spcAft>
                <a:spcPts val="600"/>
              </a:spcAft>
            </a:pPr>
            <a:r>
              <a:rPr lang="fr-CA" altLang="en-US" dirty="0">
                <a:latin typeface="Arial"/>
                <a:cs typeface="Arial"/>
              </a:rPr>
              <a:t>Première cause de maladies et de décès </a:t>
            </a:r>
            <a:r>
              <a:rPr lang="fr-CA" altLang="en-US" dirty="0"/>
              <a:t>évitables au Canada</a:t>
            </a:r>
          </a:p>
          <a:p>
            <a:pPr>
              <a:spcAft>
                <a:spcPts val="600"/>
              </a:spcAft>
            </a:pPr>
            <a:r>
              <a:rPr lang="fr-CA" altLang="en-US" dirty="0"/>
              <a:t>Augmente le risque de cancers, de maladies </a:t>
            </a:r>
            <a:r>
              <a:rPr lang="fr-CA" altLang="en-US" dirty="0">
                <a:latin typeface="Arial"/>
                <a:cs typeface="Arial"/>
              </a:rPr>
              <a:t>pulmonaires, de cardiopathies, d’AVC, et d’autres affections</a:t>
            </a:r>
          </a:p>
          <a:p>
            <a:pPr>
              <a:spcAft>
                <a:spcPts val="600"/>
              </a:spcAft>
            </a:pPr>
            <a:r>
              <a:rPr lang="fr-CA" altLang="en-US" dirty="0">
                <a:latin typeface="Arial"/>
                <a:cs typeface="Arial"/>
              </a:rPr>
              <a:t>Contient plus de 7 000 substances chimiques et 70 carcinogènes</a:t>
            </a:r>
            <a:endParaRPr lang="fr-CA" dirty="0">
              <a:solidFill>
                <a:srgbClr val="000000"/>
              </a:solidFill>
              <a:latin typeface="Arial"/>
              <a:cs typeface="Arial"/>
            </a:endParaRPr>
          </a:p>
          <a:p>
            <a:r>
              <a:rPr lang="fr-CA" dirty="0">
                <a:solidFill>
                  <a:srgbClr val="000000"/>
                </a:solidFill>
                <a:latin typeface="Arial"/>
                <a:cs typeface="Arial"/>
              </a:rPr>
              <a:t>La cessation tabagique demande souvent plusieurs tentatives</a:t>
            </a:r>
          </a:p>
          <a:p>
            <a:r>
              <a:rPr lang="fr-CA" dirty="0">
                <a:solidFill>
                  <a:srgbClr val="000000"/>
                </a:solidFill>
                <a:latin typeface="Arial"/>
                <a:cs typeface="Arial"/>
              </a:rPr>
              <a:t>Différentes interventions sont souvent nécessaires</a:t>
            </a:r>
          </a:p>
          <a:p>
            <a:r>
              <a:rPr lang="fr-CA" altLang="en-US" b="1" dirty="0">
                <a:solidFill>
                  <a:srgbClr val="EA552E"/>
                </a:solidFill>
                <a:latin typeface="Arial"/>
                <a:cs typeface="Arial"/>
              </a:rPr>
              <a:t>Crée une forte dépendance; il est difficile de cesser de fumer</a:t>
            </a:r>
          </a:p>
          <a:p>
            <a:pPr marL="0" indent="0">
              <a:spcAft>
                <a:spcPts val="600"/>
              </a:spcAft>
              <a:buNone/>
            </a:pPr>
            <a:endParaRPr lang="fr-CA" dirty="0"/>
          </a:p>
        </p:txBody>
      </p:sp>
      <p:sp>
        <p:nvSpPr>
          <p:cNvPr id="5" name="Title 1">
            <a:extLst>
              <a:ext uri="{FF2B5EF4-FFF2-40B4-BE49-F238E27FC236}">
                <a16:creationId xmlns:a16="http://schemas.microsoft.com/office/drawing/2014/main" id="{7FABB71B-59B4-F922-89A7-DBA051DADB25}"/>
              </a:ext>
            </a:extLst>
          </p:cNvPr>
          <p:cNvSpPr txBox="1"/>
          <p:nvPr>
            <p:custDataLst>
              <p:tags r:id="rId3"/>
            </p:custDataLst>
          </p:nvPr>
        </p:nvSpPr>
        <p:spPr>
          <a:xfrm>
            <a:off x="481659" y="209232"/>
            <a:ext cx="5030906" cy="123114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fr-CA" sz="3200" dirty="0">
                <a:solidFill>
                  <a:schemeClr val="accent2"/>
                </a:solidFill>
                <a:latin typeface="Arial"/>
                <a:cs typeface="Arial"/>
              </a:rPr>
              <a:t>Le tabagisme</a:t>
            </a:r>
          </a:p>
        </p:txBody>
      </p:sp>
      <p:sp>
        <p:nvSpPr>
          <p:cNvPr id="4" name="Slide Number Placeholder 2">
            <a:extLst>
              <a:ext uri="{FF2B5EF4-FFF2-40B4-BE49-F238E27FC236}">
                <a16:creationId xmlns:a16="http://schemas.microsoft.com/office/drawing/2014/main" id="{15D07487-6BAD-CA14-D39F-0E8159FCA49D}"/>
              </a:ext>
            </a:extLst>
          </p:cNvPr>
          <p:cNvSpPr>
            <a:spLocks noGrp="1"/>
          </p:cNvSpPr>
          <p:nvPr>
            <p:ph type="sldNum" sz="quarter" idx="12"/>
            <p:custDataLst>
              <p:tags r:id="rId4"/>
            </p:custDataLst>
          </p:nvPr>
        </p:nvSpPr>
        <p:spPr>
          <a:xfrm>
            <a:off x="6553200" y="6264275"/>
            <a:ext cx="2133600" cy="365125"/>
          </a:xfrm>
        </p:spPr>
        <p:txBody>
          <a:bodyPr/>
          <a:lstStyle/>
          <a:p>
            <a:fld id="{E3D5E142-BA66-4577-AABD-3D3B043058E5}" type="slidenum">
              <a:rPr lang="fr-CA" smtClean="0"/>
              <a:t>14</a:t>
            </a:fld>
            <a:endParaRPr lang="fr-CA" dirty="0"/>
          </a:p>
        </p:txBody>
      </p:sp>
      <p:cxnSp>
        <p:nvCxnSpPr>
          <p:cNvPr id="6" name="Straight Connector 5">
            <a:extLst>
              <a:ext uri="{FF2B5EF4-FFF2-40B4-BE49-F238E27FC236}">
                <a16:creationId xmlns:a16="http://schemas.microsoft.com/office/drawing/2014/main" id="{C2C3368F-4DDC-596C-31C0-6D71C4874B98}"/>
              </a:ext>
            </a:extLst>
          </p:cNvPr>
          <p:cNvCxnSpPr/>
          <p:nvPr>
            <p:custDataLst>
              <p:tags r:id="rId5"/>
            </p:custDataLst>
          </p:nvPr>
        </p:nvCxnSpPr>
        <p:spPr>
          <a:xfrm>
            <a:off x="306738" y="3171354"/>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40BB313-6AC1-9147-D801-4BA571BCBAD4}"/>
              </a:ext>
            </a:extLst>
          </p:cNvPr>
          <p:cNvCxnSpPr/>
          <p:nvPr>
            <p:custDataLst>
              <p:tags r:id="rId6"/>
            </p:custDataLst>
          </p:nvPr>
        </p:nvCxnSpPr>
        <p:spPr>
          <a:xfrm>
            <a:off x="306738" y="4099608"/>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448051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27522-CE0D-C9A4-5982-E30DDEFC1828}"/>
            </a:ext>
          </a:extLst>
        </p:cNvPr>
        <p:cNvGrpSpPr/>
        <p:nvPr/>
      </p:nvGrpSpPr>
      <p:grpSpPr>
        <a:xfrm>
          <a:off x="0" y="0"/>
          <a:ext cx="0" cy="0"/>
          <a:chOff x="0" y="0"/>
          <a:chExt cx="0" cy="0"/>
        </a:xfrm>
      </p:grpSpPr>
      <p:sp>
        <p:nvSpPr>
          <p:cNvPr id="9219" name="Content Placeholder 2">
            <a:extLst>
              <a:ext uri="{FF2B5EF4-FFF2-40B4-BE49-F238E27FC236}">
                <a16:creationId xmlns:a16="http://schemas.microsoft.com/office/drawing/2014/main" id="{182B54A7-3158-AE51-CD9E-5EB9AEBD2F95}"/>
              </a:ext>
            </a:extLst>
          </p:cNvPr>
          <p:cNvSpPr>
            <a:spLocks noGrp="1"/>
          </p:cNvSpPr>
          <p:nvPr>
            <p:ph idx="1"/>
            <p:custDataLst>
              <p:tags r:id="rId1"/>
            </p:custDataLst>
          </p:nvPr>
        </p:nvSpPr>
        <p:spPr>
          <a:xfrm>
            <a:off x="527176" y="1716323"/>
            <a:ext cx="8061131" cy="516971"/>
          </a:xfrm>
        </p:spPr>
        <p:txBody>
          <a:bodyPr vert="horz" lIns="91440" tIns="45720" rIns="91440" bIns="45720" rtlCol="0" anchor="t">
            <a:noAutofit/>
          </a:bodyPr>
          <a:lstStyle/>
          <a:p>
            <a:pPr marL="0" indent="0" algn="ctr">
              <a:spcAft>
                <a:spcPts val="600"/>
              </a:spcAft>
              <a:buNone/>
            </a:pPr>
            <a:r>
              <a:rPr lang="fr-CA" sz="3200" dirty="0">
                <a:latin typeface="Arial"/>
                <a:cs typeface="Arial"/>
              </a:rPr>
              <a:t>2022 : 11 % des Canadiens âgés de 15 ans ou plus fument</a:t>
            </a:r>
            <a:endParaRPr lang="fr-CA" sz="3200" dirty="0"/>
          </a:p>
          <a:p>
            <a:pPr marL="0" indent="0">
              <a:spcAft>
                <a:spcPts val="600"/>
              </a:spcAft>
              <a:buNone/>
            </a:pPr>
            <a:endParaRPr lang="fr-CA" altLang="en-US" sz="2000" dirty="0"/>
          </a:p>
          <a:p>
            <a:pPr>
              <a:spcAft>
                <a:spcPts val="600"/>
              </a:spcAft>
            </a:pPr>
            <a:endParaRPr lang="fr-CA" altLang="en-US" sz="2000" dirty="0"/>
          </a:p>
          <a:p>
            <a:pPr marL="0" indent="0">
              <a:spcAft>
                <a:spcPts val="600"/>
              </a:spcAft>
              <a:buNone/>
            </a:pPr>
            <a:endParaRPr lang="fr-CA" altLang="en-US" sz="2000" dirty="0"/>
          </a:p>
          <a:p>
            <a:pPr marL="0" indent="0">
              <a:spcAft>
                <a:spcPts val="600"/>
              </a:spcAft>
              <a:buNone/>
            </a:pPr>
            <a:endParaRPr lang="fr-CA" sz="2000" dirty="0"/>
          </a:p>
        </p:txBody>
      </p:sp>
      <p:sp>
        <p:nvSpPr>
          <p:cNvPr id="6" name="Content Placeholder 2">
            <a:extLst>
              <a:ext uri="{FF2B5EF4-FFF2-40B4-BE49-F238E27FC236}">
                <a16:creationId xmlns:a16="http://schemas.microsoft.com/office/drawing/2014/main" id="{CA55E794-6164-D259-A2C3-E3B3336B974B}"/>
              </a:ext>
            </a:extLst>
          </p:cNvPr>
          <p:cNvSpPr txBox="1"/>
          <p:nvPr>
            <p:custDataLst>
              <p:tags r:id="rId2"/>
            </p:custDataLst>
          </p:nvPr>
        </p:nvSpPr>
        <p:spPr>
          <a:xfrm>
            <a:off x="1001949" y="4464646"/>
            <a:ext cx="3091276" cy="828445"/>
          </a:xfrm>
          <a:prstGeom prst="rect">
            <a:avLst/>
          </a:prstGeom>
        </p:spPr>
        <p:txBody>
          <a:bodyPr vert="horz" lIns="91440" tIns="45720" rIns="91440" bIns="45720" rtlCol="0" anchor="t">
            <a:noAutofit/>
          </a:bodyPr>
          <a:lstStyle>
            <a:defPPr>
              <a:defRPr lang="en-US"/>
            </a:defPPr>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600"/>
              </a:spcAft>
            </a:pPr>
            <a:r>
              <a:rPr lang="fr-CA" dirty="0">
                <a:latin typeface="Arial"/>
                <a:cs typeface="Arial"/>
              </a:rPr>
              <a:t>13 % des hommes</a:t>
            </a:r>
          </a:p>
          <a:p>
            <a:pPr>
              <a:spcAft>
                <a:spcPts val="600"/>
              </a:spcAft>
            </a:pPr>
            <a:r>
              <a:rPr lang="fr-CA" dirty="0">
                <a:latin typeface="Arial"/>
                <a:cs typeface="Arial"/>
              </a:rPr>
              <a:t>9 % des femmes</a:t>
            </a:r>
            <a:endParaRPr lang="fr-CA" dirty="0"/>
          </a:p>
          <a:p>
            <a:pPr>
              <a:spcAft>
                <a:spcPts val="600"/>
              </a:spcAft>
            </a:pPr>
            <a:endParaRPr lang="fr-CA" altLang="en-US" dirty="0"/>
          </a:p>
          <a:p>
            <a:pPr>
              <a:spcAft>
                <a:spcPts val="600"/>
              </a:spcAft>
            </a:pPr>
            <a:endParaRPr lang="fr-CA" altLang="en-US" dirty="0"/>
          </a:p>
          <a:p>
            <a:pPr marL="0" indent="0">
              <a:spcAft>
                <a:spcPts val="600"/>
              </a:spcAft>
              <a:buNone/>
            </a:pPr>
            <a:endParaRPr lang="fr-CA" dirty="0"/>
          </a:p>
        </p:txBody>
      </p:sp>
      <p:sp>
        <p:nvSpPr>
          <p:cNvPr id="7" name="Content Placeholder 2">
            <a:extLst>
              <a:ext uri="{FF2B5EF4-FFF2-40B4-BE49-F238E27FC236}">
                <a16:creationId xmlns:a16="http://schemas.microsoft.com/office/drawing/2014/main" id="{5C71AB75-DE1F-A371-86CC-0BA48101AD2B}"/>
              </a:ext>
            </a:extLst>
          </p:cNvPr>
          <p:cNvSpPr txBox="1"/>
          <p:nvPr>
            <p:custDataLst>
              <p:tags r:id="rId3"/>
            </p:custDataLst>
          </p:nvPr>
        </p:nvSpPr>
        <p:spPr>
          <a:xfrm>
            <a:off x="5302061" y="4464646"/>
            <a:ext cx="2873611" cy="828445"/>
          </a:xfrm>
          <a:prstGeom prst="rect">
            <a:avLst/>
          </a:prstGeom>
        </p:spPr>
        <p:txBody>
          <a:bodyPr vert="horz" lIns="91440" tIns="45720" rIns="91440" bIns="45720" rtlCol="0" anchor="t">
            <a:noAutofit/>
          </a:bodyPr>
          <a:lstStyle>
            <a:defPPr>
              <a:defRPr lang="en-US"/>
            </a:defPPr>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600"/>
              </a:spcAft>
            </a:pPr>
            <a:r>
              <a:rPr lang="fr-CA" altLang="en-US" dirty="0">
                <a:latin typeface="Arial"/>
                <a:cs typeface="Arial"/>
              </a:rPr>
              <a:t>75 % fument quotidiennement</a:t>
            </a:r>
            <a:endParaRPr lang="fr-CA" dirty="0"/>
          </a:p>
          <a:p>
            <a:pPr>
              <a:spcAft>
                <a:spcPts val="600"/>
              </a:spcAft>
            </a:pPr>
            <a:endParaRPr lang="fr-CA" altLang="en-US" sz="2000" dirty="0"/>
          </a:p>
          <a:p>
            <a:pPr marL="0" indent="0">
              <a:spcAft>
                <a:spcPts val="600"/>
              </a:spcAft>
              <a:buNone/>
            </a:pPr>
            <a:endParaRPr lang="fr-CA" sz="2000" dirty="0"/>
          </a:p>
        </p:txBody>
      </p:sp>
      <p:cxnSp>
        <p:nvCxnSpPr>
          <p:cNvPr id="10" name="Straight Arrow Connector 9">
            <a:extLst>
              <a:ext uri="{FF2B5EF4-FFF2-40B4-BE49-F238E27FC236}">
                <a16:creationId xmlns:a16="http://schemas.microsoft.com/office/drawing/2014/main" id="{DBD95956-297B-2A69-19DF-69E551F5AEAC}"/>
              </a:ext>
            </a:extLst>
          </p:cNvPr>
          <p:cNvCxnSpPr>
            <a:cxnSpLocks/>
          </p:cNvCxnSpPr>
          <p:nvPr>
            <p:custDataLst>
              <p:tags r:id="rId4"/>
            </p:custDataLst>
          </p:nvPr>
        </p:nvCxnSpPr>
        <p:spPr>
          <a:xfrm>
            <a:off x="4557741" y="2983832"/>
            <a:ext cx="1" cy="2190421"/>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99D8363C-0B7E-02C6-3DF4-1A814F8B6E10}"/>
              </a:ext>
            </a:extLst>
          </p:cNvPr>
          <p:cNvSpPr>
            <a:spLocks noGrp="1"/>
          </p:cNvSpPr>
          <p:nvPr>
            <p:ph type="sldNum" sz="quarter" idx="12"/>
            <p:custDataLst>
              <p:tags r:id="rId5"/>
            </p:custDataLst>
          </p:nvPr>
        </p:nvSpPr>
        <p:spPr>
          <a:xfrm>
            <a:off x="6553200" y="6264275"/>
            <a:ext cx="2133600" cy="365125"/>
          </a:xfrm>
        </p:spPr>
        <p:txBody>
          <a:bodyPr/>
          <a:lstStyle/>
          <a:p>
            <a:fld id="{E3D5E142-BA66-4577-AABD-3D3B043058E5}" type="slidenum">
              <a:rPr lang="fr-CA" smtClean="0"/>
              <a:t>15</a:t>
            </a:fld>
            <a:endParaRPr lang="fr-CA" dirty="0"/>
          </a:p>
        </p:txBody>
      </p:sp>
      <p:sp>
        <p:nvSpPr>
          <p:cNvPr id="2" name="TextBox 1">
            <a:extLst>
              <a:ext uri="{FF2B5EF4-FFF2-40B4-BE49-F238E27FC236}">
                <a16:creationId xmlns:a16="http://schemas.microsoft.com/office/drawing/2014/main" id="{57828403-065E-D553-F1AB-8C60FE04288F}"/>
              </a:ext>
            </a:extLst>
          </p:cNvPr>
          <p:cNvSpPr txBox="1"/>
          <p:nvPr>
            <p:custDataLst>
              <p:tags r:id="rId6"/>
            </p:custDataLst>
          </p:nvPr>
        </p:nvSpPr>
        <p:spPr>
          <a:xfrm>
            <a:off x="383585" y="5706571"/>
            <a:ext cx="8632719" cy="400110"/>
          </a:xfrm>
          <a:prstGeom prst="rect">
            <a:avLst/>
          </a:prstGeom>
          <a:noFill/>
        </p:spPr>
        <p:txBody>
          <a:bodyPr wrap="square" lIns="91440" tIns="45720" rIns="91440" bIns="45720" rtlCol="0" anchor="t">
            <a:spAutoFit/>
          </a:bodyPr>
          <a:lstStyle/>
          <a:p>
            <a:r>
              <a:rPr lang="fr-CA" sz="1000" dirty="0">
                <a:latin typeface="Arial"/>
                <a:cs typeface="Arial"/>
              </a:rPr>
              <a:t>Source : Enquête canadienne sur le tabac et la nicotine de 2022. Accessible ici : https://www.canada.ca/fr/sante-canada/services/enquete-canadienne-tabac-nicotine/sommaire-2022.html</a:t>
            </a:r>
          </a:p>
        </p:txBody>
      </p:sp>
      <p:grpSp>
        <p:nvGrpSpPr>
          <p:cNvPr id="13" name="Group 12">
            <a:extLst>
              <a:ext uri="{FF2B5EF4-FFF2-40B4-BE49-F238E27FC236}">
                <a16:creationId xmlns:a16="http://schemas.microsoft.com/office/drawing/2014/main" id="{786B78E3-6EF6-A5FF-2E99-7A3059726857}"/>
              </a:ext>
            </a:extLst>
          </p:cNvPr>
          <p:cNvGrpSpPr/>
          <p:nvPr>
            <p:custDataLst>
              <p:tags r:id="rId7"/>
            </p:custDataLst>
          </p:nvPr>
        </p:nvGrpSpPr>
        <p:grpSpPr>
          <a:xfrm>
            <a:off x="6087676" y="3100506"/>
            <a:ext cx="1303726" cy="1258904"/>
            <a:chOff x="6555121" y="3055682"/>
            <a:chExt cx="1438196" cy="1361357"/>
          </a:xfrm>
        </p:grpSpPr>
        <p:pic>
          <p:nvPicPr>
            <p:cNvPr id="4" name="Graphic 3">
              <a:extLst>
                <a:ext uri="{FF2B5EF4-FFF2-40B4-BE49-F238E27FC236}">
                  <a16:creationId xmlns:a16="http://schemas.microsoft.com/office/drawing/2014/main" id="{50FAC199-8ACC-E825-D00A-E8FD98931E63}"/>
                </a:ext>
              </a:extLst>
            </p:cNvPr>
            <p:cNvPicPr>
              <a:picLocks noChangeAspect="1"/>
            </p:cNvPicPr>
            <p:nvPr/>
          </p:nvPicPr>
          <p:blipFill>
            <a:blip r:embed="rId12" cstate="hqprint">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555121" y="3055682"/>
              <a:ext cx="1150045" cy="1137239"/>
            </a:xfrm>
            <a:prstGeom prst="rect">
              <a:avLst/>
            </a:prstGeom>
          </p:spPr>
        </p:pic>
        <p:pic>
          <p:nvPicPr>
            <p:cNvPr id="12" name="Graphic 11">
              <a:extLst>
                <a:ext uri="{FF2B5EF4-FFF2-40B4-BE49-F238E27FC236}">
                  <a16:creationId xmlns:a16="http://schemas.microsoft.com/office/drawing/2014/main" id="{B351CA70-F9EA-7A2F-A1EC-739E350C073F}"/>
                </a:ext>
              </a:extLst>
            </p:cNvPr>
            <p:cNvPicPr>
              <a:picLocks noChangeAspect="1"/>
            </p:cNvPicPr>
            <p:nvPr/>
          </p:nvPicPr>
          <p:blipFill>
            <a:blip r:embed="rId14" cstate="hqprint">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7259491" y="3715230"/>
              <a:ext cx="733826" cy="701809"/>
            </a:xfrm>
            <a:prstGeom prst="rect">
              <a:avLst/>
            </a:prstGeom>
          </p:spPr>
        </p:pic>
      </p:grpSp>
      <p:pic>
        <p:nvPicPr>
          <p:cNvPr id="14" name="Graphic 13">
            <a:extLst>
              <a:ext uri="{FF2B5EF4-FFF2-40B4-BE49-F238E27FC236}">
                <a16:creationId xmlns:a16="http://schemas.microsoft.com/office/drawing/2014/main" id="{41BFD518-47D1-55BB-1503-ECA4DE4F55BC}"/>
              </a:ext>
            </a:extLst>
          </p:cNvPr>
          <p:cNvPicPr>
            <a:picLocks noChangeAspect="1"/>
          </p:cNvPicPr>
          <p:nvPr>
            <p:custDataLst>
              <p:tags r:id="rId8"/>
            </p:custDataLst>
          </p:nvPr>
        </p:nvPicPr>
        <p:blipFill>
          <a:blip r:embed="rId16" cstate="hqprint">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694970" y="3087700"/>
            <a:ext cx="1284515" cy="1271708"/>
          </a:xfrm>
          <a:prstGeom prst="rect">
            <a:avLst/>
          </a:prstGeom>
        </p:spPr>
      </p:pic>
      <p:sp>
        <p:nvSpPr>
          <p:cNvPr id="8" name="Title 1">
            <a:extLst>
              <a:ext uri="{FF2B5EF4-FFF2-40B4-BE49-F238E27FC236}">
                <a16:creationId xmlns:a16="http://schemas.microsoft.com/office/drawing/2014/main" id="{C030B9FC-0657-DD74-95F3-C002F772F961}"/>
              </a:ext>
            </a:extLst>
          </p:cNvPr>
          <p:cNvSpPr txBox="1"/>
          <p:nvPr>
            <p:custDataLst>
              <p:tags r:id="rId9"/>
            </p:custDataLst>
          </p:nvPr>
        </p:nvSpPr>
        <p:spPr>
          <a:xfrm>
            <a:off x="481659" y="209232"/>
            <a:ext cx="5030906" cy="123114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fr-CA" sz="3200" dirty="0">
                <a:solidFill>
                  <a:schemeClr val="accent2"/>
                </a:solidFill>
                <a:latin typeface="Arial"/>
                <a:cs typeface="Arial"/>
              </a:rPr>
              <a:t>Qui fume?</a:t>
            </a:r>
          </a:p>
        </p:txBody>
      </p:sp>
    </p:spTree>
    <p:extLst>
      <p:ext uri="{BB962C8B-B14F-4D97-AF65-F5344CB8AC3E}">
        <p14:creationId xmlns:p14="http://schemas.microsoft.com/office/powerpoint/2010/main" val="134799516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custDataLst>
              <p:tags r:id="rId1"/>
            </p:custDataLst>
          </p:nvPr>
        </p:nvSpPr>
        <p:spPr>
          <a:xfrm>
            <a:off x="457200" y="1668473"/>
            <a:ext cx="6667370" cy="4314952"/>
          </a:xfrm>
        </p:spPr>
        <p:txBody>
          <a:bodyPr vert="horz" lIns="91440" tIns="45720" rIns="91440" bIns="45720" rtlCol="0" anchor="t">
            <a:noAutofit/>
          </a:bodyPr>
          <a:lstStyle/>
          <a:p>
            <a:pPr>
              <a:spcAft>
                <a:spcPts val="600"/>
              </a:spcAft>
            </a:pPr>
            <a:r>
              <a:rPr lang="fr-CA" altLang="en-US" dirty="0">
                <a:latin typeface="Arial"/>
                <a:cs typeface="Arial"/>
              </a:rPr>
              <a:t>Personnes célibataires, séparées, divorcées ou veuves</a:t>
            </a:r>
          </a:p>
          <a:p>
            <a:pPr>
              <a:spcAft>
                <a:spcPts val="600"/>
              </a:spcAft>
            </a:pPr>
            <a:r>
              <a:rPr lang="fr-CA" altLang="en-US" dirty="0">
                <a:latin typeface="Arial"/>
                <a:cs typeface="Arial"/>
              </a:rPr>
              <a:t>Personnes homosexuelles ou bisexuelles</a:t>
            </a:r>
          </a:p>
          <a:p>
            <a:pPr>
              <a:spcAft>
                <a:spcPts val="600"/>
              </a:spcAft>
            </a:pPr>
            <a:r>
              <a:rPr lang="fr-CA" altLang="en-US" dirty="0">
                <a:latin typeface="Arial"/>
                <a:cs typeface="Arial"/>
              </a:rPr>
              <a:t>Premières Nations, Inuits ou Métis</a:t>
            </a:r>
          </a:p>
          <a:p>
            <a:pPr>
              <a:spcAft>
                <a:spcPts val="600"/>
              </a:spcAft>
            </a:pPr>
            <a:r>
              <a:rPr lang="fr-CA" altLang="en-US" dirty="0">
                <a:latin typeface="Arial"/>
                <a:cs typeface="Arial"/>
              </a:rPr>
              <a:t>Faible niveau d’éducation</a:t>
            </a:r>
          </a:p>
          <a:p>
            <a:pPr>
              <a:spcAft>
                <a:spcPts val="600"/>
              </a:spcAft>
            </a:pPr>
            <a:r>
              <a:rPr lang="fr-CA" altLang="en-US" dirty="0">
                <a:latin typeface="Arial"/>
                <a:cs typeface="Arial"/>
              </a:rPr>
              <a:t>Travailleurs dont l’emploi ne nécessite pas de formation ou de niveau de scolarité particulier</a:t>
            </a:r>
          </a:p>
          <a:p>
            <a:pPr>
              <a:spcAft>
                <a:spcPts val="600"/>
              </a:spcAft>
            </a:pPr>
            <a:r>
              <a:rPr lang="fr-CA" altLang="en-US" dirty="0">
                <a:latin typeface="Arial"/>
                <a:cs typeface="Arial"/>
              </a:rPr>
              <a:t>Troubles de santé mentale</a:t>
            </a:r>
          </a:p>
          <a:p>
            <a:pPr>
              <a:spcAft>
                <a:spcPts val="600"/>
              </a:spcAft>
            </a:pPr>
            <a:r>
              <a:rPr lang="fr-CA" altLang="en-US" dirty="0">
                <a:latin typeface="Arial"/>
                <a:cs typeface="Arial"/>
              </a:rPr>
              <a:t>Troubles d’usage de substances</a:t>
            </a:r>
          </a:p>
          <a:p>
            <a:pPr>
              <a:spcAft>
                <a:spcPts val="600"/>
              </a:spcAft>
            </a:pPr>
            <a:endParaRPr lang="fr-CA" altLang="en-US" dirty="0">
              <a:latin typeface="Arial"/>
              <a:cs typeface="Arial"/>
            </a:endParaRPr>
          </a:p>
          <a:p>
            <a:pPr>
              <a:spcAft>
                <a:spcPts val="600"/>
              </a:spcAft>
            </a:pPr>
            <a:endParaRPr lang="fr-CA" altLang="en-US" dirty="0">
              <a:latin typeface="Arial"/>
              <a:cs typeface="Arial"/>
            </a:endParaRPr>
          </a:p>
          <a:p>
            <a:pPr lvl="1">
              <a:spcAft>
                <a:spcPts val="600"/>
              </a:spcAft>
            </a:pPr>
            <a:endParaRPr lang="fr-CA" altLang="en-US" sz="2400" dirty="0"/>
          </a:p>
          <a:p>
            <a:pPr marL="0" indent="0">
              <a:spcAft>
                <a:spcPts val="600"/>
              </a:spcAft>
              <a:buNone/>
            </a:pPr>
            <a:endParaRPr lang="fr-CA" dirty="0"/>
          </a:p>
        </p:txBody>
      </p:sp>
      <p:sp>
        <p:nvSpPr>
          <p:cNvPr id="8" name="Title 1">
            <a:extLst>
              <a:ext uri="{FF2B5EF4-FFF2-40B4-BE49-F238E27FC236}">
                <a16:creationId xmlns:a16="http://schemas.microsoft.com/office/drawing/2014/main" id="{1A8CF064-AED0-DB87-108E-25C7CBEF1FC1}"/>
              </a:ext>
            </a:extLst>
          </p:cNvPr>
          <p:cNvSpPr txBox="1"/>
          <p:nvPr>
            <p:custDataLst>
              <p:tags r:id="rId2"/>
            </p:custDataLst>
          </p:nvPr>
        </p:nvSpPr>
        <p:spPr>
          <a:xfrm>
            <a:off x="457200" y="550459"/>
            <a:ext cx="8224991" cy="116456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fr-CA" sz="3200" dirty="0">
                <a:solidFill>
                  <a:schemeClr val="accent2"/>
                </a:solidFill>
                <a:latin typeface="Arial"/>
                <a:cs typeface="Arial"/>
              </a:rPr>
              <a:t>Personnes et groupes qui présentent des taux de tabagisme plus élevés</a:t>
            </a:r>
          </a:p>
        </p:txBody>
      </p:sp>
      <p:sp>
        <p:nvSpPr>
          <p:cNvPr id="4" name="Slide Number Placeholder 2">
            <a:extLst>
              <a:ext uri="{FF2B5EF4-FFF2-40B4-BE49-F238E27FC236}">
                <a16:creationId xmlns:a16="http://schemas.microsoft.com/office/drawing/2014/main" id="{0680FF27-8065-95DD-B50A-7E93E0C7C5F0}"/>
              </a:ext>
            </a:extLst>
          </p:cNvPr>
          <p:cNvSpPr>
            <a:spLocks noGrp="1"/>
          </p:cNvSpPr>
          <p:nvPr>
            <p:ph type="sldNum" sz="quarter" idx="12"/>
            <p:custDataLst>
              <p:tags r:id="rId3"/>
            </p:custDataLst>
          </p:nvPr>
        </p:nvSpPr>
        <p:spPr>
          <a:xfrm>
            <a:off x="6553200" y="6264275"/>
            <a:ext cx="2133600" cy="365125"/>
          </a:xfrm>
        </p:spPr>
        <p:txBody>
          <a:bodyPr/>
          <a:lstStyle/>
          <a:p>
            <a:fld id="{E3D5E142-BA66-4577-AABD-3D3B043058E5}" type="slidenum">
              <a:rPr lang="fr-CA" smtClean="0"/>
              <a:t>16</a:t>
            </a:fld>
            <a:endParaRPr lang="fr-CA" dirty="0"/>
          </a:p>
        </p:txBody>
      </p:sp>
      <p:pic>
        <p:nvPicPr>
          <p:cNvPr id="2" name="Picture 1" descr="A group of people standing together&#10;&#10;AI-generated content may be incorrect.">
            <a:extLst>
              <a:ext uri="{FF2B5EF4-FFF2-40B4-BE49-F238E27FC236}">
                <a16:creationId xmlns:a16="http://schemas.microsoft.com/office/drawing/2014/main" id="{00E09C34-7D75-83FE-1877-3FBA357378C0}"/>
              </a:ext>
            </a:extLst>
          </p:cNvPr>
          <p:cNvPicPr>
            <a:picLocks noChangeAspect="1"/>
          </p:cNvPicPr>
          <p:nvPr>
            <p:custDataLst>
              <p:tags r:id="rId4"/>
            </p:custDataLst>
          </p:nvPr>
        </p:nvPicPr>
        <p:blipFill>
          <a:blip r:embed="rId7" cstate="hq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6210300" y="3814762"/>
            <a:ext cx="2814638" cy="2814638"/>
          </a:xfrm>
          <a:prstGeom prst="rect">
            <a:avLst/>
          </a:prstGeom>
        </p:spPr>
      </p:pic>
    </p:spTree>
    <p:extLst>
      <p:ext uri="{BB962C8B-B14F-4D97-AF65-F5344CB8AC3E}">
        <p14:creationId xmlns:p14="http://schemas.microsoft.com/office/powerpoint/2010/main" val="264660143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custDataLst>
              <p:tags r:id="rId1"/>
            </p:custDataLst>
          </p:nvPr>
        </p:nvSpPr>
        <p:spPr>
          <a:xfrm>
            <a:off x="721899" y="2073700"/>
            <a:ext cx="7646246" cy="2273129"/>
          </a:xfrm>
        </p:spPr>
        <p:txBody>
          <a:bodyPr vert="horz" lIns="91440" tIns="45720" rIns="91440" bIns="45720" rtlCol="0" anchor="t">
            <a:noAutofit/>
          </a:bodyPr>
          <a:lstStyle/>
          <a:p>
            <a:pPr marL="539750" indent="-539750" fontAlgn="ctr">
              <a:spcBef>
                <a:spcPct val="0"/>
              </a:spcBef>
              <a:spcAft>
                <a:spcPts val="3000"/>
              </a:spcAft>
              <a:buSzPct val="200000"/>
              <a:buBlip>
                <a:blip r:embed="rId8">
                  <a:extLst>
                    <a:ext uri="{96DAC541-7B7A-43D3-8B79-37D633B846F1}">
                      <asvg:svgBlip xmlns:asvg="http://schemas.microsoft.com/office/drawing/2016/SVG/main" r:embed="rId9"/>
                    </a:ext>
                  </a:extLst>
                </a:blip>
              </a:buBlip>
            </a:pPr>
            <a:r>
              <a:rPr lang="fr-CA" dirty="0">
                <a:latin typeface="Arial"/>
                <a:cs typeface="Arial"/>
              </a:rPr>
              <a:t>Améliore la santé et accroît l’espérance de vie</a:t>
            </a:r>
            <a:endParaRPr lang="fr-FR" dirty="0"/>
          </a:p>
          <a:p>
            <a:pPr marL="539750" indent="-539750" fontAlgn="ctr">
              <a:spcBef>
                <a:spcPct val="0"/>
              </a:spcBef>
              <a:spcAft>
                <a:spcPts val="3000"/>
              </a:spcAft>
              <a:buSzPct val="200000"/>
              <a:buBlip>
                <a:blip r:embed="rId8">
                  <a:extLst>
                    <a:ext uri="{96DAC541-7B7A-43D3-8B79-37D633B846F1}">
                      <asvg:svgBlip xmlns:asvg="http://schemas.microsoft.com/office/drawing/2016/SVG/main" r:embed="rId9"/>
                    </a:ext>
                  </a:extLst>
                </a:blip>
              </a:buBlip>
            </a:pPr>
            <a:r>
              <a:rPr lang="fr-CA" dirty="0">
                <a:latin typeface="Arial"/>
                <a:cs typeface="Arial"/>
              </a:rPr>
              <a:t>Améliore la santé mentale et la qualité de vie</a:t>
            </a:r>
          </a:p>
          <a:p>
            <a:pPr marL="539750" indent="-539750" fontAlgn="ctr">
              <a:spcBef>
                <a:spcPct val="0"/>
              </a:spcBef>
              <a:spcAft>
                <a:spcPts val="3000"/>
              </a:spcAft>
              <a:buSzPct val="200000"/>
              <a:buBlip>
                <a:blip r:embed="rId8">
                  <a:extLst>
                    <a:ext uri="{96DAC541-7B7A-43D3-8B79-37D633B846F1}">
                      <asvg:svgBlip xmlns:asvg="http://schemas.microsoft.com/office/drawing/2016/SVG/main" r:embed="rId9"/>
                    </a:ext>
                  </a:extLst>
                </a:blip>
              </a:buBlip>
            </a:pPr>
            <a:r>
              <a:rPr lang="fr-CA" dirty="0">
                <a:latin typeface="Arial"/>
                <a:cs typeface="Arial"/>
              </a:rPr>
              <a:t>Réduit le risque de cardiopathies, d’AVC et de cancer</a:t>
            </a:r>
            <a:endParaRPr lang="fr-CA" altLang="en-US" dirty="0">
              <a:latin typeface="Arial"/>
              <a:cs typeface="Arial"/>
            </a:endParaRPr>
          </a:p>
        </p:txBody>
      </p:sp>
      <p:sp>
        <p:nvSpPr>
          <p:cNvPr id="4" name="Title 1">
            <a:extLst>
              <a:ext uri="{FF2B5EF4-FFF2-40B4-BE49-F238E27FC236}">
                <a16:creationId xmlns:a16="http://schemas.microsoft.com/office/drawing/2014/main" id="{C43E2B46-1549-721B-8314-AB4A3411E286}"/>
              </a:ext>
            </a:extLst>
          </p:cNvPr>
          <p:cNvSpPr txBox="1"/>
          <p:nvPr>
            <p:custDataLst>
              <p:tags r:id="rId2"/>
            </p:custDataLst>
          </p:nvPr>
        </p:nvSpPr>
        <p:spPr>
          <a:xfrm>
            <a:off x="457200" y="550459"/>
            <a:ext cx="5030906" cy="123114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fr-CA" sz="3200" dirty="0">
                <a:solidFill>
                  <a:schemeClr val="accent2"/>
                </a:solidFill>
                <a:latin typeface="Arial"/>
                <a:cs typeface="Arial"/>
              </a:rPr>
              <a:t>Arrêter de fumer</a:t>
            </a:r>
          </a:p>
        </p:txBody>
      </p:sp>
      <p:sp>
        <p:nvSpPr>
          <p:cNvPr id="5" name="Slide Number Placeholder 2">
            <a:extLst>
              <a:ext uri="{FF2B5EF4-FFF2-40B4-BE49-F238E27FC236}">
                <a16:creationId xmlns:a16="http://schemas.microsoft.com/office/drawing/2014/main" id="{EE7AC764-7D25-9054-54C4-4D2F265BF95E}"/>
              </a:ext>
            </a:extLst>
          </p:cNvPr>
          <p:cNvSpPr>
            <a:spLocks noGrp="1"/>
          </p:cNvSpPr>
          <p:nvPr>
            <p:ph type="sldNum" sz="quarter" idx="12"/>
            <p:custDataLst>
              <p:tags r:id="rId3"/>
            </p:custDataLst>
          </p:nvPr>
        </p:nvSpPr>
        <p:spPr>
          <a:xfrm>
            <a:off x="6553200" y="6264275"/>
            <a:ext cx="2133600" cy="365125"/>
          </a:xfrm>
        </p:spPr>
        <p:txBody>
          <a:bodyPr/>
          <a:lstStyle/>
          <a:p>
            <a:fld id="{E3D5E142-BA66-4577-AABD-3D3B043058E5}" type="slidenum">
              <a:rPr lang="fr-CA" smtClean="0"/>
              <a:t>17</a:t>
            </a:fld>
            <a:endParaRPr lang="fr-CA" dirty="0"/>
          </a:p>
        </p:txBody>
      </p:sp>
      <p:sp>
        <p:nvSpPr>
          <p:cNvPr id="10" name="Content Placeholder 2">
            <a:extLst>
              <a:ext uri="{FF2B5EF4-FFF2-40B4-BE49-F238E27FC236}">
                <a16:creationId xmlns:a16="http://schemas.microsoft.com/office/drawing/2014/main" id="{14AEC58F-43BE-CAB3-791E-A3458A591BAC}"/>
              </a:ext>
            </a:extLst>
          </p:cNvPr>
          <p:cNvSpPr txBox="1"/>
          <p:nvPr>
            <p:custDataLst>
              <p:tags r:id="rId4"/>
            </p:custDataLst>
          </p:nvPr>
        </p:nvSpPr>
        <p:spPr>
          <a:xfrm>
            <a:off x="465908" y="4798423"/>
            <a:ext cx="6761181" cy="1040358"/>
          </a:xfrm>
          <a:prstGeom prst="rect">
            <a:avLst/>
          </a:prstGeom>
          <a:solidFill>
            <a:srgbClr val="E1F2FC"/>
          </a:solidFill>
          <a:ln>
            <a:solidFill>
              <a:schemeClr val="accent5">
                <a:lumMod val="60000"/>
                <a:lumOff val="40000"/>
              </a:schemeClr>
            </a:solidFill>
          </a:ln>
        </p:spPr>
        <p:txBody>
          <a:bodyPr vert="horz" lIns="137160" tIns="137160" rIns="137160" bIns="137160" rtlCol="0" anchor="ctr">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a:spcBef>
                <a:spcPct val="0"/>
              </a:spcBef>
              <a:buNone/>
            </a:pPr>
            <a:r>
              <a:rPr lang="fr-CA" dirty="0">
                <a:latin typeface="Arial"/>
                <a:ea typeface="Calibri"/>
                <a:cs typeface="Arial"/>
              </a:rPr>
              <a:t>Typiquement, les personnes qui fument essaieront d’arrêter plusieurs fois en recourant à différentes interventions</a:t>
            </a:r>
          </a:p>
        </p:txBody>
      </p:sp>
      <p:pic>
        <p:nvPicPr>
          <p:cNvPr id="3" name="Graphic 2">
            <a:extLst>
              <a:ext uri="{FF2B5EF4-FFF2-40B4-BE49-F238E27FC236}">
                <a16:creationId xmlns:a16="http://schemas.microsoft.com/office/drawing/2014/main" id="{BCD0A69E-C26E-B945-7A18-7966401C2457}"/>
              </a:ext>
            </a:extLst>
          </p:cNvPr>
          <p:cNvPicPr>
            <a:picLocks noChangeAspect="1"/>
          </p:cNvPicPr>
          <p:nvPr>
            <p:custDataLst>
              <p:tags r:id="rId5"/>
            </p:custDataLst>
          </p:nvPr>
        </p:nvPicPr>
        <p:blipFill>
          <a:blip r:embed="rId10">
            <a:extLst>
              <a:ext uri="{96DAC541-7B7A-43D3-8B79-37D633B846F1}">
                <asvg:svgBlip xmlns:asvg="http://schemas.microsoft.com/office/drawing/2016/SVG/main" r:embed="rId11"/>
              </a:ext>
            </a:extLst>
          </a:blip>
          <a:stretch>
            <a:fillRect/>
          </a:stretch>
        </p:blipFill>
        <p:spPr>
          <a:xfrm>
            <a:off x="6856079" y="4458019"/>
            <a:ext cx="1719944" cy="1719944"/>
          </a:xfrm>
          <a:prstGeom prst="rect">
            <a:avLst/>
          </a:prstGeom>
        </p:spPr>
      </p:pic>
    </p:spTree>
    <p:extLst>
      <p:ext uri="{BB962C8B-B14F-4D97-AF65-F5344CB8AC3E}">
        <p14:creationId xmlns:p14="http://schemas.microsoft.com/office/powerpoint/2010/main" val="110692043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B83B4-9E86-2285-9F24-A636578E1A7F}"/>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BBFEEE1C-D936-B262-8803-CD3FCA268AF3}"/>
              </a:ext>
            </a:extLst>
          </p:cNvPr>
          <p:cNvSpPr>
            <a:spLocks noGrp="1"/>
          </p:cNvSpPr>
          <p:nvPr>
            <p:ph type="body" idx="1"/>
            <p:custDataLst>
              <p:tags r:id="rId1"/>
            </p:custDataLst>
          </p:nvPr>
        </p:nvSpPr>
        <p:spPr>
          <a:xfrm>
            <a:off x="685800" y="2892552"/>
            <a:ext cx="7772400" cy="1472184"/>
          </a:xfrm>
        </p:spPr>
        <p:txBody>
          <a:bodyPr>
            <a:normAutofit fontScale="92500" lnSpcReduction="20000"/>
          </a:bodyPr>
          <a:lstStyle/>
          <a:p>
            <a:r>
              <a:rPr lang="fr-CA" dirty="0">
                <a:latin typeface="Arial"/>
                <a:cs typeface="Arial"/>
              </a:rPr>
              <a:t>Guide de pratique clinique sur la cessation tabagique</a:t>
            </a:r>
            <a:endParaRPr lang="fr-CA" dirty="0"/>
          </a:p>
          <a:p>
            <a:r>
              <a:rPr lang="fr-CA" dirty="0"/>
              <a:t>Qu’avons-nous fait?</a:t>
            </a:r>
          </a:p>
        </p:txBody>
      </p:sp>
      <p:sp>
        <p:nvSpPr>
          <p:cNvPr id="4" name="Espace réservé du numéro de diapositive 3">
            <a:extLst>
              <a:ext uri="{FF2B5EF4-FFF2-40B4-BE49-F238E27FC236}">
                <a16:creationId xmlns:a16="http://schemas.microsoft.com/office/drawing/2014/main" id="{91A5292C-A52A-4093-04D5-8F8E3E6A04C4}"/>
              </a:ext>
            </a:extLst>
          </p:cNvPr>
          <p:cNvSpPr>
            <a:spLocks noGrp="1"/>
          </p:cNvSpPr>
          <p:nvPr>
            <p:ph type="sldNum" sz="quarter" idx="12"/>
            <p:custDataLst>
              <p:tags r:id="rId2"/>
            </p:custDataLst>
          </p:nvPr>
        </p:nvSpPr>
        <p:spPr/>
        <p:txBody>
          <a:bodyPr/>
          <a:lstStyle/>
          <a:p>
            <a:fld id="{E3D5E142-BA66-4577-AABD-3D3B043058E5}" type="slidenum">
              <a:rPr lang="fr-CA" smtClean="0"/>
              <a:t>18</a:t>
            </a:fld>
            <a:endParaRPr lang="fr-CA" dirty="0"/>
          </a:p>
        </p:txBody>
      </p:sp>
    </p:spTree>
    <p:extLst>
      <p:ext uri="{BB962C8B-B14F-4D97-AF65-F5344CB8AC3E}">
        <p14:creationId xmlns:p14="http://schemas.microsoft.com/office/powerpoint/2010/main" val="332380628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5C9820-BFF7-854C-F7CC-ED4BBA29B7F6}"/>
              </a:ext>
            </a:extLst>
          </p:cNvPr>
          <p:cNvSpPr>
            <a:spLocks noGrp="1"/>
          </p:cNvSpPr>
          <p:nvPr>
            <p:ph type="title"/>
            <p:custDataLst>
              <p:tags r:id="rId1"/>
            </p:custDataLst>
          </p:nvPr>
        </p:nvSpPr>
        <p:spPr>
          <a:xfrm>
            <a:off x="457200" y="676482"/>
            <a:ext cx="7172512" cy="762000"/>
          </a:xfrm>
        </p:spPr>
        <p:txBody>
          <a:bodyPr>
            <a:normAutofit fontScale="90000"/>
          </a:bodyPr>
          <a:lstStyle/>
          <a:p>
            <a:r>
              <a:rPr lang="fr-CA" sz="3200" dirty="0">
                <a:solidFill>
                  <a:schemeClr val="accent2"/>
                </a:solidFill>
                <a:latin typeface="Arial"/>
                <a:cs typeface="Arial"/>
              </a:rPr>
              <a:t>À quelles questions avons-nous voulu répondre?</a:t>
            </a:r>
            <a:endParaRPr lang="fr-CA" sz="3200" dirty="0"/>
          </a:p>
        </p:txBody>
      </p:sp>
      <p:sp>
        <p:nvSpPr>
          <p:cNvPr id="3" name="Espace réservé du contenu 2">
            <a:extLst>
              <a:ext uri="{FF2B5EF4-FFF2-40B4-BE49-F238E27FC236}">
                <a16:creationId xmlns:a16="http://schemas.microsoft.com/office/drawing/2014/main" id="{E44FAC9A-561C-32BC-E61B-BA29265757DF}"/>
              </a:ext>
            </a:extLst>
          </p:cNvPr>
          <p:cNvSpPr>
            <a:spLocks noGrp="1"/>
          </p:cNvSpPr>
          <p:nvPr>
            <p:ph idx="1"/>
            <p:custDataLst>
              <p:tags r:id="rId2"/>
            </p:custDataLst>
          </p:nvPr>
        </p:nvSpPr>
        <p:spPr>
          <a:xfrm>
            <a:off x="1421026" y="2306810"/>
            <a:ext cx="6669593" cy="3205113"/>
          </a:xfrm>
        </p:spPr>
        <p:txBody>
          <a:bodyPr vert="horz" lIns="91440" tIns="45720" rIns="91440" bIns="45720" rtlCol="0" anchor="t">
            <a:normAutofit fontScale="92500" lnSpcReduction="10000"/>
          </a:bodyPr>
          <a:lstStyle/>
          <a:p>
            <a:pPr marL="0" indent="0">
              <a:buNone/>
            </a:pPr>
            <a:r>
              <a:rPr lang="fr-CA" dirty="0">
                <a:solidFill>
                  <a:srgbClr val="333333"/>
                </a:solidFill>
                <a:latin typeface="Arial"/>
                <a:cs typeface="Arial"/>
              </a:rPr>
              <a:t>Quels sont les </a:t>
            </a:r>
            <a:r>
              <a:rPr lang="fr-CA" b="1" i="1" dirty="0">
                <a:solidFill>
                  <a:schemeClr val="accent5"/>
                </a:solidFill>
                <a:latin typeface="Arial"/>
                <a:cs typeface="Arial"/>
              </a:rPr>
              <a:t>bénéfices et les préjudices associés aux interventions visant à promouvoir la cessation</a:t>
            </a:r>
            <a:r>
              <a:rPr lang="fr-CA" dirty="0">
                <a:solidFill>
                  <a:srgbClr val="333333"/>
                </a:solidFill>
                <a:latin typeface="Arial"/>
                <a:cs typeface="Arial"/>
              </a:rPr>
              <a:t> tabagique chez les adultes?</a:t>
            </a:r>
            <a:endParaRPr lang="fr-CA" dirty="0">
              <a:solidFill>
                <a:srgbClr val="000000"/>
              </a:solidFill>
              <a:latin typeface="Arial"/>
              <a:cs typeface="Arial"/>
            </a:endParaRPr>
          </a:p>
          <a:p>
            <a:pPr marL="0" indent="0">
              <a:buNone/>
            </a:pPr>
            <a:endParaRPr lang="fr-CA" dirty="0">
              <a:solidFill>
                <a:srgbClr val="333333"/>
              </a:solidFill>
              <a:latin typeface="Arial"/>
              <a:cs typeface="Arial"/>
            </a:endParaRPr>
          </a:p>
          <a:p>
            <a:pPr marL="0" indent="0">
              <a:buNone/>
            </a:pPr>
            <a:endParaRPr lang="fr-CA" dirty="0">
              <a:solidFill>
                <a:srgbClr val="333333"/>
              </a:solidFill>
              <a:latin typeface="Arial"/>
              <a:cs typeface="Arial"/>
            </a:endParaRPr>
          </a:p>
          <a:p>
            <a:pPr marL="0" indent="0">
              <a:buNone/>
            </a:pPr>
            <a:r>
              <a:rPr lang="fr-CA" dirty="0">
                <a:solidFill>
                  <a:srgbClr val="333333"/>
                </a:solidFill>
                <a:latin typeface="Arial"/>
                <a:cs typeface="Arial"/>
              </a:rPr>
              <a:t>Quels sont les </a:t>
            </a:r>
            <a:r>
              <a:rPr lang="fr-CA" b="1" i="1" dirty="0">
                <a:solidFill>
                  <a:schemeClr val="accent5"/>
                </a:solidFill>
                <a:latin typeface="Arial"/>
                <a:cs typeface="Arial"/>
              </a:rPr>
              <a:t>bénéfices et les préjudices associés au recours aux cigarettes électroniques </a:t>
            </a:r>
            <a:r>
              <a:rPr lang="fr-CA" dirty="0">
                <a:solidFill>
                  <a:srgbClr val="333333"/>
                </a:solidFill>
                <a:latin typeface="Arial"/>
                <a:cs typeface="Arial"/>
              </a:rPr>
              <a:t>pour la cessation tabagique chez les adultes?</a:t>
            </a:r>
          </a:p>
        </p:txBody>
      </p:sp>
      <p:sp>
        <p:nvSpPr>
          <p:cNvPr id="4" name="Espace réservé du numéro de diapositive 3">
            <a:extLst>
              <a:ext uri="{FF2B5EF4-FFF2-40B4-BE49-F238E27FC236}">
                <a16:creationId xmlns:a16="http://schemas.microsoft.com/office/drawing/2014/main" id="{95D10015-7D5B-8B38-3715-C66C7CC7B373}"/>
              </a:ext>
            </a:extLst>
          </p:cNvPr>
          <p:cNvSpPr>
            <a:spLocks noGrp="1"/>
          </p:cNvSpPr>
          <p:nvPr>
            <p:ph type="sldNum" sz="quarter" idx="12"/>
            <p:custDataLst>
              <p:tags r:id="rId3"/>
            </p:custDataLst>
          </p:nvPr>
        </p:nvSpPr>
        <p:spPr/>
        <p:txBody>
          <a:bodyPr/>
          <a:lstStyle/>
          <a:p>
            <a:fld id="{E3D5E142-BA66-4577-AABD-3D3B043058E5}" type="slidenum">
              <a:rPr lang="fr-CA" smtClean="0"/>
              <a:t>19</a:t>
            </a:fld>
            <a:endParaRPr lang="fr-CA" dirty="0"/>
          </a:p>
        </p:txBody>
      </p:sp>
      <p:sp>
        <p:nvSpPr>
          <p:cNvPr id="5" name="Oval 7">
            <a:extLst>
              <a:ext uri="{FF2B5EF4-FFF2-40B4-BE49-F238E27FC236}">
                <a16:creationId xmlns:a16="http://schemas.microsoft.com/office/drawing/2014/main" id="{BE3084F1-3E6F-F322-6029-15C22F1DFCE8}"/>
              </a:ext>
            </a:extLst>
          </p:cNvPr>
          <p:cNvSpPr/>
          <p:nvPr>
            <p:custDataLst>
              <p:tags r:id="rId4"/>
            </p:custDataLst>
          </p:nvPr>
        </p:nvSpPr>
        <p:spPr>
          <a:xfrm>
            <a:off x="354853" y="2307414"/>
            <a:ext cx="945932" cy="94593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200" b="1">
                <a:latin typeface="Arial" panose="020B0604020202020204" pitchFamily="34" charset="0"/>
                <a:cs typeface="Arial" panose="020B0604020202020204" pitchFamily="34" charset="0"/>
              </a:rPr>
              <a:t>1</a:t>
            </a:r>
            <a:endParaRPr lang="fr-CA" sz="3200" b="1" dirty="0">
              <a:latin typeface="Arial" panose="020B0604020202020204" pitchFamily="34" charset="0"/>
              <a:cs typeface="Arial" panose="020B0604020202020204" pitchFamily="34" charset="0"/>
            </a:endParaRPr>
          </a:p>
        </p:txBody>
      </p:sp>
      <p:sp>
        <p:nvSpPr>
          <p:cNvPr id="6" name="Oval 16">
            <a:extLst>
              <a:ext uri="{FF2B5EF4-FFF2-40B4-BE49-F238E27FC236}">
                <a16:creationId xmlns:a16="http://schemas.microsoft.com/office/drawing/2014/main" id="{F33662CF-0229-F9D3-5C0D-A93D37FBE8BC}"/>
              </a:ext>
            </a:extLst>
          </p:cNvPr>
          <p:cNvSpPr/>
          <p:nvPr>
            <p:custDataLst>
              <p:tags r:id="rId5"/>
            </p:custDataLst>
          </p:nvPr>
        </p:nvSpPr>
        <p:spPr>
          <a:xfrm>
            <a:off x="354853" y="4121673"/>
            <a:ext cx="945932" cy="94593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200" b="1">
                <a:latin typeface="Arial" panose="020B0604020202020204" pitchFamily="34" charset="0"/>
                <a:cs typeface="Arial" panose="020B0604020202020204" pitchFamily="34" charset="0"/>
              </a:rPr>
              <a:t>2</a:t>
            </a:r>
            <a:endParaRPr lang="fr-CA" sz="3200" b="1" dirty="0">
              <a:latin typeface="Arial" panose="020B0604020202020204" pitchFamily="34" charset="0"/>
              <a:cs typeface="Arial" panose="020B0604020202020204" pitchFamily="34" charset="0"/>
            </a:endParaRPr>
          </a:p>
        </p:txBody>
      </p:sp>
      <p:pic>
        <p:nvPicPr>
          <p:cNvPr id="7" name="Graphic 6">
            <a:extLst>
              <a:ext uri="{FF2B5EF4-FFF2-40B4-BE49-F238E27FC236}">
                <a16:creationId xmlns:a16="http://schemas.microsoft.com/office/drawing/2014/main" id="{16067618-FDDA-B3E2-4900-52A062C8B3A5}"/>
              </a:ext>
            </a:extLst>
          </p:cNvPr>
          <p:cNvPicPr>
            <a:picLocks noChangeAspect="1"/>
          </p:cNvPicPr>
          <p:nvPr>
            <p:custDataLst>
              <p:tags r:id="rId6"/>
            </p:custDataLst>
          </p:nvPr>
        </p:nvPicPr>
        <p:blipFill>
          <a:blip r:embed="rId10">
            <a:extLst>
              <a:ext uri="{96DAC541-7B7A-43D3-8B79-37D633B846F1}">
                <asvg:svgBlip xmlns:asvg="http://schemas.microsoft.com/office/drawing/2016/SVG/main" r:embed="rId11"/>
              </a:ext>
            </a:extLst>
          </a:blip>
          <a:stretch>
            <a:fillRect/>
          </a:stretch>
        </p:blipFill>
        <p:spPr>
          <a:xfrm>
            <a:off x="7337584" y="460402"/>
            <a:ext cx="1506070" cy="1499667"/>
          </a:xfrm>
          <a:prstGeom prst="rect">
            <a:avLst/>
          </a:prstGeom>
        </p:spPr>
      </p:pic>
      <p:cxnSp>
        <p:nvCxnSpPr>
          <p:cNvPr id="9" name="Straight Connector 8">
            <a:extLst>
              <a:ext uri="{FF2B5EF4-FFF2-40B4-BE49-F238E27FC236}">
                <a16:creationId xmlns:a16="http://schemas.microsoft.com/office/drawing/2014/main" id="{28D2121D-52A5-F9DC-FFE0-C42EABAE3073}"/>
              </a:ext>
            </a:extLst>
          </p:cNvPr>
          <p:cNvCxnSpPr/>
          <p:nvPr>
            <p:custDataLst>
              <p:tags r:id="rId7"/>
            </p:custDataLst>
          </p:nvPr>
        </p:nvCxnSpPr>
        <p:spPr>
          <a:xfrm flipV="1">
            <a:off x="458094" y="3736733"/>
            <a:ext cx="7892339" cy="128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17590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CB84D-389B-BC82-4B53-218EF537E241}"/>
              </a:ext>
            </a:extLst>
          </p:cNvPr>
          <p:cNvSpPr>
            <a:spLocks noGrp="1"/>
          </p:cNvSpPr>
          <p:nvPr>
            <p:ph type="title"/>
            <p:custDataLst>
              <p:tags r:id="rId1"/>
            </p:custDataLst>
          </p:nvPr>
        </p:nvSpPr>
        <p:spPr/>
        <p:txBody>
          <a:bodyPr>
            <a:normAutofit/>
          </a:bodyPr>
          <a:lstStyle/>
          <a:p>
            <a:r>
              <a:rPr lang="fr-CA" sz="3200" dirty="0">
                <a:solidFill>
                  <a:schemeClr val="accent2"/>
                </a:solidFill>
                <a:latin typeface="Arial"/>
                <a:cs typeface="Arial"/>
              </a:rPr>
              <a:t>Avis de confidentialité important</a:t>
            </a:r>
            <a:endParaRPr lang="fr-CA" dirty="0">
              <a:solidFill>
                <a:schemeClr val="accent2"/>
              </a:solidFill>
            </a:endParaRPr>
          </a:p>
        </p:txBody>
      </p:sp>
      <p:sp>
        <p:nvSpPr>
          <p:cNvPr id="3" name="Content Placeholder 2">
            <a:extLst>
              <a:ext uri="{FF2B5EF4-FFF2-40B4-BE49-F238E27FC236}">
                <a16:creationId xmlns:a16="http://schemas.microsoft.com/office/drawing/2014/main" id="{A5ABF444-3974-8C42-8DEE-E4A697BA52F5}"/>
              </a:ext>
            </a:extLst>
          </p:cNvPr>
          <p:cNvSpPr>
            <a:spLocks noGrp="1"/>
          </p:cNvSpPr>
          <p:nvPr>
            <p:ph idx="1"/>
            <p:custDataLst>
              <p:tags r:id="rId2"/>
            </p:custDataLst>
          </p:nvPr>
        </p:nvSpPr>
        <p:spPr/>
        <p:txBody>
          <a:bodyPr vert="horz" lIns="91440" tIns="45720" rIns="91440" bIns="45720" rtlCol="0" anchor="t">
            <a:normAutofit/>
          </a:bodyPr>
          <a:lstStyle/>
          <a:p>
            <a:pPr marL="0" indent="0" algn="ctr">
              <a:buNone/>
            </a:pPr>
            <a:endParaRPr lang="fr-CA" dirty="0">
              <a:latin typeface="Arial"/>
              <a:cs typeface="Arial"/>
            </a:endParaRPr>
          </a:p>
          <a:p>
            <a:pPr marL="0" indent="0" algn="ctr">
              <a:buNone/>
            </a:pPr>
            <a:r>
              <a:rPr lang="fr-CA" sz="2800" dirty="0">
                <a:latin typeface="Arial"/>
                <a:cs typeface="Arial"/>
              </a:rPr>
              <a:t>En participant à cet appel, vous acceptez de </a:t>
            </a:r>
            <a:r>
              <a:rPr lang="fr-CA" sz="2800" b="1" dirty="0">
                <a:latin typeface="Arial"/>
                <a:cs typeface="Arial"/>
              </a:rPr>
              <a:t>garder </a:t>
            </a:r>
            <a:r>
              <a:rPr lang="fr-CA" sz="2800" b="1" u="sng" dirty="0">
                <a:solidFill>
                  <a:srgbClr val="C00000"/>
                </a:solidFill>
                <a:latin typeface="Arial"/>
                <a:cs typeface="Arial"/>
              </a:rPr>
              <a:t>confidentielle</a:t>
            </a:r>
            <a:r>
              <a:rPr lang="fr-CA" sz="2800" b="1" dirty="0">
                <a:latin typeface="Arial"/>
                <a:cs typeface="Arial"/>
              </a:rPr>
              <a:t> la totalité du contenu de la présentation et de la période de questions-réponses</a:t>
            </a:r>
            <a:r>
              <a:rPr lang="fr-CA" sz="2800" dirty="0">
                <a:latin typeface="Arial"/>
                <a:cs typeface="Arial"/>
              </a:rPr>
              <a:t> jusqu’à la publication officielle des recommandations. </a:t>
            </a:r>
          </a:p>
          <a:p>
            <a:pPr marL="0" indent="0" algn="ctr">
              <a:buNone/>
            </a:pPr>
            <a:endParaRPr lang="fr-CA" sz="2800" dirty="0">
              <a:latin typeface="Arial"/>
              <a:cs typeface="Arial"/>
            </a:endParaRPr>
          </a:p>
          <a:p>
            <a:pPr marL="0" indent="0" algn="ctr">
              <a:buNone/>
            </a:pPr>
            <a:r>
              <a:rPr lang="fr-CA" sz="2800" dirty="0">
                <a:latin typeface="Arial"/>
                <a:cs typeface="Arial"/>
              </a:rPr>
              <a:t>Publication prévue le 25 août 2025</a:t>
            </a:r>
            <a:endParaRPr lang="fr-CA" sz="2800" dirty="0"/>
          </a:p>
          <a:p>
            <a:endParaRPr lang="en-US" dirty="0"/>
          </a:p>
        </p:txBody>
      </p:sp>
      <p:sp>
        <p:nvSpPr>
          <p:cNvPr id="4" name="Slide Number Placeholder 3">
            <a:extLst>
              <a:ext uri="{FF2B5EF4-FFF2-40B4-BE49-F238E27FC236}">
                <a16:creationId xmlns:a16="http://schemas.microsoft.com/office/drawing/2014/main" id="{7310DEB7-C11C-A074-E49E-84AADB1AC48C}"/>
              </a:ext>
            </a:extLst>
          </p:cNvPr>
          <p:cNvSpPr>
            <a:spLocks noGrp="1"/>
          </p:cNvSpPr>
          <p:nvPr>
            <p:ph type="sldNum" sz="quarter" idx="12"/>
            <p:custDataLst>
              <p:tags r:id="rId3"/>
            </p:custDataLst>
          </p:nvPr>
        </p:nvSpPr>
        <p:spPr/>
        <p:txBody>
          <a:bodyPr/>
          <a:lstStyle/>
          <a:p>
            <a:fld id="{E3D5E142-BA66-4577-AABD-3D3B043058E5}" type="slidenum">
              <a:rPr lang="fr-CA" smtClean="0"/>
              <a:t>2</a:t>
            </a:fld>
            <a:endParaRPr lang="fr-CA" dirty="0"/>
          </a:p>
        </p:txBody>
      </p:sp>
    </p:spTree>
    <p:extLst>
      <p:ext uri="{BB962C8B-B14F-4D97-AF65-F5344CB8AC3E}">
        <p14:creationId xmlns:p14="http://schemas.microsoft.com/office/powerpoint/2010/main" val="330193184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CF245-2EF4-76ED-35EF-FA53C350AC65}"/>
            </a:ext>
          </a:extLst>
        </p:cNvPr>
        <p:cNvGrpSpPr/>
        <p:nvPr/>
      </p:nvGrpSpPr>
      <p:grpSpPr>
        <a:xfrm>
          <a:off x="0" y="0"/>
          <a:ext cx="0" cy="0"/>
          <a:chOff x="0" y="0"/>
          <a:chExt cx="0" cy="0"/>
        </a:xfrm>
      </p:grpSpPr>
      <p:pic>
        <p:nvPicPr>
          <p:cNvPr id="5" name="Picture 4" descr="A red stethoscope on a white background&#10;&#10;AI-generated content may be incorrect.">
            <a:extLst>
              <a:ext uri="{FF2B5EF4-FFF2-40B4-BE49-F238E27FC236}">
                <a16:creationId xmlns:a16="http://schemas.microsoft.com/office/drawing/2014/main" id="{30056F19-2A16-6696-4FDA-A0A627E453E9}"/>
              </a:ext>
            </a:extLst>
          </p:cNvPr>
          <p:cNvPicPr>
            <a:picLocks noChangeAspect="1"/>
          </p:cNvPicPr>
          <p:nvPr>
            <p:custDataLst>
              <p:tags r:id="rId1"/>
            </p:custDataLst>
          </p:nvPr>
        </p:nvPicPr>
        <p:blipFill>
          <a:blip r:embed="rId9" cstate="hq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a:ext>
            </a:extLst>
          </a:blip>
          <a:srcRect l="20175" t="18860" r="20175" b="18421"/>
          <a:stretch>
            <a:fillRect/>
          </a:stretch>
        </p:blipFill>
        <p:spPr>
          <a:xfrm rot="3180000">
            <a:off x="7179861" y="1570294"/>
            <a:ext cx="1443974" cy="1515430"/>
          </a:xfrm>
          <a:prstGeom prst="rect">
            <a:avLst/>
          </a:prstGeom>
          <a:ln>
            <a:noFill/>
          </a:ln>
        </p:spPr>
      </p:pic>
      <p:sp>
        <p:nvSpPr>
          <p:cNvPr id="2" name="Title 1">
            <a:extLst>
              <a:ext uri="{FF2B5EF4-FFF2-40B4-BE49-F238E27FC236}">
                <a16:creationId xmlns:a16="http://schemas.microsoft.com/office/drawing/2014/main" id="{C5D7F839-EFAC-669C-9749-FE080BF047E3}"/>
              </a:ext>
            </a:extLst>
          </p:cNvPr>
          <p:cNvSpPr>
            <a:spLocks noGrp="1"/>
          </p:cNvSpPr>
          <p:nvPr>
            <p:ph type="title"/>
            <p:custDataLst>
              <p:tags r:id="rId2"/>
            </p:custDataLst>
          </p:nvPr>
        </p:nvSpPr>
        <p:spPr/>
        <p:txBody>
          <a:bodyPr>
            <a:normAutofit/>
          </a:bodyPr>
          <a:lstStyle/>
          <a:p>
            <a:r>
              <a:rPr lang="fr-CA" sz="3200" dirty="0">
                <a:solidFill>
                  <a:schemeClr val="accent2"/>
                </a:solidFill>
                <a:latin typeface="Arial"/>
                <a:cs typeface="Arial"/>
              </a:rPr>
              <a:t>À qui s’adressent les recommandations?</a:t>
            </a:r>
          </a:p>
        </p:txBody>
      </p:sp>
      <p:sp>
        <p:nvSpPr>
          <p:cNvPr id="7" name="Content Placeholder 2">
            <a:extLst>
              <a:ext uri="{FF2B5EF4-FFF2-40B4-BE49-F238E27FC236}">
                <a16:creationId xmlns:a16="http://schemas.microsoft.com/office/drawing/2014/main" id="{4011DB66-BE14-27C9-32F1-6FC872E10C58}"/>
              </a:ext>
            </a:extLst>
          </p:cNvPr>
          <p:cNvSpPr>
            <a:spLocks noGrp="1"/>
          </p:cNvSpPr>
          <p:nvPr>
            <p:ph idx="1"/>
            <p:custDataLst>
              <p:tags r:id="rId3"/>
            </p:custDataLst>
          </p:nvPr>
        </p:nvSpPr>
        <p:spPr>
          <a:xfrm>
            <a:off x="586161" y="1594026"/>
            <a:ext cx="5935361" cy="4252591"/>
          </a:xfrm>
        </p:spPr>
        <p:txBody>
          <a:bodyPr vert="horz" lIns="91440" tIns="45720" rIns="91440" bIns="45720" rtlCol="0" anchor="t">
            <a:normAutofit/>
          </a:bodyPr>
          <a:lstStyle/>
          <a:p>
            <a:pPr marL="457200" indent="-457200"/>
            <a:r>
              <a:rPr lang="fr-CA" dirty="0">
                <a:latin typeface="Arial"/>
                <a:cs typeface="Arial"/>
              </a:rPr>
              <a:t>Fournisseurs de soins primaires</a:t>
            </a:r>
            <a:endParaRPr lang="fr-CA" dirty="0"/>
          </a:p>
          <a:p>
            <a:pPr marL="457200" indent="-457200"/>
            <a:r>
              <a:rPr lang="fr-CA" dirty="0">
                <a:latin typeface="Arial"/>
                <a:cs typeface="Arial"/>
              </a:rPr>
              <a:t>Autres professionnels de la santé qui sont le premier point de contact pour les personnes qui fument</a:t>
            </a:r>
          </a:p>
          <a:p>
            <a:pPr marL="0" indent="0">
              <a:buNone/>
            </a:pPr>
            <a:endParaRPr lang="fr-CA" dirty="0">
              <a:latin typeface="Arial"/>
              <a:cs typeface="Arial"/>
            </a:endParaRPr>
          </a:p>
          <a:p>
            <a:pPr marL="457200" indent="-457200"/>
            <a:r>
              <a:rPr lang="fr-CA" dirty="0">
                <a:latin typeface="Arial"/>
                <a:cs typeface="Arial"/>
              </a:rPr>
              <a:t>Personnes qui fument régulièrement ou occasionnellement</a:t>
            </a:r>
          </a:p>
          <a:p>
            <a:pPr marL="457200" indent="-457200"/>
            <a:r>
              <a:rPr lang="fr-CA" dirty="0">
                <a:latin typeface="Arial"/>
                <a:cs typeface="Arial"/>
              </a:rPr>
              <a:t>Personnes motivées et non motivées à arrêter de fumer</a:t>
            </a:r>
          </a:p>
          <a:p>
            <a:pPr marL="457200" indent="-457200"/>
            <a:endParaRPr lang="fr-CA" dirty="0"/>
          </a:p>
          <a:p>
            <a:pPr marL="0" indent="0">
              <a:buNone/>
            </a:pPr>
            <a:endParaRPr lang="fr-CA" b="1" dirty="0"/>
          </a:p>
          <a:p>
            <a:pPr lvl="1"/>
            <a:endParaRPr lang="en-CA" sz="2400" b="1" dirty="0"/>
          </a:p>
        </p:txBody>
      </p:sp>
      <p:sp>
        <p:nvSpPr>
          <p:cNvPr id="4" name="Slide Number Placeholder 3">
            <a:extLst>
              <a:ext uri="{FF2B5EF4-FFF2-40B4-BE49-F238E27FC236}">
                <a16:creationId xmlns:a16="http://schemas.microsoft.com/office/drawing/2014/main" id="{CA033662-4CB9-8D6B-103C-172F078C30B7}"/>
              </a:ext>
            </a:extLst>
          </p:cNvPr>
          <p:cNvSpPr>
            <a:spLocks noGrp="1"/>
          </p:cNvSpPr>
          <p:nvPr>
            <p:ph type="sldNum" sz="quarter" idx="12"/>
            <p:custDataLst>
              <p:tags r:id="rId4"/>
            </p:custDataLst>
          </p:nvPr>
        </p:nvSpPr>
        <p:spPr/>
        <p:txBody>
          <a:bodyPr/>
          <a:lstStyle/>
          <a:p>
            <a:fld id="{E3D5E142-BA66-4577-AABD-3D3B043058E5}" type="slidenum">
              <a:rPr lang="fr-CA" smtClean="0"/>
              <a:t>20</a:t>
            </a:fld>
            <a:endParaRPr lang="fr-CA" dirty="0"/>
          </a:p>
        </p:txBody>
      </p:sp>
      <p:cxnSp>
        <p:nvCxnSpPr>
          <p:cNvPr id="9" name="Straight Connector 8">
            <a:extLst>
              <a:ext uri="{FF2B5EF4-FFF2-40B4-BE49-F238E27FC236}">
                <a16:creationId xmlns:a16="http://schemas.microsoft.com/office/drawing/2014/main" id="{4ACE91E0-4D16-B3A8-72E5-0CA0F6027D07}"/>
              </a:ext>
            </a:extLst>
          </p:cNvPr>
          <p:cNvCxnSpPr/>
          <p:nvPr>
            <p:custDataLst>
              <p:tags r:id="rId5"/>
            </p:custDataLst>
          </p:nvPr>
        </p:nvCxnSpPr>
        <p:spPr>
          <a:xfrm flipV="1">
            <a:off x="586161" y="3422704"/>
            <a:ext cx="7774633" cy="313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36A06281-7C1B-139B-47C7-F42BBDCDE2B3}"/>
              </a:ext>
            </a:extLst>
          </p:cNvPr>
          <p:cNvPicPr>
            <a:picLocks noChangeAspect="1"/>
          </p:cNvPicPr>
          <p:nvPr>
            <p:custDataLst>
              <p:tags r:id="rId6"/>
            </p:custDataLst>
          </p:nvPr>
        </p:nvPicPr>
        <p:blipFill>
          <a:blip r:embed="rId11" cstate="hq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336332" y="4131449"/>
            <a:ext cx="1130833" cy="1162850"/>
          </a:xfrm>
          <a:prstGeom prst="rect">
            <a:avLst/>
          </a:prstGeom>
        </p:spPr>
      </p:pic>
    </p:spTree>
    <p:extLst>
      <p:ext uri="{BB962C8B-B14F-4D97-AF65-F5344CB8AC3E}">
        <p14:creationId xmlns:p14="http://schemas.microsoft.com/office/powerpoint/2010/main" val="377378169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A7960-73C6-E834-CF23-B43AD5A625B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C8BCFFE-4841-8D19-81EB-76ACBECEC11A}"/>
              </a:ext>
            </a:extLst>
          </p:cNvPr>
          <p:cNvSpPr>
            <a:spLocks noGrp="1"/>
          </p:cNvSpPr>
          <p:nvPr>
            <p:ph type="title"/>
            <p:custDataLst>
              <p:tags r:id="rId1"/>
            </p:custDataLst>
          </p:nvPr>
        </p:nvSpPr>
        <p:spPr/>
        <p:txBody>
          <a:bodyPr>
            <a:normAutofit/>
          </a:bodyPr>
          <a:lstStyle/>
          <a:p>
            <a:r>
              <a:rPr lang="fr-CA" sz="3200" dirty="0">
                <a:solidFill>
                  <a:schemeClr val="accent2"/>
                </a:solidFill>
                <a:latin typeface="Arial"/>
                <a:cs typeface="Arial"/>
              </a:rPr>
              <a:t>Qu’avons-nous examiné? </a:t>
            </a:r>
            <a:endParaRPr lang="fr-CA" sz="3200" dirty="0"/>
          </a:p>
        </p:txBody>
      </p:sp>
      <p:sp>
        <p:nvSpPr>
          <p:cNvPr id="3" name="Espace réservé du contenu 2">
            <a:extLst>
              <a:ext uri="{FF2B5EF4-FFF2-40B4-BE49-F238E27FC236}">
                <a16:creationId xmlns:a16="http://schemas.microsoft.com/office/drawing/2014/main" id="{60431B49-71B8-F4D6-78B7-71261628B91A}"/>
              </a:ext>
            </a:extLst>
          </p:cNvPr>
          <p:cNvSpPr>
            <a:spLocks noGrp="1"/>
          </p:cNvSpPr>
          <p:nvPr>
            <p:ph idx="1"/>
            <p:custDataLst>
              <p:tags r:id="rId2"/>
            </p:custDataLst>
          </p:nvPr>
        </p:nvSpPr>
        <p:spPr>
          <a:xfrm>
            <a:off x="457200" y="1524000"/>
            <a:ext cx="6398239" cy="4602163"/>
          </a:xfrm>
        </p:spPr>
        <p:txBody>
          <a:bodyPr vert="horz" lIns="91440" tIns="45720" rIns="91440" bIns="45720" rtlCol="0" anchor="t">
            <a:normAutofit lnSpcReduction="10000"/>
          </a:bodyPr>
          <a:lstStyle/>
          <a:p>
            <a:r>
              <a:rPr lang="fr-CA" dirty="0">
                <a:latin typeface="Arial"/>
                <a:cs typeface="Arial"/>
              </a:rPr>
              <a:t>Interventions visant la cessation tabagique les plus susceptibles d’être envisagées en soins primaires</a:t>
            </a:r>
          </a:p>
          <a:p>
            <a:pPr lvl="1" indent="-342900"/>
            <a:r>
              <a:rPr lang="fr-CA" sz="2400" dirty="0">
                <a:latin typeface="Arial"/>
                <a:cs typeface="Arial"/>
              </a:rPr>
              <a:t>Cigarettes de tabac commercial (y compris celles roulées à la main)</a:t>
            </a:r>
            <a:endParaRPr lang="fr-CA" sz="2400" dirty="0"/>
          </a:p>
          <a:p>
            <a:pPr lvl="1"/>
            <a:endParaRPr lang="fr-CA" sz="2400" dirty="0"/>
          </a:p>
          <a:p>
            <a:r>
              <a:rPr lang="fr-CA" dirty="0">
                <a:latin typeface="Arial"/>
                <a:cs typeface="Arial"/>
              </a:rPr>
              <a:t>Résultats importants pour les patients = ce qui compte pour la population canadienne</a:t>
            </a:r>
          </a:p>
          <a:p>
            <a:pPr marL="0" indent="0">
              <a:buNone/>
            </a:pPr>
            <a:endParaRPr lang="fr-CA" dirty="0"/>
          </a:p>
          <a:p>
            <a:r>
              <a:rPr lang="fr-CA" dirty="0">
                <a:latin typeface="Arial"/>
                <a:cs typeface="Arial"/>
              </a:rPr>
              <a:t>Bénéfices et préjudices associés à l’utilisation de cigarettes électroniques pour arrêter de fumer</a:t>
            </a:r>
          </a:p>
          <a:p>
            <a:endParaRPr lang="fr-FR" dirty="0"/>
          </a:p>
        </p:txBody>
      </p:sp>
      <p:sp>
        <p:nvSpPr>
          <p:cNvPr id="4" name="Espace réservé du numéro de diapositive 3">
            <a:extLst>
              <a:ext uri="{FF2B5EF4-FFF2-40B4-BE49-F238E27FC236}">
                <a16:creationId xmlns:a16="http://schemas.microsoft.com/office/drawing/2014/main" id="{6970EE65-1D40-79B9-E647-3B680844BBE7}"/>
              </a:ext>
            </a:extLst>
          </p:cNvPr>
          <p:cNvSpPr>
            <a:spLocks noGrp="1"/>
          </p:cNvSpPr>
          <p:nvPr>
            <p:ph type="sldNum" sz="quarter" idx="12"/>
            <p:custDataLst>
              <p:tags r:id="rId3"/>
            </p:custDataLst>
          </p:nvPr>
        </p:nvSpPr>
        <p:spPr/>
        <p:txBody>
          <a:bodyPr/>
          <a:lstStyle/>
          <a:p>
            <a:fld id="{E3D5E142-BA66-4577-AABD-3D3B043058E5}" type="slidenum">
              <a:rPr lang="fr-CA" smtClean="0"/>
              <a:t>21</a:t>
            </a:fld>
            <a:endParaRPr lang="fr-CA" dirty="0"/>
          </a:p>
        </p:txBody>
      </p:sp>
      <p:pic>
        <p:nvPicPr>
          <p:cNvPr id="5" name="Graphic 4">
            <a:extLst>
              <a:ext uri="{FF2B5EF4-FFF2-40B4-BE49-F238E27FC236}">
                <a16:creationId xmlns:a16="http://schemas.microsoft.com/office/drawing/2014/main" id="{C54C0540-07AE-F6D8-E757-8EB41A1CA11C}"/>
              </a:ext>
            </a:extLst>
          </p:cNvPr>
          <p:cNvPicPr>
            <a:picLocks noChangeAspect="1"/>
          </p:cNvPicPr>
          <p:nvPr>
            <p:custDataLst>
              <p:tags r:id="rId4"/>
            </p:custDataLst>
          </p:nvPr>
        </p:nvPicPr>
        <p:blipFill>
          <a:blip r:embed="rId11" cstate="hq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259490" y="1525281"/>
            <a:ext cx="1290919" cy="1310128"/>
          </a:xfrm>
          <a:prstGeom prst="rect">
            <a:avLst/>
          </a:prstGeom>
        </p:spPr>
      </p:pic>
      <p:cxnSp>
        <p:nvCxnSpPr>
          <p:cNvPr id="8" name="Straight Connector 7">
            <a:extLst>
              <a:ext uri="{FF2B5EF4-FFF2-40B4-BE49-F238E27FC236}">
                <a16:creationId xmlns:a16="http://schemas.microsoft.com/office/drawing/2014/main" id="{354F6EE4-FF16-43EF-ED24-DBEB52343CA3}"/>
              </a:ext>
            </a:extLst>
          </p:cNvPr>
          <p:cNvCxnSpPr/>
          <p:nvPr>
            <p:custDataLst>
              <p:tags r:id="rId5"/>
            </p:custDataLst>
          </p:nvPr>
        </p:nvCxnSpPr>
        <p:spPr>
          <a:xfrm flipV="1">
            <a:off x="578476" y="3514727"/>
            <a:ext cx="7809095" cy="256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4795F25-34FC-7DEB-FA8D-6BC61B92D50E}"/>
              </a:ext>
            </a:extLst>
          </p:cNvPr>
          <p:cNvCxnSpPr/>
          <p:nvPr>
            <p:custDataLst>
              <p:tags r:id="rId6"/>
            </p:custDataLst>
          </p:nvPr>
        </p:nvCxnSpPr>
        <p:spPr>
          <a:xfrm flipV="1">
            <a:off x="578475" y="4844310"/>
            <a:ext cx="7809095" cy="256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B64D7F66-9DD5-99E9-9348-5891515E2504}"/>
              </a:ext>
            </a:extLst>
          </p:cNvPr>
          <p:cNvPicPr>
            <a:picLocks noChangeAspect="1"/>
          </p:cNvPicPr>
          <p:nvPr>
            <p:custDataLst>
              <p:tags r:id="rId7"/>
            </p:custDataLst>
          </p:nvPr>
        </p:nvPicPr>
        <p:blipFill>
          <a:blip r:embed="rId13">
            <a:extLst>
              <a:ext uri="{96DAC541-7B7A-43D3-8B79-37D633B846F1}">
                <asvg:svgBlip xmlns:asvg="http://schemas.microsoft.com/office/drawing/2016/SVG/main" r:embed="rId14"/>
              </a:ext>
            </a:extLst>
          </a:blip>
          <a:stretch>
            <a:fillRect/>
          </a:stretch>
        </p:blipFill>
        <p:spPr>
          <a:xfrm>
            <a:off x="7522730" y="3514330"/>
            <a:ext cx="886786" cy="912399"/>
          </a:xfrm>
          <a:prstGeom prst="rect">
            <a:avLst/>
          </a:prstGeom>
        </p:spPr>
      </p:pic>
      <p:pic>
        <p:nvPicPr>
          <p:cNvPr id="13" name="Graphic 12">
            <a:extLst>
              <a:ext uri="{FF2B5EF4-FFF2-40B4-BE49-F238E27FC236}">
                <a16:creationId xmlns:a16="http://schemas.microsoft.com/office/drawing/2014/main" id="{3B3838FB-198A-D62C-1844-01D7BC53E4AB}"/>
              </a:ext>
            </a:extLst>
          </p:cNvPr>
          <p:cNvPicPr>
            <a:picLocks noChangeAspect="1"/>
          </p:cNvPicPr>
          <p:nvPr>
            <p:custDataLst>
              <p:tags r:id="rId8"/>
            </p:custDataLst>
          </p:nvPr>
        </p:nvPicPr>
        <p:blipFill>
          <a:blip r:embed="rId15" cstate="hqprint">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7368348" y="4848624"/>
            <a:ext cx="1079608" cy="1130835"/>
          </a:xfrm>
          <a:prstGeom prst="rect">
            <a:avLst/>
          </a:prstGeom>
        </p:spPr>
      </p:pic>
    </p:spTree>
    <p:extLst>
      <p:ext uri="{BB962C8B-B14F-4D97-AF65-F5344CB8AC3E}">
        <p14:creationId xmlns:p14="http://schemas.microsoft.com/office/powerpoint/2010/main" val="266642670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97733-1232-C8BB-192F-9E2AF8533C7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C4E60-20D1-1196-4F6F-5F9B1846908E}"/>
              </a:ext>
            </a:extLst>
          </p:cNvPr>
          <p:cNvSpPr>
            <a:spLocks noGrp="1"/>
          </p:cNvSpPr>
          <p:nvPr>
            <p:ph idx="1"/>
            <p:custDataLst>
              <p:tags r:id="rId1"/>
            </p:custDataLst>
          </p:nvPr>
        </p:nvSpPr>
        <p:spPr>
          <a:xfrm>
            <a:off x="1494360" y="1559378"/>
            <a:ext cx="5901523" cy="4616849"/>
          </a:xfrm>
          <a:ln>
            <a:noFill/>
          </a:ln>
        </p:spPr>
        <p:txBody>
          <a:bodyPr vert="horz" lIns="91440" tIns="45720" rIns="91440" bIns="45720" rtlCol="0" anchor="t">
            <a:noAutofit/>
          </a:bodyPr>
          <a:lstStyle/>
          <a:p>
            <a:pPr marL="0" indent="0">
              <a:buNone/>
            </a:pPr>
            <a:r>
              <a:rPr lang="fr-CA" b="1" dirty="0">
                <a:latin typeface="Arial"/>
                <a:cs typeface="Arial"/>
              </a:rPr>
              <a:t>Bénéfices</a:t>
            </a:r>
          </a:p>
          <a:p>
            <a:r>
              <a:rPr lang="fr-CA" dirty="0">
                <a:latin typeface="Arial"/>
                <a:cs typeface="Arial"/>
              </a:rPr>
              <a:t>Cessation tabagique depuis 6 mois ou plus (critique)</a:t>
            </a:r>
          </a:p>
          <a:p>
            <a:r>
              <a:rPr lang="fr-CA" dirty="0">
                <a:latin typeface="Arial"/>
                <a:cs typeface="Arial"/>
              </a:rPr>
              <a:t>Qualité de vie (critique)</a:t>
            </a:r>
          </a:p>
          <a:p>
            <a:r>
              <a:rPr lang="fr-CA" dirty="0">
                <a:latin typeface="Arial"/>
                <a:cs typeface="Arial"/>
              </a:rPr>
              <a:t>Réduction de la consommation de tabac</a:t>
            </a:r>
            <a:endParaRPr lang="fr-CA" sz="1600" dirty="0"/>
          </a:p>
          <a:p>
            <a:pPr marL="0" indent="0">
              <a:buNone/>
            </a:pPr>
            <a:r>
              <a:rPr lang="fr-CA" b="1" dirty="0">
                <a:latin typeface="Arial"/>
                <a:cs typeface="Arial"/>
              </a:rPr>
              <a:t>Préjudices potentiels</a:t>
            </a:r>
            <a:endParaRPr lang="fr-CA" dirty="0">
              <a:latin typeface="Arial"/>
              <a:cs typeface="Arial"/>
            </a:endParaRPr>
          </a:p>
          <a:p>
            <a:r>
              <a:rPr lang="fr-CA" dirty="0">
                <a:latin typeface="Arial"/>
                <a:cs typeface="Arial"/>
              </a:rPr>
              <a:t>Effets indésirables</a:t>
            </a:r>
          </a:p>
          <a:p>
            <a:r>
              <a:rPr lang="fr-CA" dirty="0">
                <a:latin typeface="Arial"/>
                <a:cs typeface="Arial"/>
              </a:rPr>
              <a:t>Gain de poids</a:t>
            </a:r>
          </a:p>
          <a:p>
            <a:r>
              <a:rPr lang="fr-CA" dirty="0">
                <a:latin typeface="Arial"/>
                <a:cs typeface="Arial"/>
              </a:rPr>
              <a:t>Changements d’humeur négatifs</a:t>
            </a:r>
          </a:p>
          <a:p>
            <a:r>
              <a:rPr lang="fr-CA" dirty="0">
                <a:latin typeface="Arial"/>
                <a:cs typeface="Arial"/>
              </a:rPr>
              <a:t>Perte du groupe social</a:t>
            </a:r>
          </a:p>
          <a:p>
            <a:pPr lvl="1"/>
            <a:endParaRPr lang="en-CA" sz="1600" dirty="0"/>
          </a:p>
        </p:txBody>
      </p:sp>
      <p:sp>
        <p:nvSpPr>
          <p:cNvPr id="4" name="Slide Number Placeholder 3">
            <a:extLst>
              <a:ext uri="{FF2B5EF4-FFF2-40B4-BE49-F238E27FC236}">
                <a16:creationId xmlns:a16="http://schemas.microsoft.com/office/drawing/2014/main" id="{FBEE313D-0C79-D5BA-B7A6-04B988B47529}"/>
              </a:ext>
            </a:extLst>
          </p:cNvPr>
          <p:cNvSpPr>
            <a:spLocks noGrp="1"/>
          </p:cNvSpPr>
          <p:nvPr>
            <p:ph type="sldNum" sz="quarter" idx="12"/>
            <p:custDataLst>
              <p:tags r:id="rId2"/>
            </p:custDataLst>
          </p:nvPr>
        </p:nvSpPr>
        <p:spPr/>
        <p:txBody>
          <a:bodyPr/>
          <a:lstStyle/>
          <a:p>
            <a:fld id="{E3D5E142-BA66-4577-AABD-3D3B043058E5}" type="slidenum">
              <a:rPr lang="fr-CA" smtClean="0"/>
              <a:t>22</a:t>
            </a:fld>
            <a:endParaRPr lang="fr-CA" dirty="0"/>
          </a:p>
        </p:txBody>
      </p:sp>
      <p:pic>
        <p:nvPicPr>
          <p:cNvPr id="9" name="Graphic 8">
            <a:extLst>
              <a:ext uri="{FF2B5EF4-FFF2-40B4-BE49-F238E27FC236}">
                <a16:creationId xmlns:a16="http://schemas.microsoft.com/office/drawing/2014/main" id="{D197D611-A057-4D77-40F5-5A1017DB6F9A}"/>
              </a:ext>
            </a:extLst>
          </p:cNvPr>
          <p:cNvPicPr>
            <a:picLocks noChangeAspect="1"/>
          </p:cNvPicPr>
          <p:nvPr>
            <p:custDataLst>
              <p:tags r:id="rId3"/>
            </p:custDataLst>
          </p:nvPr>
        </p:nvPicPr>
        <p:blipFill>
          <a:blip r:embed="rId9">
            <a:extLst>
              <a:ext uri="{96DAC541-7B7A-43D3-8B79-37D633B846F1}">
                <asvg:svgBlip xmlns:asvg="http://schemas.microsoft.com/office/drawing/2016/SVG/main" r:embed="rId10"/>
              </a:ext>
            </a:extLst>
          </a:blip>
          <a:stretch>
            <a:fillRect/>
          </a:stretch>
        </p:blipFill>
        <p:spPr>
          <a:xfrm>
            <a:off x="619906" y="3947344"/>
            <a:ext cx="765123" cy="765123"/>
          </a:xfrm>
          <a:prstGeom prst="rect">
            <a:avLst/>
          </a:prstGeom>
        </p:spPr>
      </p:pic>
      <p:pic>
        <p:nvPicPr>
          <p:cNvPr id="10" name="Graphic 9">
            <a:extLst>
              <a:ext uri="{FF2B5EF4-FFF2-40B4-BE49-F238E27FC236}">
                <a16:creationId xmlns:a16="http://schemas.microsoft.com/office/drawing/2014/main" id="{771DA45A-75CE-1197-BF25-0135602E78BB}"/>
              </a:ext>
            </a:extLst>
          </p:cNvPr>
          <p:cNvPicPr>
            <a:picLocks noChangeAspect="1"/>
          </p:cNvPicPr>
          <p:nvPr>
            <p:custDataLst>
              <p:tags r:id="rId4"/>
            </p:custDataLst>
          </p:nvPr>
        </p:nvPicPr>
        <p:blipFill>
          <a:blip r:embed="rId11">
            <a:extLst>
              <a:ext uri="{96DAC541-7B7A-43D3-8B79-37D633B846F1}">
                <asvg:svgBlip xmlns:asvg="http://schemas.microsoft.com/office/drawing/2016/SVG/main" r:embed="rId12"/>
              </a:ext>
            </a:extLst>
          </a:blip>
          <a:stretch>
            <a:fillRect/>
          </a:stretch>
        </p:blipFill>
        <p:spPr>
          <a:xfrm>
            <a:off x="619906" y="1559378"/>
            <a:ext cx="765123" cy="765123"/>
          </a:xfrm>
          <a:prstGeom prst="rect">
            <a:avLst/>
          </a:prstGeom>
        </p:spPr>
      </p:pic>
      <p:pic>
        <p:nvPicPr>
          <p:cNvPr id="2" name="Picture 1" descr="A hand holding a cigarette&#10;&#10;AI-generated content may be incorrect.">
            <a:extLst>
              <a:ext uri="{FF2B5EF4-FFF2-40B4-BE49-F238E27FC236}">
                <a16:creationId xmlns:a16="http://schemas.microsoft.com/office/drawing/2014/main" id="{D6E34445-EC8D-71C6-ECF6-EC3D0225AAE7}"/>
              </a:ext>
            </a:extLst>
          </p:cNvPr>
          <p:cNvPicPr>
            <a:picLocks noChangeAspect="1"/>
          </p:cNvPicPr>
          <p:nvPr>
            <p:custDataLst>
              <p:tags r:id="rId5"/>
            </p:custDataLst>
          </p:nvPr>
        </p:nvPicPr>
        <p:blipFill>
          <a:blip r:embed="rId13" cstate="hqprint">
            <a:extLst>
              <a:ext uri="{28A0092B-C50C-407E-A947-70E740481C1C}">
                <a14:useLocalDpi xmlns:a14="http://schemas.microsoft.com/office/drawing/2010/main"/>
              </a:ext>
            </a:extLst>
          </a:blip>
          <a:stretch>
            <a:fillRect/>
          </a:stretch>
        </p:blipFill>
        <p:spPr>
          <a:xfrm>
            <a:off x="6617541" y="2684114"/>
            <a:ext cx="2526459" cy="2526459"/>
          </a:xfrm>
          <a:prstGeom prst="rect">
            <a:avLst/>
          </a:prstGeom>
          <a:ln>
            <a:noFill/>
          </a:ln>
        </p:spPr>
      </p:pic>
      <p:sp>
        <p:nvSpPr>
          <p:cNvPr id="5" name="Titre 1">
            <a:extLst>
              <a:ext uri="{FF2B5EF4-FFF2-40B4-BE49-F238E27FC236}">
                <a16:creationId xmlns:a16="http://schemas.microsoft.com/office/drawing/2014/main" id="{E73764F2-FC7F-7F63-D4B7-E55E1DFA40C1}"/>
              </a:ext>
            </a:extLst>
          </p:cNvPr>
          <p:cNvSpPr>
            <a:spLocks noGrp="1"/>
          </p:cNvSpPr>
          <p:nvPr>
            <p:ph type="title"/>
            <p:custDataLst>
              <p:tags r:id="rId6"/>
            </p:custDataLst>
          </p:nvPr>
        </p:nvSpPr>
        <p:spPr>
          <a:xfrm>
            <a:off x="457200" y="533400"/>
            <a:ext cx="8229600" cy="762000"/>
          </a:xfrm>
        </p:spPr>
        <p:txBody>
          <a:bodyPr>
            <a:normAutofit/>
          </a:bodyPr>
          <a:lstStyle/>
          <a:p>
            <a:r>
              <a:rPr lang="fr-CA" sz="3200" dirty="0">
                <a:solidFill>
                  <a:schemeClr val="accent2"/>
                </a:solidFill>
                <a:latin typeface="Arial"/>
                <a:cs typeface="Arial"/>
              </a:rPr>
              <a:t>Bénéfices et préjudices évalués</a:t>
            </a:r>
            <a:endParaRPr lang="fr-CA" sz="3200" b="0" dirty="0">
              <a:latin typeface="Arial"/>
              <a:cs typeface="Arial"/>
            </a:endParaRPr>
          </a:p>
        </p:txBody>
      </p:sp>
    </p:spTree>
    <p:extLst>
      <p:ext uri="{BB962C8B-B14F-4D97-AF65-F5344CB8AC3E}">
        <p14:creationId xmlns:p14="http://schemas.microsoft.com/office/powerpoint/2010/main" val="219890795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4FBAE-79DB-E144-13C1-D78A0C362D15}"/>
            </a:ext>
          </a:extLst>
        </p:cNvPr>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0763AA92-8260-44FE-D793-D556BC4450A0}"/>
              </a:ext>
            </a:extLst>
          </p:cNvPr>
          <p:cNvCxnSpPr/>
          <p:nvPr>
            <p:custDataLst>
              <p:tags r:id="rId1"/>
            </p:custDataLst>
          </p:nvPr>
        </p:nvCxnSpPr>
        <p:spPr>
          <a:xfrm>
            <a:off x="457200" y="3532909"/>
            <a:ext cx="8035636" cy="0"/>
          </a:xfrm>
          <a:prstGeom prst="line">
            <a:avLst/>
          </a:prstGeom>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B32B3B66-B44F-A6F0-BDFD-F6FA95E519D1}"/>
              </a:ext>
            </a:extLst>
          </p:cNvPr>
          <p:cNvSpPr>
            <a:spLocks noGrp="1"/>
          </p:cNvSpPr>
          <p:nvPr>
            <p:ph type="title"/>
            <p:custDataLst>
              <p:tags r:id="rId2"/>
            </p:custDataLst>
          </p:nvPr>
        </p:nvSpPr>
        <p:spPr/>
        <p:txBody>
          <a:bodyPr>
            <a:normAutofit/>
          </a:bodyPr>
          <a:lstStyle/>
          <a:p>
            <a:r>
              <a:rPr lang="fr-CA" sz="3200" dirty="0">
                <a:solidFill>
                  <a:schemeClr val="accent2"/>
                </a:solidFill>
                <a:latin typeface="Arial"/>
                <a:cs typeface="Arial"/>
              </a:rPr>
              <a:t>Quels sujets n’étaient pas visés?</a:t>
            </a:r>
            <a:endParaRPr lang="fr-CA" sz="3200" dirty="0">
              <a:latin typeface="Arial"/>
              <a:cs typeface="Arial"/>
            </a:endParaRPr>
          </a:p>
        </p:txBody>
      </p:sp>
      <p:sp>
        <p:nvSpPr>
          <p:cNvPr id="4" name="Slide Number Placeholder 3">
            <a:extLst>
              <a:ext uri="{FF2B5EF4-FFF2-40B4-BE49-F238E27FC236}">
                <a16:creationId xmlns:a16="http://schemas.microsoft.com/office/drawing/2014/main" id="{EC601C8A-4353-422A-233F-A9413C10D8CF}"/>
              </a:ext>
            </a:extLst>
          </p:cNvPr>
          <p:cNvSpPr>
            <a:spLocks noGrp="1"/>
          </p:cNvSpPr>
          <p:nvPr>
            <p:ph type="sldNum" sz="quarter" idx="12"/>
            <p:custDataLst>
              <p:tags r:id="rId3"/>
            </p:custDataLst>
          </p:nvPr>
        </p:nvSpPr>
        <p:spPr/>
        <p:txBody>
          <a:bodyPr/>
          <a:lstStyle/>
          <a:p>
            <a:fld id="{E3D5E142-BA66-4577-AABD-3D3B043058E5}" type="slidenum">
              <a:rPr lang="fr-CA" smtClean="0"/>
              <a:t>23</a:t>
            </a:fld>
            <a:endParaRPr lang="fr-CA" dirty="0"/>
          </a:p>
        </p:txBody>
      </p:sp>
      <p:sp>
        <p:nvSpPr>
          <p:cNvPr id="7" name="Content Placeholder 2">
            <a:extLst>
              <a:ext uri="{FF2B5EF4-FFF2-40B4-BE49-F238E27FC236}">
                <a16:creationId xmlns:a16="http://schemas.microsoft.com/office/drawing/2014/main" id="{2862A787-D751-CF92-B596-8F3BEC670D84}"/>
              </a:ext>
            </a:extLst>
          </p:cNvPr>
          <p:cNvSpPr>
            <a:spLocks noGrp="1"/>
          </p:cNvSpPr>
          <p:nvPr>
            <p:ph idx="1"/>
            <p:custDataLst>
              <p:tags r:id="rId4"/>
            </p:custDataLst>
          </p:nvPr>
        </p:nvSpPr>
        <p:spPr>
          <a:xfrm>
            <a:off x="457199" y="1301850"/>
            <a:ext cx="8035635" cy="4962425"/>
          </a:xfrm>
        </p:spPr>
        <p:txBody>
          <a:bodyPr vert="horz" lIns="91440" tIns="45720" rIns="91440" bIns="45720" rtlCol="0" anchor="t">
            <a:noAutofit/>
          </a:bodyPr>
          <a:lstStyle/>
          <a:p>
            <a:pPr marL="539750" indent="-539750" fontAlgn="ctr">
              <a:buSzPct val="200000"/>
              <a:buBlip>
                <a:blip r:embed="rId9">
                  <a:extLst>
                    <a:ext uri="{96DAC541-7B7A-43D3-8B79-37D633B846F1}">
                      <asvg:svgBlip xmlns:asvg="http://schemas.microsoft.com/office/drawing/2016/SVG/main" r:embed="rId10"/>
                    </a:ext>
                  </a:extLst>
                </a:blip>
              </a:buBlip>
            </a:pPr>
            <a:r>
              <a:rPr lang="fr-CA" dirty="0">
                <a:latin typeface="Arial"/>
                <a:cs typeface="Arial"/>
              </a:rPr>
              <a:t>Ne s’applique pas à l’usage traditionnel ou cérémoniel du tabac par les peuples autochtones</a:t>
            </a:r>
            <a:endParaRPr lang="fr-CA" dirty="0"/>
          </a:p>
          <a:p>
            <a:pPr marL="539750" lvl="2" indent="-539750" fontAlgn="ctr">
              <a:buSzPct val="200000"/>
              <a:buBlip>
                <a:blip r:embed="rId9">
                  <a:extLst>
                    <a:ext uri="{96DAC541-7B7A-43D3-8B79-37D633B846F1}">
                      <asvg:svgBlip xmlns:asvg="http://schemas.microsoft.com/office/drawing/2016/SVG/main" r:embed="rId10"/>
                    </a:ext>
                  </a:extLst>
                </a:blip>
              </a:buBlip>
            </a:pPr>
            <a:endParaRPr lang="fr-CA" sz="2400" dirty="0"/>
          </a:p>
          <a:p>
            <a:pPr marL="539750" indent="-539750" fontAlgn="ctr">
              <a:buSzPct val="200000"/>
              <a:buBlip>
                <a:blip r:embed="rId9">
                  <a:extLst>
                    <a:ext uri="{96DAC541-7B7A-43D3-8B79-37D633B846F1}">
                      <asvg:svgBlip xmlns:asvg="http://schemas.microsoft.com/office/drawing/2016/SVG/main" r:embed="rId10"/>
                    </a:ext>
                  </a:extLst>
                </a:blip>
              </a:buBlip>
            </a:pPr>
            <a:r>
              <a:rPr lang="fr-CA" dirty="0">
                <a:latin typeface="Arial"/>
                <a:cs typeface="Arial"/>
              </a:rPr>
              <a:t>Ne s’applique pas aux personnes enceintes ou qui allaitent </a:t>
            </a:r>
          </a:p>
          <a:p>
            <a:pPr marL="539750" indent="-539750" fontAlgn="ctr">
              <a:buSzPct val="200000"/>
              <a:buBlip>
                <a:blip r:embed="rId9">
                  <a:extLst>
                    <a:ext uri="{96DAC541-7B7A-43D3-8B79-37D633B846F1}">
                      <asvg:svgBlip xmlns:asvg="http://schemas.microsoft.com/office/drawing/2016/SVG/main" r:embed="rId10"/>
                    </a:ext>
                  </a:extLst>
                </a:blip>
              </a:buBlip>
            </a:pPr>
            <a:endParaRPr lang="fr-CA" dirty="0">
              <a:latin typeface="Arial"/>
              <a:cs typeface="Arial"/>
            </a:endParaRPr>
          </a:p>
          <a:p>
            <a:pPr marL="539750" indent="-539750" fontAlgn="ctr">
              <a:buSzPct val="200000"/>
              <a:buBlip>
                <a:blip r:embed="rId9">
                  <a:extLst>
                    <a:ext uri="{96DAC541-7B7A-43D3-8B79-37D633B846F1}">
                      <asvg:svgBlip xmlns:asvg="http://schemas.microsoft.com/office/drawing/2016/SVG/main" r:embed="rId10"/>
                    </a:ext>
                  </a:extLst>
                </a:blip>
              </a:buBlip>
            </a:pPr>
            <a:r>
              <a:rPr lang="fr-CA" dirty="0">
                <a:latin typeface="Arial"/>
                <a:cs typeface="Arial"/>
              </a:rPr>
              <a:t>Ne concerne pas les recommandations visant la cessation d’autres produits du </a:t>
            </a:r>
            <a:r>
              <a:rPr lang="fr-CA" dirty="0"/>
              <a:t>tabac que la cigarette (par exemple, les sachets)</a:t>
            </a:r>
          </a:p>
          <a:p>
            <a:pPr marL="539750" indent="-539750" fontAlgn="ctr">
              <a:buSzPct val="200000"/>
              <a:buBlip>
                <a:blip r:embed="rId9">
                  <a:extLst>
                    <a:ext uri="{96DAC541-7B7A-43D3-8B79-37D633B846F1}">
                      <asvg:svgBlip xmlns:asvg="http://schemas.microsoft.com/office/drawing/2016/SVG/main" r:embed="rId10"/>
                    </a:ext>
                  </a:extLst>
                </a:blip>
              </a:buBlip>
            </a:pPr>
            <a:endParaRPr lang="fr-CA" dirty="0">
              <a:latin typeface="Arial"/>
              <a:cs typeface="Arial"/>
            </a:endParaRPr>
          </a:p>
          <a:p>
            <a:pPr marL="539750" indent="-539750" fontAlgn="ctr">
              <a:buSzPct val="200000"/>
              <a:buBlip>
                <a:blip r:embed="rId9">
                  <a:extLst>
                    <a:ext uri="{96DAC541-7B7A-43D3-8B79-37D633B846F1}">
                      <asvg:svgBlip xmlns:asvg="http://schemas.microsoft.com/office/drawing/2016/SVG/main" r:embed="rId10"/>
                    </a:ext>
                  </a:extLst>
                </a:blip>
              </a:buBlip>
            </a:pPr>
            <a:r>
              <a:rPr lang="fr-CA" dirty="0">
                <a:latin typeface="Arial"/>
                <a:cs typeface="Arial"/>
              </a:rPr>
              <a:t>N’aborde pas la prévention de l’utilisation du tabac ou de la nicotine</a:t>
            </a:r>
          </a:p>
          <a:p>
            <a:pPr marL="0" indent="0">
              <a:buNone/>
            </a:pPr>
            <a:endParaRPr lang="fr-CA" b="1" dirty="0"/>
          </a:p>
          <a:p>
            <a:pPr lvl="1"/>
            <a:endParaRPr lang="en-CA" sz="2400" b="1" dirty="0"/>
          </a:p>
        </p:txBody>
      </p:sp>
      <p:cxnSp>
        <p:nvCxnSpPr>
          <p:cNvPr id="10" name="Straight Connector 9">
            <a:extLst>
              <a:ext uri="{FF2B5EF4-FFF2-40B4-BE49-F238E27FC236}">
                <a16:creationId xmlns:a16="http://schemas.microsoft.com/office/drawing/2014/main" id="{E53C4B50-202B-CFA3-14BA-203E1853A318}"/>
              </a:ext>
            </a:extLst>
          </p:cNvPr>
          <p:cNvCxnSpPr/>
          <p:nvPr>
            <p:custDataLst>
              <p:tags r:id="rId5"/>
            </p:custDataLst>
          </p:nvPr>
        </p:nvCxnSpPr>
        <p:spPr>
          <a:xfrm>
            <a:off x="457200" y="2286000"/>
            <a:ext cx="8035636"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94DC47E2-B066-8EE8-E451-075211874205}"/>
              </a:ext>
            </a:extLst>
          </p:cNvPr>
          <p:cNvCxnSpPr/>
          <p:nvPr>
            <p:custDataLst>
              <p:tags r:id="rId6"/>
            </p:custDataLst>
          </p:nvPr>
        </p:nvCxnSpPr>
        <p:spPr>
          <a:xfrm>
            <a:off x="457200" y="5158374"/>
            <a:ext cx="8035636"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5886827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7C8D8-1825-53C4-4F4B-9F598D3805F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304CA1C-A65E-7657-5A93-301FF8307B00}"/>
              </a:ext>
            </a:extLst>
          </p:cNvPr>
          <p:cNvSpPr>
            <a:spLocks noGrp="1"/>
          </p:cNvSpPr>
          <p:nvPr>
            <p:ph type="title"/>
            <p:custDataLst>
              <p:tags r:id="rId1"/>
            </p:custDataLst>
          </p:nvPr>
        </p:nvSpPr>
        <p:spPr>
          <a:xfrm>
            <a:off x="457199" y="533400"/>
            <a:ext cx="4397829" cy="978290"/>
          </a:xfrm>
        </p:spPr>
        <p:txBody>
          <a:bodyPr>
            <a:noAutofit/>
          </a:bodyPr>
          <a:lstStyle/>
          <a:p>
            <a:r>
              <a:rPr lang="fr-CA" sz="3200" dirty="0">
                <a:solidFill>
                  <a:schemeClr val="accent2"/>
                </a:solidFill>
              </a:rPr>
              <a:t>Comment avons-nous procédé?</a:t>
            </a:r>
          </a:p>
        </p:txBody>
      </p:sp>
      <p:sp>
        <p:nvSpPr>
          <p:cNvPr id="4" name="Espace réservé du numéro de diapositive 3">
            <a:extLst>
              <a:ext uri="{FF2B5EF4-FFF2-40B4-BE49-F238E27FC236}">
                <a16:creationId xmlns:a16="http://schemas.microsoft.com/office/drawing/2014/main" id="{D3B66756-6077-DCAE-591E-3F719927A514}"/>
              </a:ext>
            </a:extLst>
          </p:cNvPr>
          <p:cNvSpPr>
            <a:spLocks noGrp="1"/>
          </p:cNvSpPr>
          <p:nvPr>
            <p:ph type="sldNum" sz="quarter" idx="12"/>
            <p:custDataLst>
              <p:tags r:id="rId2"/>
            </p:custDataLst>
          </p:nvPr>
        </p:nvSpPr>
        <p:spPr/>
        <p:txBody>
          <a:bodyPr/>
          <a:lstStyle/>
          <a:p>
            <a:fld id="{E3D5E142-BA66-4577-AABD-3D3B043058E5}" type="slidenum">
              <a:rPr lang="fr-CA" smtClean="0"/>
              <a:t>24</a:t>
            </a:fld>
            <a:endParaRPr lang="fr-CA" dirty="0"/>
          </a:p>
        </p:txBody>
      </p:sp>
      <p:pic>
        <p:nvPicPr>
          <p:cNvPr id="5122" name="Picture 2" descr="GRADE home">
            <a:extLst>
              <a:ext uri="{FF2B5EF4-FFF2-40B4-BE49-F238E27FC236}">
                <a16:creationId xmlns:a16="http://schemas.microsoft.com/office/drawing/2014/main" id="{1CC116F4-C5E8-7B47-C27D-82C96D5BD396}"/>
              </a:ext>
            </a:extLst>
          </p:cNvPr>
          <p:cNvPicPr>
            <a:picLocks noGrp="1" noChangeAspect="1" noChangeArrowheads="1"/>
          </p:cNvPicPr>
          <p:nvPr>
            <p:ph idx="1"/>
            <p:custDataLst>
              <p:tags r:id="rId3"/>
            </p:custDataLst>
          </p:nvPr>
        </p:nvPicPr>
        <p:blipFill>
          <a:blip r:embed="rId10" cstate="hqprint">
            <a:extLst>
              <a:ext uri="{28A0092B-C50C-407E-A947-70E740481C1C}">
                <a14:useLocalDpi xmlns:a14="http://schemas.microsoft.com/office/drawing/2010/main"/>
              </a:ext>
            </a:extLst>
          </a:blip>
          <a:srcRect l="2840" t="4626" r="3465" b="9278"/>
          <a:stretch>
            <a:fillRect/>
          </a:stretch>
        </p:blipFill>
        <p:spPr bwMode="auto">
          <a:xfrm>
            <a:off x="4959668" y="545526"/>
            <a:ext cx="2956498" cy="106836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The WHO Pandemic Treaty - Leslyn Lewis">
            <a:extLst>
              <a:ext uri="{FF2B5EF4-FFF2-40B4-BE49-F238E27FC236}">
                <a16:creationId xmlns:a16="http://schemas.microsoft.com/office/drawing/2014/main" id="{D6A433E0-AFCB-4FFB-DE2E-C30C1B02EF40}"/>
              </a:ext>
            </a:extLst>
          </p:cNvPr>
          <p:cNvPicPr>
            <a:picLocks noChangeAspect="1" noChangeArrowheads="1"/>
          </p:cNvPicPr>
          <p:nvPr>
            <p:custDataLst>
              <p:tags r:id="rId4"/>
            </p:custDataLst>
          </p:nvPr>
        </p:nvPicPr>
        <p:blipFill>
          <a:blip r:embed="rId11">
            <a:extLst>
              <a:ext uri="{28A0092B-C50C-407E-A947-70E740481C1C}">
                <a14:useLocalDpi xmlns:a14="http://schemas.microsoft.com/office/drawing/2010/main"/>
              </a:ext>
            </a:extLst>
          </a:blip>
          <a:stretch>
            <a:fillRect/>
          </a:stretch>
        </p:blipFill>
        <p:spPr bwMode="auto">
          <a:xfrm>
            <a:off x="1101242" y="3428753"/>
            <a:ext cx="1962479" cy="2079706"/>
          </a:xfrm>
          <a:prstGeom prst="rect">
            <a:avLst/>
          </a:prstGeom>
          <a:noFill/>
          <a:ln w="19050">
            <a:noFill/>
          </a:ln>
          <a:extLst>
            <a:ext uri="{909E8E84-426E-40DD-AFC4-6F175D3DCCD1}">
              <a14:hiddenFill xmlns:a14="http://schemas.microsoft.com/office/drawing/2010/main">
                <a:solidFill>
                  <a:srgbClr val="FFFFFF"/>
                </a:solidFill>
              </a14:hiddenFill>
            </a:ext>
          </a:extLst>
        </p:spPr>
      </p:pic>
      <p:pic>
        <p:nvPicPr>
          <p:cNvPr id="5128" name="Picture 8" descr="National Health Service — Wikipédia">
            <a:extLst>
              <a:ext uri="{FF2B5EF4-FFF2-40B4-BE49-F238E27FC236}">
                <a16:creationId xmlns:a16="http://schemas.microsoft.com/office/drawing/2014/main" id="{3302FC73-8A56-6CA3-6955-41C34DA60FB6}"/>
              </a:ext>
            </a:extLst>
          </p:cNvPr>
          <p:cNvPicPr>
            <a:picLocks noChangeAspect="1" noChangeArrowheads="1"/>
          </p:cNvPicPr>
          <p:nvPr>
            <p:custDataLst>
              <p:tags r:id="rId5"/>
            </p:custDataLst>
          </p:nvPr>
        </p:nvPicPr>
        <p:blipFill>
          <a:blip r:embed="rId12">
            <a:extLst>
              <a:ext uri="{28A0092B-C50C-407E-A947-70E740481C1C}">
                <a14:useLocalDpi xmlns:a14="http://schemas.microsoft.com/office/drawing/2010/main"/>
              </a:ext>
            </a:extLst>
          </a:blip>
          <a:stretch>
            <a:fillRect/>
          </a:stretch>
        </p:blipFill>
        <p:spPr bwMode="auto">
          <a:xfrm>
            <a:off x="3716875" y="4963110"/>
            <a:ext cx="2481134" cy="995257"/>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Summary of the CADTH Drug Portfolio Information Session November 2019">
            <a:extLst>
              <a:ext uri="{FF2B5EF4-FFF2-40B4-BE49-F238E27FC236}">
                <a16:creationId xmlns:a16="http://schemas.microsoft.com/office/drawing/2014/main" id="{A21988AA-A696-59F3-B2A3-1F0C2A7751F9}"/>
              </a:ext>
            </a:extLst>
          </p:cNvPr>
          <p:cNvPicPr>
            <a:picLocks noChangeAspect="1" noChangeArrowheads="1"/>
          </p:cNvPicPr>
          <p:nvPr>
            <p:custDataLst>
              <p:tags r:id="rId6"/>
            </p:custDataLst>
          </p:nvPr>
        </p:nvPicPr>
        <p:blipFill>
          <a:blip r:embed="rId13">
            <a:extLst>
              <a:ext uri="{28A0092B-C50C-407E-A947-70E740481C1C}">
                <a14:useLocalDpi xmlns:a14="http://schemas.microsoft.com/office/drawing/2010/main"/>
              </a:ext>
            </a:extLst>
          </a:blip>
          <a:stretch>
            <a:fillRect/>
          </a:stretch>
        </p:blipFill>
        <p:spPr bwMode="auto">
          <a:xfrm>
            <a:off x="3587810" y="3322145"/>
            <a:ext cx="2564423" cy="1382777"/>
          </a:xfrm>
          <a:prstGeom prst="rect">
            <a:avLst/>
          </a:prstGeom>
          <a:noFill/>
          <a:ln w="19050">
            <a:noFill/>
          </a:ln>
          <a:extLst>
            <a:ext uri="{909E8E84-426E-40DD-AFC4-6F175D3DCCD1}">
              <a14:hiddenFill xmlns:a14="http://schemas.microsoft.com/office/drawing/2010/main">
                <a:solidFill>
                  <a:srgbClr val="FFFFFF"/>
                </a:solidFill>
              </a14:hiddenFill>
            </a:ext>
          </a:extLst>
        </p:spPr>
      </p:pic>
      <p:pic>
        <p:nvPicPr>
          <p:cNvPr id="5132" name="Picture 12" descr="Agency for Healthcare Research and Quality - Wikipedia">
            <a:extLst>
              <a:ext uri="{FF2B5EF4-FFF2-40B4-BE49-F238E27FC236}">
                <a16:creationId xmlns:a16="http://schemas.microsoft.com/office/drawing/2014/main" id="{202F6EA5-3B34-2267-1A32-C2DBFBC94045}"/>
              </a:ext>
            </a:extLst>
          </p:cNvPr>
          <p:cNvPicPr>
            <a:picLocks noChangeAspect="1" noChangeArrowheads="1"/>
          </p:cNvPicPr>
          <p:nvPr>
            <p:custDataLst>
              <p:tags r:id="rId7"/>
            </p:custDataLst>
          </p:nvPr>
        </p:nvPicPr>
        <p:blipFill>
          <a:blip r:embed="rId14">
            <a:extLst>
              <a:ext uri="{28A0092B-C50C-407E-A947-70E740481C1C}">
                <a14:useLocalDpi xmlns:a14="http://schemas.microsoft.com/office/drawing/2010/main"/>
              </a:ext>
            </a:extLst>
          </a:blip>
          <a:stretch>
            <a:fillRect/>
          </a:stretch>
        </p:blipFill>
        <p:spPr bwMode="auto">
          <a:xfrm>
            <a:off x="6546177" y="3780541"/>
            <a:ext cx="1917123" cy="1846686"/>
          </a:xfrm>
          <a:prstGeom prst="rect">
            <a:avLst/>
          </a:prstGeom>
          <a:noFill/>
          <a:ln w="19050">
            <a:noFill/>
          </a:ln>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87086" y="2139204"/>
            <a:ext cx="8969828" cy="924753"/>
          </a:xfrm>
          <a:prstGeom prst="rect">
            <a:avLst/>
          </a:prstGeom>
          <a:solidFill>
            <a:schemeClr val="bg2">
              <a:lumMod val="90000"/>
            </a:schemeClr>
          </a:solidFill>
        </p:spPr>
        <p:txBody>
          <a:bodyPr vert="horz" lIns="91440" tIns="45720" rIns="91440" bIns="45720" rtlCol="0" anchor="ctr">
            <a:normAutofit fontScale="92500" lnSpcReduction="10000"/>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algn="ctr"/>
            <a:r>
              <a:rPr lang="en-US" dirty="0">
                <a:solidFill>
                  <a:srgbClr val="0070C0"/>
                </a:solidFill>
                <a:latin typeface="Helvetica" panose="020B0604020202020204" pitchFamily="34" charset="0"/>
                <a:cs typeface="Helvetica" panose="020B0604020202020204" pitchFamily="34" charset="0"/>
              </a:rPr>
              <a:t>ORGANISATIONS</a:t>
            </a:r>
            <a:br>
              <a:rPr lang="en-US" dirty="0">
                <a:solidFill>
                  <a:srgbClr val="0070C0"/>
                </a:solidFill>
                <a:latin typeface="Helvetica" panose="020B0604020202020204" pitchFamily="34" charset="0"/>
                <a:cs typeface="Helvetica" panose="020B0604020202020204" pitchFamily="34" charset="0"/>
              </a:rPr>
            </a:br>
            <a:r>
              <a:rPr lang="fr-FR" sz="1800" b="0" dirty="0">
                <a:latin typeface="Helvetica" panose="020B0604020202020204" pitchFamily="34" charset="0"/>
                <a:cs typeface="Helvetica" panose="020B0604020202020204" pitchFamily="34" charset="0"/>
              </a:rPr>
              <a:t>Plus de 120 organisations provenant de 120 pays à travers le monde ont adopté ou utilisent actuellement GRADE.</a:t>
            </a:r>
            <a:endParaRPr lang="en-CA" sz="1800" b="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77916632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itting in a chair looking at a magnifying glass&#10;&#10;AI-generated content may be incorrect.">
            <a:extLst>
              <a:ext uri="{FF2B5EF4-FFF2-40B4-BE49-F238E27FC236}">
                <a16:creationId xmlns:a16="http://schemas.microsoft.com/office/drawing/2014/main" id="{E41F5631-587C-B224-76B5-8BD972C47E97}"/>
              </a:ext>
            </a:extLst>
          </p:cNvPr>
          <p:cNvPicPr>
            <a:picLocks noChangeAspect="1"/>
          </p:cNvPicPr>
          <p:nvPr>
            <p:custDataLst>
              <p:tags r:id="rId1"/>
            </p:custDataLst>
          </p:nvPr>
        </p:nvPicPr>
        <p:blipFill>
          <a:blip r:embed="rId7" cstate="hqprint">
            <a:extLst>
              <a:ext uri="{28A0092B-C50C-407E-A947-70E740481C1C}">
                <a14:useLocalDpi xmlns:a14="http://schemas.microsoft.com/office/drawing/2010/main"/>
              </a:ext>
            </a:extLst>
          </a:blip>
          <a:stretch>
            <a:fillRect/>
          </a:stretch>
        </p:blipFill>
        <p:spPr>
          <a:xfrm>
            <a:off x="5895809" y="3670838"/>
            <a:ext cx="3248191" cy="2337164"/>
          </a:xfrm>
          <a:prstGeom prst="rect">
            <a:avLst/>
          </a:prstGeom>
          <a:ln>
            <a:noFill/>
          </a:ln>
        </p:spPr>
      </p:pic>
      <p:sp>
        <p:nvSpPr>
          <p:cNvPr id="3" name="Content Placeholder 2"/>
          <p:cNvSpPr>
            <a:spLocks noGrp="1"/>
          </p:cNvSpPr>
          <p:nvPr>
            <p:ph idx="1"/>
            <p:custDataLst>
              <p:tags r:id="rId2"/>
            </p:custDataLst>
          </p:nvPr>
        </p:nvSpPr>
        <p:spPr>
          <a:xfrm>
            <a:off x="457200" y="1134499"/>
            <a:ext cx="6266329" cy="4525516"/>
          </a:xfrm>
        </p:spPr>
        <p:txBody>
          <a:bodyPr vert="horz" lIns="91440" tIns="45720" rIns="91440" bIns="45720" rtlCol="0" anchor="t">
            <a:noAutofit/>
          </a:bodyPr>
          <a:lstStyle/>
          <a:p>
            <a:pPr marL="0" indent="0">
              <a:spcBef>
                <a:spcPts val="1400"/>
              </a:spcBef>
              <a:spcAft>
                <a:spcPts val="1400"/>
              </a:spcAft>
              <a:buNone/>
            </a:pPr>
            <a:r>
              <a:rPr lang="fr-CA" dirty="0">
                <a:latin typeface="Arial"/>
                <a:cs typeface="Arial"/>
              </a:rPr>
              <a:t>Deux synthèses des données probantes sur les bénéfices et les préjudices associés aux différentes interventions de cessation tabagique :</a:t>
            </a:r>
            <a:endParaRPr lang="fr-CA" dirty="0"/>
          </a:p>
          <a:p>
            <a:pPr marL="457200" indent="-457200">
              <a:buFont typeface="+mj-lt"/>
              <a:buAutoNum type="arabicPeriod"/>
            </a:pPr>
            <a:r>
              <a:rPr lang="fr-CA" dirty="0"/>
              <a:t>Revue parapluie – Revue </a:t>
            </a:r>
            <a:r>
              <a:rPr lang="fr-CA" dirty="0">
                <a:latin typeface="Arial"/>
                <a:cs typeface="Arial"/>
              </a:rPr>
              <a:t>de revues systématiques Cochrane sur les bénéfices et les préjudices</a:t>
            </a:r>
            <a:endParaRPr lang="fr-CA" dirty="0"/>
          </a:p>
          <a:p>
            <a:pPr lvl="1"/>
            <a:r>
              <a:rPr lang="fr-CA" sz="2400" dirty="0">
                <a:latin typeface="Arial"/>
                <a:cs typeface="Arial"/>
              </a:rPr>
              <a:t>Nous a permis de gérer la vaste base de données probantes sur les interventions de cessation tabagique</a:t>
            </a:r>
          </a:p>
          <a:p>
            <a:pPr lvl="1"/>
            <a:r>
              <a:rPr lang="fr-CA" sz="2400" dirty="0">
                <a:latin typeface="Arial"/>
                <a:cs typeface="Arial"/>
              </a:rPr>
              <a:t>Recherche supplémentaire le 24 juin 2024</a:t>
            </a:r>
            <a:endParaRPr lang="fr-CA" dirty="0"/>
          </a:p>
          <a:p>
            <a:pPr marL="457200" indent="-457200">
              <a:buFont typeface="Calibri"/>
              <a:buAutoNum type="arabicPeriod"/>
            </a:pPr>
            <a:endParaRPr lang="fr-CA" sz="2400" dirty="0"/>
          </a:p>
          <a:p>
            <a:pPr lvl="1"/>
            <a:endParaRPr lang="en-CA" sz="2400" dirty="0"/>
          </a:p>
        </p:txBody>
      </p:sp>
      <p:sp>
        <p:nvSpPr>
          <p:cNvPr id="4" name="Slide Number Placeholder 3"/>
          <p:cNvSpPr>
            <a:spLocks noGrp="1"/>
          </p:cNvSpPr>
          <p:nvPr>
            <p:ph type="sldNum" sz="quarter" idx="12"/>
            <p:custDataLst>
              <p:tags r:id="rId3"/>
            </p:custDataLst>
          </p:nvPr>
        </p:nvSpPr>
        <p:spPr/>
        <p:txBody>
          <a:bodyPr/>
          <a:lstStyle/>
          <a:p>
            <a:fld id="{E3D5E142-BA66-4577-AABD-3D3B043058E5}" type="slidenum">
              <a:rPr lang="fr-CA" smtClean="0"/>
              <a:t>25</a:t>
            </a:fld>
            <a:endParaRPr lang="fr-CA" dirty="0"/>
          </a:p>
        </p:txBody>
      </p:sp>
      <p:sp>
        <p:nvSpPr>
          <p:cNvPr id="9" name="Title 1">
            <a:extLst>
              <a:ext uri="{FF2B5EF4-FFF2-40B4-BE49-F238E27FC236}">
                <a16:creationId xmlns:a16="http://schemas.microsoft.com/office/drawing/2014/main" id="{ADA19E7A-E91A-F202-E9A3-B555AE961982}"/>
              </a:ext>
            </a:extLst>
          </p:cNvPr>
          <p:cNvSpPr txBox="1"/>
          <p:nvPr>
            <p:custDataLst>
              <p:tags r:id="rId4"/>
            </p:custDataLst>
          </p:nvPr>
        </p:nvSpPr>
        <p:spPr>
          <a:xfrm>
            <a:off x="457200" y="372499"/>
            <a:ext cx="8229600" cy="762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fr-CA" sz="3200" dirty="0">
                <a:solidFill>
                  <a:schemeClr val="accent2"/>
                </a:solidFill>
                <a:latin typeface="Arial"/>
                <a:cs typeface="Arial"/>
              </a:rPr>
              <a:t>Comment avons-nous procédé?</a:t>
            </a:r>
          </a:p>
        </p:txBody>
      </p:sp>
    </p:spTree>
    <p:extLst>
      <p:ext uri="{BB962C8B-B14F-4D97-AF65-F5344CB8AC3E}">
        <p14:creationId xmlns:p14="http://schemas.microsoft.com/office/powerpoint/2010/main" val="256382083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5EF65-1840-2AE6-B1EF-6F915F24015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EE6526-0501-A460-1E9E-9BD1A50C1DE8}"/>
              </a:ext>
            </a:extLst>
          </p:cNvPr>
          <p:cNvSpPr>
            <a:spLocks noGrp="1"/>
          </p:cNvSpPr>
          <p:nvPr>
            <p:ph idx="1"/>
            <p:custDataLst>
              <p:tags r:id="rId1"/>
            </p:custDataLst>
          </p:nvPr>
        </p:nvSpPr>
        <p:spPr>
          <a:xfrm>
            <a:off x="457200" y="1166102"/>
            <a:ext cx="8049126" cy="5266619"/>
          </a:xfrm>
        </p:spPr>
        <p:txBody>
          <a:bodyPr vert="horz" lIns="91440" tIns="45720" rIns="91440" bIns="45720" rtlCol="0" anchor="t">
            <a:noAutofit/>
          </a:bodyPr>
          <a:lstStyle/>
          <a:p>
            <a:pPr marL="0" indent="0">
              <a:spcBef>
                <a:spcPts val="0"/>
              </a:spcBef>
              <a:spcAft>
                <a:spcPts val="600"/>
              </a:spcAft>
              <a:buNone/>
            </a:pPr>
            <a:r>
              <a:rPr lang="fr-CA" dirty="0">
                <a:latin typeface="Arial"/>
                <a:cs typeface="Arial"/>
              </a:rPr>
              <a:t>2. </a:t>
            </a:r>
            <a:r>
              <a:rPr lang="fr-CA" b="1" i="1" dirty="0">
                <a:solidFill>
                  <a:schemeClr val="accent5"/>
                </a:solidFill>
                <a:latin typeface="Arial"/>
                <a:cs typeface="Arial"/>
              </a:rPr>
              <a:t>Revue systématique</a:t>
            </a:r>
            <a:r>
              <a:rPr lang="fr-CA" dirty="0">
                <a:latin typeface="Arial"/>
                <a:cs typeface="Arial"/>
              </a:rPr>
              <a:t> sur les bénéfices et les préjudices associés aux </a:t>
            </a:r>
            <a:r>
              <a:rPr lang="fr-CA" b="1" dirty="0">
                <a:latin typeface="Arial"/>
                <a:cs typeface="Arial"/>
              </a:rPr>
              <a:t>cigarettes électroniques</a:t>
            </a:r>
            <a:endParaRPr lang="fr-CA" dirty="0">
              <a:latin typeface="Arial"/>
              <a:cs typeface="Arial"/>
            </a:endParaRPr>
          </a:p>
          <a:p>
            <a:pPr lvl="1">
              <a:spcBef>
                <a:spcPct val="0"/>
              </a:spcBef>
              <a:spcAft>
                <a:spcPts val="600"/>
              </a:spcAft>
            </a:pPr>
            <a:r>
              <a:rPr lang="fr-CA" sz="2400" dirty="0">
                <a:latin typeface="Arial"/>
                <a:cs typeface="Arial"/>
              </a:rPr>
              <a:t>Mise à jour de la revue systématique Cochrane de 2016 (désormais une revue systématique en continu) le 7 janvier 2025</a:t>
            </a:r>
          </a:p>
          <a:p>
            <a:pPr lvl="1"/>
            <a:r>
              <a:rPr lang="fr-CA" sz="2400" dirty="0">
                <a:latin typeface="Arial"/>
                <a:cs typeface="Arial"/>
              </a:rPr>
              <a:t>Les essais contrôlés randomisés ont été inclus si :</a:t>
            </a:r>
          </a:p>
          <a:p>
            <a:pPr lvl="2">
              <a:spcBef>
                <a:spcPts val="0"/>
              </a:spcBef>
            </a:pPr>
            <a:r>
              <a:rPr lang="fr-CA" sz="2400" dirty="0">
                <a:latin typeface="Arial"/>
                <a:cs typeface="Arial"/>
              </a:rPr>
              <a:t>Le comparateur = </a:t>
            </a:r>
            <a:r>
              <a:rPr lang="fr-CA" sz="2400" b="1" dirty="0">
                <a:latin typeface="Arial"/>
                <a:cs typeface="Arial"/>
              </a:rPr>
              <a:t>aucune intervention </a:t>
            </a:r>
            <a:r>
              <a:rPr lang="fr-CA" sz="2400" dirty="0">
                <a:latin typeface="Arial"/>
                <a:cs typeface="Arial"/>
              </a:rPr>
              <a:t>ou </a:t>
            </a:r>
            <a:r>
              <a:rPr lang="fr-CA" sz="2400" b="1" dirty="0">
                <a:latin typeface="Arial"/>
                <a:cs typeface="Arial"/>
              </a:rPr>
              <a:t>soins habituels</a:t>
            </a:r>
            <a:endParaRPr lang="fr-CA" sz="2400" dirty="0">
              <a:latin typeface="Arial"/>
              <a:cs typeface="Arial"/>
            </a:endParaRPr>
          </a:p>
          <a:p>
            <a:pPr lvl="2"/>
            <a:r>
              <a:rPr lang="fr-CA" sz="2400" dirty="0">
                <a:latin typeface="Arial"/>
                <a:cs typeface="Arial"/>
              </a:rPr>
              <a:t>Ils comprenaient des adultes</a:t>
            </a:r>
          </a:p>
          <a:p>
            <a:pPr lvl="2">
              <a:spcBef>
                <a:spcPts val="0"/>
              </a:spcBef>
              <a:spcAft>
                <a:spcPts val="600"/>
              </a:spcAft>
            </a:pPr>
            <a:r>
              <a:rPr lang="fr-CA" sz="2400" dirty="0">
                <a:latin typeface="Arial"/>
                <a:cs typeface="Arial"/>
              </a:rPr>
              <a:t>Ils ciblaient les personnes qui fument</a:t>
            </a:r>
          </a:p>
          <a:p>
            <a:pPr lvl="1"/>
            <a:r>
              <a:rPr lang="fr-CA" sz="2400" dirty="0">
                <a:latin typeface="Arial"/>
                <a:cs typeface="Arial"/>
              </a:rPr>
              <a:t>Études observationnelles incluses pour </a:t>
            </a:r>
            <a:br>
              <a:rPr lang="fr-CA" sz="2400" dirty="0">
                <a:latin typeface="Arial"/>
                <a:cs typeface="Arial"/>
              </a:rPr>
            </a:br>
            <a:r>
              <a:rPr lang="fr-CA" sz="2400" dirty="0">
                <a:latin typeface="Arial"/>
                <a:cs typeface="Arial"/>
              </a:rPr>
              <a:t>examiner les préjudices</a:t>
            </a:r>
            <a:endParaRPr lang="fr-CA" sz="2400" dirty="0"/>
          </a:p>
          <a:p>
            <a:pPr lvl="1"/>
            <a:endParaRPr lang="fr-CA" sz="2400" dirty="0"/>
          </a:p>
          <a:p>
            <a:pPr lvl="1"/>
            <a:endParaRPr lang="en-CA" sz="1600" dirty="0"/>
          </a:p>
        </p:txBody>
      </p:sp>
      <p:sp>
        <p:nvSpPr>
          <p:cNvPr id="4" name="Slide Number Placeholder 3">
            <a:extLst>
              <a:ext uri="{FF2B5EF4-FFF2-40B4-BE49-F238E27FC236}">
                <a16:creationId xmlns:a16="http://schemas.microsoft.com/office/drawing/2014/main" id="{B1FD352D-2EDC-DD76-19D4-28A971775A48}"/>
              </a:ext>
            </a:extLst>
          </p:cNvPr>
          <p:cNvSpPr>
            <a:spLocks noGrp="1"/>
          </p:cNvSpPr>
          <p:nvPr>
            <p:ph type="sldNum" sz="quarter" idx="12"/>
            <p:custDataLst>
              <p:tags r:id="rId2"/>
            </p:custDataLst>
          </p:nvPr>
        </p:nvSpPr>
        <p:spPr/>
        <p:txBody>
          <a:bodyPr/>
          <a:lstStyle/>
          <a:p>
            <a:fld id="{E3D5E142-BA66-4577-AABD-3D3B043058E5}" type="slidenum">
              <a:rPr lang="fr-CA" smtClean="0"/>
              <a:t>26</a:t>
            </a:fld>
            <a:endParaRPr lang="fr-CA" dirty="0"/>
          </a:p>
        </p:txBody>
      </p:sp>
      <p:pic>
        <p:nvPicPr>
          <p:cNvPr id="6" name="Picture 5" descr="A group of vape devices&#10;&#10;AI-generated content may be incorrect.">
            <a:extLst>
              <a:ext uri="{FF2B5EF4-FFF2-40B4-BE49-F238E27FC236}">
                <a16:creationId xmlns:a16="http://schemas.microsoft.com/office/drawing/2014/main" id="{0F32F59B-1C35-AD1A-E2A3-220C8E6482F1}"/>
              </a:ext>
            </a:extLst>
          </p:cNvPr>
          <p:cNvPicPr>
            <a:picLocks noChangeAspect="1"/>
          </p:cNvPicPr>
          <p:nvPr>
            <p:custDataLst>
              <p:tags r:id="rId3"/>
            </p:custDataLst>
          </p:nvPr>
        </p:nvPicPr>
        <p:blipFill>
          <a:blip r:embed="rId7" cstate="hqprint">
            <a:extLst>
              <a:ext uri="{28A0092B-C50C-407E-A947-70E740481C1C}">
                <a14:useLocalDpi xmlns:a14="http://schemas.microsoft.com/office/drawing/2010/main"/>
              </a:ext>
            </a:extLst>
          </a:blip>
          <a:stretch>
            <a:fillRect/>
          </a:stretch>
        </p:blipFill>
        <p:spPr>
          <a:xfrm>
            <a:off x="6946050" y="4980680"/>
            <a:ext cx="1911595" cy="1939050"/>
          </a:xfrm>
          <a:prstGeom prst="rect">
            <a:avLst/>
          </a:prstGeom>
        </p:spPr>
      </p:pic>
      <p:sp>
        <p:nvSpPr>
          <p:cNvPr id="2" name="Title 1">
            <a:extLst>
              <a:ext uri="{FF2B5EF4-FFF2-40B4-BE49-F238E27FC236}">
                <a16:creationId xmlns:a16="http://schemas.microsoft.com/office/drawing/2014/main" id="{907615C2-A071-F371-10E8-3C9575389606}"/>
              </a:ext>
            </a:extLst>
          </p:cNvPr>
          <p:cNvSpPr txBox="1"/>
          <p:nvPr>
            <p:custDataLst>
              <p:tags r:id="rId4"/>
            </p:custDataLst>
          </p:nvPr>
        </p:nvSpPr>
        <p:spPr>
          <a:xfrm>
            <a:off x="457200" y="372499"/>
            <a:ext cx="8229600" cy="762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fr-CA" sz="3200" dirty="0">
                <a:solidFill>
                  <a:schemeClr val="accent2"/>
                </a:solidFill>
                <a:latin typeface="Arial"/>
                <a:cs typeface="Arial"/>
              </a:rPr>
              <a:t>Comment avons-nous procédé?</a:t>
            </a:r>
          </a:p>
        </p:txBody>
      </p:sp>
    </p:spTree>
    <p:extLst>
      <p:ext uri="{BB962C8B-B14F-4D97-AF65-F5344CB8AC3E}">
        <p14:creationId xmlns:p14="http://schemas.microsoft.com/office/powerpoint/2010/main" val="177773569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AEE40-91FC-F258-5221-E677AE1D4647}"/>
            </a:ext>
          </a:extLst>
        </p:cNvPr>
        <p:cNvGrpSpPr/>
        <p:nvPr/>
      </p:nvGrpSpPr>
      <p:grpSpPr>
        <a:xfrm>
          <a:off x="0" y="0"/>
          <a:ext cx="0" cy="0"/>
          <a:chOff x="0" y="0"/>
          <a:chExt cx="0" cy="0"/>
        </a:xfrm>
      </p:grpSpPr>
      <p:sp>
        <p:nvSpPr>
          <p:cNvPr id="27651" name="Text Placeholder 5">
            <a:extLst>
              <a:ext uri="{FF2B5EF4-FFF2-40B4-BE49-F238E27FC236}">
                <a16:creationId xmlns:a16="http://schemas.microsoft.com/office/drawing/2014/main" id="{AC7841CF-49E9-88EC-FABC-433E7F0464FE}"/>
              </a:ext>
            </a:extLst>
          </p:cNvPr>
          <p:cNvSpPr>
            <a:spLocks noGrp="1"/>
          </p:cNvSpPr>
          <p:nvPr>
            <p:ph type="body" idx="1"/>
            <p:custDataLst>
              <p:tags r:id="rId1"/>
            </p:custDataLst>
          </p:nvPr>
        </p:nvSpPr>
        <p:spPr>
          <a:xfrm>
            <a:off x="589029" y="2820503"/>
            <a:ext cx="8189224" cy="2216717"/>
          </a:xfrm>
        </p:spPr>
        <p:txBody>
          <a:bodyPr vert="horz" lIns="91440" tIns="45720" rIns="91440" bIns="45720" rtlCol="0" anchor="ctr">
            <a:noAutofit/>
          </a:bodyPr>
          <a:lstStyle/>
          <a:p>
            <a:r>
              <a:rPr lang="fr-CA" altLang="en-US" sz="4400" dirty="0">
                <a:latin typeface="Arial"/>
                <a:cs typeface="Arial"/>
              </a:rPr>
              <a:t>Recommandations – Comportementales et pharmacothérapeutiques</a:t>
            </a:r>
          </a:p>
        </p:txBody>
      </p:sp>
      <p:sp>
        <p:nvSpPr>
          <p:cNvPr id="27652" name="Slide Number Placeholder 3">
            <a:extLst>
              <a:ext uri="{FF2B5EF4-FFF2-40B4-BE49-F238E27FC236}">
                <a16:creationId xmlns:a16="http://schemas.microsoft.com/office/drawing/2014/main" id="{12C9ECF9-570D-7628-A925-7A6DC83203F7}"/>
              </a:ext>
            </a:extLst>
          </p:cNvPr>
          <p:cNvSpPr>
            <a:spLocks noGrp="1"/>
          </p:cNvSpPr>
          <p:nvPr>
            <p:ph type="sldNum" sz="quarter" idx="4294967295"/>
            <p:custDataLst>
              <p:tags r:id="rId2"/>
            </p:custDataLst>
          </p:nvPr>
        </p:nvSpPr>
        <p:spPr>
          <a:xfrm>
            <a:off x="7010400" y="6477000"/>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anose="020B0604020202020204" pitchFamily="34" charset="0"/>
                <a:ea typeface="ヒラギノ角ゴ Pro W3" charset="-128"/>
              </a:defRPr>
            </a:lvl1pPr>
            <a:lvl2pPr marL="742950" indent="-285750" eaLnBrk="0" hangingPunct="0">
              <a:spcBef>
                <a:spcPct val="20000"/>
              </a:spcBef>
              <a:buChar char="–"/>
              <a:defRPr sz="1600">
                <a:solidFill>
                  <a:schemeClr val="tx1"/>
                </a:solidFill>
                <a:latin typeface="Arial" panose="020B0604020202020204" pitchFamily="34" charset="0"/>
                <a:ea typeface="ヒラギノ角ゴ Pro W3" charset="-128"/>
              </a:defRPr>
            </a:lvl2pPr>
            <a:lvl3pPr marL="1143000" indent="-228600" eaLnBrk="0" hangingPunct="0">
              <a:spcBef>
                <a:spcPct val="20000"/>
              </a:spcBef>
              <a:buChar char="•"/>
              <a:defRPr sz="1400">
                <a:solidFill>
                  <a:schemeClr val="tx1"/>
                </a:solidFill>
                <a:latin typeface="Arial" panose="020B0604020202020204" pitchFamily="34" charset="0"/>
                <a:ea typeface="ヒラギノ角ゴ Pro W3" charset="-128"/>
              </a:defRPr>
            </a:lvl3pPr>
            <a:lvl4pPr marL="1600200" indent="-228600" eaLnBrk="0" hangingPunct="0">
              <a:spcBef>
                <a:spcPct val="20000"/>
              </a:spcBef>
              <a:buChar char="–"/>
              <a:defRPr sz="1400">
                <a:solidFill>
                  <a:schemeClr val="tx1"/>
                </a:solidFill>
                <a:latin typeface="Arial" panose="020B0604020202020204" pitchFamily="34" charset="0"/>
                <a:ea typeface="ヒラギノ角ゴ Pro W3" charset="-128"/>
              </a:defRPr>
            </a:lvl4pPr>
            <a:lvl5pPr marL="2057400" indent="-228600" eaLnBrk="0" hangingPunct="0">
              <a:spcBef>
                <a:spcPct val="20000"/>
              </a:spcBef>
              <a:buChar char="»"/>
              <a:defRPr sz="14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ヒラギノ角ゴ Pro W3" charset="-128"/>
              </a:defRPr>
            </a:lvl9pPr>
          </a:lstStyle>
          <a:p>
            <a:pPr>
              <a:spcBef>
                <a:spcPct val="0"/>
              </a:spcBef>
              <a:buFontTx/>
              <a:buNone/>
            </a:pPr>
            <a:fld id="{94CCA977-7DCD-4D74-B84E-1E3A15D19189}" type="slidenum">
              <a:rPr lang="fr-CA" altLang="en-US" sz="1400" smtClean="0">
                <a:solidFill>
                  <a:schemeClr val="bg1"/>
                </a:solidFill>
              </a:rPr>
              <a:pPr>
                <a:spcBef>
                  <a:spcPct val="0"/>
                </a:spcBef>
                <a:buFontTx/>
                <a:buNone/>
              </a:pPr>
              <a:t>27</a:t>
            </a:fld>
            <a:endParaRPr lang="fr-CA" altLang="en-US" sz="1400" dirty="0">
              <a:solidFill>
                <a:schemeClr val="bg1"/>
              </a:solidFill>
            </a:endParaRPr>
          </a:p>
        </p:txBody>
      </p:sp>
    </p:spTree>
    <p:extLst>
      <p:ext uri="{BB962C8B-B14F-4D97-AF65-F5344CB8AC3E}">
        <p14:creationId xmlns:p14="http://schemas.microsoft.com/office/powerpoint/2010/main" val="226859697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20E3D-4F49-9F25-CD2A-86E53BC275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221AB1-F5D7-BA63-45D5-B7535EE489FD}"/>
              </a:ext>
            </a:extLst>
          </p:cNvPr>
          <p:cNvSpPr>
            <a:spLocks noGrp="1"/>
          </p:cNvSpPr>
          <p:nvPr>
            <p:ph type="title"/>
            <p:custDataLst>
              <p:tags r:id="rId1"/>
            </p:custDataLst>
          </p:nvPr>
        </p:nvSpPr>
        <p:spPr>
          <a:xfrm>
            <a:off x="457200" y="378823"/>
            <a:ext cx="8229600" cy="762000"/>
          </a:xfrm>
        </p:spPr>
        <p:txBody>
          <a:bodyPr>
            <a:normAutofit/>
          </a:bodyPr>
          <a:lstStyle/>
          <a:p>
            <a:r>
              <a:rPr lang="fr-CA" sz="3200" dirty="0">
                <a:solidFill>
                  <a:schemeClr val="accent2"/>
                </a:solidFill>
                <a:latin typeface="Arial"/>
                <a:cs typeface="Arial"/>
              </a:rPr>
              <a:t>Considérations</a:t>
            </a:r>
          </a:p>
        </p:txBody>
      </p:sp>
      <p:sp>
        <p:nvSpPr>
          <p:cNvPr id="7" name="Content Placeholder 2">
            <a:extLst>
              <a:ext uri="{FF2B5EF4-FFF2-40B4-BE49-F238E27FC236}">
                <a16:creationId xmlns:a16="http://schemas.microsoft.com/office/drawing/2014/main" id="{64D5B7F8-4D4B-46A6-BF7C-9477CD534DCB}"/>
              </a:ext>
            </a:extLst>
          </p:cNvPr>
          <p:cNvSpPr>
            <a:spLocks noGrp="1"/>
          </p:cNvSpPr>
          <p:nvPr>
            <p:ph idx="1"/>
            <p:custDataLst>
              <p:tags r:id="rId2"/>
            </p:custDataLst>
          </p:nvPr>
        </p:nvSpPr>
        <p:spPr>
          <a:xfrm>
            <a:off x="310609" y="1274027"/>
            <a:ext cx="6806287" cy="4831806"/>
          </a:xfrm>
        </p:spPr>
        <p:txBody>
          <a:bodyPr vert="horz" lIns="91440" tIns="45720" rIns="91440" bIns="45720" rtlCol="0" anchor="t">
            <a:noAutofit/>
          </a:bodyPr>
          <a:lstStyle/>
          <a:p>
            <a:r>
              <a:rPr lang="fr-CA" dirty="0">
                <a:latin typeface="Arial"/>
                <a:cs typeface="Arial"/>
              </a:rPr>
              <a:t>Approche sous forme de « menu d’options »</a:t>
            </a:r>
          </a:p>
          <a:p>
            <a:r>
              <a:rPr lang="fr-CA" dirty="0"/>
              <a:t>Les options regroupent un ensemble  d’interventions de même type qui font l’objet d’une recommandation générale :</a:t>
            </a:r>
          </a:p>
          <a:p>
            <a:pPr lvl="1"/>
            <a:r>
              <a:rPr lang="fr-CA" dirty="0">
                <a:latin typeface="Arial"/>
                <a:cs typeface="Arial"/>
              </a:rPr>
              <a:t>Comportementales</a:t>
            </a:r>
          </a:p>
          <a:p>
            <a:pPr lvl="1"/>
            <a:r>
              <a:rPr lang="fr-CA" dirty="0">
                <a:latin typeface="Arial"/>
                <a:cs typeface="Arial"/>
              </a:rPr>
              <a:t>Pharmacothérapeutiques</a:t>
            </a:r>
          </a:p>
          <a:p>
            <a:pPr lvl="1"/>
            <a:r>
              <a:rPr lang="fr-CA" dirty="0">
                <a:latin typeface="Arial"/>
                <a:cs typeface="Arial"/>
              </a:rPr>
              <a:t>Combinées</a:t>
            </a:r>
          </a:p>
          <a:p>
            <a:pPr lvl="1"/>
            <a:r>
              <a:rPr lang="fr-CA" dirty="0">
                <a:latin typeface="Arial"/>
                <a:cs typeface="Arial"/>
              </a:rPr>
              <a:t>Cigarettes électroniques</a:t>
            </a:r>
          </a:p>
          <a:p>
            <a:pPr lvl="1"/>
            <a:r>
              <a:rPr lang="fr-CA" dirty="0">
                <a:latin typeface="Arial"/>
                <a:cs typeface="Arial"/>
              </a:rPr>
              <a:t>Pas de doses, de durée, etc., ni de classement</a:t>
            </a:r>
          </a:p>
          <a:p>
            <a:r>
              <a:rPr lang="fr-CA" dirty="0">
                <a:latin typeface="Arial"/>
                <a:cs typeface="Arial"/>
              </a:rPr>
              <a:t>Accent mis sur les préférences des patients pour les interventions qui se sont avérées efficaces</a:t>
            </a:r>
            <a:endParaRPr lang="en-CA" sz="2400" b="1" dirty="0"/>
          </a:p>
        </p:txBody>
      </p:sp>
      <p:sp>
        <p:nvSpPr>
          <p:cNvPr id="4" name="Slide Number Placeholder 3">
            <a:extLst>
              <a:ext uri="{FF2B5EF4-FFF2-40B4-BE49-F238E27FC236}">
                <a16:creationId xmlns:a16="http://schemas.microsoft.com/office/drawing/2014/main" id="{AE2ADA66-2F0F-B402-3620-ABB6F75B3F58}"/>
              </a:ext>
            </a:extLst>
          </p:cNvPr>
          <p:cNvSpPr>
            <a:spLocks noGrp="1"/>
          </p:cNvSpPr>
          <p:nvPr>
            <p:ph type="sldNum" sz="quarter" idx="12"/>
            <p:custDataLst>
              <p:tags r:id="rId3"/>
            </p:custDataLst>
          </p:nvPr>
        </p:nvSpPr>
        <p:spPr/>
        <p:txBody>
          <a:bodyPr/>
          <a:lstStyle/>
          <a:p>
            <a:fld id="{E3D5E142-BA66-4577-AABD-3D3B043058E5}" type="slidenum">
              <a:rPr lang="fr-CA" smtClean="0"/>
              <a:t>28</a:t>
            </a:fld>
            <a:endParaRPr lang="fr-CA" dirty="0"/>
          </a:p>
        </p:txBody>
      </p:sp>
      <p:pic>
        <p:nvPicPr>
          <p:cNvPr id="6" name="Graphic 5">
            <a:extLst>
              <a:ext uri="{FF2B5EF4-FFF2-40B4-BE49-F238E27FC236}">
                <a16:creationId xmlns:a16="http://schemas.microsoft.com/office/drawing/2014/main" id="{8A924EAD-7850-E75A-F3F1-F59281C1776B}"/>
              </a:ext>
            </a:extLst>
          </p:cNvPr>
          <p:cNvPicPr>
            <a:picLocks noChangeAspect="1"/>
          </p:cNvPicPr>
          <p:nvPr>
            <p:custDataLst>
              <p:tags r:id="rId4"/>
            </p:custDataLst>
          </p:nvPr>
        </p:nvPicPr>
        <p:blipFill>
          <a:blip r:embed="rId7">
            <a:extLst>
              <a:ext uri="{96DAC541-7B7A-43D3-8B79-37D633B846F1}">
                <asvg:svgBlip xmlns:asvg="http://schemas.microsoft.com/office/drawing/2016/SVG/main" r:embed="rId8"/>
              </a:ext>
            </a:extLst>
          </a:blip>
          <a:stretch>
            <a:fillRect/>
          </a:stretch>
        </p:blipFill>
        <p:spPr>
          <a:xfrm>
            <a:off x="6462756" y="2103119"/>
            <a:ext cx="2878183" cy="2878183"/>
          </a:xfrm>
          <a:prstGeom prst="rect">
            <a:avLst/>
          </a:prstGeom>
        </p:spPr>
      </p:pic>
    </p:spTree>
    <p:extLst>
      <p:ext uri="{BB962C8B-B14F-4D97-AF65-F5344CB8AC3E}">
        <p14:creationId xmlns:p14="http://schemas.microsoft.com/office/powerpoint/2010/main" val="69732471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4DF6C-1B1E-0DDD-ADCF-B49799882F7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A6E934-F2D5-BBF0-23AE-95306C89D67C}"/>
              </a:ext>
            </a:extLst>
          </p:cNvPr>
          <p:cNvSpPr>
            <a:spLocks noGrp="1"/>
          </p:cNvSpPr>
          <p:nvPr>
            <p:ph type="sldNum" sz="quarter" idx="12"/>
            <p:custDataLst>
              <p:tags r:id="rId1"/>
            </p:custDataLst>
          </p:nvPr>
        </p:nvSpPr>
        <p:spPr/>
        <p:txBody>
          <a:bodyPr/>
          <a:lstStyle/>
          <a:p>
            <a:fld id="{E3D5E142-BA66-4577-AABD-3D3B043058E5}" type="slidenum">
              <a:rPr lang="fr-CA" smtClean="0"/>
              <a:t>29</a:t>
            </a:fld>
            <a:endParaRPr lang="fr-CA" dirty="0"/>
          </a:p>
        </p:txBody>
      </p:sp>
      <p:sp>
        <p:nvSpPr>
          <p:cNvPr id="3" name="Content Placeholder 2">
            <a:extLst>
              <a:ext uri="{FF2B5EF4-FFF2-40B4-BE49-F238E27FC236}">
                <a16:creationId xmlns:a16="http://schemas.microsoft.com/office/drawing/2014/main" id="{E0786064-5197-2C5B-0F12-7C38187EF16F}"/>
              </a:ext>
            </a:extLst>
          </p:cNvPr>
          <p:cNvSpPr>
            <a:spLocks noGrp="1"/>
          </p:cNvSpPr>
          <p:nvPr>
            <p:ph idx="1"/>
            <p:custDataLst>
              <p:tags r:id="rId2"/>
            </p:custDataLst>
          </p:nvPr>
        </p:nvSpPr>
        <p:spPr>
          <a:xfrm>
            <a:off x="494748" y="1301919"/>
            <a:ext cx="6046730" cy="4254161"/>
          </a:xfrm>
        </p:spPr>
        <p:txBody>
          <a:bodyPr vert="horz" lIns="91440" tIns="45720" rIns="91440" bIns="45720" rtlCol="0" anchor="t">
            <a:noAutofit/>
          </a:bodyPr>
          <a:lstStyle/>
          <a:p>
            <a:r>
              <a:rPr lang="fr-CA" sz="2600" b="1" i="1" dirty="0">
                <a:ea typeface="Calibri"/>
              </a:rPr>
              <a:t>Dans le cadre de soins cliniques de qualité,</a:t>
            </a:r>
            <a:r>
              <a:rPr lang="fr-CA" sz="2600" i="1" dirty="0">
                <a:ea typeface="Calibri"/>
              </a:rPr>
              <a:t> les fournisseurs de soins doivent connaître le statut tabagique de leurs patients. </a:t>
            </a:r>
            <a:endParaRPr lang="fr-CA" sz="2600" dirty="0">
              <a:ea typeface="Calibri"/>
            </a:endParaRPr>
          </a:p>
          <a:p>
            <a:r>
              <a:rPr lang="fr-CA" sz="2600" b="1" i="1" dirty="0">
                <a:ea typeface="Calibri"/>
              </a:rPr>
              <a:t>Nous recommandons</a:t>
            </a:r>
            <a:r>
              <a:rPr lang="fr-CA" sz="2600" i="1" dirty="0">
                <a:ea typeface="Calibri"/>
              </a:rPr>
              <a:t> d’encourager toutes les personnes qui fument des cigarettes de tabac à arrêter et de leur proposer une ou plusieurs des interventions de cessati</a:t>
            </a:r>
            <a:r>
              <a:rPr lang="fr-CA" sz="2600" i="1" dirty="0"/>
              <a:t>on </a:t>
            </a:r>
            <a:r>
              <a:rPr lang="fr-CA" sz="2600" i="1" dirty="0">
                <a:ea typeface="Calibri"/>
              </a:rPr>
              <a:t>recommandées. (recommandation forte, certitude élevée).</a:t>
            </a:r>
            <a:endParaRPr lang="fr-CA" sz="2600" dirty="0">
              <a:ea typeface="Calibri"/>
            </a:endParaRPr>
          </a:p>
        </p:txBody>
      </p:sp>
      <p:pic>
        <p:nvPicPr>
          <p:cNvPr id="10" name="Picture 9" descr="A group of people in medical uniforms&#10;&#10;AI-generated content may be incorrect.">
            <a:extLst>
              <a:ext uri="{FF2B5EF4-FFF2-40B4-BE49-F238E27FC236}">
                <a16:creationId xmlns:a16="http://schemas.microsoft.com/office/drawing/2014/main" id="{3AABE3EC-8BCF-3892-54F8-5352068826C6}"/>
              </a:ext>
            </a:extLst>
          </p:cNvPr>
          <p:cNvPicPr>
            <a:picLocks noChangeAspect="1"/>
          </p:cNvPicPr>
          <p:nvPr>
            <p:custDataLst>
              <p:tags r:id="rId3"/>
            </p:custDataLst>
          </p:nvPr>
        </p:nvPicPr>
        <p:blipFill>
          <a:blip r:embed="rId7" cstate="hqprint">
            <a:extLst>
              <a:ext uri="{28A0092B-C50C-407E-A947-70E740481C1C}">
                <a14:useLocalDpi xmlns:a14="http://schemas.microsoft.com/office/drawing/2010/main"/>
              </a:ext>
            </a:extLst>
          </a:blip>
          <a:srcRect/>
          <a:stretch>
            <a:fillRect/>
          </a:stretch>
        </p:blipFill>
        <p:spPr>
          <a:xfrm>
            <a:off x="6160780" y="4589853"/>
            <a:ext cx="2983220" cy="1674422"/>
          </a:xfrm>
          <a:prstGeom prst="rect">
            <a:avLst/>
          </a:prstGeom>
          <a:ln>
            <a:noFill/>
          </a:ln>
        </p:spPr>
      </p:pic>
      <p:sp>
        <p:nvSpPr>
          <p:cNvPr id="5" name="Title 1">
            <a:extLst>
              <a:ext uri="{FF2B5EF4-FFF2-40B4-BE49-F238E27FC236}">
                <a16:creationId xmlns:a16="http://schemas.microsoft.com/office/drawing/2014/main" id="{BECBC8D3-D4CC-53A5-5B5E-0D5602E4F02F}"/>
              </a:ext>
            </a:extLst>
          </p:cNvPr>
          <p:cNvSpPr txBox="1">
            <a:spLocks/>
          </p:cNvSpPr>
          <p:nvPr>
            <p:custDataLst>
              <p:tags r:id="rId4"/>
            </p:custDataLst>
          </p:nvPr>
        </p:nvSpPr>
        <p:spPr>
          <a:xfrm>
            <a:off x="457199" y="378823"/>
            <a:ext cx="8494295" cy="762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fr-CA" sz="3200" dirty="0">
                <a:solidFill>
                  <a:schemeClr val="accent2"/>
                </a:solidFill>
                <a:latin typeface="Arial"/>
                <a:cs typeface="Arial"/>
              </a:rPr>
              <a:t>Approche et </a:t>
            </a:r>
            <a:r>
              <a:rPr lang="fr-CA" sz="3200" dirty="0">
                <a:solidFill>
                  <a:schemeClr val="accent2"/>
                </a:solidFill>
              </a:rPr>
              <a:t>recommandation d’ensemble</a:t>
            </a:r>
            <a:endParaRPr lang="fr-CA" sz="3200" dirty="0">
              <a:solidFill>
                <a:schemeClr val="accent2"/>
              </a:solidFill>
              <a:latin typeface="Arial"/>
              <a:cs typeface="Arial"/>
            </a:endParaRPr>
          </a:p>
        </p:txBody>
      </p:sp>
    </p:spTree>
    <p:extLst>
      <p:ext uri="{BB962C8B-B14F-4D97-AF65-F5344CB8AC3E}">
        <p14:creationId xmlns:p14="http://schemas.microsoft.com/office/powerpoint/2010/main" val="361756409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A picture containing text, toy&#10;&#10;Description automatically generated">
            <a:extLst>
              <a:ext uri="{FF2B5EF4-FFF2-40B4-BE49-F238E27FC236}">
                <a16:creationId xmlns:a16="http://schemas.microsoft.com/office/drawing/2014/main" id="{A40C7CCC-3701-0499-4F02-AA15F03548AD}"/>
              </a:ext>
            </a:extLst>
          </p:cNvPr>
          <p:cNvPicPr>
            <a:picLocks noChangeAspect="1"/>
          </p:cNvPicPr>
          <p:nvPr>
            <p:custDataLst>
              <p:tags r:id="rId1"/>
            </p:custDataLst>
          </p:nvPr>
        </p:nvPicPr>
        <p:blipFill>
          <a:blip r:embed="rId8" cstate="hqprint">
            <a:extLst>
              <a:ext uri="{28A0092B-C50C-407E-A947-70E740481C1C}">
                <a14:useLocalDpi xmlns:a14="http://schemas.microsoft.com/office/drawing/2010/main"/>
              </a:ext>
            </a:extLst>
          </a:blip>
          <a:srcRect l="-7174" b="-736"/>
          <a:stretch>
            <a:fillRect/>
          </a:stretch>
        </p:blipFill>
        <p:spPr>
          <a:xfrm>
            <a:off x="4913260" y="2839845"/>
            <a:ext cx="4194280" cy="3334960"/>
          </a:xfrm>
          <a:prstGeom prst="rect">
            <a:avLst/>
          </a:prstGeom>
        </p:spPr>
      </p:pic>
      <p:sp>
        <p:nvSpPr>
          <p:cNvPr id="18434" name="Title 1"/>
          <p:cNvSpPr>
            <a:spLocks noGrp="1"/>
          </p:cNvSpPr>
          <p:nvPr>
            <p:ph type="title"/>
            <p:custDataLst>
              <p:tags r:id="rId2"/>
            </p:custDataLst>
          </p:nvPr>
        </p:nvSpPr>
        <p:spPr/>
        <p:txBody>
          <a:bodyPr>
            <a:normAutofit/>
          </a:bodyPr>
          <a:lstStyle/>
          <a:p>
            <a:r>
              <a:rPr lang="fr-CA" altLang="en-US" sz="3200" dirty="0">
                <a:solidFill>
                  <a:schemeClr val="accent2"/>
                </a:solidFill>
                <a:latin typeface="Arial"/>
                <a:cs typeface="Arial"/>
              </a:rPr>
              <a:t>Série de diapositives</a:t>
            </a:r>
          </a:p>
        </p:txBody>
      </p:sp>
      <p:sp>
        <p:nvSpPr>
          <p:cNvPr id="18436" name="Slide Number Placeholder 3"/>
          <p:cNvSpPr>
            <a:spLocks noGrp="1"/>
          </p:cNvSpPr>
          <p:nvPr>
            <p:ph type="sldNum" sz="quarter" idx="4294967295"/>
            <p:custDataLst>
              <p:tags r:id="rId3"/>
            </p:custDataLst>
          </p:nvPr>
        </p:nvSpPr>
        <p:spPr>
          <a:xfrm>
            <a:off x="7010400" y="6477000"/>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anose="020B0604020202020204" pitchFamily="34" charset="0"/>
                <a:ea typeface="ヒラギノ角ゴ Pro W3" charset="-128"/>
              </a:defRPr>
            </a:lvl1pPr>
            <a:lvl2pPr marL="742950" indent="-285750" eaLnBrk="0" hangingPunct="0">
              <a:spcBef>
                <a:spcPct val="20000"/>
              </a:spcBef>
              <a:buChar char="–"/>
              <a:defRPr sz="1600">
                <a:solidFill>
                  <a:schemeClr val="tx1"/>
                </a:solidFill>
                <a:latin typeface="Arial" panose="020B0604020202020204" pitchFamily="34" charset="0"/>
                <a:ea typeface="ヒラギノ角ゴ Pro W3" charset="-128"/>
              </a:defRPr>
            </a:lvl2pPr>
            <a:lvl3pPr marL="1143000" indent="-228600" eaLnBrk="0" hangingPunct="0">
              <a:spcBef>
                <a:spcPct val="20000"/>
              </a:spcBef>
              <a:buChar char="•"/>
              <a:defRPr sz="1400">
                <a:solidFill>
                  <a:schemeClr val="tx1"/>
                </a:solidFill>
                <a:latin typeface="Arial" panose="020B0604020202020204" pitchFamily="34" charset="0"/>
                <a:ea typeface="ヒラギノ角ゴ Pro W3" charset="-128"/>
              </a:defRPr>
            </a:lvl3pPr>
            <a:lvl4pPr marL="1600200" indent="-228600" eaLnBrk="0" hangingPunct="0">
              <a:spcBef>
                <a:spcPct val="20000"/>
              </a:spcBef>
              <a:buChar char="–"/>
              <a:defRPr sz="1400">
                <a:solidFill>
                  <a:schemeClr val="tx1"/>
                </a:solidFill>
                <a:latin typeface="Arial" panose="020B0604020202020204" pitchFamily="34" charset="0"/>
                <a:ea typeface="ヒラギノ角ゴ Pro W3" charset="-128"/>
              </a:defRPr>
            </a:lvl4pPr>
            <a:lvl5pPr marL="2057400" indent="-228600" eaLnBrk="0" hangingPunct="0">
              <a:spcBef>
                <a:spcPct val="20000"/>
              </a:spcBef>
              <a:buChar char="»"/>
              <a:defRPr sz="14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ヒラギノ角ゴ Pro W3" charset="-128"/>
              </a:defRPr>
            </a:lvl9pPr>
          </a:lstStyle>
          <a:p>
            <a:pPr>
              <a:spcBef>
                <a:spcPct val="0"/>
              </a:spcBef>
              <a:buFontTx/>
              <a:buNone/>
            </a:pPr>
            <a:fld id="{FB0E405F-B2C1-4492-B961-4F57339DA6A5}" type="slidenum">
              <a:rPr lang="fr-CA" altLang="en-US" sz="1400" smtClean="0"/>
              <a:pPr>
                <a:spcBef>
                  <a:spcPct val="0"/>
                </a:spcBef>
                <a:buFontTx/>
                <a:buNone/>
              </a:pPr>
              <a:t>3</a:t>
            </a:fld>
            <a:endParaRPr lang="fr-CA" altLang="en-US" sz="1400" dirty="0"/>
          </a:p>
        </p:txBody>
      </p:sp>
      <p:sp>
        <p:nvSpPr>
          <p:cNvPr id="3" name="Content Placeholder 2"/>
          <p:cNvSpPr>
            <a:spLocks noGrp="1"/>
          </p:cNvSpPr>
          <p:nvPr>
            <p:ph idx="1"/>
            <p:custDataLst>
              <p:tags r:id="rId4"/>
            </p:custDataLst>
          </p:nvPr>
        </p:nvSpPr>
        <p:spPr>
          <a:xfrm>
            <a:off x="457200" y="1417556"/>
            <a:ext cx="8229600" cy="1572981"/>
          </a:xfrm>
        </p:spPr>
        <p:txBody>
          <a:bodyPr vert="horz" lIns="91440" tIns="45720" rIns="91440" bIns="45720" rtlCol="0" anchor="t">
            <a:normAutofit/>
          </a:bodyPr>
          <a:lstStyle/>
          <a:p>
            <a:pPr>
              <a:defRPr/>
            </a:pPr>
            <a:r>
              <a:rPr lang="fr-CA" dirty="0">
                <a:latin typeface="Arial"/>
                <a:cs typeface="Arial"/>
              </a:rPr>
              <a:t>Les diapositives suivantes seront rendues publiques après la parution du guide de pratique clinique pour en favoriser la diffusion, l’adoption et la mise en œuvre dans la pratique. </a:t>
            </a:r>
            <a:endParaRPr lang="fr-CA" dirty="0"/>
          </a:p>
          <a:p>
            <a:pPr marL="0" indent="0">
              <a:buNone/>
              <a:defRPr/>
            </a:pPr>
            <a:endParaRPr lang="fr-CA" dirty="0"/>
          </a:p>
          <a:p>
            <a:pPr>
              <a:defRPr/>
            </a:pPr>
            <a:endParaRPr lang="fr-CA" b="1" dirty="0"/>
          </a:p>
          <a:p>
            <a:pPr marL="457200" lvl="1" indent="0" algn="just">
              <a:buFontTx/>
              <a:buNone/>
              <a:defRPr/>
            </a:pPr>
            <a:endParaRPr lang="en-CA" sz="2400" dirty="0"/>
          </a:p>
        </p:txBody>
      </p:sp>
      <p:sp>
        <p:nvSpPr>
          <p:cNvPr id="2" name="TextBox 1">
            <a:extLst>
              <a:ext uri="{FF2B5EF4-FFF2-40B4-BE49-F238E27FC236}">
                <a16:creationId xmlns:a16="http://schemas.microsoft.com/office/drawing/2014/main" id="{F42ADC2D-DFF5-9335-607A-C7EE3EDC81A8}"/>
              </a:ext>
            </a:extLst>
          </p:cNvPr>
          <p:cNvSpPr txBox="1"/>
          <p:nvPr>
            <p:custDataLst>
              <p:tags r:id="rId5"/>
            </p:custDataLst>
          </p:nvPr>
        </p:nvSpPr>
        <p:spPr>
          <a:xfrm>
            <a:off x="457200" y="3112693"/>
            <a:ext cx="3559627" cy="22860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fr-CA" sz="2400" dirty="0">
                <a:latin typeface="Arial"/>
                <a:cs typeface="Calibri"/>
              </a:rPr>
              <a:t>Les vues exprimées ici ne reflètent pas nécessairement la position officielle de l’Agence de la santé publique du Canada.</a:t>
            </a:r>
            <a:endParaRPr lang="fr-CA" sz="2400" dirty="0">
              <a:latin typeface="Arial"/>
              <a:cs typeface="Arial"/>
            </a:endParaRPr>
          </a:p>
        </p:txBody>
      </p:sp>
    </p:spTree>
    <p:extLst>
      <p:ext uri="{BB962C8B-B14F-4D97-AF65-F5344CB8AC3E}">
        <p14:creationId xmlns:p14="http://schemas.microsoft.com/office/powerpoint/2010/main" val="152006572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85DAB-B1BC-C1A6-32A1-18E241792746}"/>
            </a:ext>
          </a:extLst>
        </p:cNvPr>
        <p:cNvGrpSpPr/>
        <p:nvPr/>
      </p:nvGrpSpPr>
      <p:grpSpPr>
        <a:xfrm>
          <a:off x="0" y="0"/>
          <a:ext cx="0" cy="0"/>
          <a:chOff x="0" y="0"/>
          <a:chExt cx="0" cy="0"/>
        </a:xfrm>
      </p:grpSpPr>
      <p:pic>
        <p:nvPicPr>
          <p:cNvPr id="10" name="Picture 9" descr="A group of people in medical uniforms&#10;&#10;AI-generated content may be incorrect.">
            <a:extLst>
              <a:ext uri="{FF2B5EF4-FFF2-40B4-BE49-F238E27FC236}">
                <a16:creationId xmlns:a16="http://schemas.microsoft.com/office/drawing/2014/main" id="{A362694B-E478-5523-3778-000B0264FECF}"/>
              </a:ext>
            </a:extLst>
          </p:cNvPr>
          <p:cNvPicPr>
            <a:picLocks noChangeAspect="1"/>
          </p:cNvPicPr>
          <p:nvPr>
            <p:custDataLst>
              <p:tags r:id="rId1"/>
            </p:custDataLst>
          </p:nvPr>
        </p:nvPicPr>
        <p:blipFill>
          <a:blip r:embed="rId7" cstate="hqprint">
            <a:extLst>
              <a:ext uri="{28A0092B-C50C-407E-A947-70E740481C1C}">
                <a14:useLocalDpi xmlns:a14="http://schemas.microsoft.com/office/drawing/2010/main"/>
              </a:ext>
            </a:extLst>
          </a:blip>
          <a:srcRect/>
          <a:stretch>
            <a:fillRect/>
          </a:stretch>
        </p:blipFill>
        <p:spPr>
          <a:xfrm>
            <a:off x="6114929" y="4550553"/>
            <a:ext cx="3029071" cy="1713722"/>
          </a:xfrm>
          <a:prstGeom prst="rect">
            <a:avLst/>
          </a:prstGeom>
          <a:ln>
            <a:noFill/>
          </a:ln>
        </p:spPr>
      </p:pic>
      <p:sp>
        <p:nvSpPr>
          <p:cNvPr id="4" name="Slide Number Placeholder 3">
            <a:extLst>
              <a:ext uri="{FF2B5EF4-FFF2-40B4-BE49-F238E27FC236}">
                <a16:creationId xmlns:a16="http://schemas.microsoft.com/office/drawing/2014/main" id="{CFF9884E-1B9E-8642-89AA-A1FC9F7AB0A3}"/>
              </a:ext>
            </a:extLst>
          </p:cNvPr>
          <p:cNvSpPr>
            <a:spLocks noGrp="1"/>
          </p:cNvSpPr>
          <p:nvPr>
            <p:ph type="sldNum" sz="quarter" idx="12"/>
            <p:custDataLst>
              <p:tags r:id="rId2"/>
            </p:custDataLst>
          </p:nvPr>
        </p:nvSpPr>
        <p:spPr/>
        <p:txBody>
          <a:bodyPr/>
          <a:lstStyle/>
          <a:p>
            <a:fld id="{E3D5E142-BA66-4577-AABD-3D3B043058E5}" type="slidenum">
              <a:rPr lang="fr-CA" smtClean="0"/>
              <a:t>30</a:t>
            </a:fld>
            <a:endParaRPr lang="fr-CA" dirty="0"/>
          </a:p>
        </p:txBody>
      </p:sp>
      <p:sp>
        <p:nvSpPr>
          <p:cNvPr id="3" name="Content Placeholder 2">
            <a:extLst>
              <a:ext uri="{FF2B5EF4-FFF2-40B4-BE49-F238E27FC236}">
                <a16:creationId xmlns:a16="http://schemas.microsoft.com/office/drawing/2014/main" id="{7CB6CFD5-517D-C91A-4018-CD96B09BA7AE}"/>
              </a:ext>
            </a:extLst>
          </p:cNvPr>
          <p:cNvSpPr>
            <a:spLocks noGrp="1"/>
          </p:cNvSpPr>
          <p:nvPr>
            <p:ph idx="1"/>
            <p:custDataLst>
              <p:tags r:id="rId3"/>
            </p:custDataLst>
          </p:nvPr>
        </p:nvSpPr>
        <p:spPr>
          <a:xfrm>
            <a:off x="457200" y="1092695"/>
            <a:ext cx="5979695" cy="3114437"/>
          </a:xfrm>
        </p:spPr>
        <p:txBody>
          <a:bodyPr vert="horz" lIns="91440" tIns="45720" rIns="91440" bIns="45720" rtlCol="0" anchor="t">
            <a:noAutofit/>
          </a:bodyPr>
          <a:lstStyle/>
          <a:p>
            <a:r>
              <a:rPr lang="fr-CA" b="1" dirty="0">
                <a:latin typeface="Arial"/>
                <a:cs typeface="Arial"/>
              </a:rPr>
              <a:t>Connaître </a:t>
            </a:r>
            <a:r>
              <a:rPr lang="fr-CA" dirty="0">
                <a:latin typeface="Arial"/>
                <a:cs typeface="Arial"/>
              </a:rPr>
              <a:t>le statut tabagique des patients dans le cadre de soins cliniques de qualité</a:t>
            </a:r>
          </a:p>
          <a:p>
            <a:r>
              <a:rPr lang="fr-CA" b="1" dirty="0">
                <a:latin typeface="Arial"/>
                <a:cs typeface="Arial"/>
              </a:rPr>
              <a:t>Encourager </a:t>
            </a:r>
            <a:r>
              <a:rPr lang="fr-CA" dirty="0">
                <a:latin typeface="Arial"/>
                <a:cs typeface="Arial"/>
              </a:rPr>
              <a:t>tous les patients qui fument à arrêter</a:t>
            </a:r>
          </a:p>
          <a:p>
            <a:r>
              <a:rPr lang="fr-CA" b="1" dirty="0">
                <a:latin typeface="Arial"/>
                <a:cs typeface="Arial"/>
              </a:rPr>
              <a:t>Proposer une ou plusieurs </a:t>
            </a:r>
            <a:r>
              <a:rPr lang="fr-CA" dirty="0">
                <a:latin typeface="Arial"/>
                <a:cs typeface="Arial"/>
              </a:rPr>
              <a:t>interventions de cessation recommandées</a:t>
            </a:r>
          </a:p>
          <a:p>
            <a:r>
              <a:rPr lang="fr-CA" b="1" dirty="0">
                <a:latin typeface="Arial"/>
                <a:cs typeface="Arial"/>
              </a:rPr>
              <a:t>S’engager </a:t>
            </a:r>
            <a:r>
              <a:rPr lang="fr-CA" dirty="0">
                <a:latin typeface="Arial"/>
                <a:cs typeface="Arial"/>
              </a:rPr>
              <a:t>dans une approche de prise de décision partagée afin de déterminer la ou les </a:t>
            </a:r>
            <a:r>
              <a:rPr lang="fr-CA" dirty="0"/>
              <a:t>meilleures options en fonction des données probantes et des valeurs et préférences de la personne</a:t>
            </a:r>
          </a:p>
        </p:txBody>
      </p:sp>
      <p:sp>
        <p:nvSpPr>
          <p:cNvPr id="5" name="Title 1">
            <a:extLst>
              <a:ext uri="{FF2B5EF4-FFF2-40B4-BE49-F238E27FC236}">
                <a16:creationId xmlns:a16="http://schemas.microsoft.com/office/drawing/2014/main" id="{73836B8E-EA72-31AB-2EEA-ECCA1658CDBA}"/>
              </a:ext>
            </a:extLst>
          </p:cNvPr>
          <p:cNvSpPr txBox="1">
            <a:spLocks/>
          </p:cNvSpPr>
          <p:nvPr>
            <p:custDataLst>
              <p:tags r:id="rId4"/>
            </p:custDataLst>
          </p:nvPr>
        </p:nvSpPr>
        <p:spPr>
          <a:xfrm>
            <a:off x="457200" y="378823"/>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fr-CA" sz="3200" dirty="0">
                <a:solidFill>
                  <a:schemeClr val="accent2"/>
                </a:solidFill>
                <a:latin typeface="Arial"/>
                <a:cs typeface="Arial"/>
              </a:rPr>
              <a:t>Autrement dit, il faut…</a:t>
            </a:r>
          </a:p>
        </p:txBody>
      </p:sp>
    </p:spTree>
    <p:extLst>
      <p:ext uri="{BB962C8B-B14F-4D97-AF65-F5344CB8AC3E}">
        <p14:creationId xmlns:p14="http://schemas.microsoft.com/office/powerpoint/2010/main" val="161297954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C0071D-537F-519B-7038-3F19091EA3ED}"/>
              </a:ext>
            </a:extLst>
          </p:cNvPr>
          <p:cNvSpPr>
            <a:spLocks noGrp="1"/>
          </p:cNvSpPr>
          <p:nvPr>
            <p:ph idx="1"/>
            <p:custDataLst>
              <p:tags r:id="rId1"/>
            </p:custDataLst>
          </p:nvPr>
        </p:nvSpPr>
        <p:spPr>
          <a:xfrm>
            <a:off x="560648" y="2557086"/>
            <a:ext cx="7356472" cy="3385850"/>
          </a:xfrm>
        </p:spPr>
        <p:txBody>
          <a:bodyPr vert="horz" lIns="91440" tIns="45720" rIns="91440" bIns="45720" rtlCol="0" anchor="t">
            <a:normAutofit/>
          </a:bodyPr>
          <a:lstStyle/>
          <a:p>
            <a:pPr marL="0" indent="0">
              <a:buNone/>
            </a:pPr>
            <a:r>
              <a:rPr lang="fr-CA" b="1" dirty="0">
                <a:latin typeface="Arial"/>
                <a:cs typeface="Arial"/>
              </a:rPr>
              <a:t>Bénéfiques avec peu ou pas de préjudices</a:t>
            </a:r>
          </a:p>
          <a:p>
            <a:r>
              <a:rPr lang="fr-CA" dirty="0"/>
              <a:t>Recommandation d’arrêt par le prestataire de  soins primaires</a:t>
            </a:r>
          </a:p>
          <a:p>
            <a:r>
              <a:rPr lang="fr-CA" dirty="0"/>
              <a:t>Séances de counseling individuel ou en groupe par un conseiller qualifié en cessation tabagique (en personne ou par téléphone)</a:t>
            </a:r>
          </a:p>
          <a:p>
            <a:r>
              <a:rPr lang="fr-CA" dirty="0"/>
              <a:t>Interventions par messagerie texte</a:t>
            </a:r>
          </a:p>
          <a:p>
            <a:r>
              <a:rPr lang="fr-CA" dirty="0"/>
              <a:t>Outils d’auto-assistance</a:t>
            </a:r>
          </a:p>
        </p:txBody>
      </p:sp>
      <p:sp>
        <p:nvSpPr>
          <p:cNvPr id="4" name="Slide Number Placeholder 3">
            <a:extLst>
              <a:ext uri="{FF2B5EF4-FFF2-40B4-BE49-F238E27FC236}">
                <a16:creationId xmlns:a16="http://schemas.microsoft.com/office/drawing/2014/main" id="{970FD5B9-C892-CF88-AA21-2FDEB14F078F}"/>
              </a:ext>
            </a:extLst>
          </p:cNvPr>
          <p:cNvSpPr>
            <a:spLocks noGrp="1"/>
          </p:cNvSpPr>
          <p:nvPr>
            <p:ph type="sldNum" sz="quarter" idx="12"/>
            <p:custDataLst>
              <p:tags r:id="rId2"/>
            </p:custDataLst>
          </p:nvPr>
        </p:nvSpPr>
        <p:spPr/>
        <p:txBody>
          <a:bodyPr/>
          <a:lstStyle/>
          <a:p>
            <a:fld id="{E3D5E142-BA66-4577-AABD-3D3B043058E5}" type="slidenum">
              <a:rPr lang="fr-CA" smtClean="0"/>
              <a:t>31</a:t>
            </a:fld>
            <a:endParaRPr lang="fr-CA" dirty="0"/>
          </a:p>
        </p:txBody>
      </p:sp>
      <p:sp>
        <p:nvSpPr>
          <p:cNvPr id="43" name="Title 1">
            <a:extLst>
              <a:ext uri="{FF2B5EF4-FFF2-40B4-BE49-F238E27FC236}">
                <a16:creationId xmlns:a16="http://schemas.microsoft.com/office/drawing/2014/main" id="{207223F4-951B-3B31-9CB2-6FFA7C9303E0}"/>
              </a:ext>
            </a:extLst>
          </p:cNvPr>
          <p:cNvSpPr txBox="1"/>
          <p:nvPr>
            <p:custDataLst>
              <p:tags r:id="rId3"/>
            </p:custDataLst>
          </p:nvPr>
        </p:nvSpPr>
        <p:spPr>
          <a:xfrm>
            <a:off x="457200" y="1678046"/>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fr-CA" sz="3200" dirty="0">
                <a:solidFill>
                  <a:schemeClr val="accent2"/>
                </a:solidFill>
                <a:latin typeface="Arial"/>
                <a:cs typeface="Arial"/>
              </a:rPr>
              <a:t>Options comportementales :</a:t>
            </a:r>
          </a:p>
        </p:txBody>
      </p:sp>
      <p:pic>
        <p:nvPicPr>
          <p:cNvPr id="9" name="Picture 8" descr="A group of people in medical uniforms&#10;&#10;AI-generated content may be incorrect.">
            <a:extLst>
              <a:ext uri="{FF2B5EF4-FFF2-40B4-BE49-F238E27FC236}">
                <a16:creationId xmlns:a16="http://schemas.microsoft.com/office/drawing/2014/main" id="{71FC345E-D99F-0A8E-8E65-830C5DF94E3B}"/>
              </a:ext>
            </a:extLst>
          </p:cNvPr>
          <p:cNvPicPr>
            <a:picLocks noChangeAspect="1"/>
          </p:cNvPicPr>
          <p:nvPr>
            <p:custDataLst>
              <p:tags r:id="rId4"/>
            </p:custDataLst>
          </p:nvPr>
        </p:nvPicPr>
        <p:blipFill>
          <a:blip r:embed="rId8" cstate="hqprint">
            <a:extLst>
              <a:ext uri="{28A0092B-C50C-407E-A947-70E740481C1C}">
                <a14:useLocalDpi xmlns:a14="http://schemas.microsoft.com/office/drawing/2010/main"/>
              </a:ext>
            </a:extLst>
          </a:blip>
          <a:srcRect/>
          <a:stretch>
            <a:fillRect/>
          </a:stretch>
        </p:blipFill>
        <p:spPr>
          <a:xfrm>
            <a:off x="5831437" y="4549134"/>
            <a:ext cx="3029071" cy="1713722"/>
          </a:xfrm>
          <a:prstGeom prst="rect">
            <a:avLst/>
          </a:prstGeom>
          <a:ln>
            <a:noFill/>
          </a:ln>
        </p:spPr>
      </p:pic>
      <p:sp>
        <p:nvSpPr>
          <p:cNvPr id="11" name="Content Placeholder 2">
            <a:extLst>
              <a:ext uri="{FF2B5EF4-FFF2-40B4-BE49-F238E27FC236}">
                <a16:creationId xmlns:a16="http://schemas.microsoft.com/office/drawing/2014/main" id="{71861721-35B9-7E78-AB35-4733F3004B73}"/>
              </a:ext>
            </a:extLst>
          </p:cNvPr>
          <p:cNvSpPr txBox="1"/>
          <p:nvPr>
            <p:custDataLst>
              <p:tags r:id="rId5"/>
            </p:custDataLst>
          </p:nvPr>
        </p:nvSpPr>
        <p:spPr>
          <a:xfrm>
            <a:off x="457200" y="434254"/>
            <a:ext cx="8229600" cy="1153670"/>
          </a:xfrm>
          <a:prstGeom prst="rect">
            <a:avLst/>
          </a:prstGeom>
          <a:solidFill>
            <a:srgbClr val="E1F2FC"/>
          </a:solidFill>
          <a:ln>
            <a:solidFill>
              <a:schemeClr val="accent5">
                <a:lumMod val="60000"/>
                <a:lumOff val="40000"/>
              </a:schemeClr>
            </a:solid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None/>
            </a:pPr>
            <a:r>
              <a:rPr lang="fr-CA" sz="2800" b="1" dirty="0">
                <a:latin typeface="Arial"/>
                <a:cs typeface="Arial"/>
              </a:rPr>
              <a:t>Recommandation forte</a:t>
            </a:r>
            <a:endParaRPr lang="fr-CA" b="1" dirty="0"/>
          </a:p>
        </p:txBody>
      </p:sp>
    </p:spTree>
    <p:extLst>
      <p:ext uri="{BB962C8B-B14F-4D97-AF65-F5344CB8AC3E}">
        <p14:creationId xmlns:p14="http://schemas.microsoft.com/office/powerpoint/2010/main" val="267662532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FA73C-3141-61CE-F923-55BFB3FD2E2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5E190A-033A-9ECB-BF16-938EE7A88FDC}"/>
              </a:ext>
            </a:extLst>
          </p:cNvPr>
          <p:cNvSpPr>
            <a:spLocks noGrp="1"/>
          </p:cNvSpPr>
          <p:nvPr>
            <p:ph idx="1"/>
            <p:custDataLst>
              <p:tags r:id="rId1"/>
            </p:custDataLst>
          </p:nvPr>
        </p:nvSpPr>
        <p:spPr>
          <a:xfrm>
            <a:off x="459790" y="2619237"/>
            <a:ext cx="6320268" cy="3475782"/>
          </a:xfrm>
        </p:spPr>
        <p:txBody>
          <a:bodyPr vert="horz" lIns="91440" tIns="45720" rIns="91440" bIns="45720" rtlCol="0" anchor="t">
            <a:normAutofit/>
          </a:bodyPr>
          <a:lstStyle/>
          <a:p>
            <a:pPr marL="0" indent="0">
              <a:buNone/>
            </a:pPr>
            <a:r>
              <a:rPr lang="fr-CA" b="1" dirty="0">
                <a:solidFill>
                  <a:srgbClr val="000000"/>
                </a:solidFill>
                <a:latin typeface="Arial"/>
                <a:cs typeface="Arial"/>
              </a:rPr>
              <a:t>Bénéfiques avec peu de préjudices</a:t>
            </a:r>
          </a:p>
          <a:p>
            <a:r>
              <a:rPr lang="fr-CA" dirty="0">
                <a:solidFill>
                  <a:srgbClr val="000000"/>
                </a:solidFill>
                <a:latin typeface="Arial"/>
                <a:cs typeface="Arial"/>
              </a:rPr>
              <a:t>Thérapie de remplacement de la nicotine</a:t>
            </a:r>
          </a:p>
          <a:p>
            <a:pPr lvl="1">
              <a:buFont typeface="Arial" panose="020B0604020202020204" pitchFamily="34" charset="0"/>
              <a:buChar char="•"/>
            </a:pPr>
            <a:r>
              <a:rPr lang="fr-CA" sz="2400" dirty="0">
                <a:solidFill>
                  <a:srgbClr val="000000"/>
                </a:solidFill>
                <a:latin typeface="Arial"/>
                <a:cs typeface="Arial"/>
              </a:rPr>
              <a:t>Timbre, gomme à mâcher, pastilles, inhalateur ou vaporisateur, utilisés seuls ou en combinaison</a:t>
            </a:r>
          </a:p>
          <a:p>
            <a:r>
              <a:rPr lang="fr-CA" dirty="0" err="1">
                <a:solidFill>
                  <a:srgbClr val="000000"/>
                </a:solidFill>
                <a:latin typeface="Arial"/>
                <a:cs typeface="Arial"/>
              </a:rPr>
              <a:t>Varénicline</a:t>
            </a:r>
            <a:endParaRPr lang="fr-CA" dirty="0">
              <a:solidFill>
                <a:srgbClr val="000000"/>
              </a:solidFill>
              <a:latin typeface="Arial"/>
              <a:cs typeface="Arial"/>
            </a:endParaRPr>
          </a:p>
          <a:p>
            <a:r>
              <a:rPr lang="fr-CA" dirty="0" err="1">
                <a:solidFill>
                  <a:srgbClr val="000000"/>
                </a:solidFill>
                <a:latin typeface="Arial"/>
                <a:cs typeface="Arial"/>
              </a:rPr>
              <a:t>Bupropion</a:t>
            </a:r>
            <a:endParaRPr lang="fr-CA" dirty="0">
              <a:solidFill>
                <a:srgbClr val="000000"/>
              </a:solidFill>
              <a:latin typeface="Arial"/>
              <a:cs typeface="Arial"/>
            </a:endParaRPr>
          </a:p>
          <a:p>
            <a:r>
              <a:rPr lang="fr-CA" dirty="0">
                <a:solidFill>
                  <a:srgbClr val="000000"/>
                </a:solidFill>
                <a:latin typeface="Arial"/>
                <a:cs typeface="Arial"/>
              </a:rPr>
              <a:t>Cytisine (produit de santé naturel)</a:t>
            </a:r>
          </a:p>
        </p:txBody>
      </p:sp>
      <p:sp>
        <p:nvSpPr>
          <p:cNvPr id="4" name="Slide Number Placeholder 3">
            <a:extLst>
              <a:ext uri="{FF2B5EF4-FFF2-40B4-BE49-F238E27FC236}">
                <a16:creationId xmlns:a16="http://schemas.microsoft.com/office/drawing/2014/main" id="{0DE30F70-EE09-A9D2-1450-FBB5F4B4EB12}"/>
              </a:ext>
            </a:extLst>
          </p:cNvPr>
          <p:cNvSpPr>
            <a:spLocks noGrp="1"/>
          </p:cNvSpPr>
          <p:nvPr>
            <p:ph type="sldNum" sz="quarter" idx="12"/>
            <p:custDataLst>
              <p:tags r:id="rId2"/>
            </p:custDataLst>
          </p:nvPr>
        </p:nvSpPr>
        <p:spPr/>
        <p:txBody>
          <a:bodyPr/>
          <a:lstStyle/>
          <a:p>
            <a:fld id="{E3D5E142-BA66-4577-AABD-3D3B043058E5}" type="slidenum">
              <a:rPr lang="fr-CA" smtClean="0"/>
              <a:t>32</a:t>
            </a:fld>
            <a:endParaRPr lang="fr-CA" dirty="0"/>
          </a:p>
        </p:txBody>
      </p:sp>
      <p:sp>
        <p:nvSpPr>
          <p:cNvPr id="7" name="Content Placeholder 2">
            <a:extLst>
              <a:ext uri="{FF2B5EF4-FFF2-40B4-BE49-F238E27FC236}">
                <a16:creationId xmlns:a16="http://schemas.microsoft.com/office/drawing/2014/main" id="{C2A218DE-0AE4-7D5E-E455-A839F705D628}"/>
              </a:ext>
            </a:extLst>
          </p:cNvPr>
          <p:cNvSpPr txBox="1"/>
          <p:nvPr>
            <p:custDataLst>
              <p:tags r:id="rId3"/>
            </p:custDataLst>
          </p:nvPr>
        </p:nvSpPr>
        <p:spPr>
          <a:xfrm>
            <a:off x="457200" y="434254"/>
            <a:ext cx="8229600" cy="1153670"/>
          </a:xfrm>
          <a:prstGeom prst="rect">
            <a:avLst/>
          </a:prstGeom>
          <a:solidFill>
            <a:srgbClr val="E1F2FC"/>
          </a:solidFill>
          <a:ln>
            <a:solidFill>
              <a:schemeClr val="accent5">
                <a:lumMod val="60000"/>
                <a:lumOff val="40000"/>
              </a:schemeClr>
            </a:solid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None/>
            </a:pPr>
            <a:r>
              <a:rPr lang="fr-CA" sz="2800" b="1" dirty="0">
                <a:latin typeface="Arial"/>
                <a:cs typeface="Arial"/>
              </a:rPr>
              <a:t>Recommandation forte</a:t>
            </a:r>
            <a:endParaRPr lang="fr-CA" b="1" dirty="0"/>
          </a:p>
        </p:txBody>
      </p:sp>
      <p:pic>
        <p:nvPicPr>
          <p:cNvPr id="5" name="Picture 4" descr="A blue and white pills and a jar&#10;&#10;AI-generated content may be incorrect.">
            <a:extLst>
              <a:ext uri="{FF2B5EF4-FFF2-40B4-BE49-F238E27FC236}">
                <a16:creationId xmlns:a16="http://schemas.microsoft.com/office/drawing/2014/main" id="{BB0F0043-D51A-9245-2AD5-8F92A2F1AB92}"/>
              </a:ext>
            </a:extLst>
          </p:cNvPr>
          <p:cNvPicPr>
            <a:picLocks noChangeAspect="1"/>
          </p:cNvPicPr>
          <p:nvPr>
            <p:custDataLst>
              <p:tags r:id="rId4"/>
            </p:custDataLst>
          </p:nvPr>
        </p:nvPicPr>
        <p:blipFill>
          <a:blip r:embed="rId8"/>
          <a:stretch>
            <a:fillRect/>
          </a:stretch>
        </p:blipFill>
        <p:spPr>
          <a:xfrm>
            <a:off x="6736931" y="3825443"/>
            <a:ext cx="1795195" cy="1909499"/>
          </a:xfrm>
          <a:prstGeom prst="rect">
            <a:avLst/>
          </a:prstGeom>
          <a:ln>
            <a:noFill/>
          </a:ln>
        </p:spPr>
      </p:pic>
      <p:sp>
        <p:nvSpPr>
          <p:cNvPr id="8" name="Title 1">
            <a:extLst>
              <a:ext uri="{FF2B5EF4-FFF2-40B4-BE49-F238E27FC236}">
                <a16:creationId xmlns:a16="http://schemas.microsoft.com/office/drawing/2014/main" id="{E7D62585-23DA-4013-F72C-14365089270F}"/>
              </a:ext>
            </a:extLst>
          </p:cNvPr>
          <p:cNvSpPr txBox="1"/>
          <p:nvPr>
            <p:custDataLst>
              <p:tags r:id="rId5"/>
            </p:custDataLst>
          </p:nvPr>
        </p:nvSpPr>
        <p:spPr>
          <a:xfrm>
            <a:off x="453624" y="1713417"/>
            <a:ext cx="8808257" cy="75249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fr-CA" sz="3000" dirty="0">
                <a:solidFill>
                  <a:schemeClr val="accent2"/>
                </a:solidFill>
                <a:latin typeface="Arial"/>
                <a:cs typeface="Arial"/>
              </a:rPr>
              <a:t>Pharmacothérapie :</a:t>
            </a:r>
            <a:endParaRPr lang="fr-CA" sz="3000" b="0" dirty="0">
              <a:solidFill>
                <a:schemeClr val="accent2"/>
              </a:solidFill>
              <a:latin typeface="Arial"/>
              <a:cs typeface="Arial"/>
            </a:endParaRPr>
          </a:p>
        </p:txBody>
      </p:sp>
    </p:spTree>
    <p:extLst>
      <p:ext uri="{BB962C8B-B14F-4D97-AF65-F5344CB8AC3E}">
        <p14:creationId xmlns:p14="http://schemas.microsoft.com/office/powerpoint/2010/main" val="342412649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2D00F-7C87-CF53-B99D-B78EB698CE0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519BEF-4274-5C9B-BDD8-E1A94C58E2D2}"/>
              </a:ext>
            </a:extLst>
          </p:cNvPr>
          <p:cNvSpPr>
            <a:spLocks noGrp="1"/>
          </p:cNvSpPr>
          <p:nvPr>
            <p:ph idx="1"/>
            <p:custDataLst>
              <p:tags r:id="rId1"/>
            </p:custDataLst>
          </p:nvPr>
        </p:nvSpPr>
        <p:spPr>
          <a:xfrm>
            <a:off x="611873" y="2467154"/>
            <a:ext cx="7432375" cy="3475782"/>
          </a:xfrm>
        </p:spPr>
        <p:txBody>
          <a:bodyPr vert="horz" lIns="91440" tIns="45720" rIns="91440" bIns="45720" rtlCol="0" anchor="t">
            <a:normAutofit/>
          </a:bodyPr>
          <a:lstStyle/>
          <a:p>
            <a:pPr marL="0" indent="0">
              <a:buNone/>
            </a:pPr>
            <a:r>
              <a:rPr lang="fr-CA" b="1" dirty="0">
                <a:solidFill>
                  <a:srgbClr val="000000"/>
                </a:solidFill>
                <a:latin typeface="Arial"/>
                <a:cs typeface="Arial"/>
              </a:rPr>
              <a:t>Bénéfiques avec peu ou pas de préjudices</a:t>
            </a:r>
          </a:p>
          <a:p>
            <a:r>
              <a:rPr lang="fr-CA" dirty="0">
                <a:solidFill>
                  <a:srgbClr val="000000"/>
                </a:solidFill>
                <a:latin typeface="Arial"/>
                <a:cs typeface="Arial"/>
              </a:rPr>
              <a:t>Options comportementales et pharmacothérapeutiques</a:t>
            </a:r>
          </a:p>
          <a:p>
            <a:pPr marL="0" indent="0">
              <a:buNone/>
            </a:pPr>
            <a:endParaRPr lang="fr-CA" dirty="0"/>
          </a:p>
          <a:p>
            <a:pPr marL="0" indent="0">
              <a:buNone/>
            </a:pPr>
            <a:endParaRPr lang="en-US" b="1" dirty="0">
              <a:solidFill>
                <a:srgbClr val="000000"/>
              </a:solidFill>
              <a:latin typeface="Arial"/>
              <a:cs typeface="Arial"/>
            </a:endParaRPr>
          </a:p>
        </p:txBody>
      </p:sp>
      <p:sp>
        <p:nvSpPr>
          <p:cNvPr id="4" name="Slide Number Placeholder 3">
            <a:extLst>
              <a:ext uri="{FF2B5EF4-FFF2-40B4-BE49-F238E27FC236}">
                <a16:creationId xmlns:a16="http://schemas.microsoft.com/office/drawing/2014/main" id="{EB3A03EF-E790-781A-4C5D-A26DD47C0549}"/>
              </a:ext>
            </a:extLst>
          </p:cNvPr>
          <p:cNvSpPr>
            <a:spLocks noGrp="1"/>
          </p:cNvSpPr>
          <p:nvPr>
            <p:ph type="sldNum" sz="quarter" idx="12"/>
            <p:custDataLst>
              <p:tags r:id="rId2"/>
            </p:custDataLst>
          </p:nvPr>
        </p:nvSpPr>
        <p:spPr/>
        <p:txBody>
          <a:bodyPr/>
          <a:lstStyle/>
          <a:p>
            <a:fld id="{E3D5E142-BA66-4577-AABD-3D3B043058E5}" type="slidenum">
              <a:rPr lang="fr-CA" smtClean="0"/>
              <a:t>33</a:t>
            </a:fld>
            <a:endParaRPr lang="fr-CA" dirty="0"/>
          </a:p>
        </p:txBody>
      </p:sp>
      <p:grpSp>
        <p:nvGrpSpPr>
          <p:cNvPr id="12" name="Group 11">
            <a:extLst>
              <a:ext uri="{FF2B5EF4-FFF2-40B4-BE49-F238E27FC236}">
                <a16:creationId xmlns:a16="http://schemas.microsoft.com/office/drawing/2014/main" id="{CDBE3539-42EB-E25D-4E78-4501DC131826}"/>
              </a:ext>
            </a:extLst>
          </p:cNvPr>
          <p:cNvGrpSpPr/>
          <p:nvPr>
            <p:custDataLst>
              <p:tags r:id="rId3"/>
            </p:custDataLst>
          </p:nvPr>
        </p:nvGrpSpPr>
        <p:grpSpPr>
          <a:xfrm>
            <a:off x="1435284" y="3749401"/>
            <a:ext cx="5789875" cy="1909499"/>
            <a:chOff x="1363995" y="3730391"/>
            <a:chExt cx="5789875" cy="1909499"/>
          </a:xfrm>
        </p:grpSpPr>
        <p:pic>
          <p:nvPicPr>
            <p:cNvPr id="8" name="Picture 7" descr="A blue and white pills and a jar&#10;&#10;AI-generated content may be incorrect.">
              <a:extLst>
                <a:ext uri="{FF2B5EF4-FFF2-40B4-BE49-F238E27FC236}">
                  <a16:creationId xmlns:a16="http://schemas.microsoft.com/office/drawing/2014/main" id="{87617C76-15E0-3ABC-CF6D-1C281AF91FD4}"/>
                </a:ext>
              </a:extLst>
            </p:cNvPr>
            <p:cNvPicPr>
              <a:picLocks noChangeAspect="1"/>
            </p:cNvPicPr>
            <p:nvPr/>
          </p:nvPicPr>
          <p:blipFill>
            <a:blip r:embed="rId8"/>
            <a:stretch>
              <a:fillRect/>
            </a:stretch>
          </p:blipFill>
          <p:spPr>
            <a:xfrm>
              <a:off x="5358675" y="3730391"/>
              <a:ext cx="1795195" cy="1909499"/>
            </a:xfrm>
            <a:prstGeom prst="rect">
              <a:avLst/>
            </a:prstGeom>
            <a:ln>
              <a:noFill/>
            </a:ln>
          </p:spPr>
        </p:pic>
        <p:sp>
          <p:nvSpPr>
            <p:cNvPr id="9" name="Plus Sign 13">
              <a:extLst>
                <a:ext uri="{FF2B5EF4-FFF2-40B4-BE49-F238E27FC236}">
                  <a16:creationId xmlns:a16="http://schemas.microsoft.com/office/drawing/2014/main" id="{818D3747-C43F-B87E-4A61-C04B515F4766}"/>
                </a:ext>
              </a:extLst>
            </p:cNvPr>
            <p:cNvSpPr/>
            <p:nvPr/>
          </p:nvSpPr>
          <p:spPr>
            <a:xfrm>
              <a:off x="4529848" y="4233984"/>
              <a:ext cx="884288" cy="888564"/>
            </a:xfrm>
            <a:prstGeom prst="mathPlus">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group of people in medical uniforms&#10;&#10;AI-generated content may be incorrect.">
              <a:extLst>
                <a:ext uri="{FF2B5EF4-FFF2-40B4-BE49-F238E27FC236}">
                  <a16:creationId xmlns:a16="http://schemas.microsoft.com/office/drawing/2014/main" id="{42ED863C-6041-2B25-A911-AE2695481B90}"/>
                </a:ext>
              </a:extLst>
            </p:cNvPr>
            <p:cNvPicPr>
              <a:picLocks noChangeAspect="1"/>
            </p:cNvPicPr>
            <p:nvPr/>
          </p:nvPicPr>
          <p:blipFill>
            <a:blip r:embed="rId9" cstate="hqprint">
              <a:extLst>
                <a:ext uri="{28A0092B-C50C-407E-A947-70E740481C1C}">
                  <a14:useLocalDpi xmlns:a14="http://schemas.microsoft.com/office/drawing/2010/main"/>
                </a:ext>
              </a:extLst>
            </a:blip>
            <a:srcRect/>
            <a:stretch>
              <a:fillRect/>
            </a:stretch>
          </p:blipFill>
          <p:spPr>
            <a:xfrm>
              <a:off x="1363995" y="3731687"/>
              <a:ext cx="3166897" cy="1794516"/>
            </a:xfrm>
            <a:prstGeom prst="rect">
              <a:avLst/>
            </a:prstGeom>
            <a:ln>
              <a:noFill/>
            </a:ln>
          </p:spPr>
        </p:pic>
      </p:grpSp>
      <p:sp>
        <p:nvSpPr>
          <p:cNvPr id="14" name="Content Placeholder 2">
            <a:extLst>
              <a:ext uri="{FF2B5EF4-FFF2-40B4-BE49-F238E27FC236}">
                <a16:creationId xmlns:a16="http://schemas.microsoft.com/office/drawing/2014/main" id="{4DB68AA7-9430-0DDE-010B-E7E7AD51DD4E}"/>
              </a:ext>
            </a:extLst>
          </p:cNvPr>
          <p:cNvSpPr txBox="1"/>
          <p:nvPr>
            <p:custDataLst>
              <p:tags r:id="rId4"/>
            </p:custDataLst>
          </p:nvPr>
        </p:nvSpPr>
        <p:spPr>
          <a:xfrm>
            <a:off x="457200" y="434254"/>
            <a:ext cx="8229600" cy="1153670"/>
          </a:xfrm>
          <a:prstGeom prst="rect">
            <a:avLst/>
          </a:prstGeom>
          <a:solidFill>
            <a:srgbClr val="E1F2FC"/>
          </a:solidFill>
          <a:ln>
            <a:solidFill>
              <a:schemeClr val="accent5">
                <a:lumMod val="60000"/>
                <a:lumOff val="40000"/>
              </a:schemeClr>
            </a:solid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None/>
            </a:pPr>
            <a:r>
              <a:rPr lang="fr-CA" sz="2800" b="1" dirty="0">
                <a:latin typeface="Arial"/>
                <a:cs typeface="Arial"/>
              </a:rPr>
              <a:t>Recommandation forte</a:t>
            </a:r>
            <a:endParaRPr lang="fr-CA" b="1" dirty="0"/>
          </a:p>
        </p:txBody>
      </p:sp>
      <p:sp>
        <p:nvSpPr>
          <p:cNvPr id="16" name="Title 1">
            <a:extLst>
              <a:ext uri="{FF2B5EF4-FFF2-40B4-BE49-F238E27FC236}">
                <a16:creationId xmlns:a16="http://schemas.microsoft.com/office/drawing/2014/main" id="{B12B5920-A058-E664-807B-7CE037A88BDE}"/>
              </a:ext>
            </a:extLst>
          </p:cNvPr>
          <p:cNvSpPr txBox="1"/>
          <p:nvPr>
            <p:custDataLst>
              <p:tags r:id="rId5"/>
            </p:custDataLst>
          </p:nvPr>
        </p:nvSpPr>
        <p:spPr>
          <a:xfrm>
            <a:off x="476623" y="1689656"/>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fr-CA" sz="3200" dirty="0">
                <a:solidFill>
                  <a:schemeClr val="accent2"/>
                </a:solidFill>
                <a:latin typeface="Arial"/>
                <a:cs typeface="Arial"/>
              </a:rPr>
              <a:t>Combinaisons :</a:t>
            </a:r>
            <a:endParaRPr lang="fr-CA" sz="3200" b="0" dirty="0">
              <a:solidFill>
                <a:schemeClr val="accent2"/>
              </a:solidFill>
              <a:latin typeface="Arial"/>
              <a:cs typeface="Arial"/>
            </a:endParaRPr>
          </a:p>
        </p:txBody>
      </p:sp>
    </p:spTree>
    <p:extLst>
      <p:ext uri="{BB962C8B-B14F-4D97-AF65-F5344CB8AC3E}">
        <p14:creationId xmlns:p14="http://schemas.microsoft.com/office/powerpoint/2010/main" val="230438437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B5DB0-55DE-D7CF-B1F3-8598DA7DA59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C89EB8-687B-6F7C-6C51-71AE6E834BF3}"/>
              </a:ext>
            </a:extLst>
          </p:cNvPr>
          <p:cNvSpPr>
            <a:spLocks noGrp="1"/>
          </p:cNvSpPr>
          <p:nvPr>
            <p:ph idx="1"/>
            <p:custDataLst>
              <p:tags r:id="rId1"/>
            </p:custDataLst>
          </p:nvPr>
        </p:nvSpPr>
        <p:spPr>
          <a:xfrm>
            <a:off x="442800" y="2452131"/>
            <a:ext cx="8265978" cy="2828007"/>
          </a:xfrm>
        </p:spPr>
        <p:txBody>
          <a:bodyPr vert="horz" lIns="91440" tIns="45720" rIns="91440" bIns="45720" rtlCol="0" anchor="t">
            <a:normAutofit fontScale="92500" lnSpcReduction="10000"/>
          </a:bodyPr>
          <a:lstStyle/>
          <a:p>
            <a:r>
              <a:rPr lang="fr-CA" dirty="0"/>
              <a:t>« </a:t>
            </a:r>
            <a:r>
              <a:rPr lang="fr-CA" b="1" dirty="0"/>
              <a:t>Recommandés</a:t>
            </a:r>
            <a:r>
              <a:rPr lang="fr-CA" dirty="0"/>
              <a:t> » : Programmes interactifs sur ordinateur ou en ligne </a:t>
            </a:r>
            <a:r>
              <a:rPr lang="fr-CA" u="sng" dirty="0"/>
              <a:t>avec</a:t>
            </a:r>
            <a:r>
              <a:rPr lang="fr-CA" dirty="0"/>
              <a:t> soutien </a:t>
            </a:r>
            <a:r>
              <a:rPr lang="fr-CA" dirty="0">
                <a:latin typeface="Arial"/>
                <a:cs typeface="Arial"/>
              </a:rPr>
              <a:t>comportemental </a:t>
            </a:r>
            <a:endParaRPr lang="fr-CA" dirty="0"/>
          </a:p>
          <a:p>
            <a:pPr lvl="1">
              <a:spcBef>
                <a:spcPts val="1000"/>
              </a:spcBef>
              <a:spcAft>
                <a:spcPts val="1000"/>
              </a:spcAft>
              <a:buFont typeface="Courier New" panose="020B0604020202020204" pitchFamily="34" charset="0"/>
              <a:buChar char="o"/>
            </a:pPr>
            <a:r>
              <a:rPr lang="fr-CA" dirty="0">
                <a:latin typeface="Arial"/>
                <a:cs typeface="Arial"/>
              </a:rPr>
              <a:t>Les bénéfices dépendent du type et de l’étendue du soutien; aucune donnée sur les préjudices</a:t>
            </a:r>
          </a:p>
          <a:p>
            <a:r>
              <a:rPr lang="fr-CA" b="1" dirty="0">
                <a:latin typeface="Arial"/>
                <a:cs typeface="Arial"/>
              </a:rPr>
              <a:t>«</a:t>
            </a:r>
            <a:r>
              <a:rPr lang="fr-CA" b="1" dirty="0"/>
              <a:t> Déconseillés</a:t>
            </a:r>
            <a:r>
              <a:rPr lang="fr-CA" b="1" dirty="0">
                <a:latin typeface="Arial"/>
                <a:cs typeface="Arial"/>
              </a:rPr>
              <a:t> » :</a:t>
            </a:r>
            <a:r>
              <a:rPr lang="fr-CA" dirty="0">
                <a:latin typeface="Arial"/>
                <a:cs typeface="Arial"/>
              </a:rPr>
              <a:t> Programmes interactifs sur ordinateur ou en ligne </a:t>
            </a:r>
            <a:r>
              <a:rPr lang="fr-CA" i="1" u="sng" dirty="0">
                <a:latin typeface="Arial"/>
                <a:cs typeface="Arial"/>
              </a:rPr>
              <a:t>sans</a:t>
            </a:r>
            <a:r>
              <a:rPr lang="fr-CA" dirty="0">
                <a:latin typeface="Arial"/>
                <a:cs typeface="Arial"/>
              </a:rPr>
              <a:t> soutien supplémentaire, c’est-à-dire entièrement automatisés ou autoguidés</a:t>
            </a:r>
          </a:p>
          <a:p>
            <a:pPr lvl="1" indent="-342900">
              <a:buFont typeface="Courier New" panose="020B0604020202020204" pitchFamily="34" charset="0"/>
              <a:buChar char="o"/>
            </a:pPr>
            <a:r>
              <a:rPr lang="fr-CA" dirty="0">
                <a:latin typeface="Arial"/>
                <a:cs typeface="Arial"/>
              </a:rPr>
              <a:t>Aucun bénéfice; aucune donnée sur les préjudices</a:t>
            </a:r>
          </a:p>
        </p:txBody>
      </p:sp>
      <p:sp>
        <p:nvSpPr>
          <p:cNvPr id="4" name="Slide Number Placeholder 3">
            <a:extLst>
              <a:ext uri="{FF2B5EF4-FFF2-40B4-BE49-F238E27FC236}">
                <a16:creationId xmlns:a16="http://schemas.microsoft.com/office/drawing/2014/main" id="{E2F88616-8994-05B5-BB7B-F13310A43AB1}"/>
              </a:ext>
            </a:extLst>
          </p:cNvPr>
          <p:cNvSpPr>
            <a:spLocks noGrp="1"/>
          </p:cNvSpPr>
          <p:nvPr>
            <p:ph type="sldNum" sz="quarter" idx="12"/>
            <p:custDataLst>
              <p:tags r:id="rId2"/>
            </p:custDataLst>
          </p:nvPr>
        </p:nvSpPr>
        <p:spPr/>
        <p:txBody>
          <a:bodyPr/>
          <a:lstStyle/>
          <a:p>
            <a:fld id="{E3D5E142-BA66-4577-AABD-3D3B043058E5}" type="slidenum">
              <a:rPr lang="fr-CA" smtClean="0"/>
              <a:t>34</a:t>
            </a:fld>
            <a:endParaRPr lang="fr-CA" dirty="0"/>
          </a:p>
        </p:txBody>
      </p:sp>
      <p:sp>
        <p:nvSpPr>
          <p:cNvPr id="43" name="Title 1">
            <a:extLst>
              <a:ext uri="{FF2B5EF4-FFF2-40B4-BE49-F238E27FC236}">
                <a16:creationId xmlns:a16="http://schemas.microsoft.com/office/drawing/2014/main" id="{25F90B99-85EF-EDA3-A668-8B320047906F}"/>
              </a:ext>
            </a:extLst>
          </p:cNvPr>
          <p:cNvSpPr txBox="1"/>
          <p:nvPr>
            <p:custDataLst>
              <p:tags r:id="rId3"/>
            </p:custDataLst>
          </p:nvPr>
        </p:nvSpPr>
        <p:spPr>
          <a:xfrm>
            <a:off x="476623" y="1689656"/>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fr-CA" sz="3200" dirty="0">
                <a:solidFill>
                  <a:schemeClr val="accent2"/>
                </a:solidFill>
                <a:latin typeface="Arial"/>
                <a:cs typeface="Arial"/>
              </a:rPr>
              <a:t>Comportementales :</a:t>
            </a:r>
          </a:p>
        </p:txBody>
      </p:sp>
      <p:sp>
        <p:nvSpPr>
          <p:cNvPr id="5" name="Content Placeholder 2">
            <a:extLst>
              <a:ext uri="{FF2B5EF4-FFF2-40B4-BE49-F238E27FC236}">
                <a16:creationId xmlns:a16="http://schemas.microsoft.com/office/drawing/2014/main" id="{B0B92F6B-E8A6-A41C-6B93-2DD910EC8E82}"/>
              </a:ext>
            </a:extLst>
          </p:cNvPr>
          <p:cNvSpPr txBox="1"/>
          <p:nvPr>
            <p:custDataLst>
              <p:tags r:id="rId4"/>
            </p:custDataLst>
          </p:nvPr>
        </p:nvSpPr>
        <p:spPr>
          <a:xfrm>
            <a:off x="474651" y="428685"/>
            <a:ext cx="8229600" cy="1111996"/>
          </a:xfrm>
          <a:prstGeom prst="rect">
            <a:avLst/>
          </a:prstGeom>
          <a:solidFill>
            <a:srgbClr val="FFF29E"/>
          </a:solidFill>
          <a:ln>
            <a:solidFill>
              <a:schemeClr val="accent6">
                <a:lumMod val="60000"/>
                <a:lumOff val="40000"/>
              </a:schemeClr>
            </a:solid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None/>
            </a:pPr>
            <a:r>
              <a:rPr lang="fr-CA" sz="2800" b="1" dirty="0">
                <a:latin typeface="Arial"/>
                <a:cs typeface="Arial"/>
              </a:rPr>
              <a:t>Recommandations conditionnelles</a:t>
            </a:r>
            <a:endParaRPr lang="fr-CA" sz="2800" b="1" dirty="0"/>
          </a:p>
        </p:txBody>
      </p:sp>
      <p:cxnSp>
        <p:nvCxnSpPr>
          <p:cNvPr id="6" name="Straight Connector 5">
            <a:extLst>
              <a:ext uri="{FF2B5EF4-FFF2-40B4-BE49-F238E27FC236}">
                <a16:creationId xmlns:a16="http://schemas.microsoft.com/office/drawing/2014/main" id="{11D8BCDC-79B3-AFD9-81F4-30B496EBD965}"/>
              </a:ext>
            </a:extLst>
          </p:cNvPr>
          <p:cNvCxnSpPr/>
          <p:nvPr>
            <p:custDataLst>
              <p:tags r:id="rId5"/>
            </p:custDataLst>
          </p:nvPr>
        </p:nvCxnSpPr>
        <p:spPr>
          <a:xfrm>
            <a:off x="474651" y="3902151"/>
            <a:ext cx="80952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E2FFB26-12A0-DBA9-C776-54715D38695F}"/>
              </a:ext>
            </a:extLst>
          </p:cNvPr>
          <p:cNvCxnSpPr/>
          <p:nvPr>
            <p:custDataLst>
              <p:tags r:id="rId6"/>
            </p:custDataLst>
          </p:nvPr>
        </p:nvCxnSpPr>
        <p:spPr>
          <a:xfrm>
            <a:off x="458984" y="5280138"/>
            <a:ext cx="81109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D26FFADC-9A0C-4DD6-CF49-82B0A3FDE644}"/>
              </a:ext>
            </a:extLst>
          </p:cNvPr>
          <p:cNvGrpSpPr/>
          <p:nvPr>
            <p:custDataLst>
              <p:tags r:id="rId7"/>
            </p:custDataLst>
          </p:nvPr>
        </p:nvGrpSpPr>
        <p:grpSpPr>
          <a:xfrm>
            <a:off x="464948" y="5352172"/>
            <a:ext cx="8236252" cy="830997"/>
            <a:chOff x="465755" y="5280136"/>
            <a:chExt cx="8236252" cy="830997"/>
          </a:xfrm>
        </p:grpSpPr>
        <p:sp>
          <p:nvSpPr>
            <p:cNvPr id="2" name="TextBox 1">
              <a:extLst>
                <a:ext uri="{FF2B5EF4-FFF2-40B4-BE49-F238E27FC236}">
                  <a16:creationId xmlns:a16="http://schemas.microsoft.com/office/drawing/2014/main" id="{DD775F4D-F98A-9A29-52ED-008D8066E3B3}"/>
                </a:ext>
              </a:extLst>
            </p:cNvPr>
            <p:cNvSpPr txBox="1"/>
            <p:nvPr/>
          </p:nvSpPr>
          <p:spPr>
            <a:xfrm>
              <a:off x="465755" y="5280136"/>
              <a:ext cx="8236252" cy="830997"/>
            </a:xfrm>
            <a:prstGeom prst="rect">
              <a:avLst/>
            </a:prstGeom>
            <a:solidFill>
              <a:schemeClr val="bg1">
                <a:lumMod val="95000"/>
              </a:schemeClr>
            </a:solidFill>
            <a:ln w="12700">
              <a:solidFill>
                <a:schemeClr val="bg1">
                  <a:lumMod val="7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Ø"/>
              </a:pPr>
              <a:r>
                <a:rPr lang="fr-CA" sz="2400" b="1" dirty="0">
                  <a:solidFill>
                    <a:schemeClr val="accent2"/>
                  </a:solidFill>
                  <a:latin typeface="Arial"/>
                  <a:cs typeface="Arial"/>
                </a:rPr>
                <a:t>Le soutien supplémentaire semble améliorer les </a:t>
              </a:r>
              <a:br>
                <a:rPr lang="fr-CA" sz="2400" b="1" dirty="0">
                  <a:solidFill>
                    <a:schemeClr val="accent2"/>
                  </a:solidFill>
                  <a:latin typeface="Arial"/>
                  <a:cs typeface="Arial"/>
                </a:rPr>
              </a:br>
              <a:r>
                <a:rPr lang="fr-CA" sz="2400" b="1" dirty="0">
                  <a:solidFill>
                    <a:schemeClr val="accent2"/>
                  </a:solidFill>
                  <a:latin typeface="Arial"/>
                  <a:cs typeface="Arial"/>
                </a:rPr>
                <a:t>taux de cessation tabagique</a:t>
              </a:r>
              <a:endParaRPr lang="fr-CA" dirty="0">
                <a:solidFill>
                  <a:schemeClr val="accent2"/>
                </a:solidFill>
                <a:ea typeface="Calibri"/>
                <a:cs typeface="Calibri"/>
              </a:endParaRPr>
            </a:p>
          </p:txBody>
        </p:sp>
        <p:pic>
          <p:nvPicPr>
            <p:cNvPr id="8" name="Graphic 7">
              <a:extLst>
                <a:ext uri="{FF2B5EF4-FFF2-40B4-BE49-F238E27FC236}">
                  <a16:creationId xmlns:a16="http://schemas.microsoft.com/office/drawing/2014/main" id="{61BF3C89-3179-E99D-7EA7-740F1FB8CB3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898185" y="5334576"/>
              <a:ext cx="701436" cy="727048"/>
            </a:xfrm>
            <a:prstGeom prst="rect">
              <a:avLst/>
            </a:prstGeom>
          </p:spPr>
        </p:pic>
      </p:grpSp>
    </p:spTree>
    <p:extLst>
      <p:ext uri="{BB962C8B-B14F-4D97-AF65-F5344CB8AC3E}">
        <p14:creationId xmlns:p14="http://schemas.microsoft.com/office/powerpoint/2010/main" val="234718374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B8B8A-3B6E-398C-BEDE-57500B7051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D67D82-77CA-32A8-C587-7606AA6E591B}"/>
              </a:ext>
            </a:extLst>
          </p:cNvPr>
          <p:cNvSpPr>
            <a:spLocks noGrp="1"/>
          </p:cNvSpPr>
          <p:nvPr>
            <p:ph type="title"/>
            <p:custDataLst>
              <p:tags r:id="rId1"/>
            </p:custDataLst>
          </p:nvPr>
        </p:nvSpPr>
        <p:spPr>
          <a:xfrm>
            <a:off x="363513" y="1633477"/>
            <a:ext cx="8780487" cy="762000"/>
          </a:xfrm>
        </p:spPr>
        <p:txBody>
          <a:bodyPr vert="horz" lIns="91440" tIns="45720" rIns="91440" bIns="45720" rtlCol="0" anchor="ctr">
            <a:noAutofit/>
          </a:bodyPr>
          <a:lstStyle/>
          <a:p>
            <a:r>
              <a:rPr lang="fr-CA" sz="3200" dirty="0">
                <a:solidFill>
                  <a:schemeClr val="accent2"/>
                </a:solidFill>
                <a:latin typeface="Arial"/>
                <a:cs typeface="Arial"/>
              </a:rPr>
              <a:t>Ce que nous ne recommandons pas</a:t>
            </a:r>
            <a:r>
              <a:rPr lang="fr-CA" sz="3200" dirty="0">
                <a:latin typeface="Arial"/>
                <a:cs typeface="Arial"/>
              </a:rPr>
              <a:t>	</a:t>
            </a:r>
          </a:p>
        </p:txBody>
      </p:sp>
      <p:sp>
        <p:nvSpPr>
          <p:cNvPr id="3" name="Content Placeholder 2">
            <a:extLst>
              <a:ext uri="{FF2B5EF4-FFF2-40B4-BE49-F238E27FC236}">
                <a16:creationId xmlns:a16="http://schemas.microsoft.com/office/drawing/2014/main" id="{CA21080B-4866-9162-3A5B-7885A7F7EB12}"/>
              </a:ext>
            </a:extLst>
          </p:cNvPr>
          <p:cNvSpPr>
            <a:spLocks noGrp="1"/>
          </p:cNvSpPr>
          <p:nvPr>
            <p:ph idx="1"/>
            <p:custDataLst>
              <p:tags r:id="rId2"/>
            </p:custDataLst>
          </p:nvPr>
        </p:nvSpPr>
        <p:spPr>
          <a:xfrm>
            <a:off x="462636" y="2288997"/>
            <a:ext cx="5772844" cy="3975278"/>
          </a:xfrm>
        </p:spPr>
        <p:txBody>
          <a:bodyPr vert="horz" lIns="91440" tIns="45720" rIns="91440" bIns="45720" rtlCol="0" anchor="t">
            <a:noAutofit/>
          </a:bodyPr>
          <a:lstStyle/>
          <a:p>
            <a:pPr marL="414900" indent="-414900" fontAlgn="ctr">
              <a:spcBef>
                <a:spcPct val="0"/>
              </a:spcBef>
              <a:spcAft>
                <a:spcPts val="1200"/>
              </a:spcAft>
              <a:buSzPct val="150000"/>
              <a:buBlip>
                <a:blip r:embed="rId8">
                  <a:extLst>
                    <a:ext uri="{96DAC541-7B7A-43D3-8B79-37D633B846F1}">
                      <asvg:svgBlip xmlns:asvg="http://schemas.microsoft.com/office/drawing/2016/SVG/main" r:embed="rId9"/>
                    </a:ext>
                  </a:extLst>
                </a:blip>
              </a:buBlip>
            </a:pPr>
            <a:r>
              <a:rPr lang="fr-CA" b="0" i="0" u="none" strike="noStrike" baseline="0" dirty="0">
                <a:solidFill>
                  <a:srgbClr val="000000"/>
                </a:solidFill>
                <a:latin typeface="Arial"/>
                <a:cs typeface="Arial"/>
              </a:rPr>
              <a:t>Acupuncture</a:t>
            </a:r>
            <a:endParaRPr lang="fr-CA" dirty="0"/>
          </a:p>
          <a:p>
            <a:pPr marL="414900" indent="-414900" fontAlgn="ctr">
              <a:spcBef>
                <a:spcPct val="0"/>
              </a:spcBef>
              <a:spcAft>
                <a:spcPts val="1200"/>
              </a:spcAft>
              <a:buSzPct val="150000"/>
              <a:buBlip>
                <a:blip r:embed="rId8">
                  <a:extLst>
                    <a:ext uri="{96DAC541-7B7A-43D3-8B79-37D633B846F1}">
                      <asvg:svgBlip xmlns:asvg="http://schemas.microsoft.com/office/drawing/2016/SVG/main" r:embed="rId9"/>
                    </a:ext>
                  </a:extLst>
                </a:blip>
              </a:buBlip>
            </a:pPr>
            <a:r>
              <a:rPr lang="fr-CA" b="0" i="0" u="none" strike="noStrike" baseline="0" dirty="0">
                <a:solidFill>
                  <a:srgbClr val="000000"/>
                </a:solidFill>
                <a:latin typeface="Arial"/>
                <a:cs typeface="Arial"/>
              </a:rPr>
              <a:t>Hypnose</a:t>
            </a:r>
          </a:p>
          <a:p>
            <a:pPr marL="414900" indent="-414900" fontAlgn="ctr">
              <a:spcBef>
                <a:spcPct val="0"/>
              </a:spcBef>
              <a:spcAft>
                <a:spcPts val="1200"/>
              </a:spcAft>
              <a:buSzPct val="150000"/>
              <a:buBlip>
                <a:blip r:embed="rId8">
                  <a:extLst>
                    <a:ext uri="{96DAC541-7B7A-43D3-8B79-37D633B846F1}">
                      <asvg:svgBlip xmlns:asvg="http://schemas.microsoft.com/office/drawing/2016/SVG/main" r:embed="rId9"/>
                    </a:ext>
                  </a:extLst>
                </a:blip>
              </a:buBlip>
            </a:pPr>
            <a:r>
              <a:rPr lang="fr-CA" dirty="0">
                <a:solidFill>
                  <a:srgbClr val="000000"/>
                </a:solidFill>
                <a:latin typeface="Arial"/>
                <a:cs typeface="Arial"/>
              </a:rPr>
              <a:t>T</a:t>
            </a:r>
            <a:r>
              <a:rPr lang="fr-CA" b="0" i="0" u="none" strike="noStrike" baseline="0" dirty="0">
                <a:solidFill>
                  <a:srgbClr val="000000"/>
                </a:solidFill>
                <a:latin typeface="Arial"/>
                <a:cs typeface="Arial"/>
              </a:rPr>
              <a:t>hérapie au laser</a:t>
            </a:r>
            <a:endParaRPr lang="fr-CA" dirty="0"/>
          </a:p>
          <a:p>
            <a:pPr marL="414900" indent="-414900" fontAlgn="ctr">
              <a:spcBef>
                <a:spcPct val="0"/>
              </a:spcBef>
              <a:spcAft>
                <a:spcPts val="1200"/>
              </a:spcAft>
              <a:buSzPct val="150000"/>
              <a:buBlip>
                <a:blip r:embed="rId8">
                  <a:extLst>
                    <a:ext uri="{96DAC541-7B7A-43D3-8B79-37D633B846F1}">
                      <asvg:svgBlip xmlns:asvg="http://schemas.microsoft.com/office/drawing/2016/SVG/main" r:embed="rId9"/>
                    </a:ext>
                  </a:extLst>
                </a:blip>
              </a:buBlip>
            </a:pPr>
            <a:r>
              <a:rPr lang="fr-CA" dirty="0"/>
              <a:t>Électrostimulation de la tête</a:t>
            </a:r>
          </a:p>
          <a:p>
            <a:pPr marL="414900" indent="-414900" fontAlgn="ctr">
              <a:spcBef>
                <a:spcPct val="0"/>
              </a:spcBef>
              <a:spcAft>
                <a:spcPts val="1200"/>
              </a:spcAft>
              <a:buSzPct val="150000"/>
              <a:buBlip>
                <a:blip r:embed="rId8">
                  <a:extLst>
                    <a:ext uri="{96DAC541-7B7A-43D3-8B79-37D633B846F1}">
                      <asvg:svgBlip xmlns:asvg="http://schemas.microsoft.com/office/drawing/2016/SVG/main" r:embed="rId9"/>
                    </a:ext>
                  </a:extLst>
                </a:blip>
              </a:buBlip>
            </a:pPr>
            <a:r>
              <a:rPr lang="fr-CA" dirty="0"/>
              <a:t>Auriculothérapie</a:t>
            </a:r>
          </a:p>
          <a:p>
            <a:pPr marL="414900" indent="-414900" fontAlgn="ctr">
              <a:spcBef>
                <a:spcPct val="0"/>
              </a:spcBef>
              <a:spcAft>
                <a:spcPts val="1200"/>
              </a:spcAft>
              <a:buSzPct val="150000"/>
              <a:buBlip>
                <a:blip r:embed="rId8">
                  <a:extLst>
                    <a:ext uri="{96DAC541-7B7A-43D3-8B79-37D633B846F1}">
                      <asvg:svgBlip xmlns:asvg="http://schemas.microsoft.com/office/drawing/2016/SVG/main" r:embed="rId9"/>
                    </a:ext>
                  </a:extLst>
                </a:blip>
              </a:buBlip>
            </a:pPr>
            <a:r>
              <a:rPr lang="fr-CA" b="0" i="0" u="none" strike="noStrike" baseline="0" dirty="0">
                <a:solidFill>
                  <a:srgbClr val="000000"/>
                </a:solidFill>
                <a:latin typeface="Arial"/>
                <a:cs typeface="Arial"/>
              </a:rPr>
              <a:t>Millepertuis</a:t>
            </a:r>
          </a:p>
          <a:p>
            <a:pPr marL="414900" indent="-414900" fontAlgn="ctr">
              <a:spcBef>
                <a:spcPct val="0"/>
              </a:spcBef>
              <a:spcAft>
                <a:spcPts val="1200"/>
              </a:spcAft>
              <a:buSzPct val="150000"/>
              <a:buBlip>
                <a:blip r:embed="rId8">
                  <a:extLst>
                    <a:ext uri="{96DAC541-7B7A-43D3-8B79-37D633B846F1}">
                      <asvg:svgBlip xmlns:asvg="http://schemas.microsoft.com/office/drawing/2016/SVG/main" r:embed="rId9"/>
                    </a:ext>
                  </a:extLst>
                </a:blip>
              </a:buBlip>
            </a:pPr>
            <a:r>
              <a:rPr lang="fr-CA" dirty="0">
                <a:latin typeface="Arial"/>
                <a:ea typeface="Calibri"/>
                <a:cs typeface="Arial"/>
              </a:rPr>
              <a:t>S-adénosyl-L-méthionine (</a:t>
            </a:r>
            <a:r>
              <a:rPr lang="fr-CA" dirty="0" err="1">
                <a:latin typeface="Arial"/>
                <a:ea typeface="Calibri"/>
                <a:cs typeface="Arial"/>
              </a:rPr>
              <a:t>SAMe</a:t>
            </a:r>
            <a:r>
              <a:rPr lang="fr-CA" dirty="0">
                <a:latin typeface="Arial"/>
                <a:ea typeface="Calibri"/>
                <a:cs typeface="Arial"/>
              </a:rPr>
              <a:t>)</a:t>
            </a:r>
            <a:endParaRPr lang="fr-CA" dirty="0">
              <a:effectLst/>
              <a:ea typeface="Calibri" panose="020F0502020204030204" pitchFamily="34" charset="0"/>
            </a:endParaRPr>
          </a:p>
          <a:p>
            <a:pPr>
              <a:spcBef>
                <a:spcPct val="0"/>
              </a:spcBef>
              <a:spcAft>
                <a:spcPts val="1200"/>
              </a:spcAft>
              <a:buFont typeface="Arial"/>
              <a:buChar char="•"/>
            </a:pPr>
            <a:endParaRPr lang="en-US" dirty="0">
              <a:ea typeface="Calibri" panose="020F0502020204030204" pitchFamily="34" charset="0"/>
            </a:endParaRPr>
          </a:p>
        </p:txBody>
      </p:sp>
      <p:sp>
        <p:nvSpPr>
          <p:cNvPr id="4" name="Slide Number Placeholder 3">
            <a:extLst>
              <a:ext uri="{FF2B5EF4-FFF2-40B4-BE49-F238E27FC236}">
                <a16:creationId xmlns:a16="http://schemas.microsoft.com/office/drawing/2014/main" id="{4700EE74-A279-4562-6226-A8103D8D2808}"/>
              </a:ext>
            </a:extLst>
          </p:cNvPr>
          <p:cNvSpPr>
            <a:spLocks noGrp="1"/>
          </p:cNvSpPr>
          <p:nvPr>
            <p:ph type="sldNum" sz="quarter" idx="12"/>
            <p:custDataLst>
              <p:tags r:id="rId3"/>
            </p:custDataLst>
          </p:nvPr>
        </p:nvSpPr>
        <p:spPr/>
        <p:txBody>
          <a:bodyPr/>
          <a:lstStyle/>
          <a:p>
            <a:fld id="{E3D5E142-BA66-4577-AABD-3D3B043058E5}" type="slidenum">
              <a:rPr lang="fr-CA" smtClean="0"/>
              <a:t>35</a:t>
            </a:fld>
            <a:endParaRPr lang="fr-CA" dirty="0"/>
          </a:p>
        </p:txBody>
      </p:sp>
      <p:grpSp>
        <p:nvGrpSpPr>
          <p:cNvPr id="7" name="Group 6">
            <a:extLst>
              <a:ext uri="{FF2B5EF4-FFF2-40B4-BE49-F238E27FC236}">
                <a16:creationId xmlns:a16="http://schemas.microsoft.com/office/drawing/2014/main" id="{45C504D5-07B3-3E1D-D39A-FAB9C77BA9AE}"/>
              </a:ext>
            </a:extLst>
          </p:cNvPr>
          <p:cNvGrpSpPr/>
          <p:nvPr>
            <p:custDataLst>
              <p:tags r:id="rId4"/>
            </p:custDataLst>
          </p:nvPr>
        </p:nvGrpSpPr>
        <p:grpSpPr>
          <a:xfrm>
            <a:off x="6121503" y="2945710"/>
            <a:ext cx="2436977" cy="2452401"/>
            <a:chOff x="4857981" y="2662125"/>
            <a:chExt cx="3692449" cy="3692452"/>
          </a:xfrm>
        </p:grpSpPr>
        <p:sp>
          <p:nvSpPr>
            <p:cNvPr id="8" name="Oval 7">
              <a:extLst>
                <a:ext uri="{FF2B5EF4-FFF2-40B4-BE49-F238E27FC236}">
                  <a16:creationId xmlns:a16="http://schemas.microsoft.com/office/drawing/2014/main" id="{E3BEF0EB-9074-1FA5-AB61-A12462602FD9}"/>
                </a:ext>
              </a:extLst>
            </p:cNvPr>
            <p:cNvSpPr/>
            <p:nvPr/>
          </p:nvSpPr>
          <p:spPr>
            <a:xfrm>
              <a:off x="4857981" y="2662125"/>
              <a:ext cx="3692449" cy="3692452"/>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9897C58E-B67B-B920-7DBA-7FDAEF65400D}"/>
                </a:ext>
              </a:extLst>
            </p:cNvPr>
            <p:cNvCxnSpPr/>
            <p:nvPr/>
          </p:nvCxnSpPr>
          <p:spPr>
            <a:xfrm>
              <a:off x="5203372" y="3390572"/>
              <a:ext cx="3021633" cy="2119889"/>
            </a:xfrm>
            <a:prstGeom prst="straightConnector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9" name="Content Placeholder 2">
            <a:extLst>
              <a:ext uri="{FF2B5EF4-FFF2-40B4-BE49-F238E27FC236}">
                <a16:creationId xmlns:a16="http://schemas.microsoft.com/office/drawing/2014/main" id="{0DA9D9FF-DC42-F8E2-AF83-6CF2D774E3DB}"/>
              </a:ext>
            </a:extLst>
          </p:cNvPr>
          <p:cNvSpPr txBox="1"/>
          <p:nvPr>
            <p:custDataLst>
              <p:tags r:id="rId5"/>
            </p:custDataLst>
          </p:nvPr>
        </p:nvSpPr>
        <p:spPr>
          <a:xfrm>
            <a:off x="457200" y="434254"/>
            <a:ext cx="8229600" cy="1153670"/>
          </a:xfrm>
          <a:prstGeom prst="rect">
            <a:avLst/>
          </a:prstGeom>
          <a:solidFill>
            <a:srgbClr val="E1F2FC"/>
          </a:solidFill>
          <a:ln>
            <a:solidFill>
              <a:schemeClr val="accent5">
                <a:lumMod val="60000"/>
                <a:lumOff val="40000"/>
              </a:schemeClr>
            </a:solid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None/>
            </a:pPr>
            <a:r>
              <a:rPr lang="fr-CA" sz="2800" b="1" dirty="0">
                <a:latin typeface="Arial"/>
                <a:cs typeface="Arial"/>
              </a:rPr>
              <a:t>Recommandation forte</a:t>
            </a:r>
            <a:endParaRPr lang="fr-CA" b="1" dirty="0"/>
          </a:p>
        </p:txBody>
      </p:sp>
    </p:spTree>
    <p:extLst>
      <p:ext uri="{BB962C8B-B14F-4D97-AF65-F5344CB8AC3E}">
        <p14:creationId xmlns:p14="http://schemas.microsoft.com/office/powerpoint/2010/main" val="3627354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2E8C8-95FB-BBBB-62C8-CF26827E39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36F4AD-4FEF-3FC9-153F-10C32976B9CD}"/>
              </a:ext>
            </a:extLst>
          </p:cNvPr>
          <p:cNvSpPr>
            <a:spLocks noGrp="1"/>
          </p:cNvSpPr>
          <p:nvPr>
            <p:ph type="title"/>
            <p:custDataLst>
              <p:tags r:id="rId1"/>
            </p:custDataLst>
          </p:nvPr>
        </p:nvSpPr>
        <p:spPr>
          <a:xfrm>
            <a:off x="494747" y="533400"/>
            <a:ext cx="8420653" cy="762000"/>
          </a:xfrm>
        </p:spPr>
        <p:txBody>
          <a:bodyPr>
            <a:noAutofit/>
          </a:bodyPr>
          <a:lstStyle/>
          <a:p>
            <a:r>
              <a:rPr lang="fr-CA" sz="3200" dirty="0">
                <a:solidFill>
                  <a:schemeClr val="accent2"/>
                </a:solidFill>
                <a:latin typeface="Arial"/>
                <a:cs typeface="Arial"/>
              </a:rPr>
              <a:t>Résumé des options</a:t>
            </a:r>
            <a:endParaRPr lang="fr-CA" dirty="0">
              <a:solidFill>
                <a:schemeClr val="accent2"/>
              </a:solidFill>
            </a:endParaRPr>
          </a:p>
        </p:txBody>
      </p:sp>
      <p:sp>
        <p:nvSpPr>
          <p:cNvPr id="4" name="Slide Number Placeholder 3">
            <a:extLst>
              <a:ext uri="{FF2B5EF4-FFF2-40B4-BE49-F238E27FC236}">
                <a16:creationId xmlns:a16="http://schemas.microsoft.com/office/drawing/2014/main" id="{7A74F3AD-38EE-3515-1C7F-60281C82494E}"/>
              </a:ext>
            </a:extLst>
          </p:cNvPr>
          <p:cNvSpPr>
            <a:spLocks noGrp="1"/>
          </p:cNvSpPr>
          <p:nvPr>
            <p:ph type="sldNum" sz="quarter" idx="12"/>
            <p:custDataLst>
              <p:tags r:id="rId2"/>
            </p:custDataLst>
          </p:nvPr>
        </p:nvSpPr>
        <p:spPr/>
        <p:txBody>
          <a:bodyPr/>
          <a:lstStyle/>
          <a:p>
            <a:fld id="{E3D5E142-BA66-4577-AABD-3D3B043058E5}" type="slidenum">
              <a:rPr lang="fr-CA" smtClean="0"/>
              <a:t>36</a:t>
            </a:fld>
            <a:endParaRPr lang="fr-CA" dirty="0"/>
          </a:p>
        </p:txBody>
      </p:sp>
      <p:sp>
        <p:nvSpPr>
          <p:cNvPr id="3" name="Content Placeholder 2">
            <a:extLst>
              <a:ext uri="{FF2B5EF4-FFF2-40B4-BE49-F238E27FC236}">
                <a16:creationId xmlns:a16="http://schemas.microsoft.com/office/drawing/2014/main" id="{B506A9D7-731D-957F-5F6F-B261BD212105}"/>
              </a:ext>
            </a:extLst>
          </p:cNvPr>
          <p:cNvSpPr>
            <a:spLocks noGrp="1"/>
          </p:cNvSpPr>
          <p:nvPr>
            <p:ph idx="1"/>
            <p:custDataLst>
              <p:tags r:id="rId3"/>
            </p:custDataLst>
          </p:nvPr>
        </p:nvSpPr>
        <p:spPr>
          <a:xfrm>
            <a:off x="494747" y="1344131"/>
            <a:ext cx="8420653" cy="2935262"/>
          </a:xfrm>
        </p:spPr>
        <p:txBody>
          <a:bodyPr vert="horz" lIns="91440" tIns="45720" rIns="91440" bIns="45720" rtlCol="0" anchor="t">
            <a:noAutofit/>
          </a:bodyPr>
          <a:lstStyle/>
          <a:p>
            <a:r>
              <a:rPr lang="fr-CA" b="1" dirty="0">
                <a:latin typeface="Arial"/>
                <a:cs typeface="Arial"/>
              </a:rPr>
              <a:t>La plupart des options comportementales sont recommandées</a:t>
            </a:r>
            <a:endParaRPr lang="fr-CA" b="1" dirty="0"/>
          </a:p>
          <a:p>
            <a:pPr lvl="1">
              <a:buFont typeface="Courier New" panose="020B0604020202020204" pitchFamily="34" charset="0"/>
              <a:buChar char="o"/>
            </a:pPr>
            <a:r>
              <a:rPr lang="fr-CA" dirty="0"/>
              <a:t>Recommandation d’arrêt par le prestataire de soins primaires, séances de counseling avec un conseiller qualifié en cessation tabagique, interventions par messagerie texte, outils d’auto-assistance, programmes interactifs en ligne avec soutien</a:t>
            </a:r>
          </a:p>
          <a:p>
            <a:r>
              <a:rPr lang="fr-CA" b="1" dirty="0">
                <a:latin typeface="Arial"/>
                <a:cs typeface="Arial"/>
              </a:rPr>
              <a:t>Options pharmacothérapeutiques recommandées </a:t>
            </a:r>
          </a:p>
          <a:p>
            <a:pPr lvl="1">
              <a:buFont typeface="Courier New" panose="020B0604020202020204" pitchFamily="34" charset="0"/>
              <a:buChar char="o"/>
            </a:pPr>
            <a:r>
              <a:rPr lang="fr-CA" dirty="0">
                <a:latin typeface="Arial"/>
                <a:cs typeface="Arial"/>
              </a:rPr>
              <a:t>TRN, </a:t>
            </a:r>
            <a:r>
              <a:rPr lang="fr-CA" dirty="0" err="1">
                <a:latin typeface="Arial"/>
                <a:cs typeface="Arial"/>
              </a:rPr>
              <a:t>varénicline</a:t>
            </a:r>
            <a:r>
              <a:rPr lang="fr-CA" dirty="0">
                <a:latin typeface="Arial"/>
                <a:cs typeface="Arial"/>
              </a:rPr>
              <a:t>, </a:t>
            </a:r>
            <a:r>
              <a:rPr lang="fr-CA" dirty="0" err="1">
                <a:latin typeface="Arial"/>
                <a:cs typeface="Arial"/>
              </a:rPr>
              <a:t>bupropion</a:t>
            </a:r>
            <a:r>
              <a:rPr lang="fr-CA" dirty="0">
                <a:latin typeface="Arial"/>
                <a:cs typeface="Arial"/>
              </a:rPr>
              <a:t> et cytisine</a:t>
            </a:r>
          </a:p>
          <a:p>
            <a:r>
              <a:rPr lang="fr-CA" b="1" dirty="0">
                <a:latin typeface="Arial"/>
                <a:cs typeface="Arial"/>
              </a:rPr>
              <a:t>Les thérapies combinées sont recommandées</a:t>
            </a:r>
          </a:p>
          <a:p>
            <a:r>
              <a:rPr lang="fr-CA" b="1" dirty="0">
                <a:latin typeface="Arial"/>
                <a:cs typeface="Arial"/>
              </a:rPr>
              <a:t>Liste des thérapies non recommandées</a:t>
            </a:r>
          </a:p>
          <a:p>
            <a:pPr lvl="1">
              <a:buFont typeface="Courier New" panose="020B0604020202020204" pitchFamily="34" charset="0"/>
              <a:buChar char="o"/>
            </a:pPr>
            <a:r>
              <a:rPr lang="fr-CA" dirty="0">
                <a:latin typeface="Arial"/>
                <a:cs typeface="Arial"/>
              </a:rPr>
              <a:t>Programmes </a:t>
            </a:r>
            <a:r>
              <a:rPr lang="fr-CA" dirty="0"/>
              <a:t>interactifs en ligne sans soutien, acupuncture, hypnose, thérapie au laser, électrostimulation de la tête, auriculothérapie, millepertuis, </a:t>
            </a:r>
            <a:r>
              <a:rPr lang="fr-CA" dirty="0" err="1"/>
              <a:t>SAMe</a:t>
            </a:r>
            <a:r>
              <a:rPr lang="fr-CA" dirty="0"/>
              <a:t> </a:t>
            </a:r>
          </a:p>
        </p:txBody>
      </p:sp>
      <p:pic>
        <p:nvPicPr>
          <p:cNvPr id="6" name="Graphic 5">
            <a:extLst>
              <a:ext uri="{FF2B5EF4-FFF2-40B4-BE49-F238E27FC236}">
                <a16:creationId xmlns:a16="http://schemas.microsoft.com/office/drawing/2014/main" id="{3EE3CD0E-E4F2-4437-B729-855C47E4E042}"/>
              </a:ext>
            </a:extLst>
          </p:cNvPr>
          <p:cNvPicPr>
            <a:picLocks noChangeAspect="1"/>
          </p:cNvPicPr>
          <p:nvPr>
            <p:custDataLst>
              <p:tags r:id="rId4"/>
            </p:custDataLst>
          </p:nvPr>
        </p:nvPicPr>
        <p:blipFill>
          <a:blip r:embed="rId7">
            <a:extLst>
              <a:ext uri="{96DAC541-7B7A-43D3-8B79-37D633B846F1}">
                <asvg:svgBlip xmlns:asvg="http://schemas.microsoft.com/office/drawing/2016/SVG/main" r:embed="rId8"/>
              </a:ext>
            </a:extLst>
          </a:blip>
          <a:stretch>
            <a:fillRect/>
          </a:stretch>
        </p:blipFill>
        <p:spPr>
          <a:xfrm>
            <a:off x="7621311" y="434250"/>
            <a:ext cx="1624726" cy="1624726"/>
          </a:xfrm>
          <a:prstGeom prst="rect">
            <a:avLst/>
          </a:prstGeom>
        </p:spPr>
      </p:pic>
    </p:spTree>
    <p:extLst>
      <p:ext uri="{BB962C8B-B14F-4D97-AF65-F5344CB8AC3E}">
        <p14:creationId xmlns:p14="http://schemas.microsoft.com/office/powerpoint/2010/main" val="142938122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56E5C-CED5-E792-1EA9-49DB00326A8A}"/>
            </a:ext>
          </a:extLst>
        </p:cNvPr>
        <p:cNvGrpSpPr/>
        <p:nvPr/>
      </p:nvGrpSpPr>
      <p:grpSpPr>
        <a:xfrm>
          <a:off x="0" y="0"/>
          <a:ext cx="0" cy="0"/>
          <a:chOff x="0" y="0"/>
          <a:chExt cx="0" cy="0"/>
        </a:xfrm>
      </p:grpSpPr>
      <p:sp>
        <p:nvSpPr>
          <p:cNvPr id="27651" name="Text Placeholder 5">
            <a:extLst>
              <a:ext uri="{FF2B5EF4-FFF2-40B4-BE49-F238E27FC236}">
                <a16:creationId xmlns:a16="http://schemas.microsoft.com/office/drawing/2014/main" id="{F5B36549-A7A7-2A69-01F2-B9D9F2CBE9A6}"/>
              </a:ext>
            </a:extLst>
          </p:cNvPr>
          <p:cNvSpPr>
            <a:spLocks noGrp="1"/>
          </p:cNvSpPr>
          <p:nvPr>
            <p:ph type="body" idx="1"/>
            <p:custDataLst>
              <p:tags r:id="rId1"/>
            </p:custDataLst>
          </p:nvPr>
        </p:nvSpPr>
        <p:spPr>
          <a:xfrm>
            <a:off x="589029" y="2820504"/>
            <a:ext cx="8189224" cy="1500188"/>
          </a:xfrm>
        </p:spPr>
        <p:txBody>
          <a:bodyPr vert="horz" lIns="91440" tIns="45720" rIns="91440" bIns="45720" rtlCol="0" anchor="ctr">
            <a:noAutofit/>
          </a:bodyPr>
          <a:lstStyle/>
          <a:p>
            <a:r>
              <a:rPr lang="fr-CA" altLang="en-US" sz="4400" dirty="0">
                <a:latin typeface="Arial"/>
                <a:cs typeface="Arial"/>
              </a:rPr>
              <a:t>Recommandations –</a:t>
            </a:r>
          </a:p>
          <a:p>
            <a:r>
              <a:rPr lang="fr-CA" altLang="en-US" sz="4400" dirty="0">
                <a:latin typeface="Arial"/>
                <a:cs typeface="Arial"/>
              </a:rPr>
              <a:t>Cigarettes électroniques</a:t>
            </a:r>
          </a:p>
        </p:txBody>
      </p:sp>
      <p:sp>
        <p:nvSpPr>
          <p:cNvPr id="27652" name="Slide Number Placeholder 3">
            <a:extLst>
              <a:ext uri="{FF2B5EF4-FFF2-40B4-BE49-F238E27FC236}">
                <a16:creationId xmlns:a16="http://schemas.microsoft.com/office/drawing/2014/main" id="{0C8978D1-F7CC-7A90-B87B-004159EC60B4}"/>
              </a:ext>
            </a:extLst>
          </p:cNvPr>
          <p:cNvSpPr>
            <a:spLocks noGrp="1"/>
          </p:cNvSpPr>
          <p:nvPr>
            <p:ph type="sldNum" sz="quarter" idx="4294967295"/>
            <p:custDataLst>
              <p:tags r:id="rId2"/>
            </p:custDataLst>
          </p:nvPr>
        </p:nvSpPr>
        <p:spPr>
          <a:xfrm>
            <a:off x="7010400" y="6477000"/>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anose="020B0604020202020204" pitchFamily="34" charset="0"/>
                <a:ea typeface="ヒラギノ角ゴ Pro W3" charset="-128"/>
              </a:defRPr>
            </a:lvl1pPr>
            <a:lvl2pPr marL="742950" indent="-285750" eaLnBrk="0" hangingPunct="0">
              <a:spcBef>
                <a:spcPct val="20000"/>
              </a:spcBef>
              <a:buChar char="–"/>
              <a:defRPr sz="1600">
                <a:solidFill>
                  <a:schemeClr val="tx1"/>
                </a:solidFill>
                <a:latin typeface="Arial" panose="020B0604020202020204" pitchFamily="34" charset="0"/>
                <a:ea typeface="ヒラギノ角ゴ Pro W3" charset="-128"/>
              </a:defRPr>
            </a:lvl2pPr>
            <a:lvl3pPr marL="1143000" indent="-228600" eaLnBrk="0" hangingPunct="0">
              <a:spcBef>
                <a:spcPct val="20000"/>
              </a:spcBef>
              <a:buChar char="•"/>
              <a:defRPr sz="1400">
                <a:solidFill>
                  <a:schemeClr val="tx1"/>
                </a:solidFill>
                <a:latin typeface="Arial" panose="020B0604020202020204" pitchFamily="34" charset="0"/>
                <a:ea typeface="ヒラギノ角ゴ Pro W3" charset="-128"/>
              </a:defRPr>
            </a:lvl3pPr>
            <a:lvl4pPr marL="1600200" indent="-228600" eaLnBrk="0" hangingPunct="0">
              <a:spcBef>
                <a:spcPct val="20000"/>
              </a:spcBef>
              <a:buChar char="–"/>
              <a:defRPr sz="1400">
                <a:solidFill>
                  <a:schemeClr val="tx1"/>
                </a:solidFill>
                <a:latin typeface="Arial" panose="020B0604020202020204" pitchFamily="34" charset="0"/>
                <a:ea typeface="ヒラギノ角ゴ Pro W3" charset="-128"/>
              </a:defRPr>
            </a:lvl4pPr>
            <a:lvl5pPr marL="2057400" indent="-228600" eaLnBrk="0" hangingPunct="0">
              <a:spcBef>
                <a:spcPct val="20000"/>
              </a:spcBef>
              <a:buChar char="»"/>
              <a:defRPr sz="14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ヒラギノ角ゴ Pro W3" charset="-128"/>
              </a:defRPr>
            </a:lvl9pPr>
          </a:lstStyle>
          <a:p>
            <a:pPr>
              <a:spcBef>
                <a:spcPct val="0"/>
              </a:spcBef>
              <a:buFontTx/>
              <a:buNone/>
            </a:pPr>
            <a:fld id="{94CCA977-7DCD-4D74-B84E-1E3A15D19189}" type="slidenum">
              <a:rPr lang="fr-CA" altLang="en-US" sz="1400" smtClean="0">
                <a:solidFill>
                  <a:schemeClr val="bg1"/>
                </a:solidFill>
              </a:rPr>
              <a:pPr>
                <a:spcBef>
                  <a:spcPct val="0"/>
                </a:spcBef>
                <a:buFontTx/>
                <a:buNone/>
              </a:pPr>
              <a:t>37</a:t>
            </a:fld>
            <a:endParaRPr lang="fr-CA" altLang="en-US" sz="1400" dirty="0">
              <a:solidFill>
                <a:schemeClr val="bg1"/>
              </a:solidFill>
            </a:endParaRPr>
          </a:p>
        </p:txBody>
      </p:sp>
    </p:spTree>
    <p:extLst>
      <p:ext uri="{BB962C8B-B14F-4D97-AF65-F5344CB8AC3E}">
        <p14:creationId xmlns:p14="http://schemas.microsoft.com/office/powerpoint/2010/main" val="174192774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8869F-B2BB-6AF9-70D8-023415F0BE4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67C108-9669-35B7-8F4D-C02C0ED12EE0}"/>
              </a:ext>
            </a:extLst>
          </p:cNvPr>
          <p:cNvSpPr>
            <a:spLocks noGrp="1"/>
          </p:cNvSpPr>
          <p:nvPr>
            <p:ph idx="1"/>
            <p:custDataLst>
              <p:tags r:id="rId1"/>
            </p:custDataLst>
          </p:nvPr>
        </p:nvSpPr>
        <p:spPr>
          <a:xfrm>
            <a:off x="609600" y="1566319"/>
            <a:ext cx="6334154" cy="3221973"/>
          </a:xfrm>
        </p:spPr>
        <p:txBody>
          <a:bodyPr vert="horz" lIns="91440" tIns="45720" rIns="91440" bIns="45720" rtlCol="0" anchor="t">
            <a:noAutofit/>
          </a:bodyPr>
          <a:lstStyle/>
          <a:p>
            <a:r>
              <a:rPr lang="fr-CA" dirty="0">
                <a:solidFill>
                  <a:srgbClr val="000000"/>
                </a:solidFill>
                <a:latin typeface="Arial"/>
                <a:cs typeface="Arial"/>
              </a:rPr>
              <a:t>Données probantes attestant des bénéfices pour la cessation tabagique</a:t>
            </a:r>
            <a:endParaRPr lang="fr-CA" dirty="0">
              <a:solidFill>
                <a:srgbClr val="000000"/>
              </a:solidFill>
            </a:endParaRPr>
          </a:p>
          <a:p>
            <a:r>
              <a:rPr lang="fr-CA" dirty="0">
                <a:solidFill>
                  <a:srgbClr val="000000"/>
                </a:solidFill>
                <a:latin typeface="Arial"/>
                <a:cs typeface="Arial"/>
              </a:rPr>
              <a:t>Peu de préjudices à court terme</a:t>
            </a:r>
            <a:endParaRPr lang="fr-CA" dirty="0"/>
          </a:p>
          <a:p>
            <a:r>
              <a:rPr lang="fr-CA" dirty="0">
                <a:solidFill>
                  <a:srgbClr val="000000"/>
                </a:solidFill>
                <a:latin typeface="Arial"/>
                <a:cs typeface="Arial"/>
              </a:rPr>
              <a:t>Beaucoup de personnes les utilisent</a:t>
            </a:r>
          </a:p>
          <a:p>
            <a:r>
              <a:rPr lang="fr-CA" dirty="0">
                <a:solidFill>
                  <a:srgbClr val="000000"/>
                </a:solidFill>
                <a:latin typeface="Arial"/>
                <a:cs typeface="Arial"/>
              </a:rPr>
              <a:t>Certaines personnes pourraient ne pas vouloir essayer d’autres options</a:t>
            </a:r>
          </a:p>
          <a:p>
            <a:r>
              <a:rPr lang="fr-CA" dirty="0">
                <a:latin typeface="Arial"/>
                <a:cs typeface="Arial"/>
              </a:rPr>
              <a:t>Le fait de continuer de fumer a des effets néfastes bien établis</a:t>
            </a:r>
          </a:p>
          <a:p>
            <a:pPr marL="0" indent="0">
              <a:buNone/>
            </a:pPr>
            <a:endParaRPr lang="fr-CA" dirty="0">
              <a:latin typeface="Arial"/>
              <a:cs typeface="Arial"/>
            </a:endParaRPr>
          </a:p>
          <a:p>
            <a:pPr marL="0" indent="0">
              <a:buNone/>
            </a:pPr>
            <a:endParaRPr lang="en-CA" dirty="0">
              <a:latin typeface="Arial"/>
              <a:cs typeface="Arial"/>
            </a:endParaRPr>
          </a:p>
        </p:txBody>
      </p:sp>
      <p:sp>
        <p:nvSpPr>
          <p:cNvPr id="4" name="Slide Number Placeholder 3">
            <a:extLst>
              <a:ext uri="{FF2B5EF4-FFF2-40B4-BE49-F238E27FC236}">
                <a16:creationId xmlns:a16="http://schemas.microsoft.com/office/drawing/2014/main" id="{6BC83543-EC94-D8DB-E694-4637B869BAFD}"/>
              </a:ext>
            </a:extLst>
          </p:cNvPr>
          <p:cNvSpPr>
            <a:spLocks noGrp="1"/>
          </p:cNvSpPr>
          <p:nvPr>
            <p:ph type="sldNum" sz="quarter" idx="12"/>
            <p:custDataLst>
              <p:tags r:id="rId2"/>
            </p:custDataLst>
          </p:nvPr>
        </p:nvSpPr>
        <p:spPr/>
        <p:txBody>
          <a:bodyPr/>
          <a:lstStyle/>
          <a:p>
            <a:fld id="{E3D5E142-BA66-4577-AABD-3D3B043058E5}" type="slidenum">
              <a:rPr lang="fr-CA" smtClean="0"/>
              <a:t>38</a:t>
            </a:fld>
            <a:endParaRPr lang="fr-CA" dirty="0"/>
          </a:p>
        </p:txBody>
      </p:sp>
      <p:pic>
        <p:nvPicPr>
          <p:cNvPr id="9" name="Picture 8" descr="A group of vape devices&#10;&#10;AI-generated content may be incorrect.">
            <a:extLst>
              <a:ext uri="{FF2B5EF4-FFF2-40B4-BE49-F238E27FC236}">
                <a16:creationId xmlns:a16="http://schemas.microsoft.com/office/drawing/2014/main" id="{E91F0E5A-8E90-C835-4D4B-38424EC54A8E}"/>
              </a:ext>
            </a:extLst>
          </p:cNvPr>
          <p:cNvPicPr>
            <a:picLocks noChangeAspect="1"/>
          </p:cNvPicPr>
          <p:nvPr>
            <p:custDataLst>
              <p:tags r:id="rId3"/>
            </p:custDataLst>
          </p:nvPr>
        </p:nvPicPr>
        <p:blipFill>
          <a:blip r:embed="rId7" cstate="hqprint">
            <a:extLst>
              <a:ext uri="{28A0092B-C50C-407E-A947-70E740481C1C}">
                <a14:useLocalDpi xmlns:a14="http://schemas.microsoft.com/office/drawing/2010/main"/>
              </a:ext>
            </a:extLst>
          </a:blip>
          <a:stretch>
            <a:fillRect/>
          </a:stretch>
        </p:blipFill>
        <p:spPr>
          <a:xfrm>
            <a:off x="6087757" y="3361331"/>
            <a:ext cx="3435762" cy="3468829"/>
          </a:xfrm>
          <a:prstGeom prst="rect">
            <a:avLst/>
          </a:prstGeom>
        </p:spPr>
      </p:pic>
      <p:sp>
        <p:nvSpPr>
          <p:cNvPr id="2" name="Title 1">
            <a:extLst>
              <a:ext uri="{FF2B5EF4-FFF2-40B4-BE49-F238E27FC236}">
                <a16:creationId xmlns:a16="http://schemas.microsoft.com/office/drawing/2014/main" id="{35D21527-D0EC-ACA7-D58D-C16B5C5B3933}"/>
              </a:ext>
            </a:extLst>
          </p:cNvPr>
          <p:cNvSpPr txBox="1"/>
          <p:nvPr>
            <p:custDataLst>
              <p:tags r:id="rId4"/>
            </p:custDataLst>
          </p:nvPr>
        </p:nvSpPr>
        <p:spPr>
          <a:xfrm>
            <a:off x="519953" y="663388"/>
            <a:ext cx="8229600" cy="762000"/>
          </a:xfrm>
          <a:prstGeom prst="rect">
            <a:avLst/>
          </a:prstGeom>
        </p:spPr>
        <p:txBody>
          <a:bodyPr vert="horz" lIns="91440" tIns="45720" rIns="91440" bIns="45720" rtlCol="0" anchor="ctr">
            <a:normAutofit fontScale="92500"/>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fr-CA" sz="3200" dirty="0">
                <a:solidFill>
                  <a:schemeClr val="accent2"/>
                </a:solidFill>
                <a:latin typeface="Arial"/>
                <a:cs typeface="Arial"/>
              </a:rPr>
              <a:t>Considérations – Cigarettes électroniques</a:t>
            </a:r>
          </a:p>
        </p:txBody>
      </p:sp>
    </p:spTree>
    <p:extLst>
      <p:ext uri="{BB962C8B-B14F-4D97-AF65-F5344CB8AC3E}">
        <p14:creationId xmlns:p14="http://schemas.microsoft.com/office/powerpoint/2010/main" val="412500061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A3E9D-F608-59D7-39CE-C52AD662280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8203E9-471F-F1A5-6B05-A8D33DB89A2B}"/>
              </a:ext>
            </a:extLst>
          </p:cNvPr>
          <p:cNvSpPr>
            <a:spLocks noGrp="1"/>
          </p:cNvSpPr>
          <p:nvPr>
            <p:ph idx="1"/>
            <p:custDataLst>
              <p:tags r:id="rId1"/>
            </p:custDataLst>
          </p:nvPr>
        </p:nvSpPr>
        <p:spPr>
          <a:xfrm>
            <a:off x="764274" y="1431122"/>
            <a:ext cx="6217407" cy="4091137"/>
          </a:xfrm>
        </p:spPr>
        <p:txBody>
          <a:bodyPr vert="horz" lIns="91440" tIns="45720" rIns="91440" bIns="45720" rtlCol="0" anchor="t">
            <a:noAutofit/>
          </a:bodyPr>
          <a:lstStyle/>
          <a:p>
            <a:pPr marL="0" indent="0">
              <a:buNone/>
            </a:pPr>
            <a:r>
              <a:rPr lang="fr-CA" b="1" dirty="0">
                <a:solidFill>
                  <a:srgbClr val="000000"/>
                </a:solidFill>
                <a:latin typeface="Arial"/>
                <a:cs typeface="Arial"/>
              </a:rPr>
              <a:t>Préoccupations et incertitudes</a:t>
            </a:r>
            <a:endParaRPr lang="fr-CA" b="1" dirty="0">
              <a:solidFill>
                <a:srgbClr val="000000"/>
              </a:solidFill>
            </a:endParaRPr>
          </a:p>
          <a:p>
            <a:r>
              <a:rPr lang="fr-CA" dirty="0">
                <a:solidFill>
                  <a:srgbClr val="000000"/>
                </a:solidFill>
                <a:latin typeface="Arial"/>
                <a:cs typeface="Arial"/>
              </a:rPr>
              <a:t>Aucune donnée à long terme sur les préjudices</a:t>
            </a:r>
          </a:p>
          <a:p>
            <a:r>
              <a:rPr lang="fr-CA" dirty="0"/>
              <a:t>Effet incertain </a:t>
            </a:r>
            <a:r>
              <a:rPr lang="fr-CA" dirty="0">
                <a:latin typeface="Arial"/>
                <a:cs typeface="Arial"/>
              </a:rPr>
              <a:t>sur le risque de rechute</a:t>
            </a:r>
            <a:endParaRPr lang="fr-CA" dirty="0"/>
          </a:p>
          <a:p>
            <a:r>
              <a:rPr lang="fr-CA" dirty="0">
                <a:latin typeface="Arial"/>
                <a:cs typeface="Arial"/>
              </a:rPr>
              <a:t>Absence de produits approuvés</a:t>
            </a:r>
          </a:p>
          <a:p>
            <a:r>
              <a:rPr lang="fr-CA" dirty="0">
                <a:latin typeface="Arial"/>
                <a:cs typeface="Arial"/>
              </a:rPr>
              <a:t>Effets potentiels sur la santé publique ou la société</a:t>
            </a:r>
          </a:p>
          <a:p>
            <a:r>
              <a:rPr lang="fr-CA" dirty="0">
                <a:latin typeface="Arial"/>
                <a:cs typeface="Arial"/>
              </a:rPr>
              <a:t>Beaucoup d’autres solutions sécuritaires et efficaces</a:t>
            </a:r>
          </a:p>
          <a:p>
            <a:endParaRPr lang="en-CA" dirty="0">
              <a:latin typeface="Arial"/>
              <a:cs typeface="Arial"/>
            </a:endParaRPr>
          </a:p>
        </p:txBody>
      </p:sp>
      <p:sp>
        <p:nvSpPr>
          <p:cNvPr id="4" name="Slide Number Placeholder 3">
            <a:extLst>
              <a:ext uri="{FF2B5EF4-FFF2-40B4-BE49-F238E27FC236}">
                <a16:creationId xmlns:a16="http://schemas.microsoft.com/office/drawing/2014/main" id="{1F100FC6-3C0B-607E-B6D3-F8BEA4EF1DB4}"/>
              </a:ext>
            </a:extLst>
          </p:cNvPr>
          <p:cNvSpPr>
            <a:spLocks noGrp="1"/>
          </p:cNvSpPr>
          <p:nvPr>
            <p:ph type="sldNum" sz="quarter" idx="12"/>
            <p:custDataLst>
              <p:tags r:id="rId2"/>
            </p:custDataLst>
          </p:nvPr>
        </p:nvSpPr>
        <p:spPr/>
        <p:txBody>
          <a:bodyPr/>
          <a:lstStyle/>
          <a:p>
            <a:fld id="{E3D5E142-BA66-4577-AABD-3D3B043058E5}" type="slidenum">
              <a:rPr lang="fr-CA" smtClean="0"/>
              <a:t>39</a:t>
            </a:fld>
            <a:endParaRPr lang="fr-CA" dirty="0"/>
          </a:p>
        </p:txBody>
      </p:sp>
      <p:sp>
        <p:nvSpPr>
          <p:cNvPr id="43" name="Title 1">
            <a:extLst>
              <a:ext uri="{FF2B5EF4-FFF2-40B4-BE49-F238E27FC236}">
                <a16:creationId xmlns:a16="http://schemas.microsoft.com/office/drawing/2014/main" id="{2BEC7C0E-CC80-8DEC-00D0-F92DD467B78D}"/>
              </a:ext>
            </a:extLst>
          </p:cNvPr>
          <p:cNvSpPr txBox="1"/>
          <p:nvPr>
            <p:custDataLst>
              <p:tags r:id="rId3"/>
            </p:custDataLst>
          </p:nvPr>
        </p:nvSpPr>
        <p:spPr>
          <a:xfrm>
            <a:off x="519953" y="663388"/>
            <a:ext cx="8229600" cy="762000"/>
          </a:xfrm>
          <a:prstGeom prst="rect">
            <a:avLst/>
          </a:prstGeom>
        </p:spPr>
        <p:txBody>
          <a:bodyPr vert="horz" lIns="91440" tIns="45720" rIns="91440" bIns="45720" rtlCol="0" anchor="ctr">
            <a:normAutofit fontScale="92500"/>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fr-CA" sz="3200" dirty="0">
                <a:solidFill>
                  <a:schemeClr val="accent2"/>
                </a:solidFill>
                <a:latin typeface="Arial"/>
                <a:cs typeface="Arial"/>
              </a:rPr>
              <a:t>Considérations – Cigarettes électroniques</a:t>
            </a:r>
          </a:p>
        </p:txBody>
      </p:sp>
      <p:pic>
        <p:nvPicPr>
          <p:cNvPr id="5" name="Picture 4" descr="A group of vape devices&#10;&#10;AI-generated content may be incorrect.">
            <a:extLst>
              <a:ext uri="{FF2B5EF4-FFF2-40B4-BE49-F238E27FC236}">
                <a16:creationId xmlns:a16="http://schemas.microsoft.com/office/drawing/2014/main" id="{6BDD2045-EEE2-754A-3E01-1FC7CFD03DF7}"/>
              </a:ext>
            </a:extLst>
          </p:cNvPr>
          <p:cNvPicPr>
            <a:picLocks noChangeAspect="1"/>
          </p:cNvPicPr>
          <p:nvPr>
            <p:custDataLst>
              <p:tags r:id="rId4"/>
            </p:custDataLst>
          </p:nvPr>
        </p:nvPicPr>
        <p:blipFill>
          <a:blip r:embed="rId7" cstate="hqprint">
            <a:extLst>
              <a:ext uri="{28A0092B-C50C-407E-A947-70E740481C1C}">
                <a14:useLocalDpi xmlns:a14="http://schemas.microsoft.com/office/drawing/2010/main"/>
              </a:ext>
            </a:extLst>
          </a:blip>
          <a:stretch>
            <a:fillRect/>
          </a:stretch>
        </p:blipFill>
        <p:spPr>
          <a:xfrm>
            <a:off x="6087757" y="3361331"/>
            <a:ext cx="3435762" cy="3468829"/>
          </a:xfrm>
          <a:prstGeom prst="rect">
            <a:avLst/>
          </a:prstGeom>
        </p:spPr>
      </p:pic>
    </p:spTree>
    <p:extLst>
      <p:ext uri="{BB962C8B-B14F-4D97-AF65-F5344CB8AC3E}">
        <p14:creationId xmlns:p14="http://schemas.microsoft.com/office/powerpoint/2010/main" val="9512425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349500" y="1593259"/>
            <a:ext cx="8444629" cy="5285756"/>
          </a:xfrm>
        </p:spPr>
        <p:txBody>
          <a:bodyPr vert="horz" lIns="91440" tIns="45720" rIns="91440" bIns="45720" rtlCol="0" anchor="t">
            <a:noAutofit/>
          </a:bodyPr>
          <a:lstStyle/>
          <a:p>
            <a:pPr lvl="1">
              <a:buChar char="•"/>
            </a:pPr>
            <a:r>
              <a:rPr lang="fr-CA" sz="2200" dirty="0">
                <a:latin typeface="Arial"/>
                <a:cs typeface="Arial"/>
              </a:rPr>
              <a:t>Groupe indépendant de cliniciens et de méthodologistes bénévoles</a:t>
            </a:r>
          </a:p>
          <a:p>
            <a:pPr lvl="2"/>
            <a:r>
              <a:rPr lang="fr-CA" sz="2000" dirty="0">
                <a:latin typeface="Arial"/>
                <a:cs typeface="Arial"/>
              </a:rPr>
              <a:t>6 médecins de famille, 4 spécialistes, 2 infirmières praticiennes</a:t>
            </a:r>
            <a:endParaRPr lang="fr-CA" sz="2000" dirty="0"/>
          </a:p>
          <a:p>
            <a:pPr marL="400050" lvl="1" indent="0">
              <a:buNone/>
            </a:pPr>
            <a:endParaRPr lang="fr-CA" sz="1400" dirty="0"/>
          </a:p>
          <a:p>
            <a:pPr marL="457200" lvl="1" indent="0">
              <a:buNone/>
            </a:pPr>
            <a:r>
              <a:rPr lang="fr-CA" sz="2200" b="1" dirty="0">
                <a:latin typeface="Arial"/>
                <a:cs typeface="Arial"/>
              </a:rPr>
              <a:t>Mandat :</a:t>
            </a:r>
          </a:p>
          <a:p>
            <a:pPr lvl="1">
              <a:buFont typeface="Courier New" panose="02070309020205020404" pitchFamily="49" charset="0"/>
              <a:buChar char="o"/>
            </a:pPr>
            <a:r>
              <a:rPr lang="fr-CA" sz="2200" dirty="0">
                <a:latin typeface="Arial"/>
                <a:cs typeface="Arial"/>
              </a:rPr>
              <a:t>Élaborer des guides de pratique clinique fondés sur des données probantes appuyant la prestation de soins de santé préventifs par les fournisseurs de soins primaires</a:t>
            </a:r>
          </a:p>
          <a:p>
            <a:pPr lvl="1">
              <a:buFont typeface="Courier New" panose="02070309020205020404" pitchFamily="49" charset="0"/>
              <a:buChar char="o"/>
            </a:pPr>
            <a:endParaRPr lang="fr-CA" sz="1400" b="1" dirty="0">
              <a:latin typeface="Arial"/>
              <a:cs typeface="Arial"/>
            </a:endParaRPr>
          </a:p>
          <a:p>
            <a:pPr marL="457200" lvl="1" indent="0">
              <a:buNone/>
            </a:pPr>
            <a:r>
              <a:rPr lang="fr-CA" sz="2200" b="1" dirty="0">
                <a:latin typeface="Arial"/>
                <a:cs typeface="Arial"/>
              </a:rPr>
              <a:t>Objectif :</a:t>
            </a:r>
          </a:p>
          <a:p>
            <a:pPr lvl="1">
              <a:buFont typeface="Courier New" panose="02070309020205020404" pitchFamily="49" charset="0"/>
              <a:buChar char="o"/>
            </a:pPr>
            <a:r>
              <a:rPr lang="fr-CA" sz="2200" dirty="0">
                <a:latin typeface="Arial"/>
                <a:cs typeface="Arial"/>
              </a:rPr>
              <a:t>Améliorer la santé de la population canadienne grâce à des guides de pratique clinique fondés sur des données probantes pour les soins de santé primaires</a:t>
            </a:r>
          </a:p>
        </p:txBody>
      </p:sp>
      <p:sp>
        <p:nvSpPr>
          <p:cNvPr id="4" name="Slide Number Placeholder 3"/>
          <p:cNvSpPr>
            <a:spLocks noGrp="1"/>
          </p:cNvSpPr>
          <p:nvPr>
            <p:ph type="sldNum" sz="quarter" idx="12"/>
            <p:custDataLst>
              <p:tags r:id="rId2"/>
            </p:custDataLst>
          </p:nvPr>
        </p:nvSpPr>
        <p:spPr/>
        <p:txBody>
          <a:bodyPr/>
          <a:lstStyle/>
          <a:p>
            <a:fld id="{E3D5E142-BA66-4577-AABD-3D3B043058E5}" type="slidenum">
              <a:rPr lang="fr-CA" smtClean="0"/>
              <a:t>4</a:t>
            </a:fld>
            <a:endParaRPr lang="fr-CA" dirty="0"/>
          </a:p>
        </p:txBody>
      </p:sp>
      <p:sp>
        <p:nvSpPr>
          <p:cNvPr id="7" name="Title 4">
            <a:extLst>
              <a:ext uri="{FF2B5EF4-FFF2-40B4-BE49-F238E27FC236}">
                <a16:creationId xmlns:a16="http://schemas.microsoft.com/office/drawing/2014/main" id="{B140538A-06A1-D7A1-466A-4DBC85D485EF}"/>
              </a:ext>
            </a:extLst>
          </p:cNvPr>
          <p:cNvSpPr txBox="1"/>
          <p:nvPr>
            <p:custDataLst>
              <p:tags r:id="rId3"/>
            </p:custDataLst>
          </p:nvPr>
        </p:nvSpPr>
        <p:spPr>
          <a:xfrm>
            <a:off x="170922" y="376027"/>
            <a:ext cx="8973077" cy="117436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a:defRPr/>
            </a:pPr>
            <a:r>
              <a:rPr lang="fr-CA" sz="2800" dirty="0">
                <a:solidFill>
                  <a:schemeClr val="accent2"/>
                </a:solidFill>
                <a:latin typeface="Arial"/>
                <a:cs typeface="Arial"/>
              </a:rPr>
              <a:t>Groupe d’étude canadien sur les soins de santé préventifs (GECSSP) : Qui sommes-nous et que faisons-nous?</a:t>
            </a:r>
            <a:endParaRPr lang="fr-CA" sz="2800" b="0" dirty="0">
              <a:solidFill>
                <a:schemeClr val="accent2"/>
              </a:solidFill>
              <a:latin typeface="Arial"/>
              <a:cs typeface="Arial"/>
            </a:endParaRPr>
          </a:p>
        </p:txBody>
      </p:sp>
      <p:cxnSp>
        <p:nvCxnSpPr>
          <p:cNvPr id="5" name="Straight Connector 4">
            <a:extLst>
              <a:ext uri="{FF2B5EF4-FFF2-40B4-BE49-F238E27FC236}">
                <a16:creationId xmlns:a16="http://schemas.microsoft.com/office/drawing/2014/main" id="{9C708227-4890-D4DB-EEBD-7ADA14983698}"/>
              </a:ext>
            </a:extLst>
          </p:cNvPr>
          <p:cNvCxnSpPr>
            <a:cxnSpLocks/>
          </p:cNvCxnSpPr>
          <p:nvPr>
            <p:custDataLst>
              <p:tags r:id="rId4"/>
            </p:custDataLst>
          </p:nvPr>
        </p:nvCxnSpPr>
        <p:spPr>
          <a:xfrm>
            <a:off x="170923" y="2847187"/>
            <a:ext cx="8748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C340D009-A966-EE6E-FFEA-BE2E0555F8BD}"/>
              </a:ext>
            </a:extLst>
          </p:cNvPr>
          <p:cNvCxnSpPr>
            <a:cxnSpLocks/>
          </p:cNvCxnSpPr>
          <p:nvPr>
            <p:custDataLst>
              <p:tags r:id="rId5"/>
            </p:custDataLst>
          </p:nvPr>
        </p:nvCxnSpPr>
        <p:spPr>
          <a:xfrm>
            <a:off x="170923" y="4582299"/>
            <a:ext cx="8748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5" name="Graphic 14">
            <a:extLst>
              <a:ext uri="{FF2B5EF4-FFF2-40B4-BE49-F238E27FC236}">
                <a16:creationId xmlns:a16="http://schemas.microsoft.com/office/drawing/2014/main" id="{78E358C1-D383-1FE1-9667-39ECDBA5FAE5}"/>
              </a:ext>
            </a:extLst>
          </p:cNvPr>
          <p:cNvPicPr>
            <a:picLocks noChangeAspect="1"/>
          </p:cNvPicPr>
          <p:nvPr>
            <p:custDataLst>
              <p:tags r:id="rId6"/>
            </p:custDataLst>
          </p:nvPr>
        </p:nvPicPr>
        <p:blipFill>
          <a:blip r:embed="rId11" cstate="hq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116757" y="5020423"/>
            <a:ext cx="750958" cy="717827"/>
          </a:xfrm>
          <a:prstGeom prst="rect">
            <a:avLst/>
          </a:prstGeom>
        </p:spPr>
      </p:pic>
      <p:pic>
        <p:nvPicPr>
          <p:cNvPr id="16" name="Graphic 15">
            <a:extLst>
              <a:ext uri="{FF2B5EF4-FFF2-40B4-BE49-F238E27FC236}">
                <a16:creationId xmlns:a16="http://schemas.microsoft.com/office/drawing/2014/main" id="{CB3A18E2-E2FB-51CA-3AC9-05CC26F42CFA}"/>
              </a:ext>
            </a:extLst>
          </p:cNvPr>
          <p:cNvPicPr>
            <a:picLocks noChangeAspect="1"/>
          </p:cNvPicPr>
          <p:nvPr>
            <p:custDataLst>
              <p:tags r:id="rId7"/>
            </p:custDataLst>
          </p:nvPr>
        </p:nvPicPr>
        <p:blipFill>
          <a:blip r:embed="rId13" cstate="hqprint">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8116758" y="3257092"/>
            <a:ext cx="758690" cy="860287"/>
          </a:xfrm>
          <a:prstGeom prst="rect">
            <a:avLst/>
          </a:prstGeom>
        </p:spPr>
      </p:pic>
      <p:pic>
        <p:nvPicPr>
          <p:cNvPr id="17" name="Graphic 16">
            <a:extLst>
              <a:ext uri="{FF2B5EF4-FFF2-40B4-BE49-F238E27FC236}">
                <a16:creationId xmlns:a16="http://schemas.microsoft.com/office/drawing/2014/main" id="{FEBA1973-97DE-EEE0-D2E0-AEA77A793ECB}"/>
              </a:ext>
            </a:extLst>
          </p:cNvPr>
          <p:cNvPicPr>
            <a:picLocks noChangeAspect="1"/>
          </p:cNvPicPr>
          <p:nvPr>
            <p:custDataLst>
              <p:tags r:id="rId8"/>
            </p:custDataLst>
          </p:nvPr>
        </p:nvPicPr>
        <p:blipFill>
          <a:blip r:embed="rId15">
            <a:extLst>
              <a:ext uri="{96DAC541-7B7A-43D3-8B79-37D633B846F1}">
                <asvg:svgBlip xmlns:asvg="http://schemas.microsoft.com/office/drawing/2016/SVG/main" r:embed="rId16"/>
              </a:ext>
            </a:extLst>
          </a:blip>
          <a:stretch>
            <a:fillRect/>
          </a:stretch>
        </p:blipFill>
        <p:spPr>
          <a:xfrm>
            <a:off x="8061541" y="1772553"/>
            <a:ext cx="878510" cy="790162"/>
          </a:xfrm>
          <a:prstGeom prst="rect">
            <a:avLst/>
          </a:prstGeom>
        </p:spPr>
      </p:pic>
    </p:spTree>
    <p:extLst>
      <p:ext uri="{BB962C8B-B14F-4D97-AF65-F5344CB8AC3E}">
        <p14:creationId xmlns:p14="http://schemas.microsoft.com/office/powerpoint/2010/main" val="305359828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DBC942-5E39-FF33-FA15-E0970045E587}"/>
              </a:ext>
            </a:extLst>
          </p:cNvPr>
          <p:cNvSpPr>
            <a:spLocks noGrp="1"/>
          </p:cNvSpPr>
          <p:nvPr>
            <p:ph idx="1"/>
            <p:custDataLst>
              <p:tags r:id="rId1"/>
            </p:custDataLst>
          </p:nvPr>
        </p:nvSpPr>
        <p:spPr>
          <a:xfrm>
            <a:off x="997877" y="1752906"/>
            <a:ext cx="8132173" cy="4292303"/>
          </a:xfrm>
        </p:spPr>
        <p:txBody>
          <a:bodyPr vert="horz" lIns="91440" tIns="45720" rIns="91440" bIns="45720" rtlCol="0" anchor="t">
            <a:normAutofit fontScale="82500" lnSpcReduction="10000"/>
          </a:bodyPr>
          <a:lstStyle/>
          <a:p>
            <a:pPr marL="0" indent="0">
              <a:buNone/>
            </a:pPr>
            <a:r>
              <a:rPr lang="fr-CA" b="1" dirty="0">
                <a:solidFill>
                  <a:srgbClr val="000000"/>
                </a:solidFill>
                <a:latin typeface="Arial"/>
                <a:cs typeface="Arial"/>
              </a:rPr>
              <a:t>Nous déconseillons l’utilisation de la </a:t>
            </a:r>
            <a:r>
              <a:rPr lang="fr-CA" b="1" i="0" u="none" strike="noStrike" baseline="0" dirty="0">
                <a:solidFill>
                  <a:srgbClr val="000000"/>
                </a:solidFill>
                <a:latin typeface="Arial"/>
                <a:cs typeface="Arial"/>
              </a:rPr>
              <a:t>cigarette </a:t>
            </a:r>
            <a:br>
              <a:rPr lang="fr-CA" b="1" dirty="0">
                <a:solidFill>
                  <a:srgbClr val="000000"/>
                </a:solidFill>
                <a:latin typeface="Arial"/>
                <a:cs typeface="Arial"/>
              </a:rPr>
            </a:br>
            <a:r>
              <a:rPr lang="fr-CA" b="1" i="0" u="none" strike="noStrike" baseline="0" dirty="0">
                <a:solidFill>
                  <a:srgbClr val="000000"/>
                </a:solidFill>
                <a:latin typeface="Arial"/>
                <a:cs typeface="Arial"/>
              </a:rPr>
              <a:t>électronique,</a:t>
            </a:r>
            <a:r>
              <a:rPr lang="fr-CA" b="1" dirty="0">
                <a:solidFill>
                  <a:srgbClr val="000000"/>
                </a:solidFill>
                <a:latin typeface="Arial"/>
                <a:cs typeface="Arial"/>
              </a:rPr>
              <a:t> </a:t>
            </a:r>
            <a:r>
              <a:rPr lang="fr-CA" b="1" i="1" dirty="0">
                <a:solidFill>
                  <a:srgbClr val="000000"/>
                </a:solidFill>
                <a:latin typeface="Arial"/>
                <a:cs typeface="Arial"/>
              </a:rPr>
              <a:t>sauf dans certaines circonstances.</a:t>
            </a:r>
            <a:r>
              <a:rPr lang="fr-CA" b="1" dirty="0">
                <a:solidFill>
                  <a:srgbClr val="000000"/>
                </a:solidFill>
                <a:latin typeface="Arial"/>
                <a:cs typeface="Arial"/>
              </a:rPr>
              <a:t> </a:t>
            </a:r>
            <a:endParaRPr lang="fr-CA" b="1" dirty="0"/>
          </a:p>
          <a:p>
            <a:pPr marL="0" indent="0">
              <a:buNone/>
            </a:pPr>
            <a:endParaRPr lang="fr-CA" dirty="0">
              <a:solidFill>
                <a:srgbClr val="000000"/>
              </a:solidFill>
              <a:latin typeface="Arial"/>
              <a:cs typeface="Arial"/>
            </a:endParaRPr>
          </a:p>
          <a:p>
            <a:pPr marL="0" indent="0">
              <a:buNone/>
            </a:pPr>
            <a:r>
              <a:rPr lang="fr-CA" dirty="0">
                <a:latin typeface="Helvetica"/>
                <a:ea typeface="Calibri"/>
                <a:cs typeface="Arial"/>
              </a:rPr>
              <a:t>Elle peut être envisagée pour les personnes :</a:t>
            </a:r>
            <a:endParaRPr lang="fr-CA" dirty="0"/>
          </a:p>
          <a:p>
            <a:pPr marL="413385" lvl="1" indent="-413385" fontAlgn="ctr">
              <a:buSzPct val="125000"/>
              <a:buBlip>
                <a:blip r:embed="rId9">
                  <a:extLst>
                    <a:ext uri="{96DAC541-7B7A-43D3-8B79-37D633B846F1}">
                      <asvg:svgBlip xmlns:asvg="http://schemas.microsoft.com/office/drawing/2016/SVG/main" r:embed="rId10"/>
                    </a:ext>
                  </a:extLst>
                </a:blip>
              </a:buBlip>
            </a:pPr>
            <a:r>
              <a:rPr lang="fr-CA" sz="2400" dirty="0">
                <a:latin typeface="Arial"/>
                <a:ea typeface="Calibri"/>
                <a:cs typeface="Arial"/>
              </a:rPr>
              <a:t>q</a:t>
            </a:r>
            <a:r>
              <a:rPr lang="fr-CA" sz="2400" dirty="0">
                <a:effectLst/>
                <a:latin typeface="Arial"/>
                <a:ea typeface="Calibri"/>
                <a:cs typeface="Arial"/>
              </a:rPr>
              <a:t>ui ont essayé d’autres interventions, sans succès</a:t>
            </a:r>
            <a:r>
              <a:rPr lang="fr-CA" sz="2400" dirty="0">
                <a:latin typeface="Arial"/>
                <a:ea typeface="Calibri"/>
                <a:cs typeface="Arial"/>
              </a:rPr>
              <a:t>;</a:t>
            </a:r>
            <a:endParaRPr lang="fr-CA" sz="2400" dirty="0">
              <a:effectLst/>
              <a:latin typeface="Arial"/>
              <a:ea typeface="Calibri"/>
              <a:cs typeface="Arial"/>
            </a:endParaRPr>
          </a:p>
          <a:p>
            <a:pPr marL="413385" lvl="1" indent="-413385" fontAlgn="ctr">
              <a:buSzPct val="125000"/>
              <a:buBlip>
                <a:blip r:embed="rId9">
                  <a:extLst>
                    <a:ext uri="{96DAC541-7B7A-43D3-8B79-37D633B846F1}">
                      <asvg:svgBlip xmlns:asvg="http://schemas.microsoft.com/office/drawing/2016/SVG/main" r:embed="rId10"/>
                    </a:ext>
                  </a:extLst>
                </a:blip>
              </a:buBlip>
            </a:pPr>
            <a:r>
              <a:rPr lang="fr-CA" sz="2400" dirty="0">
                <a:latin typeface="Arial"/>
                <a:ea typeface="Calibri"/>
                <a:cs typeface="Arial"/>
              </a:rPr>
              <a:t>q</a:t>
            </a:r>
            <a:r>
              <a:rPr lang="fr-CA" sz="2400" dirty="0">
                <a:effectLst/>
                <a:latin typeface="Arial"/>
                <a:ea typeface="Calibri"/>
                <a:cs typeface="Arial"/>
              </a:rPr>
              <a:t>ui ne souhaitent pas essayer d’autres interventions</a:t>
            </a:r>
            <a:r>
              <a:rPr lang="fr-CA" sz="2400" dirty="0">
                <a:latin typeface="Arial"/>
                <a:ea typeface="Calibri"/>
                <a:cs typeface="Arial"/>
              </a:rPr>
              <a:t>;</a:t>
            </a:r>
            <a:endParaRPr lang="fr-CA" sz="2400" dirty="0">
              <a:effectLst/>
              <a:latin typeface="Arial"/>
              <a:ea typeface="Calibri"/>
              <a:cs typeface="Arial"/>
            </a:endParaRPr>
          </a:p>
          <a:p>
            <a:pPr marL="413385" lvl="1" indent="-413385" fontAlgn="ctr">
              <a:buSzPct val="125000"/>
              <a:buBlip>
                <a:blip r:embed="rId9">
                  <a:extLst>
                    <a:ext uri="{96DAC541-7B7A-43D3-8B79-37D633B846F1}">
                      <asvg:svgBlip xmlns:asvg="http://schemas.microsoft.com/office/drawing/2016/SVG/main" r:embed="rId10"/>
                    </a:ext>
                  </a:extLst>
                </a:blip>
              </a:buBlip>
            </a:pPr>
            <a:r>
              <a:rPr lang="fr-CA" sz="2400" dirty="0">
                <a:latin typeface="Arial"/>
                <a:ea typeface="Calibri"/>
                <a:cs typeface="Arial"/>
              </a:rPr>
              <a:t>o</a:t>
            </a:r>
            <a:r>
              <a:rPr lang="fr-CA" sz="2400" dirty="0">
                <a:effectLst/>
                <a:latin typeface="Arial"/>
                <a:ea typeface="Calibri"/>
                <a:cs typeface="Arial"/>
              </a:rPr>
              <a:t>u qui expriment une forte préférence pour</a:t>
            </a:r>
            <a:r>
              <a:rPr lang="fr-CA" sz="2400" dirty="0">
                <a:latin typeface="Arial"/>
                <a:ea typeface="Calibri"/>
                <a:cs typeface="Arial"/>
              </a:rPr>
              <a:t> la</a:t>
            </a:r>
            <a:r>
              <a:rPr lang="fr-CA" sz="2400" dirty="0">
                <a:effectLst/>
                <a:latin typeface="Arial"/>
                <a:ea typeface="Calibri"/>
                <a:cs typeface="Arial"/>
              </a:rPr>
              <a:t> cigarette électronique</a:t>
            </a:r>
            <a:r>
              <a:rPr lang="fr-CA" sz="2400" dirty="0">
                <a:latin typeface="Arial"/>
                <a:ea typeface="Calibri"/>
                <a:cs typeface="Arial"/>
              </a:rPr>
              <a:t>.</a:t>
            </a:r>
            <a:endParaRPr lang="fr-CA" dirty="0">
              <a:effectLst/>
              <a:latin typeface="Arial"/>
              <a:ea typeface="Calibri"/>
              <a:cs typeface="Arial"/>
            </a:endParaRPr>
          </a:p>
          <a:p>
            <a:pPr marL="0" indent="0">
              <a:buNone/>
            </a:pPr>
            <a:endParaRPr lang="fr-CA" dirty="0">
              <a:ea typeface="Calibri" panose="020F0502020204030204" pitchFamily="34" charset="0"/>
            </a:endParaRPr>
          </a:p>
          <a:p>
            <a:pPr marL="0" indent="0">
              <a:buNone/>
            </a:pPr>
            <a:r>
              <a:rPr lang="fr-CA" b="1" i="1" dirty="0">
                <a:solidFill>
                  <a:schemeClr val="accent2"/>
                </a:solidFill>
                <a:latin typeface="Arial"/>
                <a:ea typeface="Calibri"/>
                <a:cs typeface="Arial"/>
              </a:rPr>
              <a:t>Dans ces cas précis, les professionnels de la santé peuvent entamer un processus de prise de décision partagée concernant l’utilisation de la</a:t>
            </a:r>
            <a:r>
              <a:rPr kumimoji="0" lang="fr-CA" b="1" i="1" normalizeH="0" noProof="0" dirty="0">
                <a:solidFill>
                  <a:srgbClr val="007BC3"/>
                </a:solidFill>
                <a:uFillTx/>
                <a:latin typeface="Arial"/>
                <a:ea typeface="Calibri"/>
                <a:cs typeface="Arial"/>
              </a:rPr>
              <a:t> cigarette électronique</a:t>
            </a:r>
            <a:r>
              <a:rPr lang="fr-CA" b="1" i="1" dirty="0">
                <a:solidFill>
                  <a:srgbClr val="007BC3"/>
                </a:solidFill>
                <a:latin typeface="Arial"/>
                <a:ea typeface="Calibri"/>
                <a:cs typeface="Arial"/>
              </a:rPr>
              <a:t>,</a:t>
            </a:r>
            <a:r>
              <a:rPr kumimoji="0" lang="fr-CA" b="1" i="1" normalizeH="0" noProof="0" dirty="0">
                <a:solidFill>
                  <a:srgbClr val="007BC3"/>
                </a:solidFill>
                <a:uFillTx/>
                <a:latin typeface="Arial"/>
                <a:ea typeface="Calibri"/>
                <a:cs typeface="Arial"/>
              </a:rPr>
              <a:t> avec ou </a:t>
            </a:r>
            <a:br>
              <a:rPr lang="fr-CA" b="1" i="1" dirty="0">
                <a:solidFill>
                  <a:srgbClr val="007BC3"/>
                </a:solidFill>
                <a:latin typeface="Arial"/>
                <a:ea typeface="Calibri"/>
                <a:cs typeface="Arial"/>
              </a:rPr>
            </a:br>
            <a:r>
              <a:rPr kumimoji="0" lang="fr-CA" b="1" i="1" normalizeH="0" noProof="0" dirty="0">
                <a:solidFill>
                  <a:srgbClr val="007BC3"/>
                </a:solidFill>
                <a:uFillTx/>
                <a:latin typeface="Arial"/>
                <a:ea typeface="Calibri"/>
                <a:cs typeface="Arial"/>
              </a:rPr>
              <a:t>sans nicotine</a:t>
            </a:r>
            <a:r>
              <a:rPr lang="fr-CA" b="1" i="1" dirty="0">
                <a:solidFill>
                  <a:srgbClr val="007BC3"/>
                </a:solidFill>
                <a:latin typeface="Arial"/>
                <a:ea typeface="Calibri"/>
                <a:cs typeface="Arial"/>
              </a:rPr>
              <a:t>.</a:t>
            </a:r>
            <a:endParaRPr lang="fr-CA" b="1" i="1" dirty="0">
              <a:solidFill>
                <a:schemeClr val="accent2"/>
              </a:solidFill>
              <a:ea typeface="Calibri"/>
            </a:endParaRPr>
          </a:p>
        </p:txBody>
      </p:sp>
      <p:sp>
        <p:nvSpPr>
          <p:cNvPr id="4" name="Slide Number Placeholder 3">
            <a:extLst>
              <a:ext uri="{FF2B5EF4-FFF2-40B4-BE49-F238E27FC236}">
                <a16:creationId xmlns:a16="http://schemas.microsoft.com/office/drawing/2014/main" id="{B498B92F-837E-6DB4-5CBB-0E16E461E34B}"/>
              </a:ext>
            </a:extLst>
          </p:cNvPr>
          <p:cNvSpPr>
            <a:spLocks noGrp="1"/>
          </p:cNvSpPr>
          <p:nvPr>
            <p:ph type="sldNum" sz="quarter" idx="12"/>
            <p:custDataLst>
              <p:tags r:id="rId2"/>
            </p:custDataLst>
          </p:nvPr>
        </p:nvSpPr>
        <p:spPr/>
        <p:txBody>
          <a:bodyPr/>
          <a:lstStyle/>
          <a:p>
            <a:fld id="{E3D5E142-BA66-4577-AABD-3D3B043058E5}" type="slidenum">
              <a:rPr lang="fr-CA" smtClean="0"/>
              <a:t>40</a:t>
            </a:fld>
            <a:endParaRPr lang="fr-CA" dirty="0"/>
          </a:p>
        </p:txBody>
      </p:sp>
      <p:pic>
        <p:nvPicPr>
          <p:cNvPr id="6" name="Picture 5" descr="A group of vape devices&#10;&#10;AI-generated content may be incorrect.">
            <a:extLst>
              <a:ext uri="{FF2B5EF4-FFF2-40B4-BE49-F238E27FC236}">
                <a16:creationId xmlns:a16="http://schemas.microsoft.com/office/drawing/2014/main" id="{0149A42D-17B7-51FA-9CFF-AC9218CC13CB}"/>
              </a:ext>
            </a:extLst>
          </p:cNvPr>
          <p:cNvPicPr>
            <a:picLocks noChangeAspect="1"/>
          </p:cNvPicPr>
          <p:nvPr>
            <p:custDataLst>
              <p:tags r:id="rId3"/>
            </p:custDataLst>
          </p:nvPr>
        </p:nvPicPr>
        <p:blipFill>
          <a:blip r:embed="rId11" cstate="hqprint">
            <a:extLst>
              <a:ext uri="{28A0092B-C50C-407E-A947-70E740481C1C}">
                <a14:useLocalDpi xmlns:a14="http://schemas.microsoft.com/office/drawing/2010/main"/>
              </a:ext>
            </a:extLst>
          </a:blip>
          <a:stretch>
            <a:fillRect/>
          </a:stretch>
        </p:blipFill>
        <p:spPr>
          <a:xfrm>
            <a:off x="6931407" y="1560385"/>
            <a:ext cx="1742805" cy="1771253"/>
          </a:xfrm>
          <a:prstGeom prst="rect">
            <a:avLst/>
          </a:prstGeom>
        </p:spPr>
      </p:pic>
      <p:pic>
        <p:nvPicPr>
          <p:cNvPr id="7" name="Picture 4" descr="Icon&#10;&#10;Description automatically generated">
            <a:extLst>
              <a:ext uri="{FF2B5EF4-FFF2-40B4-BE49-F238E27FC236}">
                <a16:creationId xmlns:a16="http://schemas.microsoft.com/office/drawing/2014/main" id="{F2980848-4D64-15B4-97C2-7E879ABB5D2E}"/>
              </a:ext>
            </a:extLst>
          </p:cNvPr>
          <p:cNvPicPr>
            <a:picLocks noChangeAspect="1"/>
          </p:cNvPicPr>
          <p:nvPr>
            <p:custDataLst>
              <p:tags r:id="rId4"/>
            </p:custDataLst>
          </p:nvPr>
        </p:nvPicPr>
        <p:blipFill>
          <a:blip r:embed="rId12">
            <a:extLst>
              <a:ext uri="{28A0092B-C50C-407E-A947-70E740481C1C}">
                <a14:useLocalDpi xmlns:a14="http://schemas.microsoft.com/office/drawing/2010/main"/>
              </a:ext>
            </a:extLst>
          </a:blip>
          <a:stretch>
            <a:fillRect/>
          </a:stretch>
        </p:blipFill>
        <p:spPr>
          <a:xfrm>
            <a:off x="357505" y="1748153"/>
            <a:ext cx="609038" cy="658236"/>
          </a:xfrm>
          <a:prstGeom prst="rect">
            <a:avLst/>
          </a:prstGeom>
        </p:spPr>
      </p:pic>
      <p:pic>
        <p:nvPicPr>
          <p:cNvPr id="16" name="Graphic 15">
            <a:extLst>
              <a:ext uri="{FF2B5EF4-FFF2-40B4-BE49-F238E27FC236}">
                <a16:creationId xmlns:a16="http://schemas.microsoft.com/office/drawing/2014/main" id="{5009DD17-736F-FB3B-65F3-8FDB9CF16DC1}"/>
              </a:ext>
            </a:extLst>
          </p:cNvPr>
          <p:cNvPicPr>
            <a:picLocks noChangeAspect="1"/>
          </p:cNvPicPr>
          <p:nvPr>
            <p:custDataLst>
              <p:tags r:id="rId5"/>
            </p:custDataLst>
          </p:nvPr>
        </p:nvPicPr>
        <p:blipFill>
          <a:blip r:embed="rId13" cstate="hqprint">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071213" y="5535357"/>
            <a:ext cx="1074910" cy="1019703"/>
          </a:xfrm>
          <a:prstGeom prst="rect">
            <a:avLst/>
          </a:prstGeom>
        </p:spPr>
      </p:pic>
      <p:sp>
        <p:nvSpPr>
          <p:cNvPr id="5" name="Content Placeholder 2">
            <a:extLst>
              <a:ext uri="{FF2B5EF4-FFF2-40B4-BE49-F238E27FC236}">
                <a16:creationId xmlns:a16="http://schemas.microsoft.com/office/drawing/2014/main" id="{CD4649E3-6521-A284-8D26-D25101D402B9}"/>
              </a:ext>
            </a:extLst>
          </p:cNvPr>
          <p:cNvSpPr txBox="1"/>
          <p:nvPr>
            <p:custDataLst>
              <p:tags r:id="rId6"/>
            </p:custDataLst>
          </p:nvPr>
        </p:nvSpPr>
        <p:spPr>
          <a:xfrm>
            <a:off x="459578" y="405706"/>
            <a:ext cx="8229600" cy="1153670"/>
          </a:xfrm>
          <a:prstGeom prst="rect">
            <a:avLst/>
          </a:prstGeom>
          <a:solidFill>
            <a:srgbClr val="FFF29E"/>
          </a:solidFill>
          <a:ln>
            <a:solidFill>
              <a:schemeClr val="accent6">
                <a:lumMod val="60000"/>
                <a:lumOff val="40000"/>
              </a:schemeClr>
            </a:solid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None/>
            </a:pPr>
            <a:r>
              <a:rPr lang="fr-CA" sz="2800" b="1" dirty="0">
                <a:latin typeface="Arial"/>
                <a:cs typeface="Arial"/>
              </a:rPr>
              <a:t>Recommandation conditionnelle</a:t>
            </a:r>
            <a:endParaRPr lang="fr-CA" sz="2800" b="1" dirty="0"/>
          </a:p>
        </p:txBody>
      </p:sp>
    </p:spTree>
    <p:extLst>
      <p:ext uri="{BB962C8B-B14F-4D97-AF65-F5344CB8AC3E}">
        <p14:creationId xmlns:p14="http://schemas.microsoft.com/office/powerpoint/2010/main" val="371266438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2561E-89E9-70B3-0970-082879CA8F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30BBA7-E303-9CA7-15C9-C156C9A55055}"/>
              </a:ext>
            </a:extLst>
          </p:cNvPr>
          <p:cNvSpPr>
            <a:spLocks noGrp="1"/>
          </p:cNvSpPr>
          <p:nvPr>
            <p:ph type="title"/>
            <p:custDataLst>
              <p:tags r:id="rId1"/>
            </p:custDataLst>
          </p:nvPr>
        </p:nvSpPr>
        <p:spPr>
          <a:xfrm>
            <a:off x="457200" y="533400"/>
            <a:ext cx="8449056" cy="762000"/>
          </a:xfrm>
        </p:spPr>
        <p:txBody>
          <a:bodyPr>
            <a:normAutofit fontScale="90000"/>
          </a:bodyPr>
          <a:lstStyle/>
          <a:p>
            <a:r>
              <a:rPr lang="fr-CA" sz="3200" dirty="0">
                <a:solidFill>
                  <a:schemeClr val="accent2"/>
                </a:solidFill>
                <a:latin typeface="Arial"/>
                <a:cs typeface="Arial"/>
              </a:rPr>
              <a:t>Information pour la prise de décision partagée</a:t>
            </a:r>
          </a:p>
        </p:txBody>
      </p:sp>
      <p:sp>
        <p:nvSpPr>
          <p:cNvPr id="3" name="Content Placeholder 2">
            <a:extLst>
              <a:ext uri="{FF2B5EF4-FFF2-40B4-BE49-F238E27FC236}">
                <a16:creationId xmlns:a16="http://schemas.microsoft.com/office/drawing/2014/main" id="{D91E074C-E66D-71A2-AE6D-1FB4910154C3}"/>
              </a:ext>
            </a:extLst>
          </p:cNvPr>
          <p:cNvSpPr>
            <a:spLocks noGrp="1"/>
          </p:cNvSpPr>
          <p:nvPr>
            <p:ph idx="1"/>
            <p:custDataLst>
              <p:tags r:id="rId2"/>
            </p:custDataLst>
          </p:nvPr>
        </p:nvSpPr>
        <p:spPr>
          <a:xfrm>
            <a:off x="457200" y="1390835"/>
            <a:ext cx="7018638" cy="3772292"/>
          </a:xfrm>
        </p:spPr>
        <p:txBody>
          <a:bodyPr vert="horz" lIns="91440" tIns="45720" rIns="91440" bIns="45720" rtlCol="0" anchor="t">
            <a:normAutofit lnSpcReduction="10000"/>
          </a:bodyPr>
          <a:lstStyle/>
          <a:p>
            <a:pPr marL="0" indent="0">
              <a:buNone/>
            </a:pPr>
            <a:r>
              <a:rPr lang="fr-CA" dirty="0">
                <a:latin typeface="Arial"/>
                <a:ea typeface="Calibri"/>
                <a:cs typeface="Arial"/>
              </a:rPr>
              <a:t>Les personnes qui choisissent d’arrêter de fumer avec la</a:t>
            </a:r>
            <a:r>
              <a:rPr lang="fr-CA" sz="2400" dirty="0">
                <a:effectLst/>
                <a:latin typeface="Arial"/>
                <a:ea typeface="Calibri"/>
                <a:cs typeface="Arial"/>
              </a:rPr>
              <a:t> cigarette électronique devraient être informées des incertitudes </a:t>
            </a:r>
            <a:r>
              <a:rPr lang="fr-CA" dirty="0">
                <a:latin typeface="Arial"/>
                <a:ea typeface="Calibri"/>
                <a:cs typeface="Arial"/>
              </a:rPr>
              <a:t>associées</a:t>
            </a:r>
            <a:r>
              <a:rPr lang="fr-CA" sz="2400" dirty="0">
                <a:effectLst/>
                <a:latin typeface="Arial"/>
                <a:ea typeface="Calibri"/>
                <a:cs typeface="Arial"/>
              </a:rPr>
              <a:t> :</a:t>
            </a:r>
          </a:p>
          <a:p>
            <a:r>
              <a:rPr lang="fr-CA" dirty="0">
                <a:latin typeface="Arial"/>
                <a:ea typeface="Calibri"/>
                <a:cs typeface="Arial"/>
              </a:rPr>
              <a:t>L’a</a:t>
            </a:r>
            <a:r>
              <a:rPr lang="fr-CA" sz="2400" dirty="0">
                <a:effectLst/>
                <a:latin typeface="Arial"/>
                <a:ea typeface="Calibri"/>
                <a:cs typeface="Arial"/>
              </a:rPr>
              <a:t>bsence de produits thérapeutiques approuvés </a:t>
            </a:r>
            <a:r>
              <a:rPr lang="fr-CA" dirty="0"/>
              <a:t>de composition constante</a:t>
            </a:r>
          </a:p>
          <a:p>
            <a:r>
              <a:rPr lang="fr-CA" dirty="0">
                <a:latin typeface="Arial"/>
                <a:ea typeface="Calibri"/>
                <a:cs typeface="Arial"/>
              </a:rPr>
              <a:t>L’absence de données à long terme sur la sécurité</a:t>
            </a:r>
            <a:endParaRPr lang="fr-CA" dirty="0">
              <a:latin typeface="Arial"/>
              <a:cs typeface="Arial"/>
            </a:endParaRPr>
          </a:p>
          <a:p>
            <a:r>
              <a:rPr lang="fr-CA" dirty="0">
                <a:latin typeface="Arial"/>
                <a:ea typeface="Calibri"/>
                <a:cs typeface="Arial"/>
              </a:rPr>
              <a:t>Le fait que l’utilisation continue de</a:t>
            </a:r>
            <a:r>
              <a:rPr lang="fr-CA" sz="2400" dirty="0">
                <a:effectLst/>
                <a:latin typeface="Arial"/>
                <a:ea typeface="Calibri"/>
                <a:cs typeface="Arial"/>
              </a:rPr>
              <a:t> cigarettes électroniques contenant de la nicotine </a:t>
            </a:r>
            <a:r>
              <a:rPr lang="fr-CA" dirty="0">
                <a:latin typeface="Arial"/>
                <a:ea typeface="Calibri"/>
                <a:cs typeface="Arial"/>
              </a:rPr>
              <a:t>ne </a:t>
            </a:r>
            <a:r>
              <a:rPr lang="fr-CA" dirty="0"/>
              <a:t>combattra pas </a:t>
            </a:r>
            <a:r>
              <a:rPr lang="fr-CA" dirty="0">
                <a:latin typeface="Arial"/>
                <a:ea typeface="Calibri"/>
                <a:cs typeface="Arial"/>
              </a:rPr>
              <a:t>la dépendance à la nicotine</a:t>
            </a:r>
            <a:endParaRPr lang="fr-CA" sz="2400" dirty="0">
              <a:effectLst/>
              <a:latin typeface="Arial"/>
              <a:ea typeface="Calibri"/>
              <a:cs typeface="Arial"/>
            </a:endParaRPr>
          </a:p>
          <a:p>
            <a:endParaRPr lang="en-CA" sz="2400" b="0" i="0" u="none" strike="noStrike" baseline="0" dirty="0">
              <a:ea typeface="Calibri"/>
            </a:endParaRPr>
          </a:p>
        </p:txBody>
      </p:sp>
      <p:sp>
        <p:nvSpPr>
          <p:cNvPr id="4" name="Slide Number Placeholder 3">
            <a:extLst>
              <a:ext uri="{FF2B5EF4-FFF2-40B4-BE49-F238E27FC236}">
                <a16:creationId xmlns:a16="http://schemas.microsoft.com/office/drawing/2014/main" id="{DD585328-A7A1-DBF4-CCE9-7641D6D385B0}"/>
              </a:ext>
            </a:extLst>
          </p:cNvPr>
          <p:cNvSpPr>
            <a:spLocks noGrp="1"/>
          </p:cNvSpPr>
          <p:nvPr>
            <p:ph type="sldNum" sz="quarter" idx="12"/>
            <p:custDataLst>
              <p:tags r:id="rId3"/>
            </p:custDataLst>
          </p:nvPr>
        </p:nvSpPr>
        <p:spPr/>
        <p:txBody>
          <a:bodyPr/>
          <a:lstStyle/>
          <a:p>
            <a:fld id="{E3D5E142-BA66-4577-AABD-3D3B043058E5}" type="slidenum">
              <a:rPr lang="fr-CA" smtClean="0"/>
              <a:t>41</a:t>
            </a:fld>
            <a:endParaRPr lang="fr-CA" dirty="0"/>
          </a:p>
        </p:txBody>
      </p:sp>
      <p:pic>
        <p:nvPicPr>
          <p:cNvPr id="6" name="Picture 5" descr="A group of vape devices&#10;&#10;AI-generated content may be incorrect.">
            <a:extLst>
              <a:ext uri="{FF2B5EF4-FFF2-40B4-BE49-F238E27FC236}">
                <a16:creationId xmlns:a16="http://schemas.microsoft.com/office/drawing/2014/main" id="{32600703-840F-FAA6-194E-EB51C63F8996}"/>
              </a:ext>
            </a:extLst>
          </p:cNvPr>
          <p:cNvPicPr>
            <a:picLocks noChangeAspect="1"/>
          </p:cNvPicPr>
          <p:nvPr>
            <p:custDataLst>
              <p:tags r:id="rId4"/>
            </p:custDataLst>
          </p:nvPr>
        </p:nvPicPr>
        <p:blipFill>
          <a:blip r:embed="rId7" cstate="hqprint">
            <a:extLst>
              <a:ext uri="{28A0092B-C50C-407E-A947-70E740481C1C}">
                <a14:useLocalDpi xmlns:a14="http://schemas.microsoft.com/office/drawing/2010/main"/>
              </a:ext>
            </a:extLst>
          </a:blip>
          <a:stretch>
            <a:fillRect/>
          </a:stretch>
        </p:blipFill>
        <p:spPr>
          <a:xfrm>
            <a:off x="6790533" y="4403477"/>
            <a:ext cx="1742805" cy="1771253"/>
          </a:xfrm>
          <a:prstGeom prst="rect">
            <a:avLst/>
          </a:prstGeom>
        </p:spPr>
      </p:pic>
    </p:spTree>
    <p:extLst>
      <p:ext uri="{BB962C8B-B14F-4D97-AF65-F5344CB8AC3E}">
        <p14:creationId xmlns:p14="http://schemas.microsoft.com/office/powerpoint/2010/main" val="106695763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CC45F-A78B-FB78-6AAD-D8B79EAE2D49}"/>
            </a:ext>
          </a:extLst>
        </p:cNvPr>
        <p:cNvGrpSpPr/>
        <p:nvPr/>
      </p:nvGrpSpPr>
      <p:grpSpPr>
        <a:xfrm>
          <a:off x="0" y="0"/>
          <a:ext cx="0" cy="0"/>
          <a:chOff x="0" y="0"/>
          <a:chExt cx="0" cy="0"/>
        </a:xfrm>
      </p:grpSpPr>
      <p:sp>
        <p:nvSpPr>
          <p:cNvPr id="27651" name="Text Placeholder 5">
            <a:extLst>
              <a:ext uri="{FF2B5EF4-FFF2-40B4-BE49-F238E27FC236}">
                <a16:creationId xmlns:a16="http://schemas.microsoft.com/office/drawing/2014/main" id="{F42C892D-9EFC-2D88-EC2C-C127A3CBE160}"/>
              </a:ext>
            </a:extLst>
          </p:cNvPr>
          <p:cNvSpPr>
            <a:spLocks noGrp="1"/>
          </p:cNvSpPr>
          <p:nvPr>
            <p:ph type="body" idx="1"/>
            <p:custDataLst>
              <p:tags r:id="rId1"/>
            </p:custDataLst>
          </p:nvPr>
        </p:nvSpPr>
        <p:spPr>
          <a:xfrm>
            <a:off x="589029" y="2820504"/>
            <a:ext cx="8189224" cy="1500188"/>
          </a:xfrm>
        </p:spPr>
        <p:txBody>
          <a:bodyPr vert="horz" lIns="91440" tIns="45720" rIns="91440" bIns="45720" rtlCol="0" anchor="ctr">
            <a:noAutofit/>
          </a:bodyPr>
          <a:lstStyle/>
          <a:p>
            <a:r>
              <a:rPr lang="fr-CA" altLang="en-US" sz="4400" dirty="0">
                <a:latin typeface="Arial"/>
                <a:cs typeface="Arial"/>
              </a:rPr>
              <a:t>Recommandations –</a:t>
            </a:r>
          </a:p>
          <a:p>
            <a:r>
              <a:rPr lang="fr-CA" altLang="en-US" sz="4400" dirty="0">
                <a:latin typeface="Arial"/>
                <a:cs typeface="Arial"/>
              </a:rPr>
              <a:t>Comparaison avec d’autres lignes directrices</a:t>
            </a:r>
          </a:p>
        </p:txBody>
      </p:sp>
      <p:sp>
        <p:nvSpPr>
          <p:cNvPr id="27652" name="Slide Number Placeholder 3">
            <a:extLst>
              <a:ext uri="{FF2B5EF4-FFF2-40B4-BE49-F238E27FC236}">
                <a16:creationId xmlns:a16="http://schemas.microsoft.com/office/drawing/2014/main" id="{F36F0582-96BE-AC3C-50BA-6D5A8CBC8EAF}"/>
              </a:ext>
            </a:extLst>
          </p:cNvPr>
          <p:cNvSpPr>
            <a:spLocks noGrp="1"/>
          </p:cNvSpPr>
          <p:nvPr>
            <p:ph type="sldNum" sz="quarter" idx="4294967295"/>
            <p:custDataLst>
              <p:tags r:id="rId2"/>
            </p:custDataLst>
          </p:nvPr>
        </p:nvSpPr>
        <p:spPr>
          <a:xfrm>
            <a:off x="7010400" y="6477000"/>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anose="020B0604020202020204" pitchFamily="34" charset="0"/>
                <a:ea typeface="ヒラギノ角ゴ Pro W3" charset="-128"/>
              </a:defRPr>
            </a:lvl1pPr>
            <a:lvl2pPr marL="742950" indent="-285750" eaLnBrk="0" hangingPunct="0">
              <a:spcBef>
                <a:spcPct val="20000"/>
              </a:spcBef>
              <a:buChar char="–"/>
              <a:defRPr sz="1600">
                <a:solidFill>
                  <a:schemeClr val="tx1"/>
                </a:solidFill>
                <a:latin typeface="Arial" panose="020B0604020202020204" pitchFamily="34" charset="0"/>
                <a:ea typeface="ヒラギノ角ゴ Pro W3" charset="-128"/>
              </a:defRPr>
            </a:lvl2pPr>
            <a:lvl3pPr marL="1143000" indent="-228600" eaLnBrk="0" hangingPunct="0">
              <a:spcBef>
                <a:spcPct val="20000"/>
              </a:spcBef>
              <a:buChar char="•"/>
              <a:defRPr sz="1400">
                <a:solidFill>
                  <a:schemeClr val="tx1"/>
                </a:solidFill>
                <a:latin typeface="Arial" panose="020B0604020202020204" pitchFamily="34" charset="0"/>
                <a:ea typeface="ヒラギノ角ゴ Pro W3" charset="-128"/>
              </a:defRPr>
            </a:lvl3pPr>
            <a:lvl4pPr marL="1600200" indent="-228600" eaLnBrk="0" hangingPunct="0">
              <a:spcBef>
                <a:spcPct val="20000"/>
              </a:spcBef>
              <a:buChar char="–"/>
              <a:defRPr sz="1400">
                <a:solidFill>
                  <a:schemeClr val="tx1"/>
                </a:solidFill>
                <a:latin typeface="Arial" panose="020B0604020202020204" pitchFamily="34" charset="0"/>
                <a:ea typeface="ヒラギノ角ゴ Pro W3" charset="-128"/>
              </a:defRPr>
            </a:lvl4pPr>
            <a:lvl5pPr marL="2057400" indent="-228600" eaLnBrk="0" hangingPunct="0">
              <a:spcBef>
                <a:spcPct val="20000"/>
              </a:spcBef>
              <a:buChar char="»"/>
              <a:defRPr sz="14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ヒラギノ角ゴ Pro W3" charset="-128"/>
              </a:defRPr>
            </a:lvl9pPr>
          </a:lstStyle>
          <a:p>
            <a:pPr>
              <a:spcBef>
                <a:spcPct val="0"/>
              </a:spcBef>
              <a:buFontTx/>
              <a:buNone/>
            </a:pPr>
            <a:fld id="{94CCA977-7DCD-4D74-B84E-1E3A15D19189}" type="slidenum">
              <a:rPr lang="fr-CA" altLang="en-US" sz="1400" smtClean="0">
                <a:solidFill>
                  <a:schemeClr val="bg1"/>
                </a:solidFill>
              </a:rPr>
              <a:pPr>
                <a:spcBef>
                  <a:spcPct val="0"/>
                </a:spcBef>
                <a:buFontTx/>
                <a:buNone/>
              </a:pPr>
              <a:t>42</a:t>
            </a:fld>
            <a:endParaRPr lang="fr-CA" altLang="en-US" sz="1400" dirty="0">
              <a:solidFill>
                <a:schemeClr val="bg1"/>
              </a:solidFill>
            </a:endParaRPr>
          </a:p>
        </p:txBody>
      </p:sp>
    </p:spTree>
    <p:extLst>
      <p:ext uri="{BB962C8B-B14F-4D97-AF65-F5344CB8AC3E}">
        <p14:creationId xmlns:p14="http://schemas.microsoft.com/office/powerpoint/2010/main" val="150267936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8BAF94-BB88-3E63-9FA4-8DD139FC9AD7}"/>
              </a:ext>
            </a:extLst>
          </p:cNvPr>
          <p:cNvSpPr>
            <a:spLocks noGrp="1"/>
          </p:cNvSpPr>
          <p:nvPr>
            <p:ph type="title"/>
            <p:custDataLst>
              <p:tags r:id="rId1"/>
            </p:custDataLst>
          </p:nvPr>
        </p:nvSpPr>
        <p:spPr>
          <a:xfrm>
            <a:off x="457200" y="533400"/>
            <a:ext cx="8452022" cy="762000"/>
          </a:xfrm>
        </p:spPr>
        <p:txBody>
          <a:bodyPr>
            <a:noAutofit/>
          </a:bodyPr>
          <a:lstStyle/>
          <a:p>
            <a:r>
              <a:rPr lang="fr-CA" sz="2800" dirty="0">
                <a:solidFill>
                  <a:schemeClr val="accent2"/>
                </a:solidFill>
                <a:latin typeface="Arial"/>
                <a:cs typeface="Arial"/>
              </a:rPr>
              <a:t>Comment ce guide de pratique clinique se compare-t-elle à d’autres lignes directrices nationales?</a:t>
            </a:r>
          </a:p>
        </p:txBody>
      </p:sp>
      <p:sp>
        <p:nvSpPr>
          <p:cNvPr id="6" name="Content Placeholder 5">
            <a:extLst>
              <a:ext uri="{FF2B5EF4-FFF2-40B4-BE49-F238E27FC236}">
                <a16:creationId xmlns:a16="http://schemas.microsoft.com/office/drawing/2014/main" id="{DFB35124-6189-B12D-69C0-52BD6034E05D}"/>
              </a:ext>
            </a:extLst>
          </p:cNvPr>
          <p:cNvSpPr>
            <a:spLocks noGrp="1"/>
          </p:cNvSpPr>
          <p:nvPr>
            <p:ph idx="1"/>
            <p:custDataLst>
              <p:tags r:id="rId2"/>
            </p:custDataLst>
          </p:nvPr>
        </p:nvSpPr>
        <p:spPr>
          <a:xfrm>
            <a:off x="479180" y="1410217"/>
            <a:ext cx="6597281" cy="4902566"/>
          </a:xfrm>
        </p:spPr>
        <p:txBody>
          <a:bodyPr vert="horz" lIns="91440" tIns="45720" rIns="91440" bIns="45720" rtlCol="0" anchor="t">
            <a:normAutofit fontScale="55000" lnSpcReduction="20000"/>
          </a:bodyPr>
          <a:lstStyle/>
          <a:p>
            <a:pPr marL="0" indent="0">
              <a:lnSpc>
                <a:spcPct val="170000"/>
              </a:lnSpc>
              <a:buNone/>
            </a:pPr>
            <a:endParaRPr lang="fr-CA" sz="1800" dirty="0">
              <a:ea typeface="+mj-ea"/>
            </a:endParaRPr>
          </a:p>
          <a:p>
            <a:pPr>
              <a:lnSpc>
                <a:spcPct val="170000"/>
              </a:lnSpc>
              <a:spcBef>
                <a:spcPct val="0"/>
              </a:spcBef>
              <a:spcAft>
                <a:spcPts val="1600"/>
              </a:spcAft>
            </a:pPr>
            <a:r>
              <a:rPr lang="fr-CA" dirty="0">
                <a:latin typeface="Arial"/>
                <a:ea typeface="+mj-ea"/>
                <a:cs typeface="Arial"/>
              </a:rPr>
              <a:t>Groupe de travail des services préventifs des États-Unis (2021)</a:t>
            </a:r>
          </a:p>
          <a:p>
            <a:pPr>
              <a:lnSpc>
                <a:spcPct val="170000"/>
              </a:lnSpc>
              <a:spcBef>
                <a:spcPct val="0"/>
              </a:spcBef>
              <a:spcAft>
                <a:spcPts val="1600"/>
              </a:spcAft>
            </a:pPr>
            <a:r>
              <a:rPr lang="fr-CA" dirty="0">
                <a:latin typeface="Arial"/>
                <a:cs typeface="Arial"/>
              </a:rPr>
              <a:t>Scottish </a:t>
            </a:r>
            <a:r>
              <a:rPr lang="fr-CA" dirty="0" err="1">
                <a:latin typeface="Arial"/>
                <a:cs typeface="Arial"/>
              </a:rPr>
              <a:t>Intercollegiate</a:t>
            </a:r>
            <a:r>
              <a:rPr lang="fr-CA" dirty="0">
                <a:latin typeface="Arial"/>
                <a:cs typeface="Arial"/>
              </a:rPr>
              <a:t> Guidelines Network (2017)</a:t>
            </a:r>
          </a:p>
          <a:p>
            <a:pPr>
              <a:lnSpc>
                <a:spcPct val="170000"/>
              </a:lnSpc>
              <a:spcBef>
                <a:spcPct val="0"/>
              </a:spcBef>
              <a:spcAft>
                <a:spcPts val="1600"/>
              </a:spcAft>
            </a:pPr>
            <a:r>
              <a:rPr lang="fr-CA" dirty="0">
                <a:latin typeface="Arial"/>
                <a:cs typeface="Arial"/>
              </a:rPr>
              <a:t>Royal </a:t>
            </a:r>
            <a:r>
              <a:rPr lang="fr-CA" dirty="0" err="1">
                <a:latin typeface="Arial"/>
                <a:cs typeface="Arial"/>
              </a:rPr>
              <a:t>Australian</a:t>
            </a:r>
            <a:r>
              <a:rPr lang="fr-CA" dirty="0">
                <a:latin typeface="Arial"/>
                <a:cs typeface="Arial"/>
              </a:rPr>
              <a:t> </a:t>
            </a:r>
            <a:r>
              <a:rPr lang="fr-CA" dirty="0" err="1">
                <a:latin typeface="Arial"/>
                <a:cs typeface="Arial"/>
              </a:rPr>
              <a:t>College</a:t>
            </a:r>
            <a:r>
              <a:rPr lang="fr-CA" dirty="0">
                <a:latin typeface="Arial"/>
                <a:cs typeface="Arial"/>
              </a:rPr>
              <a:t> of General </a:t>
            </a:r>
            <a:r>
              <a:rPr lang="fr-CA" dirty="0" err="1">
                <a:latin typeface="Arial"/>
                <a:cs typeface="Arial"/>
              </a:rPr>
              <a:t>Practitioners</a:t>
            </a:r>
            <a:r>
              <a:rPr lang="fr-CA" dirty="0">
                <a:latin typeface="Arial"/>
                <a:cs typeface="Arial"/>
              </a:rPr>
              <a:t> (2021)</a:t>
            </a:r>
          </a:p>
          <a:p>
            <a:pPr>
              <a:lnSpc>
                <a:spcPct val="170000"/>
              </a:lnSpc>
              <a:spcBef>
                <a:spcPct val="0"/>
              </a:spcBef>
              <a:spcAft>
                <a:spcPts val="1600"/>
              </a:spcAft>
            </a:pPr>
            <a:r>
              <a:rPr lang="fr-CA" dirty="0">
                <a:latin typeface="Arial"/>
                <a:cs typeface="Arial"/>
              </a:rPr>
              <a:t>Ministère de la Santé de la Nouvelle-Zélande (2021)</a:t>
            </a:r>
          </a:p>
          <a:p>
            <a:pPr>
              <a:lnSpc>
                <a:spcPct val="170000"/>
              </a:lnSpc>
              <a:spcBef>
                <a:spcPct val="0"/>
              </a:spcBef>
              <a:spcAft>
                <a:spcPts val="1600"/>
              </a:spcAft>
            </a:pPr>
            <a:r>
              <a:rPr lang="fr-CA" dirty="0">
                <a:latin typeface="Arial"/>
                <a:cs typeface="Arial"/>
              </a:rPr>
              <a:t>Haute Autorité de san</a:t>
            </a:r>
            <a:r>
              <a:rPr lang="fr-CA" dirty="0"/>
              <a:t>té de France (2022)</a:t>
            </a:r>
          </a:p>
          <a:p>
            <a:pPr>
              <a:lnSpc>
                <a:spcPct val="170000"/>
              </a:lnSpc>
              <a:spcBef>
                <a:spcPct val="0"/>
              </a:spcBef>
              <a:spcAft>
                <a:spcPts val="1600"/>
              </a:spcAft>
            </a:pPr>
            <a:r>
              <a:rPr lang="fr-CA" dirty="0">
                <a:latin typeface="Arial"/>
                <a:cs typeface="Arial"/>
              </a:rPr>
              <a:t>National Institute for </a:t>
            </a:r>
            <a:r>
              <a:rPr lang="fr-CA" dirty="0" err="1">
                <a:latin typeface="Arial"/>
                <a:cs typeface="Arial"/>
              </a:rPr>
              <a:t>Health</a:t>
            </a:r>
            <a:r>
              <a:rPr lang="fr-CA" dirty="0">
                <a:latin typeface="Arial"/>
                <a:cs typeface="Arial"/>
              </a:rPr>
              <a:t> and Care Excellence (Angleterre) (2025)</a:t>
            </a:r>
          </a:p>
          <a:p>
            <a:pPr>
              <a:lnSpc>
                <a:spcPct val="170000"/>
              </a:lnSpc>
              <a:spcBef>
                <a:spcPct val="0"/>
              </a:spcBef>
              <a:spcAft>
                <a:spcPts val="1600"/>
              </a:spcAft>
            </a:pPr>
            <a:r>
              <a:rPr lang="fr-CA" dirty="0">
                <a:latin typeface="Arial"/>
                <a:cs typeface="Arial"/>
              </a:rPr>
              <a:t>Organisation mondiale de la Santé (2024)</a:t>
            </a:r>
          </a:p>
          <a:p>
            <a:pPr>
              <a:lnSpc>
                <a:spcPct val="170000"/>
              </a:lnSpc>
              <a:spcBef>
                <a:spcPct val="0"/>
              </a:spcBef>
              <a:spcAft>
                <a:spcPts val="1600"/>
              </a:spcAft>
            </a:pPr>
            <a:r>
              <a:rPr lang="fr-CA" dirty="0">
                <a:latin typeface="Arial"/>
                <a:cs typeface="Arial"/>
              </a:rPr>
              <a:t>CAN-ADAPPT (2011)</a:t>
            </a:r>
          </a:p>
          <a:p>
            <a:pPr>
              <a:lnSpc>
                <a:spcPct val="170000"/>
              </a:lnSpc>
              <a:spcBef>
                <a:spcPct val="0"/>
              </a:spcBef>
              <a:spcAft>
                <a:spcPts val="1600"/>
              </a:spcAft>
            </a:pPr>
            <a:r>
              <a:rPr lang="fr-CA" dirty="0">
                <a:latin typeface="Arial"/>
                <a:cs typeface="Arial"/>
              </a:rPr>
              <a:t>Société canadienne de cardiologie (SCC) (2025)</a:t>
            </a:r>
          </a:p>
          <a:p>
            <a:endParaRPr lang="fr-CA" dirty="0">
              <a:latin typeface="Arial"/>
              <a:cs typeface="Arial"/>
            </a:endParaRPr>
          </a:p>
          <a:p>
            <a:endParaRPr lang="fr-CA" dirty="0">
              <a:latin typeface="Arial"/>
              <a:ea typeface="+mj-ea"/>
              <a:cs typeface="Arial"/>
            </a:endParaRPr>
          </a:p>
          <a:p>
            <a:endParaRPr lang="fr-CA" b="1" dirty="0">
              <a:latin typeface="Arial"/>
              <a:ea typeface="+mj-ea"/>
              <a:cs typeface="Arial"/>
            </a:endParaRPr>
          </a:p>
          <a:p>
            <a:endParaRPr lang="fr-CA" b="1" dirty="0">
              <a:latin typeface="Arial"/>
              <a:ea typeface="+mj-ea"/>
              <a:cs typeface="Arial"/>
            </a:endParaRPr>
          </a:p>
          <a:p>
            <a:endParaRPr lang="en-US" dirty="0">
              <a:latin typeface="Arial"/>
              <a:ea typeface="+mj-ea"/>
              <a:cs typeface="Arial"/>
            </a:endParaRPr>
          </a:p>
        </p:txBody>
      </p:sp>
      <p:sp>
        <p:nvSpPr>
          <p:cNvPr id="4" name="Slide Number Placeholder 3">
            <a:extLst>
              <a:ext uri="{FF2B5EF4-FFF2-40B4-BE49-F238E27FC236}">
                <a16:creationId xmlns:a16="http://schemas.microsoft.com/office/drawing/2014/main" id="{B0DD556A-44FA-CBDF-B5DE-2BD3D49B77E8}"/>
              </a:ext>
            </a:extLst>
          </p:cNvPr>
          <p:cNvSpPr>
            <a:spLocks noGrp="1"/>
          </p:cNvSpPr>
          <p:nvPr>
            <p:ph type="sldNum" sz="quarter" idx="12"/>
            <p:custDataLst>
              <p:tags r:id="rId3"/>
            </p:custDataLst>
          </p:nvPr>
        </p:nvSpPr>
        <p:spPr/>
        <p:txBody>
          <a:bodyPr/>
          <a:lstStyle/>
          <a:p>
            <a:fld id="{E3D5E142-BA66-4577-AABD-3D3B043058E5}" type="slidenum">
              <a:rPr lang="fr-CA" smtClean="0"/>
              <a:t>43</a:t>
            </a:fld>
            <a:endParaRPr lang="fr-CA" dirty="0"/>
          </a:p>
        </p:txBody>
      </p:sp>
      <p:pic>
        <p:nvPicPr>
          <p:cNvPr id="7" name="Picture 9" descr="Graphical user interface, text&#10;&#10;Description automatically generated">
            <a:extLst>
              <a:ext uri="{FF2B5EF4-FFF2-40B4-BE49-F238E27FC236}">
                <a16:creationId xmlns:a16="http://schemas.microsoft.com/office/drawing/2014/main" id="{18840A64-3C08-5784-092A-38C2308098C1}"/>
              </a:ext>
            </a:extLst>
          </p:cNvPr>
          <p:cNvPicPr>
            <a:picLocks noChangeAspect="1"/>
          </p:cNvPicPr>
          <p:nvPr>
            <p:custDataLst>
              <p:tags r:id="rId4"/>
            </p:custDataLst>
          </p:nvPr>
        </p:nvPicPr>
        <p:blipFill>
          <a:blip r:embed="rId24">
            <a:extLst>
              <a:ext uri="{28A0092B-C50C-407E-A947-70E740481C1C}">
                <a14:useLocalDpi xmlns:a14="http://schemas.microsoft.com/office/drawing/2010/main"/>
              </a:ext>
            </a:extLst>
          </a:blip>
          <a:stretch>
            <a:fillRect/>
          </a:stretch>
        </p:blipFill>
        <p:spPr>
          <a:xfrm>
            <a:off x="7156280" y="1593368"/>
            <a:ext cx="1532375" cy="440603"/>
          </a:xfrm>
          <a:prstGeom prst="rect">
            <a:avLst/>
          </a:prstGeom>
          <a:ln>
            <a:noFill/>
          </a:ln>
        </p:spPr>
      </p:pic>
      <p:pic>
        <p:nvPicPr>
          <p:cNvPr id="8" name="Picture 6">
            <a:extLst>
              <a:ext uri="{FF2B5EF4-FFF2-40B4-BE49-F238E27FC236}">
                <a16:creationId xmlns:a16="http://schemas.microsoft.com/office/drawing/2014/main" id="{5AFAE7FF-0512-176C-1406-A983D7E39EEC}"/>
              </a:ext>
            </a:extLst>
          </p:cNvPr>
          <p:cNvPicPr>
            <a:picLocks noChangeAspect="1"/>
          </p:cNvPicPr>
          <p:nvPr>
            <p:custDataLst>
              <p:tags r:id="rId5"/>
            </p:custDataLst>
          </p:nvPr>
        </p:nvPicPr>
        <p:blipFill>
          <a:blip r:embed="rId25">
            <a:extLst>
              <a:ext uri="{28A0092B-C50C-407E-A947-70E740481C1C}">
                <a14:useLocalDpi xmlns:a14="http://schemas.microsoft.com/office/drawing/2010/main"/>
              </a:ext>
            </a:extLst>
          </a:blip>
          <a:stretch>
            <a:fillRect/>
          </a:stretch>
        </p:blipFill>
        <p:spPr>
          <a:xfrm>
            <a:off x="6923543" y="2226597"/>
            <a:ext cx="1766241" cy="266496"/>
          </a:xfrm>
          <a:prstGeom prst="rect">
            <a:avLst/>
          </a:prstGeom>
        </p:spPr>
      </p:pic>
      <p:pic>
        <p:nvPicPr>
          <p:cNvPr id="9" name="Picture 8" descr="RACGP Logo">
            <a:extLst>
              <a:ext uri="{FF2B5EF4-FFF2-40B4-BE49-F238E27FC236}">
                <a16:creationId xmlns:a16="http://schemas.microsoft.com/office/drawing/2014/main" id="{F0ED0E5C-BDA8-4158-7A9A-71568A8D6149}"/>
              </a:ext>
            </a:extLst>
          </p:cNvPr>
          <p:cNvPicPr>
            <a:picLocks noChangeAspect="1"/>
          </p:cNvPicPr>
          <p:nvPr>
            <p:custDataLst>
              <p:tags r:id="rId6"/>
            </p:custDataLst>
          </p:nvPr>
        </p:nvPicPr>
        <p:blipFill>
          <a:blip r:embed="rId26"/>
          <a:stretch>
            <a:fillRect/>
          </a:stretch>
        </p:blipFill>
        <p:spPr>
          <a:xfrm>
            <a:off x="7389018" y="2696785"/>
            <a:ext cx="1303163" cy="375790"/>
          </a:xfrm>
          <a:prstGeom prst="rect">
            <a:avLst/>
          </a:prstGeom>
          <a:ln>
            <a:noFill/>
          </a:ln>
        </p:spPr>
      </p:pic>
      <p:pic>
        <p:nvPicPr>
          <p:cNvPr id="10" name="Graphic 9" descr="Ministry of Health, Manatū Hauora">
            <a:extLst>
              <a:ext uri="{FF2B5EF4-FFF2-40B4-BE49-F238E27FC236}">
                <a16:creationId xmlns:a16="http://schemas.microsoft.com/office/drawing/2014/main" id="{8D0BB754-D7C2-CA02-CA71-E53BD11BEA88}"/>
              </a:ext>
            </a:extLst>
          </p:cNvPr>
          <p:cNvPicPr>
            <a:picLocks noChangeAspect="1"/>
          </p:cNvPicPr>
          <p:nvPr>
            <p:custDataLst>
              <p:tags r:id="rId7"/>
            </p:custDataLst>
          </p:nvPr>
        </p:nvPicPr>
        <p:blipFill>
          <a:blip r:embed="rId27" cstate="hqprint">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7797601" y="3172414"/>
            <a:ext cx="890320" cy="461961"/>
          </a:xfrm>
          <a:prstGeom prst="rect">
            <a:avLst/>
          </a:prstGeom>
        </p:spPr>
      </p:pic>
      <p:pic>
        <p:nvPicPr>
          <p:cNvPr id="12" name="Picture 11" descr="National Institute for Health and Care Excellence ">
            <a:extLst>
              <a:ext uri="{FF2B5EF4-FFF2-40B4-BE49-F238E27FC236}">
                <a16:creationId xmlns:a16="http://schemas.microsoft.com/office/drawing/2014/main" id="{CF9B2AB8-F65C-E7D3-3A61-AB02743BE0F8}"/>
              </a:ext>
            </a:extLst>
          </p:cNvPr>
          <p:cNvPicPr>
            <a:picLocks noChangeAspect="1"/>
          </p:cNvPicPr>
          <p:nvPr>
            <p:custDataLst>
              <p:tags r:id="rId8"/>
            </p:custDataLst>
          </p:nvPr>
        </p:nvPicPr>
        <p:blipFill>
          <a:blip r:embed="rId29" cstate="hqprint">
            <a:extLst>
              <a:ext uri="{28A0092B-C50C-407E-A947-70E740481C1C}">
                <a14:useLocalDpi xmlns:a14="http://schemas.microsoft.com/office/drawing/2010/main"/>
              </a:ext>
            </a:extLst>
          </a:blip>
          <a:srcRect/>
          <a:stretch>
            <a:fillRect/>
          </a:stretch>
        </p:blipFill>
        <p:spPr>
          <a:xfrm>
            <a:off x="6887339" y="4212829"/>
            <a:ext cx="1808926" cy="347571"/>
          </a:xfrm>
          <a:prstGeom prst="rect">
            <a:avLst/>
          </a:prstGeom>
          <a:ln>
            <a:noFill/>
          </a:ln>
        </p:spPr>
      </p:pic>
      <p:cxnSp>
        <p:nvCxnSpPr>
          <p:cNvPr id="3" name="Straight Arrow Connector 2">
            <a:extLst>
              <a:ext uri="{FF2B5EF4-FFF2-40B4-BE49-F238E27FC236}">
                <a16:creationId xmlns:a16="http://schemas.microsoft.com/office/drawing/2014/main" id="{785DDD33-7806-F94C-71E0-A865C5311BBB}"/>
              </a:ext>
            </a:extLst>
          </p:cNvPr>
          <p:cNvCxnSpPr/>
          <p:nvPr>
            <p:custDataLst>
              <p:tags r:id="rId9"/>
            </p:custDataLst>
          </p:nvPr>
        </p:nvCxnSpPr>
        <p:spPr>
          <a:xfrm>
            <a:off x="500801" y="2092575"/>
            <a:ext cx="8164963"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0ABCF85-448F-A680-4132-51816C367A08}"/>
              </a:ext>
            </a:extLst>
          </p:cNvPr>
          <p:cNvCxnSpPr/>
          <p:nvPr>
            <p:custDataLst>
              <p:tags r:id="rId10"/>
            </p:custDataLst>
          </p:nvPr>
        </p:nvCxnSpPr>
        <p:spPr>
          <a:xfrm>
            <a:off x="500801" y="2632693"/>
            <a:ext cx="8164963"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A054C2D-964A-6097-4045-ADC5AFA47645}"/>
              </a:ext>
            </a:extLst>
          </p:cNvPr>
          <p:cNvCxnSpPr/>
          <p:nvPr>
            <p:custDataLst>
              <p:tags r:id="rId11"/>
            </p:custDataLst>
          </p:nvPr>
        </p:nvCxnSpPr>
        <p:spPr>
          <a:xfrm>
            <a:off x="500801" y="3128918"/>
            <a:ext cx="8164963"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F13C42E-3FF4-60C0-DE89-DAD143DAE3C5}"/>
              </a:ext>
            </a:extLst>
          </p:cNvPr>
          <p:cNvCxnSpPr/>
          <p:nvPr>
            <p:custDataLst>
              <p:tags r:id="rId12"/>
            </p:custDataLst>
          </p:nvPr>
        </p:nvCxnSpPr>
        <p:spPr>
          <a:xfrm>
            <a:off x="500801" y="3658727"/>
            <a:ext cx="8164963"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254EC74-FB73-6694-B537-D3D03FF8ED3E}"/>
              </a:ext>
            </a:extLst>
          </p:cNvPr>
          <p:cNvCxnSpPr/>
          <p:nvPr>
            <p:custDataLst>
              <p:tags r:id="rId13"/>
            </p:custDataLst>
          </p:nvPr>
        </p:nvCxnSpPr>
        <p:spPr>
          <a:xfrm>
            <a:off x="500801" y="4143248"/>
            <a:ext cx="8164963"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Retour à l'accueil du site de la HAS">
            <a:extLst>
              <a:ext uri="{FF2B5EF4-FFF2-40B4-BE49-F238E27FC236}">
                <a16:creationId xmlns:a16="http://schemas.microsoft.com/office/drawing/2014/main" id="{CD57E896-515C-57E4-D571-31897912832B}"/>
              </a:ext>
            </a:extLst>
          </p:cNvPr>
          <p:cNvPicPr>
            <a:picLocks noChangeAspect="1"/>
          </p:cNvPicPr>
          <p:nvPr>
            <p:custDataLst>
              <p:tags r:id="rId14"/>
            </p:custDataLst>
          </p:nvPr>
        </p:nvPicPr>
        <p:blipFill>
          <a:blip r:embed="rId30"/>
          <a:stretch>
            <a:fillRect/>
          </a:stretch>
        </p:blipFill>
        <p:spPr>
          <a:xfrm>
            <a:off x="7921728" y="3737830"/>
            <a:ext cx="773120" cy="343782"/>
          </a:xfrm>
          <a:prstGeom prst="rect">
            <a:avLst/>
          </a:prstGeom>
        </p:spPr>
      </p:pic>
      <p:cxnSp>
        <p:nvCxnSpPr>
          <p:cNvPr id="2" name="Straight Arrow Connector 1">
            <a:extLst>
              <a:ext uri="{FF2B5EF4-FFF2-40B4-BE49-F238E27FC236}">
                <a16:creationId xmlns:a16="http://schemas.microsoft.com/office/drawing/2014/main" id="{7645C270-9D1D-DCAC-A1EB-A1954C048E7A}"/>
              </a:ext>
            </a:extLst>
          </p:cNvPr>
          <p:cNvCxnSpPr/>
          <p:nvPr>
            <p:custDataLst>
              <p:tags r:id="rId15"/>
            </p:custDataLst>
          </p:nvPr>
        </p:nvCxnSpPr>
        <p:spPr>
          <a:xfrm>
            <a:off x="500801" y="4623294"/>
            <a:ext cx="8164963"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8772F00-E431-E145-8783-42D8CF141558}"/>
              </a:ext>
            </a:extLst>
          </p:cNvPr>
          <p:cNvCxnSpPr/>
          <p:nvPr>
            <p:custDataLst>
              <p:tags r:id="rId16"/>
            </p:custDataLst>
          </p:nvPr>
        </p:nvCxnSpPr>
        <p:spPr>
          <a:xfrm>
            <a:off x="500801" y="5140140"/>
            <a:ext cx="8164963"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descr="A black letter with a yellow leaf&#10;&#10;AI-generated content may be incorrect.">
            <a:extLst>
              <a:ext uri="{FF2B5EF4-FFF2-40B4-BE49-F238E27FC236}">
                <a16:creationId xmlns:a16="http://schemas.microsoft.com/office/drawing/2014/main" id="{543A3E21-71FA-0D28-4D30-1C465D823F6F}"/>
              </a:ext>
            </a:extLst>
          </p:cNvPr>
          <p:cNvPicPr>
            <a:picLocks noChangeAspect="1"/>
          </p:cNvPicPr>
          <p:nvPr>
            <p:custDataLst>
              <p:tags r:id="rId17"/>
            </p:custDataLst>
          </p:nvPr>
        </p:nvPicPr>
        <p:blipFill>
          <a:blip r:embed="rId31"/>
          <a:stretch>
            <a:fillRect/>
          </a:stretch>
        </p:blipFill>
        <p:spPr>
          <a:xfrm>
            <a:off x="7657959" y="5281074"/>
            <a:ext cx="1037493" cy="219075"/>
          </a:xfrm>
          <a:prstGeom prst="rect">
            <a:avLst/>
          </a:prstGeom>
        </p:spPr>
      </p:pic>
      <p:pic>
        <p:nvPicPr>
          <p:cNvPr id="19" name="Picture 6" descr="The WHO Pandemic Treaty - Leslyn Lewis">
            <a:extLst>
              <a:ext uri="{FF2B5EF4-FFF2-40B4-BE49-F238E27FC236}">
                <a16:creationId xmlns:a16="http://schemas.microsoft.com/office/drawing/2014/main" id="{31008E3D-B8EC-8E3D-2B58-5E59EEE051D1}"/>
              </a:ext>
            </a:extLst>
          </p:cNvPr>
          <p:cNvPicPr>
            <a:picLocks noChangeAspect="1" noChangeArrowheads="1"/>
          </p:cNvPicPr>
          <p:nvPr>
            <p:custDataLst>
              <p:tags r:id="rId18"/>
            </p:custDataLst>
          </p:nvPr>
        </p:nvPicPr>
        <p:blipFill>
          <a:blip r:embed="rId32" cstate="print">
            <a:extLst>
              <a:ext uri="{28A0092B-C50C-407E-A947-70E740481C1C}">
                <a14:useLocalDpi xmlns:a14="http://schemas.microsoft.com/office/drawing/2010/main"/>
              </a:ext>
            </a:extLst>
          </a:blip>
          <a:stretch>
            <a:fillRect/>
          </a:stretch>
        </p:blipFill>
        <p:spPr bwMode="auto">
          <a:xfrm>
            <a:off x="8278592" y="4676221"/>
            <a:ext cx="412634" cy="414819"/>
          </a:xfrm>
          <a:prstGeom prst="rect">
            <a:avLst/>
          </a:prstGeom>
          <a:noFill/>
          <a:ln w="19050">
            <a:noFill/>
          </a:ln>
          <a:extLst>
            <a:ext uri="{909E8E84-426E-40DD-AFC4-6F175D3DCCD1}">
              <a14:hiddenFill xmlns:a14="http://schemas.microsoft.com/office/drawing/2010/main">
                <a:solidFill>
                  <a:srgbClr val="FFFFFF"/>
                </a:solidFill>
              </a14:hiddenFill>
            </a:ext>
          </a:extLst>
        </p:spPr>
      </p:pic>
      <p:pic>
        <p:nvPicPr>
          <p:cNvPr id="20" name="Picture 19" descr="A logo with black text&#10;&#10;AI-generated content may be incorrect.">
            <a:extLst>
              <a:ext uri="{FF2B5EF4-FFF2-40B4-BE49-F238E27FC236}">
                <a16:creationId xmlns:a16="http://schemas.microsoft.com/office/drawing/2014/main" id="{675B77BE-1BE4-2161-347D-FD821AC4BD91}"/>
              </a:ext>
            </a:extLst>
          </p:cNvPr>
          <p:cNvPicPr>
            <a:picLocks noChangeAspect="1"/>
          </p:cNvPicPr>
          <p:nvPr>
            <p:custDataLst>
              <p:tags r:id="rId19"/>
            </p:custDataLst>
          </p:nvPr>
        </p:nvPicPr>
        <p:blipFill>
          <a:blip r:embed="rId33"/>
          <a:stretch>
            <a:fillRect/>
          </a:stretch>
        </p:blipFill>
        <p:spPr>
          <a:xfrm>
            <a:off x="7383846" y="5653466"/>
            <a:ext cx="1307125" cy="390753"/>
          </a:xfrm>
          <a:prstGeom prst="rect">
            <a:avLst/>
          </a:prstGeom>
        </p:spPr>
      </p:pic>
      <p:cxnSp>
        <p:nvCxnSpPr>
          <p:cNvPr id="21" name="Straight Arrow Connector 20">
            <a:extLst>
              <a:ext uri="{FF2B5EF4-FFF2-40B4-BE49-F238E27FC236}">
                <a16:creationId xmlns:a16="http://schemas.microsoft.com/office/drawing/2014/main" id="{4E69C009-5676-72F5-0D4E-6CE9FDAE6CDF}"/>
              </a:ext>
            </a:extLst>
          </p:cNvPr>
          <p:cNvCxnSpPr/>
          <p:nvPr>
            <p:custDataLst>
              <p:tags r:id="rId20"/>
            </p:custDataLst>
          </p:nvPr>
        </p:nvCxnSpPr>
        <p:spPr>
          <a:xfrm>
            <a:off x="500801" y="5598718"/>
            <a:ext cx="8164963"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7186A44-8623-C6D6-80C1-D40406F09B30}"/>
              </a:ext>
            </a:extLst>
          </p:cNvPr>
          <p:cNvCxnSpPr/>
          <p:nvPr>
            <p:custDataLst>
              <p:tags r:id="rId21"/>
            </p:custDataLst>
          </p:nvPr>
        </p:nvCxnSpPr>
        <p:spPr>
          <a:xfrm>
            <a:off x="500801" y="6105569"/>
            <a:ext cx="8164963"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940887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F201A-BFFA-9026-0AA3-A0AD17B19C2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A16847F-8E2B-B6B3-2D77-2DA38DFBE683}"/>
              </a:ext>
            </a:extLst>
          </p:cNvPr>
          <p:cNvSpPr>
            <a:spLocks noGrp="1"/>
          </p:cNvSpPr>
          <p:nvPr>
            <p:ph type="title"/>
            <p:custDataLst>
              <p:tags r:id="rId1"/>
            </p:custDataLst>
          </p:nvPr>
        </p:nvSpPr>
        <p:spPr>
          <a:xfrm>
            <a:off x="457200" y="533400"/>
            <a:ext cx="8452022" cy="762000"/>
          </a:xfrm>
        </p:spPr>
        <p:txBody>
          <a:bodyPr>
            <a:noAutofit/>
          </a:bodyPr>
          <a:lstStyle/>
          <a:p>
            <a:r>
              <a:rPr lang="fr-CA" sz="2800" dirty="0">
                <a:solidFill>
                  <a:schemeClr val="accent2"/>
                </a:solidFill>
                <a:latin typeface="Arial"/>
                <a:cs typeface="Arial"/>
              </a:rPr>
              <a:t>Comment ce guide de pratique clinique se compare-t-elle à d’autres lignes directrices nationales?</a:t>
            </a:r>
          </a:p>
        </p:txBody>
      </p:sp>
      <p:sp>
        <p:nvSpPr>
          <p:cNvPr id="6" name="Content Placeholder 5">
            <a:extLst>
              <a:ext uri="{FF2B5EF4-FFF2-40B4-BE49-F238E27FC236}">
                <a16:creationId xmlns:a16="http://schemas.microsoft.com/office/drawing/2014/main" id="{222AD66E-266E-B791-FA72-440ECA146A98}"/>
              </a:ext>
            </a:extLst>
          </p:cNvPr>
          <p:cNvSpPr>
            <a:spLocks noGrp="1"/>
          </p:cNvSpPr>
          <p:nvPr>
            <p:ph idx="1"/>
            <p:custDataLst>
              <p:tags r:id="rId2"/>
            </p:custDataLst>
          </p:nvPr>
        </p:nvSpPr>
        <p:spPr>
          <a:xfrm>
            <a:off x="457200" y="1524000"/>
            <a:ext cx="7011825" cy="4602163"/>
          </a:xfrm>
        </p:spPr>
        <p:txBody>
          <a:bodyPr vert="horz" lIns="91440" tIns="45720" rIns="91440" bIns="45720" rtlCol="0" anchor="t">
            <a:normAutofit fontScale="92500" lnSpcReduction="20000"/>
          </a:bodyPr>
          <a:lstStyle/>
          <a:p>
            <a:r>
              <a:rPr lang="fr-CA" dirty="0">
                <a:latin typeface="Arial"/>
                <a:ea typeface="Calibri"/>
                <a:cs typeface="Calibri"/>
              </a:rPr>
              <a:t>Interventions comportementales et pharmacothérapeutiques</a:t>
            </a:r>
          </a:p>
          <a:p>
            <a:pPr lvl="1"/>
            <a:r>
              <a:rPr lang="fr-CA" dirty="0">
                <a:latin typeface="Arial"/>
                <a:ea typeface="Calibri"/>
                <a:cs typeface="Calibri"/>
              </a:rPr>
              <a:t>Bonne correspondance</a:t>
            </a:r>
          </a:p>
          <a:p>
            <a:pPr lvl="1"/>
            <a:r>
              <a:rPr lang="fr-CA" dirty="0">
                <a:latin typeface="Arial"/>
                <a:ea typeface="Calibri"/>
                <a:cs typeface="Calibri"/>
              </a:rPr>
              <a:t>Différences : le NICE et la SCC incluent comme nous la cytisine dans les pharmacothérapies recommandées.</a:t>
            </a:r>
          </a:p>
          <a:p>
            <a:endParaRPr lang="fr-CA" dirty="0">
              <a:ea typeface="Calibri"/>
              <a:cs typeface="Calibri"/>
            </a:endParaRPr>
          </a:p>
          <a:p>
            <a:r>
              <a:rPr lang="fr-CA" dirty="0">
                <a:latin typeface="Arial"/>
                <a:ea typeface="Calibri"/>
                <a:cs typeface="Calibri"/>
              </a:rPr>
              <a:t>Cigarettes électroniques</a:t>
            </a:r>
          </a:p>
          <a:p>
            <a:pPr lvl="1"/>
            <a:r>
              <a:rPr lang="fr-CA" dirty="0">
                <a:latin typeface="Arial"/>
                <a:ea typeface="Calibri"/>
                <a:cs typeface="Calibri"/>
              </a:rPr>
              <a:t>Recommandations semblables à celles de la SCC, de l’Australie et de la France</a:t>
            </a:r>
          </a:p>
          <a:p>
            <a:pPr lvl="2"/>
            <a:r>
              <a:rPr lang="fr-CA" dirty="0">
                <a:latin typeface="Arial"/>
                <a:ea typeface="Calibri"/>
                <a:cs typeface="Calibri"/>
              </a:rPr>
              <a:t>Reconnaissent que les cigarettes électroniques sont une solution potentielle, mais avec d’importantes réserves; d’autres interventions sont suggérées comme première approche.</a:t>
            </a:r>
          </a:p>
          <a:p>
            <a:pPr marL="857250" lvl="1" indent="-342900"/>
            <a:r>
              <a:rPr lang="fr-CA" dirty="0">
                <a:latin typeface="Arial"/>
                <a:ea typeface="Calibri"/>
                <a:cs typeface="Calibri"/>
              </a:rPr>
              <a:t>É.-U. : Recommandation « I »; recommande d’autres interventions</a:t>
            </a:r>
          </a:p>
          <a:p>
            <a:pPr marL="857250" lvl="1" indent="-342900"/>
            <a:r>
              <a:rPr lang="fr-CA" dirty="0">
                <a:latin typeface="Arial"/>
                <a:ea typeface="Calibri"/>
                <a:cs typeface="Calibri"/>
              </a:rPr>
              <a:t>Nouvelle-Zélande : Recommande cette intervention avec des réserves</a:t>
            </a:r>
          </a:p>
          <a:p>
            <a:endParaRPr lang="fr-CA" dirty="0">
              <a:latin typeface="Arial"/>
              <a:cs typeface="Arial"/>
            </a:endParaRPr>
          </a:p>
          <a:p>
            <a:endParaRPr lang="fr-CA" b="1" dirty="0">
              <a:latin typeface="Arial"/>
              <a:cs typeface="Arial"/>
            </a:endParaRPr>
          </a:p>
          <a:p>
            <a:endParaRPr lang="fr-CA" b="1" dirty="0">
              <a:latin typeface="Arial"/>
              <a:cs typeface="Arial"/>
            </a:endParaRPr>
          </a:p>
          <a:p>
            <a:endParaRPr lang="en-US" dirty="0">
              <a:latin typeface="Arial"/>
              <a:ea typeface="+mj-ea"/>
              <a:cs typeface="Arial"/>
            </a:endParaRPr>
          </a:p>
        </p:txBody>
      </p:sp>
      <p:sp>
        <p:nvSpPr>
          <p:cNvPr id="4" name="Slide Number Placeholder 3">
            <a:extLst>
              <a:ext uri="{FF2B5EF4-FFF2-40B4-BE49-F238E27FC236}">
                <a16:creationId xmlns:a16="http://schemas.microsoft.com/office/drawing/2014/main" id="{F83F6BB1-AC7D-CA8C-19B6-9DFC5DE723B1}"/>
              </a:ext>
            </a:extLst>
          </p:cNvPr>
          <p:cNvSpPr>
            <a:spLocks noGrp="1"/>
          </p:cNvSpPr>
          <p:nvPr>
            <p:ph type="sldNum" sz="quarter" idx="12"/>
            <p:custDataLst>
              <p:tags r:id="rId3"/>
            </p:custDataLst>
          </p:nvPr>
        </p:nvSpPr>
        <p:spPr/>
        <p:txBody>
          <a:bodyPr/>
          <a:lstStyle/>
          <a:p>
            <a:fld id="{E3D5E142-BA66-4577-AABD-3D3B043058E5}" type="slidenum">
              <a:rPr lang="fr-CA" smtClean="0"/>
              <a:t>44</a:t>
            </a:fld>
            <a:endParaRPr lang="fr-CA" dirty="0"/>
          </a:p>
        </p:txBody>
      </p:sp>
      <p:pic>
        <p:nvPicPr>
          <p:cNvPr id="3" name="Picture 2" descr="A group of vape devices&#10;&#10;AI-generated content may be incorrect.">
            <a:extLst>
              <a:ext uri="{FF2B5EF4-FFF2-40B4-BE49-F238E27FC236}">
                <a16:creationId xmlns:a16="http://schemas.microsoft.com/office/drawing/2014/main" id="{DDFF689A-A570-90D5-0B01-3200276421EF}"/>
              </a:ext>
            </a:extLst>
          </p:cNvPr>
          <p:cNvPicPr>
            <a:picLocks noChangeAspect="1"/>
          </p:cNvPicPr>
          <p:nvPr>
            <p:custDataLst>
              <p:tags r:id="rId4"/>
            </p:custDataLst>
          </p:nvPr>
        </p:nvPicPr>
        <p:blipFill>
          <a:blip r:embed="rId11" cstate="hqprint">
            <a:extLst>
              <a:ext uri="{28A0092B-C50C-407E-A947-70E740481C1C}">
                <a14:useLocalDpi xmlns:a14="http://schemas.microsoft.com/office/drawing/2010/main"/>
              </a:ext>
            </a:extLst>
          </a:blip>
          <a:stretch>
            <a:fillRect/>
          </a:stretch>
        </p:blipFill>
        <p:spPr>
          <a:xfrm>
            <a:off x="7287497" y="4208932"/>
            <a:ext cx="1593254" cy="1621702"/>
          </a:xfrm>
          <a:prstGeom prst="rect">
            <a:avLst/>
          </a:prstGeom>
        </p:spPr>
      </p:pic>
      <p:pic>
        <p:nvPicPr>
          <p:cNvPr id="8" name="Picture 7" descr="A blue and white pills and a jar&#10;&#10;AI-generated content may be incorrect.">
            <a:extLst>
              <a:ext uri="{FF2B5EF4-FFF2-40B4-BE49-F238E27FC236}">
                <a16:creationId xmlns:a16="http://schemas.microsoft.com/office/drawing/2014/main" id="{7D1940EA-D0E5-57D7-A0B2-5A73C4450FF9}"/>
              </a:ext>
            </a:extLst>
          </p:cNvPr>
          <p:cNvPicPr>
            <a:picLocks noChangeAspect="1"/>
          </p:cNvPicPr>
          <p:nvPr>
            <p:custDataLst>
              <p:tags r:id="rId5"/>
            </p:custDataLst>
          </p:nvPr>
        </p:nvPicPr>
        <p:blipFill>
          <a:blip r:embed="rId12" cstate="hqprint">
            <a:extLst>
              <a:ext uri="{28A0092B-C50C-407E-A947-70E740481C1C}">
                <a14:useLocalDpi xmlns:a14="http://schemas.microsoft.com/office/drawing/2010/main"/>
              </a:ext>
            </a:extLst>
          </a:blip>
          <a:stretch>
            <a:fillRect/>
          </a:stretch>
        </p:blipFill>
        <p:spPr>
          <a:xfrm>
            <a:off x="7705321" y="2458080"/>
            <a:ext cx="754848" cy="802144"/>
          </a:xfrm>
          <a:prstGeom prst="rect">
            <a:avLst/>
          </a:prstGeom>
          <a:ln>
            <a:noFill/>
          </a:ln>
        </p:spPr>
      </p:pic>
      <p:sp>
        <p:nvSpPr>
          <p:cNvPr id="9" name="Plus Sign 13">
            <a:extLst>
              <a:ext uri="{FF2B5EF4-FFF2-40B4-BE49-F238E27FC236}">
                <a16:creationId xmlns:a16="http://schemas.microsoft.com/office/drawing/2014/main" id="{6CEDFAF9-0287-686C-A4E2-9449CD569427}"/>
              </a:ext>
            </a:extLst>
          </p:cNvPr>
          <p:cNvSpPr/>
          <p:nvPr>
            <p:custDataLst>
              <p:tags r:id="rId6"/>
            </p:custDataLst>
          </p:nvPr>
        </p:nvSpPr>
        <p:spPr>
          <a:xfrm>
            <a:off x="7899471" y="2088515"/>
            <a:ext cx="371828" cy="373269"/>
          </a:xfrm>
          <a:prstGeom prst="mathPlus">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group of people in medical uniforms&#10;&#10;AI-generated content may be incorrect.">
            <a:extLst>
              <a:ext uri="{FF2B5EF4-FFF2-40B4-BE49-F238E27FC236}">
                <a16:creationId xmlns:a16="http://schemas.microsoft.com/office/drawing/2014/main" id="{39A41265-649A-9838-14C7-2BA45B2DD999}"/>
              </a:ext>
            </a:extLst>
          </p:cNvPr>
          <p:cNvPicPr>
            <a:picLocks noChangeAspect="1"/>
          </p:cNvPicPr>
          <p:nvPr>
            <p:custDataLst>
              <p:tags r:id="rId7"/>
            </p:custDataLst>
          </p:nvPr>
        </p:nvPicPr>
        <p:blipFill>
          <a:blip r:embed="rId13" cstate="hqprint">
            <a:extLst>
              <a:ext uri="{28A0092B-C50C-407E-A947-70E740481C1C}">
                <a14:useLocalDpi xmlns:a14="http://schemas.microsoft.com/office/drawing/2010/main"/>
              </a:ext>
            </a:extLst>
          </a:blip>
          <a:srcRect/>
          <a:stretch>
            <a:fillRect/>
          </a:stretch>
        </p:blipFill>
        <p:spPr>
          <a:xfrm>
            <a:off x="7418592" y="1398945"/>
            <a:ext cx="1331625" cy="753842"/>
          </a:xfrm>
          <a:prstGeom prst="rect">
            <a:avLst/>
          </a:prstGeom>
          <a:ln>
            <a:noFill/>
          </a:ln>
        </p:spPr>
      </p:pic>
      <p:cxnSp>
        <p:nvCxnSpPr>
          <p:cNvPr id="13" name="Straight Arrow Connector 12">
            <a:extLst>
              <a:ext uri="{FF2B5EF4-FFF2-40B4-BE49-F238E27FC236}">
                <a16:creationId xmlns:a16="http://schemas.microsoft.com/office/drawing/2014/main" id="{1B60F117-6BC0-FB3E-BAE5-CC73F700FC66}"/>
              </a:ext>
            </a:extLst>
          </p:cNvPr>
          <p:cNvCxnSpPr/>
          <p:nvPr>
            <p:custDataLst>
              <p:tags r:id="rId8"/>
            </p:custDataLst>
          </p:nvPr>
        </p:nvCxnSpPr>
        <p:spPr>
          <a:xfrm>
            <a:off x="457200" y="3106271"/>
            <a:ext cx="8164963"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706680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115EC-24A3-98AB-1E1C-6FC3FFDB2DB2}"/>
            </a:ext>
          </a:extLst>
        </p:cNvPr>
        <p:cNvGrpSpPr/>
        <p:nvPr/>
      </p:nvGrpSpPr>
      <p:grpSpPr>
        <a:xfrm>
          <a:off x="0" y="0"/>
          <a:ext cx="0" cy="0"/>
          <a:chOff x="0" y="0"/>
          <a:chExt cx="0" cy="0"/>
        </a:xfrm>
      </p:grpSpPr>
      <p:sp>
        <p:nvSpPr>
          <p:cNvPr id="56322" name="Title 4">
            <a:extLst>
              <a:ext uri="{FF2B5EF4-FFF2-40B4-BE49-F238E27FC236}">
                <a16:creationId xmlns:a16="http://schemas.microsoft.com/office/drawing/2014/main" id="{97941399-B65F-A356-6078-99423E7D6C9E}"/>
              </a:ext>
            </a:extLst>
          </p:cNvPr>
          <p:cNvSpPr>
            <a:spLocks noGrp="1"/>
          </p:cNvSpPr>
          <p:nvPr>
            <p:ph type="title"/>
            <p:custDataLst>
              <p:tags r:id="rId1"/>
            </p:custDataLst>
          </p:nvPr>
        </p:nvSpPr>
        <p:spPr>
          <a:xfrm>
            <a:off x="590515" y="4675538"/>
            <a:ext cx="8128311" cy="1362075"/>
          </a:xfrm>
        </p:spPr>
        <p:txBody>
          <a:bodyPr/>
          <a:lstStyle/>
          <a:p>
            <a:r>
              <a:rPr lang="fr-CA" altLang="en-US" sz="2800" dirty="0">
                <a:latin typeface="Arial"/>
                <a:cs typeface="Arial"/>
              </a:rPr>
              <a:t>Bénéfices et préjudices</a:t>
            </a:r>
            <a:endParaRPr lang="fr-CA" altLang="en-US" sz="2800" cap="none" dirty="0"/>
          </a:p>
        </p:txBody>
      </p:sp>
      <p:sp>
        <p:nvSpPr>
          <p:cNvPr id="56323" name="Text Placeholder 5">
            <a:extLst>
              <a:ext uri="{FF2B5EF4-FFF2-40B4-BE49-F238E27FC236}">
                <a16:creationId xmlns:a16="http://schemas.microsoft.com/office/drawing/2014/main" id="{5FDA55AF-C8AF-6A67-76D2-5C69A3D5285E}"/>
              </a:ext>
            </a:extLst>
          </p:cNvPr>
          <p:cNvSpPr>
            <a:spLocks noGrp="1"/>
          </p:cNvSpPr>
          <p:nvPr>
            <p:ph type="body" idx="1"/>
            <p:custDataLst>
              <p:tags r:id="rId2"/>
            </p:custDataLst>
          </p:nvPr>
        </p:nvSpPr>
        <p:spPr>
          <a:xfrm>
            <a:off x="588996" y="2821471"/>
            <a:ext cx="8185876" cy="1500188"/>
          </a:xfrm>
        </p:spPr>
        <p:txBody>
          <a:bodyPr vert="horz" lIns="91440" tIns="45720" rIns="91440" bIns="45720" rtlCol="0" anchor="ctr">
            <a:noAutofit/>
          </a:bodyPr>
          <a:lstStyle/>
          <a:p>
            <a:r>
              <a:rPr lang="fr-CA" altLang="en-US" sz="4400" dirty="0">
                <a:latin typeface="Arial"/>
                <a:cs typeface="Arial"/>
              </a:rPr>
              <a:t>Justification</a:t>
            </a:r>
            <a:endParaRPr lang="fr-CA" sz="4400" dirty="0"/>
          </a:p>
        </p:txBody>
      </p:sp>
      <p:sp>
        <p:nvSpPr>
          <p:cNvPr id="3" name="Slide Number Placeholder 2">
            <a:extLst>
              <a:ext uri="{FF2B5EF4-FFF2-40B4-BE49-F238E27FC236}">
                <a16:creationId xmlns:a16="http://schemas.microsoft.com/office/drawing/2014/main" id="{20B92A5D-3320-4DE3-481B-0188D0FE5BE8}"/>
              </a:ext>
            </a:extLst>
          </p:cNvPr>
          <p:cNvSpPr>
            <a:spLocks noGrp="1"/>
          </p:cNvSpPr>
          <p:nvPr>
            <p:ph type="sldNum" sz="quarter" idx="12"/>
            <p:custDataLst>
              <p:tags r:id="rId3"/>
            </p:custDataLst>
          </p:nvPr>
        </p:nvSpPr>
        <p:spPr>
          <a:xfrm>
            <a:off x="6553200" y="6264275"/>
            <a:ext cx="2133600" cy="365125"/>
          </a:xfrm>
        </p:spPr>
        <p:txBody>
          <a:bodyPr/>
          <a:lstStyle/>
          <a:p>
            <a:fld id="{E3D5E142-BA66-4577-AABD-3D3B043058E5}" type="slidenum">
              <a:rPr lang="fr-CA" smtClean="0"/>
              <a:t>45</a:t>
            </a:fld>
            <a:endParaRPr lang="fr-CA" dirty="0"/>
          </a:p>
        </p:txBody>
      </p:sp>
    </p:spTree>
    <p:extLst>
      <p:ext uri="{BB962C8B-B14F-4D97-AF65-F5344CB8AC3E}">
        <p14:creationId xmlns:p14="http://schemas.microsoft.com/office/powerpoint/2010/main" val="202762842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A1545-94D9-A083-419B-1475CA2B691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EE6A05-D788-74E3-7B45-13D5195FF7F6}"/>
              </a:ext>
            </a:extLst>
          </p:cNvPr>
          <p:cNvSpPr>
            <a:spLocks noGrp="1"/>
          </p:cNvSpPr>
          <p:nvPr>
            <p:ph idx="1"/>
            <p:custDataLst>
              <p:tags r:id="rId1"/>
            </p:custDataLst>
          </p:nvPr>
        </p:nvSpPr>
        <p:spPr>
          <a:xfrm>
            <a:off x="576392" y="1713605"/>
            <a:ext cx="7906298" cy="4038600"/>
          </a:xfrm>
        </p:spPr>
        <p:txBody>
          <a:bodyPr vert="horz" lIns="91440" tIns="45720" rIns="91440" bIns="45720" rtlCol="0" anchor="t">
            <a:noAutofit/>
          </a:bodyPr>
          <a:lstStyle/>
          <a:p>
            <a:pPr marL="457200" lvl="1" indent="0">
              <a:spcBef>
                <a:spcPct val="0"/>
              </a:spcBef>
              <a:spcAft>
                <a:spcPts val="1200"/>
              </a:spcAft>
              <a:buNone/>
            </a:pPr>
            <a:endParaRPr lang="fr-CA" sz="1800"/>
          </a:p>
          <a:p>
            <a:pPr>
              <a:spcBef>
                <a:spcPct val="0"/>
              </a:spcBef>
              <a:spcAft>
                <a:spcPts val="1200"/>
              </a:spcAft>
            </a:pPr>
            <a:endParaRPr lang="en-US" sz="2200" dirty="0"/>
          </a:p>
        </p:txBody>
      </p:sp>
      <p:sp>
        <p:nvSpPr>
          <p:cNvPr id="4" name="Slide Number Placeholder 3">
            <a:extLst>
              <a:ext uri="{FF2B5EF4-FFF2-40B4-BE49-F238E27FC236}">
                <a16:creationId xmlns:a16="http://schemas.microsoft.com/office/drawing/2014/main" id="{51319EF9-EA5C-8792-3AF6-D25B08FD4080}"/>
              </a:ext>
            </a:extLst>
          </p:cNvPr>
          <p:cNvSpPr>
            <a:spLocks noGrp="1"/>
          </p:cNvSpPr>
          <p:nvPr>
            <p:ph type="sldNum" sz="quarter" idx="12"/>
            <p:custDataLst>
              <p:tags r:id="rId2"/>
            </p:custDataLst>
          </p:nvPr>
        </p:nvSpPr>
        <p:spPr/>
        <p:txBody>
          <a:bodyPr/>
          <a:lstStyle/>
          <a:p>
            <a:fld id="{E3D5E142-BA66-4577-AABD-3D3B043058E5}" type="slidenum">
              <a:rPr lang="fr-CA" smtClean="0"/>
              <a:t>46</a:t>
            </a:fld>
            <a:endParaRPr lang="fr-CA" dirty="0"/>
          </a:p>
        </p:txBody>
      </p:sp>
      <p:sp>
        <p:nvSpPr>
          <p:cNvPr id="6" name="Title 1">
            <a:extLst>
              <a:ext uri="{FF2B5EF4-FFF2-40B4-BE49-F238E27FC236}">
                <a16:creationId xmlns:a16="http://schemas.microsoft.com/office/drawing/2014/main" id="{D4000B49-4CD9-0554-80A9-4EC29D7D482E}"/>
              </a:ext>
            </a:extLst>
          </p:cNvPr>
          <p:cNvSpPr txBox="1"/>
          <p:nvPr>
            <p:custDataLst>
              <p:tags r:id="rId3"/>
            </p:custDataLst>
          </p:nvPr>
        </p:nvSpPr>
        <p:spPr>
          <a:xfrm>
            <a:off x="457200" y="533400"/>
            <a:ext cx="8229600" cy="762000"/>
          </a:xfrm>
          <a:prstGeom prst="rect">
            <a:avLst/>
          </a:prstGeom>
        </p:spPr>
        <p:txBody>
          <a:bodyPr vert="horz" lIns="91440" tIns="45720" rIns="91440" bIns="45720" rtlCol="0" anchor="ctr">
            <a:normAutofit fontScale="92500" lnSpcReduction="10000"/>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fr-CA" sz="2600" dirty="0">
                <a:solidFill>
                  <a:schemeClr val="accent2"/>
                </a:solidFill>
                <a:latin typeface="Arial"/>
                <a:cs typeface="Arial"/>
              </a:rPr>
              <a:t>Comment avons-nous soupesé les bénéfices et les préjudices – principes</a:t>
            </a:r>
          </a:p>
        </p:txBody>
      </p:sp>
      <p:sp>
        <p:nvSpPr>
          <p:cNvPr id="2" name="Content Placeholder 2">
            <a:extLst>
              <a:ext uri="{FF2B5EF4-FFF2-40B4-BE49-F238E27FC236}">
                <a16:creationId xmlns:a16="http://schemas.microsoft.com/office/drawing/2014/main" id="{ECFDA842-E8E6-0C62-1E92-CE4A6FD082ED}"/>
              </a:ext>
            </a:extLst>
          </p:cNvPr>
          <p:cNvSpPr txBox="1"/>
          <p:nvPr>
            <p:custDataLst>
              <p:tags r:id="rId4"/>
            </p:custDataLst>
          </p:nvPr>
        </p:nvSpPr>
        <p:spPr>
          <a:xfrm>
            <a:off x="706361" y="1533202"/>
            <a:ext cx="6536603" cy="4054406"/>
          </a:xfrm>
          <a:prstGeom prst="rect">
            <a:avLst/>
          </a:prstGeom>
        </p:spPr>
        <p:txBody>
          <a:bodyPr vert="horz" lIns="91440" tIns="45720" rIns="91440" bIns="45720" rtlCol="0" anchor="t">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CA" dirty="0">
                <a:latin typeface="Arial"/>
                <a:cs typeface="Arial"/>
              </a:rPr>
              <a:t>La cessation tabagique était le résultat critique visé par les recommandations</a:t>
            </a:r>
          </a:p>
          <a:p>
            <a:pPr lvl="1"/>
            <a:r>
              <a:rPr lang="fr-CA" dirty="0">
                <a:latin typeface="Arial"/>
                <a:cs typeface="Arial"/>
              </a:rPr>
              <a:t>Les bienfaits pour la santé sont considérables</a:t>
            </a:r>
            <a:endParaRPr lang="fr-CA" dirty="0"/>
          </a:p>
          <a:p>
            <a:pPr lvl="1"/>
            <a:r>
              <a:rPr lang="fr-CA" dirty="0">
                <a:latin typeface="Arial"/>
                <a:cs typeface="Arial"/>
              </a:rPr>
              <a:t>Il s’agit du résultat le plus fréquemment rapporté </a:t>
            </a:r>
            <a:r>
              <a:rPr lang="fr-CA" dirty="0"/>
              <a:t>dans les études</a:t>
            </a:r>
          </a:p>
          <a:p>
            <a:pPr marL="457200" lvl="1" indent="0">
              <a:buNone/>
            </a:pPr>
            <a:endParaRPr lang="fr-CA" dirty="0">
              <a:latin typeface="Arial"/>
              <a:cs typeface="Arial"/>
            </a:endParaRPr>
          </a:p>
          <a:p>
            <a:r>
              <a:rPr lang="fr-CA" dirty="0">
                <a:latin typeface="Arial"/>
                <a:cs typeface="Arial"/>
              </a:rPr>
              <a:t>Pour toutes les interventions, nous avons pris en compte les préjudices bien établis liés au tabagisme ET :</a:t>
            </a:r>
          </a:p>
          <a:p>
            <a:pPr lvl="1"/>
            <a:r>
              <a:rPr lang="fr-CA" dirty="0">
                <a:latin typeface="Arial"/>
                <a:cs typeface="Arial"/>
              </a:rPr>
              <a:t>La nécessité d’intervenir avec des solutions qui améliorent les chances d’arrêter </a:t>
            </a:r>
            <a:endParaRPr lang="fr-CA" dirty="0"/>
          </a:p>
          <a:p>
            <a:pPr lvl="1"/>
            <a:r>
              <a:rPr lang="fr-CA" dirty="0">
                <a:latin typeface="Arial"/>
                <a:cs typeface="Arial"/>
              </a:rPr>
              <a:t>Le fait que les interventions non éprouvées ou inefficaces sont des occasions manquées d’arrêter</a:t>
            </a:r>
          </a:p>
        </p:txBody>
      </p:sp>
      <p:pic>
        <p:nvPicPr>
          <p:cNvPr id="7" name="Graphic 6">
            <a:extLst>
              <a:ext uri="{FF2B5EF4-FFF2-40B4-BE49-F238E27FC236}">
                <a16:creationId xmlns:a16="http://schemas.microsoft.com/office/drawing/2014/main" id="{34B48568-AD33-0C8B-C38A-D7BAD4E5AEB3}"/>
              </a:ext>
            </a:extLst>
          </p:cNvPr>
          <p:cNvPicPr>
            <a:picLocks noChangeAspect="1"/>
          </p:cNvPicPr>
          <p:nvPr>
            <p:custDataLst>
              <p:tags r:id="rId5"/>
            </p:custDataLst>
          </p:nvPr>
        </p:nvPicPr>
        <p:blipFill>
          <a:blip r:embed="rId8">
            <a:extLst>
              <a:ext uri="{96DAC541-7B7A-43D3-8B79-37D633B846F1}">
                <asvg:svgBlip xmlns:asvg="http://schemas.microsoft.com/office/drawing/2016/SVG/main" r:embed="rId9"/>
              </a:ext>
            </a:extLst>
          </a:blip>
          <a:stretch>
            <a:fillRect/>
          </a:stretch>
        </p:blipFill>
        <p:spPr>
          <a:xfrm>
            <a:off x="7218797" y="4741802"/>
            <a:ext cx="1361618" cy="1425664"/>
          </a:xfrm>
          <a:prstGeom prst="rect">
            <a:avLst/>
          </a:prstGeom>
        </p:spPr>
      </p:pic>
    </p:spTree>
    <p:extLst>
      <p:ext uri="{BB962C8B-B14F-4D97-AF65-F5344CB8AC3E}">
        <p14:creationId xmlns:p14="http://schemas.microsoft.com/office/powerpoint/2010/main" val="230453018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A29DA-2DA9-FFAB-EB62-144334AB46D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3D110D-9D1C-49EF-E774-D4BC8F7BEA60}"/>
              </a:ext>
            </a:extLst>
          </p:cNvPr>
          <p:cNvSpPr>
            <a:spLocks noGrp="1"/>
          </p:cNvSpPr>
          <p:nvPr>
            <p:ph idx="1"/>
            <p:custDataLst>
              <p:tags r:id="rId1"/>
            </p:custDataLst>
          </p:nvPr>
        </p:nvSpPr>
        <p:spPr>
          <a:xfrm>
            <a:off x="576392" y="1713605"/>
            <a:ext cx="7906298" cy="4038600"/>
          </a:xfrm>
        </p:spPr>
        <p:txBody>
          <a:bodyPr vert="horz" lIns="91440" tIns="45720" rIns="91440" bIns="45720" rtlCol="0" anchor="t">
            <a:noAutofit/>
          </a:bodyPr>
          <a:lstStyle/>
          <a:p>
            <a:pPr marL="457200" lvl="1" indent="0">
              <a:spcBef>
                <a:spcPct val="0"/>
              </a:spcBef>
              <a:spcAft>
                <a:spcPts val="1200"/>
              </a:spcAft>
              <a:buNone/>
            </a:pPr>
            <a:endParaRPr lang="fr-CA" sz="1800"/>
          </a:p>
          <a:p>
            <a:pPr marL="0" indent="0">
              <a:spcBef>
                <a:spcPct val="0"/>
              </a:spcBef>
              <a:spcAft>
                <a:spcPts val="1200"/>
              </a:spcAft>
              <a:buNone/>
            </a:pPr>
            <a:endParaRPr lang="en-US" sz="2200" dirty="0"/>
          </a:p>
        </p:txBody>
      </p:sp>
      <p:sp>
        <p:nvSpPr>
          <p:cNvPr id="4" name="Slide Number Placeholder 3">
            <a:extLst>
              <a:ext uri="{FF2B5EF4-FFF2-40B4-BE49-F238E27FC236}">
                <a16:creationId xmlns:a16="http://schemas.microsoft.com/office/drawing/2014/main" id="{654020C9-8B92-4814-BAE1-9B4FA9003CDE}"/>
              </a:ext>
            </a:extLst>
          </p:cNvPr>
          <p:cNvSpPr>
            <a:spLocks noGrp="1"/>
          </p:cNvSpPr>
          <p:nvPr>
            <p:ph type="sldNum" sz="quarter" idx="12"/>
            <p:custDataLst>
              <p:tags r:id="rId2"/>
            </p:custDataLst>
          </p:nvPr>
        </p:nvSpPr>
        <p:spPr/>
        <p:txBody>
          <a:bodyPr/>
          <a:lstStyle/>
          <a:p>
            <a:fld id="{E3D5E142-BA66-4577-AABD-3D3B043058E5}" type="slidenum">
              <a:rPr lang="fr-CA" smtClean="0"/>
              <a:t>47</a:t>
            </a:fld>
            <a:endParaRPr lang="fr-CA" dirty="0"/>
          </a:p>
        </p:txBody>
      </p:sp>
      <p:sp>
        <p:nvSpPr>
          <p:cNvPr id="6" name="Title 1">
            <a:extLst>
              <a:ext uri="{FF2B5EF4-FFF2-40B4-BE49-F238E27FC236}">
                <a16:creationId xmlns:a16="http://schemas.microsoft.com/office/drawing/2014/main" id="{6FEBD0D0-528F-9E41-3DB5-234F57C1B77B}"/>
              </a:ext>
            </a:extLst>
          </p:cNvPr>
          <p:cNvSpPr txBox="1"/>
          <p:nvPr>
            <p:custDataLst>
              <p:tags r:id="rId3"/>
            </p:custDataLst>
          </p:nvPr>
        </p:nvSpPr>
        <p:spPr>
          <a:xfrm>
            <a:off x="457200" y="533400"/>
            <a:ext cx="8229600" cy="762000"/>
          </a:xfrm>
          <a:prstGeom prst="rect">
            <a:avLst/>
          </a:prstGeom>
        </p:spPr>
        <p:txBody>
          <a:bodyPr vert="horz" lIns="91440" tIns="45720" rIns="91440" bIns="45720" rtlCol="0" anchor="ctr">
            <a:normAutofit fontScale="92500" lnSpcReduction="10000"/>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fr-CA" sz="2600" dirty="0">
                <a:solidFill>
                  <a:schemeClr val="accent2"/>
                </a:solidFill>
                <a:latin typeface="Arial"/>
                <a:cs typeface="Arial"/>
              </a:rPr>
              <a:t>Soupeser les bénéfices et les préjudices – Interventions comportementales</a:t>
            </a:r>
          </a:p>
        </p:txBody>
      </p:sp>
      <p:sp>
        <p:nvSpPr>
          <p:cNvPr id="2" name="Content Placeholder 2">
            <a:extLst>
              <a:ext uri="{FF2B5EF4-FFF2-40B4-BE49-F238E27FC236}">
                <a16:creationId xmlns:a16="http://schemas.microsoft.com/office/drawing/2014/main" id="{F9E1B4B4-4521-D7F7-AD31-5A8C739C9762}"/>
              </a:ext>
            </a:extLst>
          </p:cNvPr>
          <p:cNvSpPr txBox="1"/>
          <p:nvPr>
            <p:custDataLst>
              <p:tags r:id="rId4"/>
            </p:custDataLst>
          </p:nvPr>
        </p:nvSpPr>
        <p:spPr>
          <a:xfrm>
            <a:off x="1252003" y="1307297"/>
            <a:ext cx="7899639" cy="4609595"/>
          </a:xfrm>
          <a:prstGeom prst="rect">
            <a:avLst/>
          </a:prstGeom>
        </p:spPr>
        <p:txBody>
          <a:bodyPr vert="horz" lIns="91440" tIns="45720" rIns="91440" bIns="45720" rtlCol="0" anchor="t">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A" sz="2000" b="1" dirty="0">
                <a:effectLst/>
                <a:latin typeface="Helvetica"/>
                <a:ea typeface="Calibri"/>
                <a:cs typeface="Arial"/>
              </a:rPr>
              <a:t>Bénéfices</a:t>
            </a:r>
            <a:endParaRPr lang="fr-CA" dirty="0">
              <a:latin typeface="Helvetica" panose="020B0604020202020204" pitchFamily="34" charset="0"/>
              <a:cs typeface="Helvetica" panose="020B0604020202020204" pitchFamily="34" charset="0"/>
            </a:endParaRPr>
          </a:p>
          <a:p>
            <a:r>
              <a:rPr lang="fr-CA" sz="1800" dirty="0">
                <a:latin typeface="Helvetica" panose="020B0604020202020204" pitchFamily="34" charset="0"/>
                <a:cs typeface="Helvetica" panose="020B0604020202020204" pitchFamily="34" charset="0"/>
              </a:rPr>
              <a:t>Recommandation d’arrêt par un prestataire de soins primaires, séances de counseling (en personne, en groupe ou par téléphone) par un conseiller qualifié en cessation tabagique, interventions par messagerie texte et outils d’auto-assistance</a:t>
            </a:r>
          </a:p>
          <a:p>
            <a:pPr lvl="1"/>
            <a:r>
              <a:rPr lang="fr-CA" dirty="0">
                <a:latin typeface="Arial"/>
                <a:ea typeface="Calibri"/>
                <a:cs typeface="Arial"/>
              </a:rPr>
              <a:t>Elles a</a:t>
            </a:r>
            <a:r>
              <a:rPr lang="fr-CA" dirty="0">
                <a:effectLst/>
                <a:latin typeface="Arial"/>
                <a:ea typeface="Calibri"/>
                <a:cs typeface="Arial"/>
              </a:rPr>
              <a:t>pportent toutes au moins un léger bénéfice pour la cessation tabagique</a:t>
            </a:r>
          </a:p>
          <a:p>
            <a:pPr lvl="1"/>
            <a:r>
              <a:rPr lang="fr-CA" dirty="0">
                <a:latin typeface="Arial"/>
                <a:ea typeface="Calibri"/>
                <a:cs typeface="Arial"/>
              </a:rPr>
              <a:t>Certitude souvent faible</a:t>
            </a:r>
          </a:p>
          <a:p>
            <a:pPr lvl="1"/>
            <a:r>
              <a:rPr lang="fr-CA" dirty="0">
                <a:latin typeface="Arial"/>
                <a:ea typeface="Calibri"/>
                <a:cs typeface="Arial"/>
              </a:rPr>
              <a:t>La cohérence des effets observés pour des interventions semblables renforce la confiance</a:t>
            </a:r>
          </a:p>
          <a:p>
            <a:pPr marL="0" indent="0">
              <a:buNone/>
            </a:pPr>
            <a:endParaRPr lang="fr-CA" sz="2000" b="1" dirty="0">
              <a:solidFill>
                <a:srgbClr val="0070C0"/>
              </a:solidFill>
              <a:latin typeface="Helvetica"/>
              <a:ea typeface="Calibri"/>
              <a:cs typeface="Arial"/>
            </a:endParaRPr>
          </a:p>
          <a:p>
            <a:pPr marL="0" indent="0">
              <a:buNone/>
            </a:pPr>
            <a:r>
              <a:rPr lang="fr-CA" sz="2000" b="1" dirty="0">
                <a:latin typeface="Arial"/>
                <a:ea typeface="Calibri"/>
                <a:cs typeface="Arial"/>
              </a:rPr>
              <a:t>Préjudices</a:t>
            </a:r>
            <a:endParaRPr lang="fr-CA" sz="2000" b="1" dirty="0">
              <a:ea typeface="Calibri"/>
            </a:endParaRPr>
          </a:p>
          <a:p>
            <a:r>
              <a:rPr lang="fr-CA" sz="1800" dirty="0">
                <a:latin typeface="Helvetica" panose="020B0604020202020204" pitchFamily="34" charset="0"/>
                <a:cs typeface="Helvetica" panose="020B0604020202020204" pitchFamily="34" charset="0"/>
              </a:rPr>
              <a:t>Recommandation d’un professionnel, séances </a:t>
            </a:r>
            <a:r>
              <a:rPr lang="fr-CA" sz="1800" dirty="0">
                <a:latin typeface="Helvetica"/>
                <a:ea typeface="Calibri"/>
                <a:cs typeface="Arial"/>
              </a:rPr>
              <a:t>de counseling (en personne, en groupe ou par téléphone), outils d’auto-assistance ou interventions en ligne</a:t>
            </a:r>
          </a:p>
          <a:p>
            <a:pPr lvl="1"/>
            <a:r>
              <a:rPr lang="fr-CA" sz="2100" dirty="0">
                <a:latin typeface="Arial"/>
                <a:ea typeface="Calibri"/>
                <a:cs typeface="Arial"/>
              </a:rPr>
              <a:t>Aucun, ou aucune donnée probante à cet effet</a:t>
            </a:r>
          </a:p>
          <a:p>
            <a:r>
              <a:rPr lang="fr-CA" sz="1800" dirty="0">
                <a:latin typeface="Helvetica"/>
                <a:ea typeface="Calibri"/>
                <a:cs typeface="Helvetica"/>
              </a:rPr>
              <a:t>Interventions sur téléphone portable (</a:t>
            </a:r>
            <a:r>
              <a:rPr lang="fr-CA" sz="1800" dirty="0">
                <a:latin typeface="Helvetica"/>
                <a:ea typeface="Calibri"/>
                <a:cs typeface="Arial"/>
              </a:rPr>
              <a:t>1 ECR)</a:t>
            </a:r>
          </a:p>
          <a:p>
            <a:pPr marL="800100" lvl="1"/>
            <a:r>
              <a:rPr lang="fr-CA" sz="2100" dirty="0">
                <a:latin typeface="Arial"/>
                <a:ea typeface="Calibri"/>
                <a:cs typeface="Arial"/>
              </a:rPr>
              <a:t>Aucune différence en ce qui concerne les accidents ou les douleurs au pouce ou aux doigts</a:t>
            </a:r>
          </a:p>
        </p:txBody>
      </p:sp>
      <p:pic>
        <p:nvPicPr>
          <p:cNvPr id="7" name="Graphic 6">
            <a:extLst>
              <a:ext uri="{FF2B5EF4-FFF2-40B4-BE49-F238E27FC236}">
                <a16:creationId xmlns:a16="http://schemas.microsoft.com/office/drawing/2014/main" id="{B6C51D0B-CEA0-D366-0B0F-5E70A8BE9740}"/>
              </a:ext>
            </a:extLst>
          </p:cNvPr>
          <p:cNvPicPr>
            <a:picLocks noChangeAspect="1"/>
          </p:cNvPicPr>
          <p:nvPr>
            <p:custDataLst>
              <p:tags r:id="rId5"/>
            </p:custDataLst>
          </p:nvPr>
        </p:nvPicPr>
        <p:blipFill>
          <a:blip r:embed="rId11">
            <a:extLst>
              <a:ext uri="{96DAC541-7B7A-43D3-8B79-37D633B846F1}">
                <asvg:svgBlip xmlns:asvg="http://schemas.microsoft.com/office/drawing/2016/SVG/main" r:embed="rId12"/>
              </a:ext>
            </a:extLst>
          </a:blip>
          <a:stretch>
            <a:fillRect/>
          </a:stretch>
        </p:blipFill>
        <p:spPr>
          <a:xfrm>
            <a:off x="483173" y="3863580"/>
            <a:ext cx="765123" cy="765123"/>
          </a:xfrm>
          <a:prstGeom prst="rect">
            <a:avLst/>
          </a:prstGeom>
        </p:spPr>
      </p:pic>
      <p:pic>
        <p:nvPicPr>
          <p:cNvPr id="9" name="Graphic 8">
            <a:extLst>
              <a:ext uri="{FF2B5EF4-FFF2-40B4-BE49-F238E27FC236}">
                <a16:creationId xmlns:a16="http://schemas.microsoft.com/office/drawing/2014/main" id="{C9747854-F513-721B-6031-6C0AD9F69867}"/>
              </a:ext>
            </a:extLst>
          </p:cNvPr>
          <p:cNvPicPr>
            <a:picLocks noChangeAspect="1"/>
          </p:cNvPicPr>
          <p:nvPr>
            <p:custDataLst>
              <p:tags r:id="rId6"/>
            </p:custDataLst>
          </p:nvPr>
        </p:nvPicPr>
        <p:blipFill>
          <a:blip r:embed="rId13">
            <a:extLst>
              <a:ext uri="{96DAC541-7B7A-43D3-8B79-37D633B846F1}">
                <asvg:svgBlip xmlns:asvg="http://schemas.microsoft.com/office/drawing/2016/SVG/main" r:embed="rId14"/>
              </a:ext>
            </a:extLst>
          </a:blip>
          <a:stretch>
            <a:fillRect/>
          </a:stretch>
        </p:blipFill>
        <p:spPr>
          <a:xfrm>
            <a:off x="483173" y="1368564"/>
            <a:ext cx="765123" cy="765123"/>
          </a:xfrm>
          <a:prstGeom prst="rect">
            <a:avLst/>
          </a:prstGeom>
        </p:spPr>
      </p:pic>
      <p:pic>
        <p:nvPicPr>
          <p:cNvPr id="11" name="Picture 10" descr="A group of people in medical uniforms&#10;&#10;AI-generated content may be incorrect.">
            <a:extLst>
              <a:ext uri="{FF2B5EF4-FFF2-40B4-BE49-F238E27FC236}">
                <a16:creationId xmlns:a16="http://schemas.microsoft.com/office/drawing/2014/main" id="{F17BB5CF-BE7D-EAD7-DD7F-B067BCE5B53A}"/>
              </a:ext>
            </a:extLst>
          </p:cNvPr>
          <p:cNvPicPr>
            <a:picLocks noChangeAspect="1"/>
          </p:cNvPicPr>
          <p:nvPr>
            <p:custDataLst>
              <p:tags r:id="rId7"/>
            </p:custDataLst>
          </p:nvPr>
        </p:nvPicPr>
        <p:blipFill>
          <a:blip r:embed="rId15" cstate="hqprint">
            <a:extLst>
              <a:ext uri="{28A0092B-C50C-407E-A947-70E740481C1C}">
                <a14:useLocalDpi xmlns:a14="http://schemas.microsoft.com/office/drawing/2010/main"/>
              </a:ext>
            </a:extLst>
          </a:blip>
          <a:srcRect/>
          <a:stretch>
            <a:fillRect/>
          </a:stretch>
        </p:blipFill>
        <p:spPr>
          <a:xfrm>
            <a:off x="6423008" y="5659024"/>
            <a:ext cx="1921284" cy="1057217"/>
          </a:xfrm>
          <a:prstGeom prst="rect">
            <a:avLst/>
          </a:prstGeom>
          <a:ln>
            <a:noFill/>
          </a:ln>
        </p:spPr>
      </p:pic>
      <p:cxnSp>
        <p:nvCxnSpPr>
          <p:cNvPr id="8" name="Straight Arrow Connector 7">
            <a:extLst>
              <a:ext uri="{FF2B5EF4-FFF2-40B4-BE49-F238E27FC236}">
                <a16:creationId xmlns:a16="http://schemas.microsoft.com/office/drawing/2014/main" id="{2A7C719E-A9E8-9DEE-CAC4-8F7884C8A506}"/>
              </a:ext>
            </a:extLst>
          </p:cNvPr>
          <p:cNvCxnSpPr/>
          <p:nvPr>
            <p:custDataLst>
              <p:tags r:id="rId8"/>
            </p:custDataLst>
          </p:nvPr>
        </p:nvCxnSpPr>
        <p:spPr>
          <a:xfrm>
            <a:off x="521837" y="3741660"/>
            <a:ext cx="8164963"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018064"/>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00329-4344-8A89-0DF0-9CE247B91B1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706D90-FCA7-8C08-6D82-8A2EAB002305}"/>
              </a:ext>
            </a:extLst>
          </p:cNvPr>
          <p:cNvSpPr>
            <a:spLocks noGrp="1"/>
          </p:cNvSpPr>
          <p:nvPr>
            <p:ph idx="1"/>
            <p:custDataLst>
              <p:tags r:id="rId1"/>
            </p:custDataLst>
          </p:nvPr>
        </p:nvSpPr>
        <p:spPr>
          <a:xfrm>
            <a:off x="576391" y="1713604"/>
            <a:ext cx="8045772" cy="4580963"/>
          </a:xfrm>
        </p:spPr>
        <p:txBody>
          <a:bodyPr vert="horz" lIns="91440" tIns="45720" rIns="91440" bIns="45720" rtlCol="0" anchor="t">
            <a:noAutofit/>
          </a:bodyPr>
          <a:lstStyle/>
          <a:p>
            <a:pPr marL="457200" lvl="1" indent="0">
              <a:spcBef>
                <a:spcPct val="0"/>
              </a:spcBef>
              <a:spcAft>
                <a:spcPts val="1200"/>
              </a:spcAft>
              <a:buNone/>
            </a:pPr>
            <a:endParaRPr lang="fr-CA" sz="1800" dirty="0"/>
          </a:p>
          <a:p>
            <a:pPr>
              <a:spcBef>
                <a:spcPct val="0"/>
              </a:spcBef>
              <a:spcAft>
                <a:spcPts val="1200"/>
              </a:spcAft>
            </a:pPr>
            <a:endParaRPr lang="en-US" sz="2200" dirty="0"/>
          </a:p>
        </p:txBody>
      </p:sp>
      <p:sp>
        <p:nvSpPr>
          <p:cNvPr id="4" name="Slide Number Placeholder 3">
            <a:extLst>
              <a:ext uri="{FF2B5EF4-FFF2-40B4-BE49-F238E27FC236}">
                <a16:creationId xmlns:a16="http://schemas.microsoft.com/office/drawing/2014/main" id="{B5D98F4E-24C1-F4D9-C3A8-7A14EB757C96}"/>
              </a:ext>
            </a:extLst>
          </p:cNvPr>
          <p:cNvSpPr>
            <a:spLocks noGrp="1"/>
          </p:cNvSpPr>
          <p:nvPr>
            <p:ph type="sldNum" sz="quarter" idx="12"/>
            <p:custDataLst>
              <p:tags r:id="rId2"/>
            </p:custDataLst>
          </p:nvPr>
        </p:nvSpPr>
        <p:spPr/>
        <p:txBody>
          <a:bodyPr/>
          <a:lstStyle/>
          <a:p>
            <a:fld id="{E3D5E142-BA66-4577-AABD-3D3B043058E5}" type="slidenum">
              <a:rPr lang="fr-CA" smtClean="0"/>
              <a:t>48</a:t>
            </a:fld>
            <a:endParaRPr lang="fr-CA" dirty="0"/>
          </a:p>
        </p:txBody>
      </p:sp>
      <p:sp>
        <p:nvSpPr>
          <p:cNvPr id="6" name="Title 1">
            <a:extLst>
              <a:ext uri="{FF2B5EF4-FFF2-40B4-BE49-F238E27FC236}">
                <a16:creationId xmlns:a16="http://schemas.microsoft.com/office/drawing/2014/main" id="{3DED8275-AB40-B875-CFA4-27D3BE9AA290}"/>
              </a:ext>
            </a:extLst>
          </p:cNvPr>
          <p:cNvSpPr txBox="1"/>
          <p:nvPr>
            <p:custDataLst>
              <p:tags r:id="rId3"/>
            </p:custDataLst>
          </p:nvPr>
        </p:nvSpPr>
        <p:spPr>
          <a:xfrm>
            <a:off x="457200" y="533400"/>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fr-CA" sz="2600" dirty="0">
                <a:solidFill>
                  <a:schemeClr val="accent2"/>
                </a:solidFill>
                <a:latin typeface="Arial"/>
                <a:cs typeface="Arial"/>
              </a:rPr>
              <a:t>Soupeser les bénéfices – Pharmacothérapie</a:t>
            </a:r>
          </a:p>
        </p:txBody>
      </p:sp>
      <p:sp>
        <p:nvSpPr>
          <p:cNvPr id="2" name="Content Placeholder 2">
            <a:extLst>
              <a:ext uri="{FF2B5EF4-FFF2-40B4-BE49-F238E27FC236}">
                <a16:creationId xmlns:a16="http://schemas.microsoft.com/office/drawing/2014/main" id="{B182BEAB-9D8D-6ECC-075A-8FD000B1D1D1}"/>
              </a:ext>
            </a:extLst>
          </p:cNvPr>
          <p:cNvSpPr txBox="1"/>
          <p:nvPr>
            <p:custDataLst>
              <p:tags r:id="rId4"/>
            </p:custDataLst>
          </p:nvPr>
        </p:nvSpPr>
        <p:spPr>
          <a:xfrm>
            <a:off x="1319336" y="1520647"/>
            <a:ext cx="6623393" cy="4760719"/>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A" sz="2000" b="1" dirty="0">
                <a:effectLst/>
                <a:latin typeface="Helvetica"/>
                <a:ea typeface="Calibri"/>
                <a:cs typeface="Arial"/>
              </a:rPr>
              <a:t>Bénéfices</a:t>
            </a:r>
          </a:p>
          <a:p>
            <a:r>
              <a:rPr lang="fr-CA" dirty="0" err="1">
                <a:latin typeface="Arial"/>
                <a:ea typeface="Calibri"/>
                <a:cs typeface="Arial"/>
              </a:rPr>
              <a:t>B</a:t>
            </a:r>
            <a:r>
              <a:rPr lang="fr-CA" dirty="0" err="1">
                <a:effectLst/>
                <a:latin typeface="Arial"/>
                <a:ea typeface="Calibri"/>
                <a:cs typeface="Arial"/>
              </a:rPr>
              <a:t>upropion</a:t>
            </a:r>
            <a:r>
              <a:rPr lang="fr-CA" dirty="0">
                <a:effectLst/>
                <a:latin typeface="Arial"/>
                <a:ea typeface="Calibri"/>
                <a:cs typeface="Arial"/>
              </a:rPr>
              <a:t>, cytisine, TRN </a:t>
            </a:r>
            <a:r>
              <a:rPr lang="fr-CA" dirty="0">
                <a:latin typeface="Arial"/>
                <a:ea typeface="Calibri"/>
                <a:cs typeface="Arial"/>
              </a:rPr>
              <a:t>et</a:t>
            </a:r>
            <a:r>
              <a:rPr lang="fr-CA" dirty="0">
                <a:effectLst/>
                <a:latin typeface="Arial"/>
                <a:ea typeface="Calibri"/>
                <a:cs typeface="Arial"/>
              </a:rPr>
              <a:t> </a:t>
            </a:r>
            <a:r>
              <a:rPr lang="fr-CA" dirty="0" err="1">
                <a:effectLst/>
                <a:latin typeface="Arial"/>
                <a:ea typeface="Calibri"/>
                <a:cs typeface="Arial"/>
              </a:rPr>
              <a:t>varénicline</a:t>
            </a:r>
            <a:endParaRPr lang="fr-CA" dirty="0">
              <a:ea typeface="Calibri"/>
            </a:endParaRPr>
          </a:p>
          <a:p>
            <a:pPr lvl="1">
              <a:lnSpc>
                <a:spcPct val="90000"/>
              </a:lnSpc>
            </a:pPr>
            <a:r>
              <a:rPr lang="fr-CA" sz="1800" dirty="0">
                <a:latin typeface="Arial"/>
                <a:ea typeface="Calibri"/>
                <a:cs typeface="Arial"/>
              </a:rPr>
              <a:t>Augmentation faible à importante du taux de cessation tabagique</a:t>
            </a:r>
          </a:p>
          <a:p>
            <a:pPr marL="400050"/>
            <a:r>
              <a:rPr lang="fr-CA" dirty="0">
                <a:latin typeface="Arial"/>
                <a:ea typeface="Calibri"/>
                <a:cs typeface="Arial"/>
              </a:rPr>
              <a:t>La combinaison de la pharmacothérapie et d’interventions comportementales s’est également avérée efficace</a:t>
            </a:r>
            <a:endParaRPr lang="fr-CA" dirty="0">
              <a:ea typeface="Calibri"/>
            </a:endParaRPr>
          </a:p>
          <a:p>
            <a:pPr lvl="1">
              <a:buFont typeface="Wingdings" panose="020B0604020202020204" pitchFamily="34" charset="0"/>
              <a:buChar char="Ø"/>
            </a:pPr>
            <a:endParaRPr lang="fr-CA" dirty="0">
              <a:latin typeface="Arial"/>
              <a:ea typeface="Calibri"/>
              <a:cs typeface="Arial"/>
            </a:endParaRPr>
          </a:p>
          <a:p>
            <a:r>
              <a:rPr lang="fr-CA" sz="2000" dirty="0">
                <a:effectLst/>
                <a:latin typeface="Arial"/>
                <a:ea typeface="Calibri"/>
                <a:cs typeface="Arial"/>
              </a:rPr>
              <a:t>Millepertuis</a:t>
            </a:r>
            <a:endParaRPr lang="fr-CA" sz="2000" dirty="0">
              <a:latin typeface="Arial"/>
              <a:ea typeface="Calibri"/>
              <a:cs typeface="Arial"/>
            </a:endParaRPr>
          </a:p>
          <a:p>
            <a:pPr marL="800100" lvl="1"/>
            <a:r>
              <a:rPr lang="fr-CA" sz="1800" dirty="0">
                <a:latin typeface="Arial"/>
                <a:ea typeface="Calibri"/>
                <a:cs typeface="Arial"/>
              </a:rPr>
              <a:t>Faible diminution du taux de cessation tabagique (données très imprécises)</a:t>
            </a:r>
          </a:p>
          <a:p>
            <a:r>
              <a:rPr lang="fr-CA" sz="2000" dirty="0">
                <a:effectLst/>
                <a:latin typeface="Arial"/>
                <a:ea typeface="Calibri"/>
                <a:cs typeface="Arial"/>
              </a:rPr>
              <a:t>S-</a:t>
            </a:r>
            <a:r>
              <a:rPr lang="fr-CA" sz="2000" dirty="0">
                <a:latin typeface="Arial"/>
                <a:ea typeface="Calibri"/>
                <a:cs typeface="Arial"/>
              </a:rPr>
              <a:t>a</a:t>
            </a:r>
            <a:r>
              <a:rPr lang="fr-CA" sz="2000" dirty="0">
                <a:effectLst/>
                <a:latin typeface="Arial"/>
                <a:ea typeface="Calibri"/>
                <a:cs typeface="Arial"/>
              </a:rPr>
              <a:t>dénosyl-L-méthionine </a:t>
            </a:r>
            <a:endParaRPr lang="fr-CA" sz="2000" dirty="0">
              <a:latin typeface="Arial"/>
              <a:ea typeface="Calibri"/>
              <a:cs typeface="Arial"/>
            </a:endParaRPr>
          </a:p>
          <a:p>
            <a:pPr marL="800100" lvl="1"/>
            <a:r>
              <a:rPr lang="fr-FR" sz="1800" dirty="0">
                <a:latin typeface="Arial"/>
                <a:cs typeface="Arial"/>
              </a:rPr>
              <a:t>Impact très incertain sur la </a:t>
            </a:r>
            <a:r>
              <a:rPr lang="fr-CA" sz="1800" dirty="0">
                <a:latin typeface="Arial"/>
                <a:cs typeface="Arial"/>
              </a:rPr>
              <a:t>cessation tabagique</a:t>
            </a:r>
            <a:endParaRPr lang="fr-CA" sz="1800" dirty="0">
              <a:latin typeface="Arial"/>
              <a:ea typeface="Calibri"/>
              <a:cs typeface="Arial"/>
            </a:endParaRPr>
          </a:p>
        </p:txBody>
      </p:sp>
      <p:pic>
        <p:nvPicPr>
          <p:cNvPr id="7" name="Graphic 6">
            <a:extLst>
              <a:ext uri="{FF2B5EF4-FFF2-40B4-BE49-F238E27FC236}">
                <a16:creationId xmlns:a16="http://schemas.microsoft.com/office/drawing/2014/main" id="{41EC2761-EE80-7943-383D-654EF421F370}"/>
              </a:ext>
            </a:extLst>
          </p:cNvPr>
          <p:cNvPicPr>
            <a:picLocks noChangeAspect="1"/>
          </p:cNvPicPr>
          <p:nvPr>
            <p:custDataLst>
              <p:tags r:id="rId5"/>
            </p:custDataLst>
          </p:nvPr>
        </p:nvPicPr>
        <p:blipFill>
          <a:blip r:embed="rId11">
            <a:extLst>
              <a:ext uri="{96DAC541-7B7A-43D3-8B79-37D633B846F1}">
                <asvg:svgBlip xmlns:asvg="http://schemas.microsoft.com/office/drawing/2016/SVG/main" r:embed="rId12"/>
              </a:ext>
            </a:extLst>
          </a:blip>
          <a:stretch>
            <a:fillRect/>
          </a:stretch>
        </p:blipFill>
        <p:spPr>
          <a:xfrm>
            <a:off x="460761" y="1406666"/>
            <a:ext cx="765123" cy="765123"/>
          </a:xfrm>
          <a:prstGeom prst="rect">
            <a:avLst/>
          </a:prstGeom>
        </p:spPr>
      </p:pic>
      <p:pic>
        <p:nvPicPr>
          <p:cNvPr id="8" name="Picture 7" descr="A blue and white pills and a jar&#10;&#10;AI-generated content may be incorrect.">
            <a:extLst>
              <a:ext uri="{FF2B5EF4-FFF2-40B4-BE49-F238E27FC236}">
                <a16:creationId xmlns:a16="http://schemas.microsoft.com/office/drawing/2014/main" id="{47697E50-B6DB-C469-D1E0-69C100D2553F}"/>
              </a:ext>
            </a:extLst>
          </p:cNvPr>
          <p:cNvPicPr>
            <a:picLocks noChangeAspect="1"/>
          </p:cNvPicPr>
          <p:nvPr>
            <p:custDataLst>
              <p:tags r:id="rId6"/>
            </p:custDataLst>
          </p:nvPr>
        </p:nvPicPr>
        <p:blipFill>
          <a:blip r:embed="rId13"/>
          <a:stretch>
            <a:fillRect/>
          </a:stretch>
        </p:blipFill>
        <p:spPr>
          <a:xfrm>
            <a:off x="7731180" y="4712965"/>
            <a:ext cx="1368751" cy="1454832"/>
          </a:xfrm>
          <a:prstGeom prst="rect">
            <a:avLst/>
          </a:prstGeom>
        </p:spPr>
      </p:pic>
      <p:pic>
        <p:nvPicPr>
          <p:cNvPr id="9" name="Graphic 8">
            <a:extLst>
              <a:ext uri="{FF2B5EF4-FFF2-40B4-BE49-F238E27FC236}">
                <a16:creationId xmlns:a16="http://schemas.microsoft.com/office/drawing/2014/main" id="{D201E589-A344-C23C-BB13-AF2A4AF79348}"/>
              </a:ext>
            </a:extLst>
          </p:cNvPr>
          <p:cNvPicPr>
            <a:picLocks noChangeAspect="1"/>
          </p:cNvPicPr>
          <p:nvPr>
            <p:custDataLst>
              <p:tags r:id="rId7"/>
            </p:custDataLst>
          </p:nvPr>
        </p:nvPicPr>
        <p:blipFill>
          <a:blip r:embed="rId14">
            <a:extLst>
              <a:ext uri="{96DAC541-7B7A-43D3-8B79-37D633B846F1}">
                <asvg:svgBlip xmlns:asvg="http://schemas.microsoft.com/office/drawing/2016/SVG/main" r:embed="rId15"/>
              </a:ext>
            </a:extLst>
          </a:blip>
          <a:stretch>
            <a:fillRect/>
          </a:stretch>
        </p:blipFill>
        <p:spPr>
          <a:xfrm>
            <a:off x="460761" y="4279249"/>
            <a:ext cx="765123" cy="765123"/>
          </a:xfrm>
          <a:prstGeom prst="rect">
            <a:avLst/>
          </a:prstGeom>
        </p:spPr>
      </p:pic>
      <p:cxnSp>
        <p:nvCxnSpPr>
          <p:cNvPr id="10" name="Straight Arrow Connector 9">
            <a:extLst>
              <a:ext uri="{FF2B5EF4-FFF2-40B4-BE49-F238E27FC236}">
                <a16:creationId xmlns:a16="http://schemas.microsoft.com/office/drawing/2014/main" id="{6A35FA4F-3037-51DF-2996-FDAAE53BE0A9}"/>
              </a:ext>
            </a:extLst>
          </p:cNvPr>
          <p:cNvCxnSpPr/>
          <p:nvPr>
            <p:custDataLst>
              <p:tags r:id="rId8"/>
            </p:custDataLst>
          </p:nvPr>
        </p:nvCxnSpPr>
        <p:spPr>
          <a:xfrm>
            <a:off x="521837" y="4024150"/>
            <a:ext cx="8164963"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0170134"/>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0118F-3D4D-ABCD-7850-30860334C14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B83CAC-1302-5C3E-DA62-D48CD3ED7F6B}"/>
              </a:ext>
            </a:extLst>
          </p:cNvPr>
          <p:cNvSpPr>
            <a:spLocks noGrp="1"/>
          </p:cNvSpPr>
          <p:nvPr>
            <p:ph idx="1"/>
            <p:custDataLst>
              <p:tags r:id="rId1"/>
            </p:custDataLst>
          </p:nvPr>
        </p:nvSpPr>
        <p:spPr>
          <a:xfrm>
            <a:off x="576392" y="1713604"/>
            <a:ext cx="7906298" cy="4580963"/>
          </a:xfrm>
        </p:spPr>
        <p:txBody>
          <a:bodyPr vert="horz" lIns="91440" tIns="45720" rIns="91440" bIns="45720" rtlCol="0" anchor="t">
            <a:noAutofit/>
          </a:bodyPr>
          <a:lstStyle/>
          <a:p>
            <a:pPr marL="457200" lvl="1" indent="0">
              <a:spcBef>
                <a:spcPct val="0"/>
              </a:spcBef>
              <a:spcAft>
                <a:spcPts val="1200"/>
              </a:spcAft>
              <a:buNone/>
            </a:pPr>
            <a:endParaRPr lang="fr-CA" sz="1800" dirty="0"/>
          </a:p>
          <a:p>
            <a:pPr>
              <a:spcBef>
                <a:spcPct val="0"/>
              </a:spcBef>
              <a:spcAft>
                <a:spcPts val="1200"/>
              </a:spcAft>
            </a:pPr>
            <a:endParaRPr lang="en-US" sz="2200" dirty="0"/>
          </a:p>
        </p:txBody>
      </p:sp>
      <p:sp>
        <p:nvSpPr>
          <p:cNvPr id="4" name="Slide Number Placeholder 3">
            <a:extLst>
              <a:ext uri="{FF2B5EF4-FFF2-40B4-BE49-F238E27FC236}">
                <a16:creationId xmlns:a16="http://schemas.microsoft.com/office/drawing/2014/main" id="{522481C0-C2FE-65F8-FD13-BAF3FC5A08D3}"/>
              </a:ext>
            </a:extLst>
          </p:cNvPr>
          <p:cNvSpPr>
            <a:spLocks noGrp="1"/>
          </p:cNvSpPr>
          <p:nvPr>
            <p:ph type="sldNum" sz="quarter" idx="12"/>
            <p:custDataLst>
              <p:tags r:id="rId2"/>
            </p:custDataLst>
          </p:nvPr>
        </p:nvSpPr>
        <p:spPr/>
        <p:txBody>
          <a:bodyPr/>
          <a:lstStyle/>
          <a:p>
            <a:fld id="{E3D5E142-BA66-4577-AABD-3D3B043058E5}" type="slidenum">
              <a:rPr lang="fr-CA" smtClean="0"/>
              <a:t>49</a:t>
            </a:fld>
            <a:endParaRPr lang="fr-CA" dirty="0"/>
          </a:p>
        </p:txBody>
      </p:sp>
      <p:sp>
        <p:nvSpPr>
          <p:cNvPr id="6" name="Title 1">
            <a:extLst>
              <a:ext uri="{FF2B5EF4-FFF2-40B4-BE49-F238E27FC236}">
                <a16:creationId xmlns:a16="http://schemas.microsoft.com/office/drawing/2014/main" id="{B5CE616A-CAAB-B5D9-6886-F9C8B6505551}"/>
              </a:ext>
            </a:extLst>
          </p:cNvPr>
          <p:cNvSpPr txBox="1"/>
          <p:nvPr>
            <p:custDataLst>
              <p:tags r:id="rId3"/>
            </p:custDataLst>
          </p:nvPr>
        </p:nvSpPr>
        <p:spPr>
          <a:xfrm>
            <a:off x="457200" y="533400"/>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fr-CA" sz="2600" dirty="0">
                <a:solidFill>
                  <a:schemeClr val="accent2"/>
                </a:solidFill>
                <a:latin typeface="Arial"/>
                <a:cs typeface="Arial"/>
              </a:rPr>
              <a:t>Soupeser les préjudices – Pharmacothérapie</a:t>
            </a:r>
          </a:p>
        </p:txBody>
      </p:sp>
      <p:sp>
        <p:nvSpPr>
          <p:cNvPr id="2" name="Content Placeholder 2">
            <a:extLst>
              <a:ext uri="{FF2B5EF4-FFF2-40B4-BE49-F238E27FC236}">
                <a16:creationId xmlns:a16="http://schemas.microsoft.com/office/drawing/2014/main" id="{122FB66E-8C3C-6141-74B2-A40DF0110376}"/>
              </a:ext>
            </a:extLst>
          </p:cNvPr>
          <p:cNvSpPr txBox="1"/>
          <p:nvPr>
            <p:custDataLst>
              <p:tags r:id="rId4"/>
            </p:custDataLst>
          </p:nvPr>
        </p:nvSpPr>
        <p:spPr>
          <a:xfrm>
            <a:off x="829580" y="1143919"/>
            <a:ext cx="9628094" cy="379609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1400"/>
              </a:spcBef>
              <a:buNone/>
            </a:pPr>
            <a:r>
              <a:rPr lang="fr-CA" b="1" dirty="0">
                <a:latin typeface="Arial"/>
                <a:ea typeface="Calibri"/>
                <a:cs typeface="Arial"/>
              </a:rPr>
              <a:t>Préjudices pertinents : légère augmentation des effets indésirables</a:t>
            </a:r>
            <a:endParaRPr lang="fr-CA" dirty="0"/>
          </a:p>
          <a:p>
            <a:pPr>
              <a:lnSpc>
                <a:spcPct val="150000"/>
              </a:lnSpc>
              <a:spcBef>
                <a:spcPts val="600"/>
              </a:spcBef>
            </a:pPr>
            <a:r>
              <a:rPr lang="fr-CA" sz="2000" b="1" dirty="0" err="1">
                <a:latin typeface="Arial"/>
                <a:ea typeface="Calibri"/>
                <a:cs typeface="Arial"/>
              </a:rPr>
              <a:t>Bupropion</a:t>
            </a:r>
            <a:r>
              <a:rPr lang="fr-CA" sz="2000" b="1" dirty="0">
                <a:latin typeface="Arial"/>
                <a:ea typeface="Calibri"/>
                <a:cs typeface="Arial"/>
              </a:rPr>
              <a:t> </a:t>
            </a:r>
            <a:r>
              <a:rPr lang="fr-CA" sz="2000" dirty="0">
                <a:latin typeface="Arial"/>
                <a:ea typeface="Calibri"/>
                <a:cs typeface="Arial"/>
              </a:rPr>
              <a:t>: anxiété, insomnie</a:t>
            </a:r>
          </a:p>
          <a:p>
            <a:pPr>
              <a:lnSpc>
                <a:spcPct val="150000"/>
              </a:lnSpc>
              <a:spcBef>
                <a:spcPts val="600"/>
              </a:spcBef>
            </a:pPr>
            <a:r>
              <a:rPr lang="fr-CA" sz="2000" b="1" dirty="0">
                <a:latin typeface="Arial"/>
                <a:ea typeface="Calibri"/>
                <a:cs typeface="Arial"/>
              </a:rPr>
              <a:t>Cytisine </a:t>
            </a:r>
            <a:r>
              <a:rPr lang="fr-CA" sz="2000" dirty="0">
                <a:latin typeface="Arial"/>
                <a:ea typeface="Calibri"/>
                <a:cs typeface="Arial"/>
              </a:rPr>
              <a:t>: nausées, sécheresse de la bouche, troubles du sommeil</a:t>
            </a:r>
          </a:p>
          <a:p>
            <a:pPr>
              <a:lnSpc>
                <a:spcPct val="150000"/>
              </a:lnSpc>
              <a:spcBef>
                <a:spcPts val="600"/>
              </a:spcBef>
            </a:pPr>
            <a:r>
              <a:rPr lang="fr-CA" sz="2000" b="1" dirty="0">
                <a:latin typeface="Arial"/>
                <a:ea typeface="Calibri"/>
                <a:cs typeface="Arial"/>
              </a:rPr>
              <a:t>TRN </a:t>
            </a:r>
            <a:r>
              <a:rPr lang="fr-CA" sz="2000" dirty="0">
                <a:latin typeface="Arial"/>
                <a:ea typeface="Calibri"/>
                <a:cs typeface="Arial"/>
              </a:rPr>
              <a:t>: palpitations, douleurs thoraciques</a:t>
            </a:r>
          </a:p>
          <a:p>
            <a:pPr>
              <a:lnSpc>
                <a:spcPct val="150000"/>
              </a:lnSpc>
              <a:spcBef>
                <a:spcPts val="600"/>
              </a:spcBef>
            </a:pPr>
            <a:r>
              <a:rPr lang="fr-CA" sz="2000" b="1" dirty="0" err="1">
                <a:latin typeface="Arial"/>
                <a:ea typeface="Calibri"/>
                <a:cs typeface="Arial"/>
              </a:rPr>
              <a:t>Varénicline</a:t>
            </a:r>
            <a:r>
              <a:rPr lang="fr-CA" sz="2000" dirty="0">
                <a:latin typeface="Arial"/>
                <a:ea typeface="Calibri"/>
                <a:cs typeface="Arial"/>
              </a:rPr>
              <a:t> : nausée, insomnie, rêves anormaux, céphalée</a:t>
            </a:r>
            <a:endParaRPr lang="fr-CA" sz="2000" dirty="0">
              <a:ea typeface="Calibri"/>
            </a:endParaRPr>
          </a:p>
          <a:p>
            <a:pPr lvl="1">
              <a:lnSpc>
                <a:spcPct val="150000"/>
              </a:lnSpc>
              <a:spcBef>
                <a:spcPts val="600"/>
              </a:spcBef>
              <a:buFont typeface="Courier New" panose="020B0604020202020204" pitchFamily="34" charset="0"/>
              <a:buChar char="o"/>
            </a:pPr>
            <a:r>
              <a:rPr lang="fr-CA" dirty="0">
                <a:latin typeface="Arial"/>
                <a:ea typeface="Calibri"/>
                <a:cs typeface="Arial"/>
              </a:rPr>
              <a:t>Effets indésirables graves (la plupart non reliés au traitement)</a:t>
            </a:r>
          </a:p>
        </p:txBody>
      </p:sp>
      <p:pic>
        <p:nvPicPr>
          <p:cNvPr id="7" name="Graphic 6">
            <a:extLst>
              <a:ext uri="{FF2B5EF4-FFF2-40B4-BE49-F238E27FC236}">
                <a16:creationId xmlns:a16="http://schemas.microsoft.com/office/drawing/2014/main" id="{980D281E-231A-99FE-442A-10DEC15E015C}"/>
              </a:ext>
            </a:extLst>
          </p:cNvPr>
          <p:cNvPicPr>
            <a:picLocks noChangeAspect="1"/>
          </p:cNvPicPr>
          <p:nvPr>
            <p:custDataLst>
              <p:tags r:id="rId5"/>
            </p:custDataLst>
          </p:nvPr>
        </p:nvPicPr>
        <p:blipFill>
          <a:blip r:embed="rId10">
            <a:extLst>
              <a:ext uri="{96DAC541-7B7A-43D3-8B79-37D633B846F1}">
                <asvg:svgBlip xmlns:asvg="http://schemas.microsoft.com/office/drawing/2016/SVG/main" r:embed="rId11"/>
              </a:ext>
            </a:extLst>
          </a:blip>
          <a:stretch>
            <a:fillRect/>
          </a:stretch>
        </p:blipFill>
        <p:spPr>
          <a:xfrm>
            <a:off x="64457" y="1404552"/>
            <a:ext cx="765123" cy="765123"/>
          </a:xfrm>
          <a:prstGeom prst="rect">
            <a:avLst/>
          </a:prstGeom>
        </p:spPr>
      </p:pic>
      <p:cxnSp>
        <p:nvCxnSpPr>
          <p:cNvPr id="12" name="Straight Arrow Connector 11">
            <a:extLst>
              <a:ext uri="{FF2B5EF4-FFF2-40B4-BE49-F238E27FC236}">
                <a16:creationId xmlns:a16="http://schemas.microsoft.com/office/drawing/2014/main" id="{25DEDC12-1FD6-22CD-A692-5E9716CADDA6}"/>
              </a:ext>
            </a:extLst>
          </p:cNvPr>
          <p:cNvCxnSpPr/>
          <p:nvPr>
            <p:custDataLst>
              <p:tags r:id="rId6"/>
            </p:custDataLst>
          </p:nvPr>
        </p:nvCxnSpPr>
        <p:spPr>
          <a:xfrm>
            <a:off x="536931" y="4938089"/>
            <a:ext cx="8070136" cy="3851"/>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DC143B2-1009-9F1F-D5F7-83188BA535DB}"/>
              </a:ext>
            </a:extLst>
          </p:cNvPr>
          <p:cNvSpPr txBox="1"/>
          <p:nvPr>
            <p:custDataLst>
              <p:tags r:id="rId7"/>
            </p:custDataLst>
          </p:nvPr>
        </p:nvSpPr>
        <p:spPr>
          <a:xfrm>
            <a:off x="530379" y="4988588"/>
            <a:ext cx="8080127" cy="1200329"/>
          </a:xfrm>
          <a:prstGeom prst="rect">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CA" sz="2400" dirty="0">
                <a:latin typeface="Arial"/>
                <a:cs typeface="Arial"/>
              </a:rPr>
              <a:t>Conclusion : le Groupe d’étude canadien a estimé que la légère augmentation des préjudices était clairement compensée par les bénéfices de la cessation tabagique.</a:t>
            </a:r>
          </a:p>
        </p:txBody>
      </p:sp>
    </p:spTree>
    <p:extLst>
      <p:ext uri="{BB962C8B-B14F-4D97-AF65-F5344CB8AC3E}">
        <p14:creationId xmlns:p14="http://schemas.microsoft.com/office/powerpoint/2010/main" val="369499405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A4428E-76EA-8479-FF48-1F5A8AFFB751}"/>
              </a:ext>
            </a:extLst>
          </p:cNvPr>
          <p:cNvSpPr>
            <a:spLocks noGrp="1"/>
          </p:cNvSpPr>
          <p:nvPr>
            <p:ph type="title"/>
            <p:custDataLst>
              <p:tags r:id="rId1"/>
            </p:custDataLst>
          </p:nvPr>
        </p:nvSpPr>
        <p:spPr>
          <a:noFill/>
        </p:spPr>
        <p:txBody>
          <a:bodyPr>
            <a:normAutofit/>
          </a:bodyPr>
          <a:lstStyle/>
          <a:p>
            <a:r>
              <a:rPr lang="fr-CA" sz="3200" dirty="0">
                <a:solidFill>
                  <a:srgbClr val="0070C0"/>
                </a:solidFill>
              </a:rPr>
              <a:t>Plan de la présentation</a:t>
            </a:r>
          </a:p>
        </p:txBody>
      </p:sp>
      <p:sp>
        <p:nvSpPr>
          <p:cNvPr id="3" name="Espace réservé du contenu 2">
            <a:extLst>
              <a:ext uri="{FF2B5EF4-FFF2-40B4-BE49-F238E27FC236}">
                <a16:creationId xmlns:a16="http://schemas.microsoft.com/office/drawing/2014/main" id="{D350ADDF-713C-30E2-C6FB-B33C24E1546F}"/>
              </a:ext>
            </a:extLst>
          </p:cNvPr>
          <p:cNvSpPr>
            <a:spLocks noGrp="1"/>
          </p:cNvSpPr>
          <p:nvPr>
            <p:ph idx="1"/>
            <p:custDataLst>
              <p:tags r:id="rId2"/>
            </p:custDataLst>
          </p:nvPr>
        </p:nvSpPr>
        <p:spPr/>
        <p:txBody>
          <a:bodyPr/>
          <a:lstStyle/>
          <a:p>
            <a:r>
              <a:rPr lang="fr-CA" dirty="0"/>
              <a:t>Qui a travaillé sur les recommandations?</a:t>
            </a:r>
          </a:p>
          <a:p>
            <a:r>
              <a:rPr lang="fr-CA" dirty="0"/>
              <a:t>Quelles étaient nos questions?</a:t>
            </a:r>
          </a:p>
          <a:p>
            <a:r>
              <a:rPr lang="fr-CA" dirty="0"/>
              <a:t>Comment y avons-nous répondu?</a:t>
            </a:r>
          </a:p>
          <a:p>
            <a:endParaRPr lang="fr-CA" dirty="0"/>
          </a:p>
          <a:p>
            <a:r>
              <a:rPr lang="fr-CA" dirty="0"/>
              <a:t>Les recommandations et leurs justifications</a:t>
            </a:r>
          </a:p>
          <a:p>
            <a:r>
              <a:rPr lang="fr-CA" dirty="0"/>
              <a:t>Outils pour les recommandations</a:t>
            </a:r>
          </a:p>
        </p:txBody>
      </p:sp>
      <p:sp>
        <p:nvSpPr>
          <p:cNvPr id="4" name="Espace réservé du numéro de diapositive 3">
            <a:extLst>
              <a:ext uri="{FF2B5EF4-FFF2-40B4-BE49-F238E27FC236}">
                <a16:creationId xmlns:a16="http://schemas.microsoft.com/office/drawing/2014/main" id="{32079F7A-CDA9-2BC3-8C90-D7599D455E48}"/>
              </a:ext>
            </a:extLst>
          </p:cNvPr>
          <p:cNvSpPr>
            <a:spLocks noGrp="1"/>
          </p:cNvSpPr>
          <p:nvPr>
            <p:ph type="sldNum" sz="quarter" idx="12"/>
            <p:custDataLst>
              <p:tags r:id="rId3"/>
            </p:custDataLst>
          </p:nvPr>
        </p:nvSpPr>
        <p:spPr/>
        <p:txBody>
          <a:bodyPr/>
          <a:lstStyle/>
          <a:p>
            <a:fld id="{E3D5E142-BA66-4577-AABD-3D3B043058E5}" type="slidenum">
              <a:rPr lang="fr-CA" smtClean="0"/>
              <a:t>5</a:t>
            </a:fld>
            <a:endParaRPr lang="fr-CA" dirty="0"/>
          </a:p>
        </p:txBody>
      </p:sp>
      <p:pic>
        <p:nvPicPr>
          <p:cNvPr id="12290" name="Picture 2" descr="February 5, 2015 – Hosk's Dynamic Blog">
            <a:extLst>
              <a:ext uri="{FF2B5EF4-FFF2-40B4-BE49-F238E27FC236}">
                <a16:creationId xmlns:a16="http://schemas.microsoft.com/office/drawing/2014/main" id="{C5A8D282-5B27-EE88-581E-995C8241BDA5}"/>
              </a:ext>
            </a:extLst>
          </p:cNvPr>
          <p:cNvPicPr>
            <a:picLocks noChangeAspect="1" noChangeArrowheads="1"/>
          </p:cNvPicPr>
          <p:nvPr>
            <p:custDataLst>
              <p:tags r:id="rId4"/>
            </p:custDataLst>
          </p:nvPr>
        </p:nvPicPr>
        <p:blipFill>
          <a:blip r:embed="rId7">
            <a:extLst>
              <a:ext uri="{28A0092B-C50C-407E-A947-70E740481C1C}">
                <a14:useLocalDpi xmlns:a14="http://schemas.microsoft.com/office/drawing/2010/main"/>
              </a:ext>
            </a:extLst>
          </a:blip>
          <a:stretch>
            <a:fillRect/>
          </a:stretch>
        </p:blipFill>
        <p:spPr bwMode="auto">
          <a:xfrm>
            <a:off x="5830593" y="3925099"/>
            <a:ext cx="2071255" cy="207125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473139"/>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D845B-16FE-AAAA-84CC-3403A14EA72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319243-A16C-FACB-384D-BBF513818CC3}"/>
              </a:ext>
            </a:extLst>
          </p:cNvPr>
          <p:cNvSpPr>
            <a:spLocks noGrp="1"/>
          </p:cNvSpPr>
          <p:nvPr>
            <p:ph idx="1"/>
            <p:custDataLst>
              <p:tags r:id="rId1"/>
            </p:custDataLst>
          </p:nvPr>
        </p:nvSpPr>
        <p:spPr>
          <a:xfrm>
            <a:off x="576392" y="1713605"/>
            <a:ext cx="7906298" cy="4038600"/>
          </a:xfrm>
        </p:spPr>
        <p:txBody>
          <a:bodyPr vert="horz" lIns="91440" tIns="45720" rIns="91440" bIns="45720" rtlCol="0" anchor="t">
            <a:noAutofit/>
          </a:bodyPr>
          <a:lstStyle/>
          <a:p>
            <a:pPr marL="457200" lvl="1" indent="0">
              <a:spcBef>
                <a:spcPct val="0"/>
              </a:spcBef>
              <a:spcAft>
                <a:spcPts val="1200"/>
              </a:spcAft>
              <a:buNone/>
            </a:pPr>
            <a:endParaRPr lang="fr-CA" sz="1800"/>
          </a:p>
          <a:p>
            <a:pPr>
              <a:spcBef>
                <a:spcPct val="0"/>
              </a:spcBef>
              <a:spcAft>
                <a:spcPts val="1200"/>
              </a:spcAft>
            </a:pPr>
            <a:endParaRPr lang="en-US" sz="2200" dirty="0"/>
          </a:p>
        </p:txBody>
      </p:sp>
      <p:sp>
        <p:nvSpPr>
          <p:cNvPr id="4" name="Slide Number Placeholder 3">
            <a:extLst>
              <a:ext uri="{FF2B5EF4-FFF2-40B4-BE49-F238E27FC236}">
                <a16:creationId xmlns:a16="http://schemas.microsoft.com/office/drawing/2014/main" id="{EE9BA55E-D6D7-4772-63E7-623E1BC950F5}"/>
              </a:ext>
            </a:extLst>
          </p:cNvPr>
          <p:cNvSpPr>
            <a:spLocks noGrp="1"/>
          </p:cNvSpPr>
          <p:nvPr>
            <p:ph type="sldNum" sz="quarter" idx="12"/>
            <p:custDataLst>
              <p:tags r:id="rId2"/>
            </p:custDataLst>
          </p:nvPr>
        </p:nvSpPr>
        <p:spPr/>
        <p:txBody>
          <a:bodyPr/>
          <a:lstStyle/>
          <a:p>
            <a:fld id="{E3D5E142-BA66-4577-AABD-3D3B043058E5}" type="slidenum">
              <a:rPr lang="fr-CA" smtClean="0"/>
              <a:t>50</a:t>
            </a:fld>
            <a:endParaRPr lang="fr-CA" dirty="0"/>
          </a:p>
        </p:txBody>
      </p:sp>
      <p:sp>
        <p:nvSpPr>
          <p:cNvPr id="6" name="Title 1">
            <a:extLst>
              <a:ext uri="{FF2B5EF4-FFF2-40B4-BE49-F238E27FC236}">
                <a16:creationId xmlns:a16="http://schemas.microsoft.com/office/drawing/2014/main" id="{647A8605-9369-C924-1804-0DE5683451B6}"/>
              </a:ext>
            </a:extLst>
          </p:cNvPr>
          <p:cNvSpPr txBox="1"/>
          <p:nvPr>
            <p:custDataLst>
              <p:tags r:id="rId3"/>
            </p:custDataLst>
          </p:nvPr>
        </p:nvSpPr>
        <p:spPr>
          <a:xfrm>
            <a:off x="457200" y="533400"/>
            <a:ext cx="8229600" cy="762000"/>
          </a:xfrm>
          <a:prstGeom prst="rect">
            <a:avLst/>
          </a:prstGeom>
        </p:spPr>
        <p:txBody>
          <a:bodyPr vert="horz" lIns="91440" tIns="45720" rIns="91440" bIns="45720" rtlCol="0" anchor="ctr">
            <a:normAutofit fontScale="92500" lnSpcReduction="10000"/>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fr-CA" sz="2600" dirty="0">
                <a:solidFill>
                  <a:schemeClr val="accent2"/>
                </a:solidFill>
                <a:latin typeface="Arial"/>
                <a:cs typeface="Arial"/>
              </a:rPr>
              <a:t>Soupeser les bénéfices et les préjudices – Autres traitements</a:t>
            </a:r>
          </a:p>
        </p:txBody>
      </p:sp>
      <p:sp>
        <p:nvSpPr>
          <p:cNvPr id="2" name="Content Placeholder 2">
            <a:extLst>
              <a:ext uri="{FF2B5EF4-FFF2-40B4-BE49-F238E27FC236}">
                <a16:creationId xmlns:a16="http://schemas.microsoft.com/office/drawing/2014/main" id="{3EE65201-963B-0ACB-7FE4-A579334A8240}"/>
              </a:ext>
            </a:extLst>
          </p:cNvPr>
          <p:cNvSpPr txBox="1"/>
          <p:nvPr>
            <p:custDataLst>
              <p:tags r:id="rId4"/>
            </p:custDataLst>
          </p:nvPr>
        </p:nvSpPr>
        <p:spPr>
          <a:xfrm>
            <a:off x="1344973" y="1713605"/>
            <a:ext cx="7352073" cy="4568146"/>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A" sz="2000" b="1" dirty="0">
                <a:effectLst/>
                <a:latin typeface="Helvetica"/>
                <a:ea typeface="Calibri"/>
                <a:cs typeface="Arial"/>
              </a:rPr>
              <a:t>Bénéfices</a:t>
            </a:r>
          </a:p>
          <a:p>
            <a:r>
              <a:rPr lang="fr-CA" sz="2000" dirty="0">
                <a:latin typeface="Helvetica"/>
                <a:ea typeface="Calibri"/>
                <a:cs typeface="Helvetica"/>
              </a:rPr>
              <a:t>Les données probantes indiquent que l’acupuncture n’occasionnerait aucun bénéfice.</a:t>
            </a:r>
          </a:p>
          <a:p>
            <a:r>
              <a:rPr lang="fr-CA" sz="2000" dirty="0">
                <a:latin typeface="Helvetica"/>
                <a:ea typeface="Calibri"/>
                <a:cs typeface="Arial"/>
              </a:rPr>
              <a:t>Les bénéfices associés à l’hypnothérapie, à </a:t>
            </a:r>
            <a:r>
              <a:rPr lang="fr-CA" sz="2000" dirty="0">
                <a:latin typeface="Helvetica" panose="020B0604020202020204" pitchFamily="34" charset="0"/>
                <a:cs typeface="Helvetica" panose="020B0604020202020204" pitchFamily="34" charset="0"/>
              </a:rPr>
              <a:t>l’auriculothérapie, </a:t>
            </a:r>
            <a:r>
              <a:rPr lang="fr-CA" sz="2000" dirty="0">
                <a:latin typeface="Helvetica"/>
                <a:ea typeface="Calibri"/>
                <a:cs typeface="Arial"/>
              </a:rPr>
              <a:t>à la thérapie au laser et à l’électrostimulation sont très incertains. </a:t>
            </a:r>
            <a:endParaRPr lang="fr-CA" dirty="0"/>
          </a:p>
          <a:p>
            <a:pPr marL="0" indent="0">
              <a:buNone/>
            </a:pPr>
            <a:endParaRPr lang="fr-CA" sz="2000" dirty="0">
              <a:latin typeface="Arial"/>
              <a:ea typeface="Calibri" panose="020F0502020204030204" pitchFamily="34" charset="0"/>
              <a:cs typeface="Arial"/>
            </a:endParaRPr>
          </a:p>
          <a:p>
            <a:pPr marL="0" indent="0">
              <a:buNone/>
            </a:pPr>
            <a:r>
              <a:rPr lang="fr-CA" sz="2000" b="1" dirty="0">
                <a:latin typeface="Arial"/>
                <a:ea typeface="Calibri"/>
                <a:cs typeface="Arial"/>
              </a:rPr>
              <a:t>Préjudices</a:t>
            </a:r>
          </a:p>
          <a:p>
            <a:r>
              <a:rPr lang="fr-CA" sz="2000" dirty="0">
                <a:latin typeface="Helvetica"/>
                <a:ea typeface="Calibri"/>
                <a:cs typeface="Arial"/>
              </a:rPr>
              <a:t>On ne dispose pas de données probantes sur les préjudices liés à l’acupuncture, à </a:t>
            </a:r>
            <a:r>
              <a:rPr lang="fr-CA" sz="2000" dirty="0">
                <a:latin typeface="Helvetica" panose="020B0604020202020204" pitchFamily="34" charset="0"/>
                <a:cs typeface="Helvetica" panose="020B0604020202020204" pitchFamily="34" charset="0"/>
              </a:rPr>
              <a:t>l’auriculothérapie, </a:t>
            </a:r>
            <a:r>
              <a:rPr lang="fr-CA" sz="2000" dirty="0">
                <a:latin typeface="Helvetica"/>
                <a:ea typeface="Calibri"/>
                <a:cs typeface="Arial"/>
              </a:rPr>
              <a:t>à la thérapie au laser et à l’électrostimulation.</a:t>
            </a:r>
          </a:p>
        </p:txBody>
      </p:sp>
      <p:pic>
        <p:nvPicPr>
          <p:cNvPr id="7" name="Graphic 6">
            <a:extLst>
              <a:ext uri="{FF2B5EF4-FFF2-40B4-BE49-F238E27FC236}">
                <a16:creationId xmlns:a16="http://schemas.microsoft.com/office/drawing/2014/main" id="{7D3E9158-B41F-0A67-8B36-520FAD579F22}"/>
              </a:ext>
            </a:extLst>
          </p:cNvPr>
          <p:cNvPicPr>
            <a:picLocks noChangeAspect="1"/>
          </p:cNvPicPr>
          <p:nvPr>
            <p:custDataLst>
              <p:tags r:id="rId5"/>
            </p:custDataLst>
          </p:nvPr>
        </p:nvPicPr>
        <p:blipFill>
          <a:blip r:embed="rId10">
            <a:extLst>
              <a:ext uri="{96DAC541-7B7A-43D3-8B79-37D633B846F1}">
                <asvg:svgBlip xmlns:asvg="http://schemas.microsoft.com/office/drawing/2016/SVG/main" r:embed="rId11"/>
              </a:ext>
            </a:extLst>
          </a:blip>
          <a:stretch>
            <a:fillRect/>
          </a:stretch>
        </p:blipFill>
        <p:spPr>
          <a:xfrm>
            <a:off x="466082" y="3907357"/>
            <a:ext cx="765123" cy="765123"/>
          </a:xfrm>
          <a:prstGeom prst="rect">
            <a:avLst/>
          </a:prstGeom>
        </p:spPr>
      </p:pic>
      <p:pic>
        <p:nvPicPr>
          <p:cNvPr id="9" name="Graphic 8">
            <a:extLst>
              <a:ext uri="{FF2B5EF4-FFF2-40B4-BE49-F238E27FC236}">
                <a16:creationId xmlns:a16="http://schemas.microsoft.com/office/drawing/2014/main" id="{2E916020-1EAF-EEB1-E0EA-1D36B3C096F9}"/>
              </a:ext>
            </a:extLst>
          </p:cNvPr>
          <p:cNvPicPr>
            <a:picLocks noChangeAspect="1"/>
          </p:cNvPicPr>
          <p:nvPr>
            <p:custDataLst>
              <p:tags r:id="rId6"/>
            </p:custDataLst>
          </p:nvPr>
        </p:nvPicPr>
        <p:blipFill>
          <a:blip r:embed="rId12">
            <a:extLst>
              <a:ext uri="{96DAC541-7B7A-43D3-8B79-37D633B846F1}">
                <asvg:svgBlip xmlns:asvg="http://schemas.microsoft.com/office/drawing/2016/SVG/main" r:embed="rId13"/>
              </a:ext>
            </a:extLst>
          </a:blip>
          <a:stretch>
            <a:fillRect/>
          </a:stretch>
        </p:blipFill>
        <p:spPr>
          <a:xfrm>
            <a:off x="466082" y="1683017"/>
            <a:ext cx="765123" cy="765123"/>
          </a:xfrm>
          <a:prstGeom prst="rect">
            <a:avLst/>
          </a:prstGeom>
        </p:spPr>
      </p:pic>
      <p:cxnSp>
        <p:nvCxnSpPr>
          <p:cNvPr id="8" name="Straight Arrow Connector 7">
            <a:extLst>
              <a:ext uri="{FF2B5EF4-FFF2-40B4-BE49-F238E27FC236}">
                <a16:creationId xmlns:a16="http://schemas.microsoft.com/office/drawing/2014/main" id="{21971D21-0FCD-5C45-EA63-305BEFA47C1E}"/>
              </a:ext>
            </a:extLst>
          </p:cNvPr>
          <p:cNvCxnSpPr/>
          <p:nvPr>
            <p:custDataLst>
              <p:tags r:id="rId7"/>
            </p:custDataLst>
          </p:nvPr>
        </p:nvCxnSpPr>
        <p:spPr>
          <a:xfrm>
            <a:off x="457200" y="3906614"/>
            <a:ext cx="8164963"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8593114"/>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BC31A-BB10-9475-004C-EA0AE1437A7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A0844F-7FBD-0F98-31EB-F8160EF04B75}"/>
              </a:ext>
            </a:extLst>
          </p:cNvPr>
          <p:cNvSpPr>
            <a:spLocks noGrp="1"/>
          </p:cNvSpPr>
          <p:nvPr>
            <p:ph type="sldNum" sz="quarter" idx="12"/>
            <p:custDataLst>
              <p:tags r:id="rId1"/>
            </p:custDataLst>
          </p:nvPr>
        </p:nvSpPr>
        <p:spPr/>
        <p:txBody>
          <a:bodyPr/>
          <a:lstStyle/>
          <a:p>
            <a:fld id="{E3D5E142-BA66-4577-AABD-3D3B043058E5}" type="slidenum">
              <a:rPr lang="fr-CA" smtClean="0"/>
              <a:t>51</a:t>
            </a:fld>
            <a:endParaRPr lang="fr-CA" dirty="0"/>
          </a:p>
        </p:txBody>
      </p:sp>
      <p:sp>
        <p:nvSpPr>
          <p:cNvPr id="6" name="Title 1">
            <a:extLst>
              <a:ext uri="{FF2B5EF4-FFF2-40B4-BE49-F238E27FC236}">
                <a16:creationId xmlns:a16="http://schemas.microsoft.com/office/drawing/2014/main" id="{6ACAB81E-B3DF-BCCB-F23D-51ACFC80E9F1}"/>
              </a:ext>
            </a:extLst>
          </p:cNvPr>
          <p:cNvSpPr txBox="1"/>
          <p:nvPr>
            <p:custDataLst>
              <p:tags r:id="rId2"/>
            </p:custDataLst>
          </p:nvPr>
        </p:nvSpPr>
        <p:spPr>
          <a:xfrm>
            <a:off x="457200" y="533400"/>
            <a:ext cx="8229600" cy="762000"/>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fr-CA" sz="2600" dirty="0">
                <a:solidFill>
                  <a:schemeClr val="accent2"/>
                </a:solidFill>
                <a:latin typeface="Arial"/>
                <a:cs typeface="Arial"/>
              </a:rPr>
              <a:t>Soupeser les bénéfices et les préjudices – Cigarettes électroniques</a:t>
            </a:r>
          </a:p>
        </p:txBody>
      </p:sp>
      <p:sp>
        <p:nvSpPr>
          <p:cNvPr id="2" name="Content Placeholder 2">
            <a:extLst>
              <a:ext uri="{FF2B5EF4-FFF2-40B4-BE49-F238E27FC236}">
                <a16:creationId xmlns:a16="http://schemas.microsoft.com/office/drawing/2014/main" id="{A703445D-B684-2B70-830E-E43E0DEDEE41}"/>
              </a:ext>
            </a:extLst>
          </p:cNvPr>
          <p:cNvSpPr txBox="1"/>
          <p:nvPr>
            <p:custDataLst>
              <p:tags r:id="rId3"/>
            </p:custDataLst>
          </p:nvPr>
        </p:nvSpPr>
        <p:spPr>
          <a:xfrm>
            <a:off x="1373184" y="1520731"/>
            <a:ext cx="7313616" cy="4580964"/>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A" b="1" dirty="0">
                <a:effectLst/>
                <a:latin typeface="Helvetica"/>
                <a:ea typeface="Calibri"/>
                <a:cs typeface="Arial"/>
              </a:rPr>
              <a:t>Bénéfices</a:t>
            </a:r>
          </a:p>
          <a:p>
            <a:r>
              <a:rPr lang="fr-CA" dirty="0">
                <a:latin typeface="Helvetica"/>
                <a:cs typeface="Arial"/>
              </a:rPr>
              <a:t>Avec nicotine</a:t>
            </a:r>
            <a:r>
              <a:rPr lang="fr-CA" dirty="0"/>
              <a:t> : peut aider à arrêter de fumer après 6 mois ou plus </a:t>
            </a:r>
            <a:r>
              <a:rPr lang="fr-CA" dirty="0">
                <a:solidFill>
                  <a:srgbClr val="000000"/>
                </a:solidFill>
                <a:latin typeface="Helvetica"/>
                <a:cs typeface="Arial"/>
              </a:rPr>
              <a:t>(effet faible à modéré</a:t>
            </a:r>
            <a:r>
              <a:rPr lang="fr-CA" dirty="0">
                <a:latin typeface="Arial"/>
                <a:cs typeface="Arial"/>
              </a:rPr>
              <a:t>)</a:t>
            </a:r>
            <a:endParaRPr lang="fr-CA" sz="2400" dirty="0">
              <a:latin typeface="Arial"/>
              <a:cs typeface="Arial"/>
            </a:endParaRPr>
          </a:p>
          <a:p>
            <a:endParaRPr lang="fr-CA" dirty="0">
              <a:solidFill>
                <a:srgbClr val="0070C0"/>
              </a:solidFill>
              <a:latin typeface="Arial"/>
              <a:cs typeface="Arial"/>
            </a:endParaRPr>
          </a:p>
          <a:p>
            <a:r>
              <a:rPr lang="fr-CA" dirty="0">
                <a:latin typeface="Helvetica"/>
                <a:cs typeface="Arial"/>
              </a:rPr>
              <a:t>Sans nicotine</a:t>
            </a:r>
            <a:r>
              <a:rPr lang="fr-CA" dirty="0"/>
              <a:t> : peut aider </a:t>
            </a:r>
            <a:r>
              <a:rPr lang="fr-CA" dirty="0">
                <a:latin typeface="Helvetica"/>
                <a:cs typeface="Arial"/>
              </a:rPr>
              <a:t>à arrêter de fumer après 6 mois (effet faible)</a:t>
            </a:r>
          </a:p>
        </p:txBody>
      </p:sp>
      <p:pic>
        <p:nvPicPr>
          <p:cNvPr id="5" name="Graphic 4">
            <a:extLst>
              <a:ext uri="{FF2B5EF4-FFF2-40B4-BE49-F238E27FC236}">
                <a16:creationId xmlns:a16="http://schemas.microsoft.com/office/drawing/2014/main" id="{2C706F85-954C-8FE1-0E68-7ACBDEB0E6BB}"/>
              </a:ext>
            </a:extLst>
          </p:cNvPr>
          <p:cNvPicPr>
            <a:picLocks noChangeAspect="1"/>
          </p:cNvPicPr>
          <p:nvPr>
            <p:custDataLst>
              <p:tags r:id="rId4"/>
            </p:custDataLst>
          </p:nvPr>
        </p:nvPicPr>
        <p:blipFill>
          <a:blip r:embed="rId8">
            <a:extLst>
              <a:ext uri="{96DAC541-7B7A-43D3-8B79-37D633B846F1}">
                <asvg:svgBlip xmlns:asvg="http://schemas.microsoft.com/office/drawing/2016/SVG/main" r:embed="rId9"/>
              </a:ext>
            </a:extLst>
          </a:blip>
          <a:stretch>
            <a:fillRect/>
          </a:stretch>
        </p:blipFill>
        <p:spPr>
          <a:xfrm>
            <a:off x="483173" y="1520647"/>
            <a:ext cx="765123" cy="765123"/>
          </a:xfrm>
          <a:prstGeom prst="rect">
            <a:avLst/>
          </a:prstGeom>
        </p:spPr>
      </p:pic>
      <p:pic>
        <p:nvPicPr>
          <p:cNvPr id="8" name="Picture 7" descr="A group of vape devices&#10;&#10;AI-generated content may be incorrect.">
            <a:extLst>
              <a:ext uri="{FF2B5EF4-FFF2-40B4-BE49-F238E27FC236}">
                <a16:creationId xmlns:a16="http://schemas.microsoft.com/office/drawing/2014/main" id="{95821CFB-E6DC-82F4-A6B0-0E9F04B5F616}"/>
              </a:ext>
            </a:extLst>
          </p:cNvPr>
          <p:cNvPicPr>
            <a:picLocks noChangeAspect="1"/>
          </p:cNvPicPr>
          <p:nvPr>
            <p:custDataLst>
              <p:tags r:id="rId5"/>
            </p:custDataLst>
          </p:nvPr>
        </p:nvPicPr>
        <p:blipFill>
          <a:blip r:embed="rId10" cstate="hqprint">
            <a:extLst>
              <a:ext uri="{28A0092B-C50C-407E-A947-70E740481C1C}">
                <a14:useLocalDpi xmlns:a14="http://schemas.microsoft.com/office/drawing/2010/main"/>
              </a:ext>
            </a:extLst>
          </a:blip>
          <a:stretch>
            <a:fillRect/>
          </a:stretch>
        </p:blipFill>
        <p:spPr>
          <a:xfrm>
            <a:off x="7599418" y="4901141"/>
            <a:ext cx="1546253" cy="1544790"/>
          </a:xfrm>
          <a:prstGeom prst="rect">
            <a:avLst/>
          </a:prstGeom>
        </p:spPr>
      </p:pic>
    </p:spTree>
    <p:extLst>
      <p:ext uri="{BB962C8B-B14F-4D97-AF65-F5344CB8AC3E}">
        <p14:creationId xmlns:p14="http://schemas.microsoft.com/office/powerpoint/2010/main" val="3206024406"/>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C00F3-78D8-CE58-CE26-8398B3D9A1F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CC1723-DAAA-286C-D821-896AD00E197D}"/>
              </a:ext>
            </a:extLst>
          </p:cNvPr>
          <p:cNvSpPr>
            <a:spLocks noGrp="1"/>
          </p:cNvSpPr>
          <p:nvPr>
            <p:ph idx="1"/>
            <p:custDataLst>
              <p:tags r:id="rId1"/>
            </p:custDataLst>
          </p:nvPr>
        </p:nvSpPr>
        <p:spPr>
          <a:xfrm>
            <a:off x="576392" y="1713605"/>
            <a:ext cx="7906298" cy="4038600"/>
          </a:xfrm>
        </p:spPr>
        <p:txBody>
          <a:bodyPr vert="horz" lIns="91440" tIns="45720" rIns="91440" bIns="45720" rtlCol="0" anchor="t">
            <a:noAutofit/>
          </a:bodyPr>
          <a:lstStyle/>
          <a:p>
            <a:pPr marL="457200" lvl="1" indent="0">
              <a:spcBef>
                <a:spcPct val="0"/>
              </a:spcBef>
              <a:spcAft>
                <a:spcPts val="1200"/>
              </a:spcAft>
              <a:buNone/>
            </a:pPr>
            <a:endParaRPr lang="fr-CA" sz="1800"/>
          </a:p>
          <a:p>
            <a:pPr>
              <a:spcBef>
                <a:spcPct val="0"/>
              </a:spcBef>
              <a:spcAft>
                <a:spcPts val="1200"/>
              </a:spcAft>
            </a:pPr>
            <a:endParaRPr lang="en-US" sz="2200" dirty="0"/>
          </a:p>
        </p:txBody>
      </p:sp>
      <p:sp>
        <p:nvSpPr>
          <p:cNvPr id="4" name="Slide Number Placeholder 3">
            <a:extLst>
              <a:ext uri="{FF2B5EF4-FFF2-40B4-BE49-F238E27FC236}">
                <a16:creationId xmlns:a16="http://schemas.microsoft.com/office/drawing/2014/main" id="{A2133187-7936-19EA-8D72-224E39EA3A85}"/>
              </a:ext>
            </a:extLst>
          </p:cNvPr>
          <p:cNvSpPr>
            <a:spLocks noGrp="1"/>
          </p:cNvSpPr>
          <p:nvPr>
            <p:ph type="sldNum" sz="quarter" idx="12"/>
            <p:custDataLst>
              <p:tags r:id="rId2"/>
            </p:custDataLst>
          </p:nvPr>
        </p:nvSpPr>
        <p:spPr/>
        <p:txBody>
          <a:bodyPr/>
          <a:lstStyle/>
          <a:p>
            <a:fld id="{E3D5E142-BA66-4577-AABD-3D3B043058E5}" type="slidenum">
              <a:rPr lang="fr-CA" smtClean="0"/>
              <a:t>52</a:t>
            </a:fld>
            <a:endParaRPr lang="fr-CA" dirty="0"/>
          </a:p>
        </p:txBody>
      </p:sp>
      <p:sp>
        <p:nvSpPr>
          <p:cNvPr id="6" name="Title 1">
            <a:extLst>
              <a:ext uri="{FF2B5EF4-FFF2-40B4-BE49-F238E27FC236}">
                <a16:creationId xmlns:a16="http://schemas.microsoft.com/office/drawing/2014/main" id="{F966790A-A567-4E5D-4E24-136531037C99}"/>
              </a:ext>
            </a:extLst>
          </p:cNvPr>
          <p:cNvSpPr txBox="1"/>
          <p:nvPr>
            <p:custDataLst>
              <p:tags r:id="rId3"/>
            </p:custDataLst>
          </p:nvPr>
        </p:nvSpPr>
        <p:spPr>
          <a:xfrm>
            <a:off x="457200" y="533400"/>
            <a:ext cx="8229600" cy="762000"/>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fr-CA" sz="2600" dirty="0">
                <a:solidFill>
                  <a:schemeClr val="accent2"/>
                </a:solidFill>
                <a:latin typeface="Arial"/>
                <a:cs typeface="Arial"/>
              </a:rPr>
              <a:t>Soupeser les bénéfices et les préjudices – Cigarettes électroniques</a:t>
            </a:r>
            <a:endParaRPr lang="fr-CA" dirty="0">
              <a:solidFill>
                <a:schemeClr val="accent2"/>
              </a:solidFill>
            </a:endParaRPr>
          </a:p>
        </p:txBody>
      </p:sp>
      <p:sp>
        <p:nvSpPr>
          <p:cNvPr id="2" name="Content Placeholder 2">
            <a:extLst>
              <a:ext uri="{FF2B5EF4-FFF2-40B4-BE49-F238E27FC236}">
                <a16:creationId xmlns:a16="http://schemas.microsoft.com/office/drawing/2014/main" id="{93FB7C9F-62B2-C236-925A-2A978ADB7A59}"/>
              </a:ext>
            </a:extLst>
          </p:cNvPr>
          <p:cNvSpPr txBox="1"/>
          <p:nvPr>
            <p:custDataLst>
              <p:tags r:id="rId4"/>
            </p:custDataLst>
          </p:nvPr>
        </p:nvSpPr>
        <p:spPr>
          <a:xfrm>
            <a:off x="921046" y="1265155"/>
            <a:ext cx="8229600" cy="4580964"/>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A" b="1" dirty="0">
                <a:latin typeface="Arial"/>
                <a:ea typeface="Calibri"/>
                <a:cs typeface="Arial"/>
              </a:rPr>
              <a:t>Préjudices</a:t>
            </a:r>
          </a:p>
          <a:p>
            <a:r>
              <a:rPr lang="fr-CA" sz="2000" dirty="0">
                <a:latin typeface="Arial"/>
                <a:ea typeface="Calibri"/>
                <a:cs typeface="Arial"/>
              </a:rPr>
              <a:t>Aucune augmentation des préjudices dans les études principalement à court terme :</a:t>
            </a:r>
          </a:p>
          <a:p>
            <a:pPr lvl="1"/>
            <a:r>
              <a:rPr lang="fr-CA" dirty="0">
                <a:latin typeface="Arial"/>
                <a:ea typeface="Calibri"/>
                <a:cs typeface="Arial"/>
              </a:rPr>
              <a:t>Effets indésirables (par exemple, sécheresse de la bouche ou de la gorge, nausées, céphalées, insomnie, irritabilité, toux, essoufflement)</a:t>
            </a:r>
            <a:endParaRPr lang="fr-CA" dirty="0">
              <a:ea typeface="Calibri"/>
            </a:endParaRPr>
          </a:p>
          <a:p>
            <a:pPr lvl="1"/>
            <a:r>
              <a:rPr lang="fr-CA" dirty="0">
                <a:latin typeface="Arial"/>
                <a:ea typeface="Calibri"/>
                <a:cs typeface="Arial"/>
              </a:rPr>
              <a:t>Effets indésirables graves</a:t>
            </a:r>
            <a:endParaRPr lang="fr-CA" dirty="0">
              <a:latin typeface="Arial"/>
              <a:ea typeface="Calibri"/>
            </a:endParaRPr>
          </a:p>
          <a:p>
            <a:pPr lvl="1"/>
            <a:r>
              <a:rPr lang="fr-CA" dirty="0">
                <a:latin typeface="Arial"/>
                <a:ea typeface="Calibri"/>
                <a:cs typeface="Arial"/>
              </a:rPr>
              <a:t>Aucune différence dans les maladies liées au tabagisme après quatre ans avec les cigarettes électroniques contenant de la nicotine par rapport au tabagisme traditionnel (étude de cohorte)</a:t>
            </a:r>
          </a:p>
        </p:txBody>
      </p:sp>
      <p:pic>
        <p:nvPicPr>
          <p:cNvPr id="7" name="Graphic 6">
            <a:extLst>
              <a:ext uri="{FF2B5EF4-FFF2-40B4-BE49-F238E27FC236}">
                <a16:creationId xmlns:a16="http://schemas.microsoft.com/office/drawing/2014/main" id="{AEE8EAD4-640B-A40C-7918-3F03A85882D4}"/>
              </a:ext>
            </a:extLst>
          </p:cNvPr>
          <p:cNvPicPr>
            <a:picLocks noChangeAspect="1"/>
          </p:cNvPicPr>
          <p:nvPr>
            <p:custDataLst>
              <p:tags r:id="rId5"/>
            </p:custDataLst>
          </p:nvPr>
        </p:nvPicPr>
        <p:blipFill>
          <a:blip r:embed="rId10">
            <a:extLst>
              <a:ext uri="{96DAC541-7B7A-43D3-8B79-37D633B846F1}">
                <asvg:svgBlip xmlns:asvg="http://schemas.microsoft.com/office/drawing/2016/SVG/main" r:embed="rId11"/>
              </a:ext>
            </a:extLst>
          </a:blip>
          <a:stretch>
            <a:fillRect/>
          </a:stretch>
        </p:blipFill>
        <p:spPr>
          <a:xfrm>
            <a:off x="178788" y="1206884"/>
            <a:ext cx="765123" cy="765123"/>
          </a:xfrm>
          <a:prstGeom prst="rect">
            <a:avLst/>
          </a:prstGeom>
        </p:spPr>
      </p:pic>
      <p:sp>
        <p:nvSpPr>
          <p:cNvPr id="8" name="TextBox 7">
            <a:extLst>
              <a:ext uri="{FF2B5EF4-FFF2-40B4-BE49-F238E27FC236}">
                <a16:creationId xmlns:a16="http://schemas.microsoft.com/office/drawing/2014/main" id="{77FDA847-30D9-2A27-E5A9-525D413E234B}"/>
              </a:ext>
            </a:extLst>
          </p:cNvPr>
          <p:cNvSpPr txBox="1"/>
          <p:nvPr>
            <p:custDataLst>
              <p:tags r:id="rId6"/>
            </p:custDataLst>
          </p:nvPr>
        </p:nvSpPr>
        <p:spPr>
          <a:xfrm>
            <a:off x="457200" y="4765000"/>
            <a:ext cx="7300173" cy="1938992"/>
          </a:xfrm>
          <a:prstGeom prst="rect">
            <a:avLst/>
          </a:prstGeom>
          <a:ln>
            <a:solidFill>
              <a:srgbClr val="0070C0"/>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CA" sz="2400" dirty="0">
                <a:latin typeface="Arial"/>
                <a:cs typeface="Arial"/>
              </a:rPr>
              <a:t>Conclusion : Le Groupe d’étude canadien a estimé que les « considérations et les incertitudes » relatives aux cigarettes électroniques étaient suffisamment préoccupantes pour l’emporter sur les bénéfices, sauf dans certaines circonstances.</a:t>
            </a:r>
          </a:p>
        </p:txBody>
      </p:sp>
      <p:pic>
        <p:nvPicPr>
          <p:cNvPr id="9" name="Picture 8" descr="A group of vape devices&#10;&#10;AI-generated content may be incorrect.">
            <a:extLst>
              <a:ext uri="{FF2B5EF4-FFF2-40B4-BE49-F238E27FC236}">
                <a16:creationId xmlns:a16="http://schemas.microsoft.com/office/drawing/2014/main" id="{82D3B480-1C98-8B21-73AE-B6C6C1436035}"/>
              </a:ext>
            </a:extLst>
          </p:cNvPr>
          <p:cNvPicPr>
            <a:picLocks noChangeAspect="1"/>
          </p:cNvPicPr>
          <p:nvPr>
            <p:custDataLst>
              <p:tags r:id="rId7"/>
            </p:custDataLst>
          </p:nvPr>
        </p:nvPicPr>
        <p:blipFill>
          <a:blip r:embed="rId12" cstate="hqprint">
            <a:extLst>
              <a:ext uri="{28A0092B-C50C-407E-A947-70E740481C1C}">
                <a14:useLocalDpi xmlns:a14="http://schemas.microsoft.com/office/drawing/2010/main"/>
              </a:ext>
            </a:extLst>
          </a:blip>
          <a:stretch>
            <a:fillRect/>
          </a:stretch>
        </p:blipFill>
        <p:spPr>
          <a:xfrm>
            <a:off x="7599418" y="4901141"/>
            <a:ext cx="1546253" cy="1544790"/>
          </a:xfrm>
          <a:prstGeom prst="rect">
            <a:avLst/>
          </a:prstGeom>
        </p:spPr>
      </p:pic>
    </p:spTree>
    <p:extLst>
      <p:ext uri="{BB962C8B-B14F-4D97-AF65-F5344CB8AC3E}">
        <p14:creationId xmlns:p14="http://schemas.microsoft.com/office/powerpoint/2010/main" val="2841403452"/>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9D61C-6392-354C-443A-87DFB5C3063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DC8CA5-F26A-E2C9-DACF-BFEEBE0700B9}"/>
              </a:ext>
            </a:extLst>
          </p:cNvPr>
          <p:cNvSpPr>
            <a:spLocks noGrp="1"/>
          </p:cNvSpPr>
          <p:nvPr>
            <p:ph type="sldNum" sz="quarter" idx="12"/>
            <p:custDataLst>
              <p:tags r:id="rId1"/>
            </p:custDataLst>
          </p:nvPr>
        </p:nvSpPr>
        <p:spPr/>
        <p:txBody>
          <a:bodyPr/>
          <a:lstStyle/>
          <a:p>
            <a:fld id="{E3D5E142-BA66-4577-AABD-3D3B043058E5}" type="slidenum">
              <a:rPr lang="fr-CA" smtClean="0"/>
              <a:t>53</a:t>
            </a:fld>
            <a:endParaRPr lang="fr-CA" dirty="0"/>
          </a:p>
        </p:txBody>
      </p:sp>
      <p:sp>
        <p:nvSpPr>
          <p:cNvPr id="6" name="Title 1">
            <a:extLst>
              <a:ext uri="{FF2B5EF4-FFF2-40B4-BE49-F238E27FC236}">
                <a16:creationId xmlns:a16="http://schemas.microsoft.com/office/drawing/2014/main" id="{F48048E7-AAFB-7ECF-21F9-F9EBEF7978AC}"/>
              </a:ext>
            </a:extLst>
          </p:cNvPr>
          <p:cNvSpPr txBox="1"/>
          <p:nvPr>
            <p:custDataLst>
              <p:tags r:id="rId2"/>
            </p:custDataLst>
          </p:nvPr>
        </p:nvSpPr>
        <p:spPr>
          <a:xfrm>
            <a:off x="312891" y="454917"/>
            <a:ext cx="8568813" cy="762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fr-CA" dirty="0">
                <a:solidFill>
                  <a:schemeClr val="accent2"/>
                </a:solidFill>
                <a:latin typeface="Arial"/>
                <a:cs typeface="Arial"/>
              </a:rPr>
              <a:t>Autres </a:t>
            </a:r>
            <a:r>
              <a:rPr lang="fr-CA" dirty="0">
                <a:solidFill>
                  <a:schemeClr val="accent2"/>
                </a:solidFill>
              </a:rPr>
              <a:t>considérations « FACE » ayant guidé nos recommandations sur les interventions en arrêt du tabagisme:</a:t>
            </a:r>
          </a:p>
        </p:txBody>
      </p:sp>
      <p:sp>
        <p:nvSpPr>
          <p:cNvPr id="2" name="Content Placeholder 2">
            <a:extLst>
              <a:ext uri="{FF2B5EF4-FFF2-40B4-BE49-F238E27FC236}">
                <a16:creationId xmlns:a16="http://schemas.microsoft.com/office/drawing/2014/main" id="{1C8579D9-DB17-2767-0270-B2E46585A06B}"/>
              </a:ext>
            </a:extLst>
          </p:cNvPr>
          <p:cNvSpPr txBox="1"/>
          <p:nvPr>
            <p:custDataLst>
              <p:tags r:id="rId3"/>
            </p:custDataLst>
          </p:nvPr>
        </p:nvSpPr>
        <p:spPr>
          <a:xfrm>
            <a:off x="552599" y="1406210"/>
            <a:ext cx="3508193" cy="1729627"/>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r>
              <a:rPr lang="fr-CA" b="1" u="sng" dirty="0">
                <a:latin typeface="Arial"/>
                <a:ea typeface="Calibri"/>
                <a:cs typeface="Arial"/>
              </a:rPr>
              <a:t>F</a:t>
            </a:r>
            <a:r>
              <a:rPr lang="fr-CA" b="1" dirty="0">
                <a:latin typeface="Arial"/>
                <a:ea typeface="Calibri"/>
                <a:cs typeface="Arial"/>
              </a:rPr>
              <a:t>aisabilité</a:t>
            </a:r>
          </a:p>
          <a:p>
            <a:pPr>
              <a:spcBef>
                <a:spcPct val="0"/>
              </a:spcBef>
              <a:spcAft>
                <a:spcPts val="600"/>
              </a:spcAft>
              <a:buSzPct val="125000"/>
              <a:buBlip>
                <a:blip r:embed="rId11">
                  <a:extLst>
                    <a:ext uri="{96DAC541-7B7A-43D3-8B79-37D633B846F1}">
                      <asvg:svgBlip xmlns:asvg="http://schemas.microsoft.com/office/drawing/2016/SVG/main" r:embed="rId12"/>
                    </a:ext>
                  </a:extLst>
                </a:blip>
              </a:buBlip>
            </a:pPr>
            <a:r>
              <a:rPr lang="fr-CA" sz="1600" dirty="0"/>
              <a:t>Courant en</a:t>
            </a:r>
            <a:r>
              <a:rPr lang="fr-CA" sz="1600" dirty="0">
                <a:latin typeface="Arial"/>
                <a:ea typeface="Calibri"/>
                <a:cs typeface="Arial"/>
              </a:rPr>
              <a:t> soins primaires</a:t>
            </a:r>
          </a:p>
          <a:p>
            <a:pPr>
              <a:spcBef>
                <a:spcPct val="0"/>
              </a:spcBef>
              <a:spcAft>
                <a:spcPts val="600"/>
              </a:spcAft>
              <a:buSzPct val="125000"/>
              <a:buBlip>
                <a:blip r:embed="rId11">
                  <a:extLst>
                    <a:ext uri="{96DAC541-7B7A-43D3-8B79-37D633B846F1}">
                      <asvg:svgBlip xmlns:asvg="http://schemas.microsoft.com/office/drawing/2016/SVG/main" r:embed="rId12"/>
                    </a:ext>
                  </a:extLst>
                </a:blip>
              </a:buBlip>
            </a:pPr>
            <a:r>
              <a:rPr lang="fr-CA" sz="1600" dirty="0">
                <a:latin typeface="Arial"/>
                <a:ea typeface="Calibri"/>
                <a:cs typeface="Arial"/>
              </a:rPr>
              <a:t>Options disponibles</a:t>
            </a:r>
          </a:p>
          <a:p>
            <a:pPr>
              <a:spcBef>
                <a:spcPct val="0"/>
              </a:spcBef>
              <a:spcAft>
                <a:spcPts val="600"/>
              </a:spcAft>
              <a:buSzPct val="125000"/>
              <a:buBlip>
                <a:blip r:embed="rId11">
                  <a:extLst>
                    <a:ext uri="{96DAC541-7B7A-43D3-8B79-37D633B846F1}">
                      <asvg:svgBlip xmlns:asvg="http://schemas.microsoft.com/office/drawing/2016/SVG/main" r:embed="rId12"/>
                    </a:ext>
                  </a:extLst>
                </a:blip>
              </a:buBlip>
            </a:pPr>
            <a:r>
              <a:rPr lang="fr-CA" sz="1600" dirty="0">
                <a:latin typeface="Arial"/>
                <a:ea typeface="Calibri"/>
                <a:cs typeface="Arial"/>
              </a:rPr>
              <a:t>Les cigarettes électroniques sont utilisées pour arrêter de fumer</a:t>
            </a:r>
          </a:p>
        </p:txBody>
      </p:sp>
      <p:sp>
        <p:nvSpPr>
          <p:cNvPr id="8" name="Content Placeholder 2">
            <a:extLst>
              <a:ext uri="{FF2B5EF4-FFF2-40B4-BE49-F238E27FC236}">
                <a16:creationId xmlns:a16="http://schemas.microsoft.com/office/drawing/2014/main" id="{76F2764A-D05F-885F-1C28-3EFBBB89058F}"/>
              </a:ext>
            </a:extLst>
          </p:cNvPr>
          <p:cNvSpPr txBox="1"/>
          <p:nvPr>
            <p:custDataLst>
              <p:tags r:id="rId4"/>
            </p:custDataLst>
          </p:nvPr>
        </p:nvSpPr>
        <p:spPr>
          <a:xfrm>
            <a:off x="4785995" y="3426954"/>
            <a:ext cx="3897981" cy="2488199"/>
          </a:xfrm>
          <a:prstGeom prst="rect">
            <a:avLst/>
          </a:prstGeom>
        </p:spPr>
        <p:txBody>
          <a:bodyPr vert="horz" lIns="91440" tIns="45720" rIns="91440" bIns="45720" rtlCol="0" anchor="t">
            <a:normAutofit fontScale="925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r>
              <a:rPr lang="fr-CA" b="1" u="sng" dirty="0">
                <a:latin typeface="Arial"/>
                <a:ea typeface="Calibri"/>
                <a:cs typeface="Arial"/>
              </a:rPr>
              <a:t>É</a:t>
            </a:r>
            <a:r>
              <a:rPr lang="fr-CA" b="1" dirty="0">
                <a:latin typeface="Arial"/>
                <a:ea typeface="Calibri"/>
                <a:cs typeface="Arial"/>
              </a:rPr>
              <a:t>quité</a:t>
            </a:r>
          </a:p>
          <a:p>
            <a:pPr>
              <a:spcBef>
                <a:spcPct val="0"/>
              </a:spcBef>
              <a:spcAft>
                <a:spcPts val="600"/>
              </a:spcAft>
              <a:buSzPct val="125000"/>
              <a:buBlip>
                <a:blip r:embed="rId11">
                  <a:extLst>
                    <a:ext uri="{96DAC541-7B7A-43D3-8B79-37D633B846F1}">
                      <asvg:svgBlip xmlns:asvg="http://schemas.microsoft.com/office/drawing/2016/SVG/main" r:embed="rId12"/>
                    </a:ext>
                  </a:extLst>
                </a:blip>
              </a:buBlip>
            </a:pPr>
            <a:r>
              <a:rPr lang="fr-CA" sz="1600" dirty="0">
                <a:latin typeface="Arial"/>
                <a:ea typeface="Calibri"/>
                <a:cs typeface="Arial"/>
              </a:rPr>
              <a:t>Les interventions peuvent réduire certaines iniquités en santé liées au tabagisme</a:t>
            </a:r>
          </a:p>
          <a:p>
            <a:pPr>
              <a:spcBef>
                <a:spcPct val="0"/>
              </a:spcBef>
              <a:spcAft>
                <a:spcPts val="600"/>
              </a:spcAft>
              <a:buSzPct val="125000"/>
              <a:buBlip>
                <a:blip r:embed="rId13">
                  <a:extLst>
                    <a:ext uri="{96DAC541-7B7A-43D3-8B79-37D633B846F1}">
                      <asvg:svgBlip xmlns:asvg="http://schemas.microsoft.com/office/drawing/2016/SVG/main" r:embed="rId14"/>
                    </a:ext>
                  </a:extLst>
                </a:blip>
              </a:buBlip>
            </a:pPr>
            <a:r>
              <a:rPr lang="fr-CA" sz="1600" dirty="0">
                <a:latin typeface="Arial"/>
                <a:ea typeface="Calibri"/>
                <a:cs typeface="Arial"/>
              </a:rPr>
              <a:t>Le coût et l’accès pourraient limiter les bienfaits pour les groupes marginalisés</a:t>
            </a:r>
          </a:p>
          <a:p>
            <a:pPr>
              <a:spcBef>
                <a:spcPct val="0"/>
              </a:spcBef>
              <a:spcAft>
                <a:spcPts val="600"/>
              </a:spcAft>
              <a:buSzPct val="125000"/>
              <a:buBlip>
                <a:blip r:embed="rId13">
                  <a:extLst>
                    <a:ext uri="{96DAC541-7B7A-43D3-8B79-37D633B846F1}">
                      <asvg:svgBlip xmlns:asvg="http://schemas.microsoft.com/office/drawing/2016/SVG/main" r:embed="rId14"/>
                    </a:ext>
                  </a:extLst>
                </a:blip>
              </a:buBlip>
            </a:pPr>
            <a:r>
              <a:rPr lang="fr-CA" sz="1600" dirty="0">
                <a:latin typeface="Arial"/>
                <a:ea typeface="Calibri"/>
                <a:cs typeface="Arial"/>
              </a:rPr>
              <a:t>Les obstacles pourraient aggraver les iniquités en santé liées au tabagisme</a:t>
            </a:r>
            <a:endParaRPr lang="fr-CA" sz="1600" dirty="0">
              <a:latin typeface="Arial"/>
              <a:cs typeface="Arial"/>
            </a:endParaRPr>
          </a:p>
        </p:txBody>
      </p:sp>
      <p:sp>
        <p:nvSpPr>
          <p:cNvPr id="10" name="Content Placeholder 2">
            <a:extLst>
              <a:ext uri="{FF2B5EF4-FFF2-40B4-BE49-F238E27FC236}">
                <a16:creationId xmlns:a16="http://schemas.microsoft.com/office/drawing/2014/main" id="{96D7F2B1-152E-9AF2-56B5-B4713EC1AB24}"/>
              </a:ext>
            </a:extLst>
          </p:cNvPr>
          <p:cNvSpPr txBox="1"/>
          <p:nvPr>
            <p:custDataLst>
              <p:tags r:id="rId5"/>
            </p:custDataLst>
          </p:nvPr>
        </p:nvSpPr>
        <p:spPr>
          <a:xfrm>
            <a:off x="552599" y="3426954"/>
            <a:ext cx="3875349" cy="2766808"/>
          </a:xfrm>
          <a:prstGeom prst="rect">
            <a:avLst/>
          </a:prstGeom>
        </p:spPr>
        <p:txBody>
          <a:bodyPr vert="horz" lIns="91440" tIns="45720" rIns="91440" bIns="45720" rtlCol="0" anchor="t">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r>
              <a:rPr lang="fr-CA" sz="3400" b="1" u="sng" dirty="0">
                <a:latin typeface="Arial"/>
                <a:ea typeface="Calibri"/>
                <a:cs typeface="Arial"/>
              </a:rPr>
              <a:t>C</a:t>
            </a:r>
            <a:r>
              <a:rPr lang="fr-CA" sz="3400" b="1" dirty="0">
                <a:latin typeface="Arial"/>
                <a:ea typeface="Calibri"/>
                <a:cs typeface="Arial"/>
              </a:rPr>
              <a:t>oûts (ressources)</a:t>
            </a:r>
          </a:p>
          <a:p>
            <a:pPr>
              <a:lnSpc>
                <a:spcPct val="120000"/>
              </a:lnSpc>
              <a:spcBef>
                <a:spcPct val="0"/>
              </a:spcBef>
              <a:spcAft>
                <a:spcPts val="600"/>
              </a:spcAft>
              <a:buSzPct val="125000"/>
              <a:buBlip>
                <a:blip r:embed="rId11">
                  <a:extLst>
                    <a:ext uri="{96DAC541-7B7A-43D3-8B79-37D633B846F1}">
                      <asvg:svgBlip xmlns:asvg="http://schemas.microsoft.com/office/drawing/2016/SVG/main" r:embed="rId12"/>
                    </a:ext>
                  </a:extLst>
                </a:blip>
              </a:buBlip>
            </a:pPr>
            <a:r>
              <a:rPr lang="fr-CA" sz="2300" dirty="0">
                <a:latin typeface="Arial"/>
                <a:ea typeface="Calibri"/>
                <a:cs typeface="Arial"/>
              </a:rPr>
              <a:t>Les interventions comportementales sont souvent couvertes ou gratuites (p. ex., lignes d’aide à l’arrêt du </a:t>
            </a:r>
            <a:r>
              <a:rPr lang="fr-CA" dirty="0"/>
              <a:t>tabagisme)</a:t>
            </a:r>
          </a:p>
          <a:p>
            <a:pPr>
              <a:lnSpc>
                <a:spcPct val="120000"/>
              </a:lnSpc>
              <a:spcBef>
                <a:spcPct val="0"/>
              </a:spcBef>
              <a:spcAft>
                <a:spcPts val="600"/>
              </a:spcAft>
              <a:buSzPct val="125000"/>
              <a:buBlip>
                <a:blip r:embed="rId11">
                  <a:extLst>
                    <a:ext uri="{96DAC541-7B7A-43D3-8B79-37D633B846F1}">
                      <asvg:svgBlip xmlns:asvg="http://schemas.microsoft.com/office/drawing/2016/SVG/main" r:embed="rId12"/>
                    </a:ext>
                  </a:extLst>
                </a:blip>
              </a:buBlip>
            </a:pPr>
            <a:r>
              <a:rPr lang="fr-CA" sz="2300" dirty="0">
                <a:latin typeface="Arial"/>
                <a:ea typeface="Calibri"/>
                <a:cs typeface="Arial"/>
              </a:rPr>
              <a:t>La pharmacothérapie, dont la TRN, bénéficie d’une couverture ou de remises limitées</a:t>
            </a:r>
          </a:p>
          <a:p>
            <a:pPr>
              <a:lnSpc>
                <a:spcPct val="120000"/>
              </a:lnSpc>
              <a:spcBef>
                <a:spcPct val="0"/>
              </a:spcBef>
              <a:spcAft>
                <a:spcPts val="600"/>
              </a:spcAft>
              <a:buSzPct val="125000"/>
              <a:buBlip>
                <a:blip r:embed="rId13">
                  <a:extLst>
                    <a:ext uri="{96DAC541-7B7A-43D3-8B79-37D633B846F1}">
                      <asvg:svgBlip xmlns:asvg="http://schemas.microsoft.com/office/drawing/2016/SVG/main" r:embed="rId14"/>
                    </a:ext>
                  </a:extLst>
                </a:blip>
              </a:buBlip>
            </a:pPr>
            <a:r>
              <a:rPr lang="fr-CA" sz="2300" dirty="0">
                <a:latin typeface="Arial"/>
                <a:ea typeface="Calibri"/>
                <a:cs typeface="Arial"/>
              </a:rPr>
              <a:t>La cytisine n’est pas couverte</a:t>
            </a:r>
          </a:p>
          <a:p>
            <a:pPr>
              <a:lnSpc>
                <a:spcPct val="120000"/>
              </a:lnSpc>
              <a:spcBef>
                <a:spcPct val="0"/>
              </a:spcBef>
              <a:spcAft>
                <a:spcPts val="600"/>
              </a:spcAft>
              <a:buSzPct val="125000"/>
              <a:buBlip>
                <a:blip r:embed="rId13">
                  <a:extLst>
                    <a:ext uri="{96DAC541-7B7A-43D3-8B79-37D633B846F1}">
                      <asvg:svgBlip xmlns:asvg="http://schemas.microsoft.com/office/drawing/2016/SVG/main" r:embed="rId14"/>
                    </a:ext>
                  </a:extLst>
                </a:blip>
              </a:buBlip>
            </a:pPr>
            <a:r>
              <a:rPr lang="fr-CA" sz="2300" dirty="0">
                <a:latin typeface="Arial"/>
                <a:ea typeface="Calibri"/>
                <a:cs typeface="Arial"/>
              </a:rPr>
              <a:t>Certaines personnes peuvent devoir payer de leur poche</a:t>
            </a:r>
          </a:p>
          <a:p>
            <a:pPr>
              <a:lnSpc>
                <a:spcPct val="120000"/>
              </a:lnSpc>
              <a:spcBef>
                <a:spcPct val="0"/>
              </a:spcBef>
              <a:spcAft>
                <a:spcPts val="600"/>
              </a:spcAft>
              <a:buSzPct val="125000"/>
              <a:buBlip>
                <a:blip r:embed="rId13">
                  <a:extLst>
                    <a:ext uri="{96DAC541-7B7A-43D3-8B79-37D633B846F1}">
                      <asvg:svgBlip xmlns:asvg="http://schemas.microsoft.com/office/drawing/2016/SVG/main" r:embed="rId14"/>
                    </a:ext>
                  </a:extLst>
                </a:blip>
              </a:buBlip>
            </a:pPr>
            <a:r>
              <a:rPr lang="fr-CA" sz="2300" dirty="0">
                <a:latin typeface="Arial"/>
                <a:ea typeface="Calibri"/>
                <a:cs typeface="Arial"/>
              </a:rPr>
              <a:t>Les cigarettes électroniques ne sont pas couvertes</a:t>
            </a:r>
          </a:p>
        </p:txBody>
      </p:sp>
      <p:cxnSp>
        <p:nvCxnSpPr>
          <p:cNvPr id="11" name="Straight Arrow Connector 10">
            <a:extLst>
              <a:ext uri="{FF2B5EF4-FFF2-40B4-BE49-F238E27FC236}">
                <a16:creationId xmlns:a16="http://schemas.microsoft.com/office/drawing/2014/main" id="{1370B4F3-1C24-4146-F3D6-8270CDF8CA29}"/>
              </a:ext>
            </a:extLst>
          </p:cNvPr>
          <p:cNvCxnSpPr/>
          <p:nvPr>
            <p:custDataLst>
              <p:tags r:id="rId6"/>
            </p:custDataLst>
          </p:nvPr>
        </p:nvCxnSpPr>
        <p:spPr>
          <a:xfrm>
            <a:off x="4569690" y="1391478"/>
            <a:ext cx="55217" cy="4428434"/>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117DDA4-9F3B-129A-CF32-9922126D79BE}"/>
              </a:ext>
            </a:extLst>
          </p:cNvPr>
          <p:cNvCxnSpPr/>
          <p:nvPr>
            <p:custDataLst>
              <p:tags r:id="rId7"/>
            </p:custDataLst>
          </p:nvPr>
        </p:nvCxnSpPr>
        <p:spPr>
          <a:xfrm flipV="1">
            <a:off x="349532" y="3243226"/>
            <a:ext cx="8495532" cy="48898"/>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7EB4813-77C5-EA70-FEB1-3A028C36FFFD}"/>
              </a:ext>
            </a:extLst>
          </p:cNvPr>
          <p:cNvSpPr txBox="1"/>
          <p:nvPr>
            <p:custDataLst>
              <p:tags r:id="rId8"/>
            </p:custDataLst>
          </p:nvPr>
        </p:nvSpPr>
        <p:spPr>
          <a:xfrm>
            <a:off x="4785995" y="1406210"/>
            <a:ext cx="3765822" cy="19236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spcAft>
                <a:spcPts val="600"/>
              </a:spcAft>
            </a:pPr>
            <a:r>
              <a:rPr lang="fr-CA" sz="2400" b="1" u="sng" dirty="0">
                <a:latin typeface="Arial"/>
                <a:ea typeface="Calibri"/>
                <a:cs typeface="Arial"/>
              </a:rPr>
              <a:t>A</a:t>
            </a:r>
            <a:r>
              <a:rPr lang="fr-CA" sz="2400" b="1" dirty="0">
                <a:latin typeface="Arial"/>
                <a:ea typeface="Calibri"/>
                <a:cs typeface="Arial"/>
              </a:rPr>
              <a:t>cceptabilité</a:t>
            </a:r>
          </a:p>
          <a:p>
            <a:pPr marL="342000" indent="-342000">
              <a:spcAft>
                <a:spcPts val="600"/>
              </a:spcAft>
              <a:buSzPct val="125000"/>
              <a:buBlip>
                <a:blip r:embed="rId11">
                  <a:extLst>
                    <a:ext uri="{96DAC541-7B7A-43D3-8B79-37D633B846F1}">
                      <asvg:svgBlip xmlns:asvg="http://schemas.microsoft.com/office/drawing/2016/SVG/main" r:embed="rId12"/>
                    </a:ext>
                  </a:extLst>
                </a:blip>
              </a:buBlip>
            </a:pPr>
            <a:r>
              <a:rPr lang="fr-CA" sz="1600" dirty="0">
                <a:latin typeface="Arial"/>
                <a:ea typeface="Calibri"/>
                <a:cs typeface="Arial"/>
              </a:rPr>
              <a:t>Beaucoup souhaitent arrêter</a:t>
            </a:r>
          </a:p>
          <a:p>
            <a:pPr marL="342000" indent="-342000">
              <a:spcAft>
                <a:spcPts val="600"/>
              </a:spcAft>
              <a:buSzPct val="125000"/>
              <a:buBlip>
                <a:blip r:embed="rId11">
                  <a:extLst>
                    <a:ext uri="{96DAC541-7B7A-43D3-8B79-37D633B846F1}">
                      <asvg:svgBlip xmlns:asvg="http://schemas.microsoft.com/office/drawing/2016/SVG/main" r:embed="rId12"/>
                    </a:ext>
                  </a:extLst>
                </a:blip>
              </a:buBlip>
            </a:pPr>
            <a:r>
              <a:rPr lang="fr-CA" sz="1600" dirty="0">
                <a:latin typeface="Arial"/>
                <a:ea typeface="Calibri"/>
                <a:cs typeface="Arial"/>
              </a:rPr>
              <a:t>Beaucoup ont essayé d’arrêter</a:t>
            </a:r>
          </a:p>
          <a:p>
            <a:pPr marL="342000" indent="-342000">
              <a:spcAft>
                <a:spcPts val="600"/>
              </a:spcAft>
              <a:buSzPct val="125000"/>
              <a:buBlip>
                <a:blip r:embed="rId11">
                  <a:extLst>
                    <a:ext uri="{96DAC541-7B7A-43D3-8B79-37D633B846F1}">
                      <asvg:svgBlip xmlns:asvg="http://schemas.microsoft.com/office/drawing/2016/SVG/main" r:embed="rId12"/>
                    </a:ext>
                  </a:extLst>
                </a:blip>
              </a:buBlip>
            </a:pPr>
            <a:r>
              <a:rPr lang="fr-CA" sz="1600" dirty="0">
                <a:latin typeface="Arial"/>
                <a:ea typeface="Calibri"/>
                <a:cs typeface="Arial"/>
              </a:rPr>
              <a:t>Le menu d’options présente ce qui fonctionne et ce qui ne fonctionne pas</a:t>
            </a:r>
          </a:p>
        </p:txBody>
      </p:sp>
    </p:spTree>
    <p:extLst>
      <p:ext uri="{BB962C8B-B14F-4D97-AF65-F5344CB8AC3E}">
        <p14:creationId xmlns:p14="http://schemas.microsoft.com/office/powerpoint/2010/main" val="3802700085"/>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38C1E-FA63-8813-BD4B-A82BA5AE56C4}"/>
            </a:ext>
          </a:extLst>
        </p:cNvPr>
        <p:cNvGrpSpPr/>
        <p:nvPr/>
      </p:nvGrpSpPr>
      <p:grpSpPr>
        <a:xfrm>
          <a:off x="0" y="0"/>
          <a:ext cx="0" cy="0"/>
          <a:chOff x="0" y="0"/>
          <a:chExt cx="0" cy="0"/>
        </a:xfrm>
      </p:grpSpPr>
      <p:sp>
        <p:nvSpPr>
          <p:cNvPr id="56323" name="Text Placeholder 5">
            <a:extLst>
              <a:ext uri="{FF2B5EF4-FFF2-40B4-BE49-F238E27FC236}">
                <a16:creationId xmlns:a16="http://schemas.microsoft.com/office/drawing/2014/main" id="{E31EB97B-3D23-1F9D-41CA-895EE37DF3CB}"/>
              </a:ext>
            </a:extLst>
          </p:cNvPr>
          <p:cNvSpPr>
            <a:spLocks noGrp="1"/>
          </p:cNvSpPr>
          <p:nvPr>
            <p:ph type="body" idx="1"/>
            <p:custDataLst>
              <p:tags r:id="rId1"/>
            </p:custDataLst>
          </p:nvPr>
        </p:nvSpPr>
        <p:spPr>
          <a:xfrm>
            <a:off x="588996" y="2821471"/>
            <a:ext cx="8185876" cy="1500188"/>
          </a:xfrm>
        </p:spPr>
        <p:txBody>
          <a:bodyPr vert="horz" lIns="91440" tIns="45720" rIns="91440" bIns="45720" rtlCol="0" anchor="ctr">
            <a:noAutofit/>
          </a:bodyPr>
          <a:lstStyle/>
          <a:p>
            <a:r>
              <a:rPr lang="fr-CA" altLang="en-US" sz="4400" dirty="0">
                <a:latin typeface="Arial"/>
                <a:cs typeface="Arial"/>
              </a:rPr>
              <a:t>Outils d’application des connaissances</a:t>
            </a:r>
            <a:endParaRPr lang="fr-CA" sz="4400" dirty="0"/>
          </a:p>
        </p:txBody>
      </p:sp>
      <p:sp>
        <p:nvSpPr>
          <p:cNvPr id="3" name="Slide Number Placeholder 2">
            <a:extLst>
              <a:ext uri="{FF2B5EF4-FFF2-40B4-BE49-F238E27FC236}">
                <a16:creationId xmlns:a16="http://schemas.microsoft.com/office/drawing/2014/main" id="{CAB3417F-B6CC-7B2E-ADB3-3EB095CCFE0C}"/>
              </a:ext>
            </a:extLst>
          </p:cNvPr>
          <p:cNvSpPr>
            <a:spLocks noGrp="1"/>
          </p:cNvSpPr>
          <p:nvPr>
            <p:ph type="sldNum" sz="quarter" idx="12"/>
            <p:custDataLst>
              <p:tags r:id="rId2"/>
            </p:custDataLst>
          </p:nvPr>
        </p:nvSpPr>
        <p:spPr>
          <a:xfrm>
            <a:off x="6553200" y="6264275"/>
            <a:ext cx="2133600" cy="365125"/>
          </a:xfrm>
        </p:spPr>
        <p:txBody>
          <a:bodyPr/>
          <a:lstStyle/>
          <a:p>
            <a:fld id="{E3D5E142-BA66-4577-AABD-3D3B043058E5}" type="slidenum">
              <a:rPr lang="fr-CA" smtClean="0"/>
              <a:t>54</a:t>
            </a:fld>
            <a:endParaRPr lang="fr-CA" dirty="0"/>
          </a:p>
        </p:txBody>
      </p:sp>
    </p:spTree>
    <p:extLst>
      <p:ext uri="{BB962C8B-B14F-4D97-AF65-F5344CB8AC3E}">
        <p14:creationId xmlns:p14="http://schemas.microsoft.com/office/powerpoint/2010/main" val="2471462882"/>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custDataLst>
              <p:tags r:id="rId1"/>
            </p:custDataLst>
          </p:nvPr>
        </p:nvSpPr>
        <p:spPr/>
        <p:txBody>
          <a:bodyPr/>
          <a:lstStyle/>
          <a:p>
            <a:r>
              <a:rPr lang="fr-CA" altLang="en-US" sz="3200" dirty="0">
                <a:solidFill>
                  <a:schemeClr val="accent2"/>
                </a:solidFill>
                <a:latin typeface="Arial"/>
                <a:cs typeface="Arial"/>
              </a:rPr>
              <a:t>Outils</a:t>
            </a:r>
            <a:endParaRPr lang="fr-CA" sz="3200" dirty="0">
              <a:solidFill>
                <a:schemeClr val="accent2"/>
              </a:solidFill>
              <a:latin typeface="Arial"/>
              <a:cs typeface="Arial"/>
            </a:endParaRPr>
          </a:p>
        </p:txBody>
      </p:sp>
      <p:sp>
        <p:nvSpPr>
          <p:cNvPr id="58371" name="Content Placeholder 2"/>
          <p:cNvSpPr>
            <a:spLocks noGrp="1"/>
          </p:cNvSpPr>
          <p:nvPr>
            <p:ph idx="1"/>
            <p:custDataLst>
              <p:tags r:id="rId2"/>
            </p:custDataLst>
          </p:nvPr>
        </p:nvSpPr>
        <p:spPr>
          <a:xfrm>
            <a:off x="405058" y="2758507"/>
            <a:ext cx="4619524" cy="2817539"/>
          </a:xfrm>
          <a:solidFill>
            <a:schemeClr val="accent1"/>
          </a:solidFill>
        </p:spPr>
        <p:txBody>
          <a:bodyPr vert="horz" lIns="274320" tIns="274320" rIns="274320" bIns="274320" rtlCol="0" anchor="t">
            <a:noAutofit/>
          </a:bodyPr>
          <a:lstStyle/>
          <a:p>
            <a:r>
              <a:rPr lang="fr-CA" b="1" dirty="0">
                <a:solidFill>
                  <a:srgbClr val="FFFFFF"/>
                </a:solidFill>
                <a:latin typeface="Arial"/>
                <a:cs typeface="Arial"/>
              </a:rPr>
              <a:t>Infographie à l’intention des patients</a:t>
            </a:r>
          </a:p>
          <a:p>
            <a:r>
              <a:rPr lang="fr-CA" b="1" dirty="0">
                <a:solidFill>
                  <a:srgbClr val="FFFFFF"/>
                </a:solidFill>
                <a:latin typeface="Arial"/>
                <a:cs typeface="Arial"/>
              </a:rPr>
              <a:t>Menu des options pour les patients</a:t>
            </a:r>
            <a:r>
              <a:rPr kumimoji="0" lang="fr-CA" b="1" i="0" normalizeH="0" noProof="0" dirty="0">
                <a:solidFill>
                  <a:srgbClr val="FFFFFF"/>
                </a:solidFill>
                <a:uFillTx/>
                <a:latin typeface="Arial"/>
                <a:cs typeface="Arial"/>
              </a:rPr>
              <a:t> et les cliniciens</a:t>
            </a:r>
          </a:p>
          <a:p>
            <a:r>
              <a:rPr lang="fr-CA" b="1" dirty="0">
                <a:solidFill>
                  <a:srgbClr val="FFFFFF"/>
                </a:solidFill>
                <a:latin typeface="Arial"/>
                <a:cs typeface="Arial"/>
              </a:rPr>
              <a:t>Page Web publique</a:t>
            </a:r>
          </a:p>
          <a:p>
            <a:endParaRPr lang="fr-CA" b="1" dirty="0">
              <a:solidFill>
                <a:srgbClr val="FFFFFF"/>
              </a:solidFill>
              <a:latin typeface="Arial"/>
              <a:cs typeface="Arial"/>
            </a:endParaRPr>
          </a:p>
          <a:p>
            <a:endParaRPr lang="fr-CA" b="1" dirty="0">
              <a:solidFill>
                <a:srgbClr val="FFFFFF"/>
              </a:solidFill>
              <a:latin typeface="Arial"/>
              <a:cs typeface="Arial"/>
            </a:endParaRPr>
          </a:p>
          <a:p>
            <a:endParaRPr lang="fr-CA" b="1" dirty="0">
              <a:solidFill>
                <a:srgbClr val="FFFFFF"/>
              </a:solidFill>
              <a:latin typeface="Arial"/>
              <a:cs typeface="Arial"/>
            </a:endParaRPr>
          </a:p>
          <a:p>
            <a:pPr marL="457200" lvl="1" indent="0">
              <a:buNone/>
            </a:pPr>
            <a:endParaRPr lang="fr-CA" altLang="en-US" sz="2400" b="1" dirty="0">
              <a:solidFill>
                <a:srgbClr val="FFFFFF"/>
              </a:solidFill>
            </a:endParaRPr>
          </a:p>
          <a:p>
            <a:endParaRPr lang="en-CA" altLang="en-US" b="1" dirty="0">
              <a:solidFill>
                <a:srgbClr val="FFFFFF"/>
              </a:solidFill>
            </a:endParaRPr>
          </a:p>
        </p:txBody>
      </p:sp>
      <p:sp>
        <p:nvSpPr>
          <p:cNvPr id="4" name="Slide Number Placeholder 3">
            <a:extLst>
              <a:ext uri="{FF2B5EF4-FFF2-40B4-BE49-F238E27FC236}">
                <a16:creationId xmlns:a16="http://schemas.microsoft.com/office/drawing/2014/main" id="{BA01A56E-21D9-0105-B6D8-6EA4D3BA3C12}"/>
              </a:ext>
            </a:extLst>
          </p:cNvPr>
          <p:cNvSpPr>
            <a:spLocks noGrp="1"/>
          </p:cNvSpPr>
          <p:nvPr>
            <p:ph type="sldNum" sz="quarter" idx="12"/>
            <p:custDataLst>
              <p:tags r:id="rId3"/>
            </p:custDataLst>
          </p:nvPr>
        </p:nvSpPr>
        <p:spPr>
          <a:xfrm>
            <a:off x="6553200" y="6264275"/>
            <a:ext cx="2133600" cy="365125"/>
          </a:xfrm>
        </p:spPr>
        <p:txBody>
          <a:bodyPr/>
          <a:lstStyle/>
          <a:p>
            <a:fld id="{E3D5E142-BA66-4577-AABD-3D3B043058E5}" type="slidenum">
              <a:rPr lang="fr-CA" smtClean="0"/>
              <a:t>55</a:t>
            </a:fld>
            <a:endParaRPr lang="fr-CA" dirty="0"/>
          </a:p>
        </p:txBody>
      </p:sp>
      <p:pic>
        <p:nvPicPr>
          <p:cNvPr id="3" name="Picture 2">
            <a:extLst>
              <a:ext uri="{FF2B5EF4-FFF2-40B4-BE49-F238E27FC236}">
                <a16:creationId xmlns:a16="http://schemas.microsoft.com/office/drawing/2014/main" id="{28A3956C-54A6-7C2F-E6C3-634F85FDF852}"/>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5535301" y="533401"/>
            <a:ext cx="2611946" cy="6145755"/>
          </a:xfrm>
          <a:prstGeom prst="rect">
            <a:avLst/>
          </a:prstGeom>
        </p:spPr>
      </p:pic>
    </p:spTree>
    <p:extLst>
      <p:ext uri="{BB962C8B-B14F-4D97-AF65-F5344CB8AC3E}">
        <p14:creationId xmlns:p14="http://schemas.microsoft.com/office/powerpoint/2010/main" val="1338614244"/>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15EC97-6A2D-3F45-1470-12BB3799D5CA}"/>
              </a:ext>
            </a:extLst>
          </p:cNvPr>
          <p:cNvSpPr>
            <a:spLocks noGrp="1"/>
          </p:cNvSpPr>
          <p:nvPr>
            <p:ph type="sldNum" sz="quarter" idx="12"/>
            <p:custDataLst>
              <p:tags r:id="rId1"/>
            </p:custDataLst>
          </p:nvPr>
        </p:nvSpPr>
        <p:spPr>
          <a:xfrm>
            <a:off x="6553200" y="6264275"/>
            <a:ext cx="2133600" cy="365125"/>
          </a:xfrm>
        </p:spPr>
        <p:txBody>
          <a:bodyPr/>
          <a:lstStyle/>
          <a:p>
            <a:fld id="{E3D5E142-BA66-4577-AABD-3D3B043058E5}" type="slidenum">
              <a:rPr lang="fr-CA" smtClean="0"/>
              <a:t>56</a:t>
            </a:fld>
            <a:endParaRPr lang="fr-CA" dirty="0"/>
          </a:p>
        </p:txBody>
      </p:sp>
      <p:sp>
        <p:nvSpPr>
          <p:cNvPr id="6" name="Title 1">
            <a:extLst>
              <a:ext uri="{FF2B5EF4-FFF2-40B4-BE49-F238E27FC236}">
                <a16:creationId xmlns:a16="http://schemas.microsoft.com/office/drawing/2014/main" id="{50702EDC-13B1-6A61-4564-DDA8B2D3339B}"/>
              </a:ext>
            </a:extLst>
          </p:cNvPr>
          <p:cNvSpPr>
            <a:spLocks noGrp="1"/>
          </p:cNvSpPr>
          <p:nvPr>
            <p:ph type="title"/>
            <p:custDataLst>
              <p:tags r:id="rId2"/>
            </p:custDataLst>
          </p:nvPr>
        </p:nvSpPr>
        <p:spPr>
          <a:xfrm>
            <a:off x="457200" y="533400"/>
            <a:ext cx="8229600" cy="762000"/>
          </a:xfrm>
        </p:spPr>
        <p:txBody>
          <a:bodyPr/>
          <a:lstStyle/>
          <a:p>
            <a:r>
              <a:rPr lang="fr-CA" altLang="en-US" sz="3200" dirty="0">
                <a:solidFill>
                  <a:schemeClr val="accent2"/>
                </a:solidFill>
                <a:latin typeface="Arial"/>
                <a:cs typeface="Arial"/>
              </a:rPr>
              <a:t>Outils</a:t>
            </a:r>
            <a:endParaRPr lang="fr-CA" sz="3200" dirty="0">
              <a:solidFill>
                <a:schemeClr val="accent2"/>
              </a:solidFill>
              <a:latin typeface="Arial"/>
              <a:cs typeface="Arial"/>
            </a:endParaRPr>
          </a:p>
        </p:txBody>
      </p:sp>
      <p:pic>
        <p:nvPicPr>
          <p:cNvPr id="2" name="Picture 1">
            <a:extLst>
              <a:ext uri="{FF2B5EF4-FFF2-40B4-BE49-F238E27FC236}">
                <a16:creationId xmlns:a16="http://schemas.microsoft.com/office/drawing/2014/main" id="{BD7188CB-5B2E-39D3-ABCC-1F3E4A79FF2D}"/>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2330900" y="524108"/>
            <a:ext cx="4482198" cy="5800492"/>
          </a:xfrm>
          <a:prstGeom prst="rect">
            <a:avLst/>
          </a:prstGeom>
        </p:spPr>
      </p:pic>
    </p:spTree>
    <p:extLst>
      <p:ext uri="{BB962C8B-B14F-4D97-AF65-F5344CB8AC3E}">
        <p14:creationId xmlns:p14="http://schemas.microsoft.com/office/powerpoint/2010/main" val="3844742422"/>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AF93BEE-DC34-6EDF-0CD1-B0A64BDDE67E}"/>
              </a:ext>
            </a:extLst>
          </p:cNvPr>
          <p:cNvGrpSpPr/>
          <p:nvPr/>
        </p:nvGrpSpPr>
        <p:grpSpPr>
          <a:xfrm>
            <a:off x="1407899" y="892108"/>
            <a:ext cx="6328201" cy="5316947"/>
            <a:chOff x="1407899" y="892108"/>
            <a:chExt cx="6328201" cy="5316947"/>
          </a:xfrm>
        </p:grpSpPr>
        <p:pic>
          <p:nvPicPr>
            <p:cNvPr id="6" name="Picture 7" descr="A picture containing text, electronics, display&#10;&#10;Description automatically generated">
              <a:extLst>
                <a:ext uri="{FF2B5EF4-FFF2-40B4-BE49-F238E27FC236}">
                  <a16:creationId xmlns:a16="http://schemas.microsoft.com/office/drawing/2014/main" id="{96033935-160B-858D-A84F-C5318E5BF97D}"/>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407899" y="892108"/>
              <a:ext cx="6328201" cy="5316947"/>
            </a:xfrm>
            <a:prstGeom prst="rect">
              <a:avLst/>
            </a:prstGeom>
          </p:spPr>
        </p:pic>
        <p:pic>
          <p:nvPicPr>
            <p:cNvPr id="7" name="Picture 6">
              <a:extLst>
                <a:ext uri="{FF2B5EF4-FFF2-40B4-BE49-F238E27FC236}">
                  <a16:creationId xmlns:a16="http://schemas.microsoft.com/office/drawing/2014/main" id="{2EDCEAE2-C308-3900-BC5C-CE33C043CCD7}"/>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894867" y="1486428"/>
              <a:ext cx="5342362" cy="3017269"/>
            </a:xfrm>
            <a:prstGeom prst="rect">
              <a:avLst/>
            </a:prstGeom>
          </p:spPr>
        </p:pic>
      </p:grpSp>
      <p:sp>
        <p:nvSpPr>
          <p:cNvPr id="58371" name="Content Placeholder 2"/>
          <p:cNvSpPr>
            <a:spLocks noGrp="1"/>
          </p:cNvSpPr>
          <p:nvPr>
            <p:ph idx="1"/>
            <p:custDataLst>
              <p:tags r:id="rId1"/>
            </p:custDataLst>
          </p:nvPr>
        </p:nvSpPr>
        <p:spPr>
          <a:xfrm>
            <a:off x="251520" y="1700808"/>
            <a:ext cx="4089806" cy="4114800"/>
          </a:xfrm>
        </p:spPr>
        <p:txBody>
          <a:bodyPr vert="horz" lIns="91440" tIns="45720" rIns="91440" bIns="45720" rtlCol="0" anchor="t">
            <a:normAutofit/>
          </a:bodyPr>
          <a:lstStyle/>
          <a:p>
            <a:endParaRPr lang="fr-CA"/>
          </a:p>
          <a:p>
            <a:endParaRPr lang="fr-CA">
              <a:latin typeface="Arial"/>
              <a:cs typeface="Arial"/>
            </a:endParaRPr>
          </a:p>
          <a:p>
            <a:endParaRPr lang="fr-CA">
              <a:latin typeface="Arial"/>
              <a:cs typeface="Arial"/>
            </a:endParaRPr>
          </a:p>
          <a:p>
            <a:pPr marL="457200" lvl="1" indent="0">
              <a:buNone/>
            </a:pPr>
            <a:endParaRPr lang="fr-CA" altLang="en-US" sz="2400"/>
          </a:p>
          <a:p>
            <a:endParaRPr lang="en-CA" altLang="en-US" dirty="0"/>
          </a:p>
        </p:txBody>
      </p:sp>
      <p:sp>
        <p:nvSpPr>
          <p:cNvPr id="5" name="Slide Number Placeholder 3">
            <a:extLst>
              <a:ext uri="{FF2B5EF4-FFF2-40B4-BE49-F238E27FC236}">
                <a16:creationId xmlns:a16="http://schemas.microsoft.com/office/drawing/2014/main" id="{4D14550D-EF4C-E18A-C321-9C252A3E96C6}"/>
              </a:ext>
            </a:extLst>
          </p:cNvPr>
          <p:cNvSpPr>
            <a:spLocks noGrp="1"/>
          </p:cNvSpPr>
          <p:nvPr>
            <p:ph type="sldNum" sz="quarter" idx="12"/>
            <p:custDataLst>
              <p:tags r:id="rId2"/>
            </p:custDataLst>
          </p:nvPr>
        </p:nvSpPr>
        <p:spPr>
          <a:xfrm>
            <a:off x="6553200" y="6264275"/>
            <a:ext cx="2133600" cy="365125"/>
          </a:xfrm>
        </p:spPr>
        <p:txBody>
          <a:bodyPr/>
          <a:lstStyle/>
          <a:p>
            <a:fld id="{E3D5E142-BA66-4577-AABD-3D3B043058E5}" type="slidenum">
              <a:rPr lang="fr-CA" smtClean="0"/>
              <a:t>57</a:t>
            </a:fld>
            <a:endParaRPr lang="fr-CA" dirty="0"/>
          </a:p>
        </p:txBody>
      </p:sp>
      <p:sp>
        <p:nvSpPr>
          <p:cNvPr id="8" name="Title 1">
            <a:extLst>
              <a:ext uri="{FF2B5EF4-FFF2-40B4-BE49-F238E27FC236}">
                <a16:creationId xmlns:a16="http://schemas.microsoft.com/office/drawing/2014/main" id="{89F16376-C8FA-6693-0892-2AE9F4A67EA3}"/>
              </a:ext>
            </a:extLst>
          </p:cNvPr>
          <p:cNvSpPr>
            <a:spLocks noGrp="1"/>
          </p:cNvSpPr>
          <p:nvPr>
            <p:ph type="title"/>
            <p:custDataLst>
              <p:tags r:id="rId3"/>
            </p:custDataLst>
          </p:nvPr>
        </p:nvSpPr>
        <p:spPr>
          <a:xfrm>
            <a:off x="457200" y="533400"/>
            <a:ext cx="8229600" cy="762000"/>
          </a:xfrm>
        </p:spPr>
        <p:txBody>
          <a:bodyPr/>
          <a:lstStyle/>
          <a:p>
            <a:r>
              <a:rPr lang="fr-CA" altLang="en-US" sz="3200" dirty="0">
                <a:solidFill>
                  <a:schemeClr val="accent2"/>
                </a:solidFill>
                <a:latin typeface="Arial"/>
                <a:cs typeface="Arial"/>
              </a:rPr>
              <a:t>Outils</a:t>
            </a:r>
            <a:endParaRPr lang="fr-CA" sz="3200" dirty="0">
              <a:solidFill>
                <a:schemeClr val="accent2"/>
              </a:solidFill>
              <a:latin typeface="Arial"/>
              <a:cs typeface="Arial"/>
            </a:endParaRPr>
          </a:p>
        </p:txBody>
      </p:sp>
    </p:spTree>
    <p:extLst>
      <p:ext uri="{BB962C8B-B14F-4D97-AF65-F5344CB8AC3E}">
        <p14:creationId xmlns:p14="http://schemas.microsoft.com/office/powerpoint/2010/main" val="2805308930"/>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ext Placeholder 5"/>
          <p:cNvSpPr>
            <a:spLocks noGrp="1"/>
          </p:cNvSpPr>
          <p:nvPr>
            <p:ph type="body" idx="1"/>
            <p:custDataLst>
              <p:tags r:id="rId1"/>
            </p:custDataLst>
          </p:nvPr>
        </p:nvSpPr>
        <p:spPr>
          <a:xfrm>
            <a:off x="577952" y="2865645"/>
            <a:ext cx="7810398" cy="1500188"/>
          </a:xfrm>
        </p:spPr>
        <p:txBody>
          <a:bodyPr>
            <a:noAutofit/>
          </a:bodyPr>
          <a:lstStyle/>
          <a:p>
            <a:r>
              <a:rPr lang="fr-CA" altLang="en-US" sz="4400" dirty="0">
                <a:latin typeface="Arial"/>
                <a:cs typeface="Arial"/>
              </a:rPr>
              <a:t>Conclusions</a:t>
            </a:r>
            <a:endParaRPr lang="fr-CA" altLang="en-US" sz="3200" dirty="0"/>
          </a:p>
        </p:txBody>
      </p:sp>
      <p:sp>
        <p:nvSpPr>
          <p:cNvPr id="3" name="Slide Number Placeholder 3">
            <a:extLst>
              <a:ext uri="{FF2B5EF4-FFF2-40B4-BE49-F238E27FC236}">
                <a16:creationId xmlns:a16="http://schemas.microsoft.com/office/drawing/2014/main" id="{1F3CA9E7-5701-1356-E92C-E2AFCC0373A3}"/>
              </a:ext>
            </a:extLst>
          </p:cNvPr>
          <p:cNvSpPr>
            <a:spLocks noGrp="1"/>
          </p:cNvSpPr>
          <p:nvPr>
            <p:ph type="sldNum" sz="quarter" idx="12"/>
            <p:custDataLst>
              <p:tags r:id="rId2"/>
            </p:custDataLst>
          </p:nvPr>
        </p:nvSpPr>
        <p:spPr>
          <a:xfrm>
            <a:off x="6553200" y="6264275"/>
            <a:ext cx="2133600" cy="365125"/>
          </a:xfrm>
        </p:spPr>
        <p:txBody>
          <a:bodyPr/>
          <a:lstStyle/>
          <a:p>
            <a:fld id="{E3D5E142-BA66-4577-AABD-3D3B043058E5}" type="slidenum">
              <a:rPr lang="fr-CA" smtClean="0"/>
              <a:t>58</a:t>
            </a:fld>
            <a:endParaRPr lang="fr-CA" dirty="0"/>
          </a:p>
        </p:txBody>
      </p:sp>
    </p:spTree>
    <p:extLst>
      <p:ext uri="{BB962C8B-B14F-4D97-AF65-F5344CB8AC3E}">
        <p14:creationId xmlns:p14="http://schemas.microsoft.com/office/powerpoint/2010/main" val="1505336825"/>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02586B-38C6-6494-3F1C-851CB935D44E}"/>
              </a:ext>
            </a:extLst>
          </p:cNvPr>
          <p:cNvSpPr>
            <a:spLocks noGrp="1"/>
          </p:cNvSpPr>
          <p:nvPr>
            <p:ph idx="1"/>
            <p:custDataLst>
              <p:tags r:id="rId1"/>
            </p:custDataLst>
          </p:nvPr>
        </p:nvSpPr>
        <p:spPr>
          <a:xfrm>
            <a:off x="457200" y="1861558"/>
            <a:ext cx="6513871" cy="3961230"/>
          </a:xfrm>
        </p:spPr>
        <p:txBody>
          <a:bodyPr vert="horz" lIns="91440" tIns="45720" rIns="91440" bIns="45720" rtlCol="0" anchor="t">
            <a:normAutofit fontScale="92500" lnSpcReduction="20000"/>
          </a:bodyPr>
          <a:lstStyle/>
          <a:p>
            <a:r>
              <a:rPr lang="fr-CA" b="1" dirty="0"/>
              <a:t>L’utilisation d’options comportementales</a:t>
            </a:r>
            <a:r>
              <a:rPr lang="fr-CA" dirty="0"/>
              <a:t>: recommandation d’un prestataire de soins primaires, séances de counseling par un conseiller qualifié en cessation tabagique, interventions par messagerie texte, outils </a:t>
            </a:r>
            <a:r>
              <a:rPr lang="fr-CA" dirty="0">
                <a:latin typeface="Arial"/>
                <a:cs typeface="Arial"/>
              </a:rPr>
              <a:t>d’auto-assistance</a:t>
            </a:r>
          </a:p>
          <a:p>
            <a:pPr marL="0" indent="0">
              <a:buNone/>
            </a:pPr>
            <a:endParaRPr lang="fr-CA" dirty="0"/>
          </a:p>
          <a:p>
            <a:r>
              <a:rPr lang="fr-CA" b="1" dirty="0"/>
              <a:t>L’utilisation d’options de pharmacothérapie: </a:t>
            </a:r>
            <a:r>
              <a:rPr lang="fr-CA" dirty="0">
                <a:solidFill>
                  <a:srgbClr val="000000"/>
                </a:solidFill>
                <a:latin typeface="Arial"/>
                <a:cs typeface="Arial"/>
              </a:rPr>
              <a:t>thérapie de remplacement de la nicotine, </a:t>
            </a:r>
            <a:r>
              <a:rPr lang="fr-CA" dirty="0" err="1">
                <a:solidFill>
                  <a:srgbClr val="000000"/>
                </a:solidFill>
                <a:latin typeface="Arial"/>
                <a:cs typeface="Arial"/>
              </a:rPr>
              <a:t>varénicline</a:t>
            </a:r>
            <a:r>
              <a:rPr lang="fr-CA" dirty="0">
                <a:solidFill>
                  <a:srgbClr val="000000"/>
                </a:solidFill>
                <a:latin typeface="Arial"/>
                <a:cs typeface="Arial"/>
              </a:rPr>
              <a:t>, </a:t>
            </a:r>
            <a:r>
              <a:rPr lang="fr-CA" dirty="0" err="1">
                <a:solidFill>
                  <a:srgbClr val="000000"/>
                </a:solidFill>
                <a:latin typeface="Arial"/>
                <a:cs typeface="Arial"/>
              </a:rPr>
              <a:t>bupropion</a:t>
            </a:r>
            <a:r>
              <a:rPr lang="fr-CA" dirty="0">
                <a:solidFill>
                  <a:srgbClr val="000000"/>
                </a:solidFill>
                <a:latin typeface="Arial"/>
                <a:cs typeface="Arial"/>
              </a:rPr>
              <a:t>, cytisine</a:t>
            </a:r>
            <a:endParaRPr lang="fr-CA" dirty="0"/>
          </a:p>
          <a:p>
            <a:pPr marL="0" indent="0">
              <a:buNone/>
            </a:pPr>
            <a:endParaRPr lang="fr-CA" dirty="0"/>
          </a:p>
          <a:p>
            <a:r>
              <a:rPr lang="fr-CA" b="1" dirty="0"/>
              <a:t>La </a:t>
            </a:r>
            <a:r>
              <a:rPr lang="fr-CA" b="1" dirty="0">
                <a:latin typeface="Arial"/>
                <a:cs typeface="Arial"/>
              </a:rPr>
              <a:t>combinaison </a:t>
            </a:r>
            <a:r>
              <a:rPr lang="fr-CA" dirty="0">
                <a:latin typeface="Arial"/>
                <a:cs typeface="Arial"/>
              </a:rPr>
              <a:t>des options ci-dessus</a:t>
            </a:r>
            <a:endParaRPr lang="fr-CA" dirty="0"/>
          </a:p>
        </p:txBody>
      </p:sp>
      <p:sp>
        <p:nvSpPr>
          <p:cNvPr id="4" name="Slide Number Placeholder 3">
            <a:extLst>
              <a:ext uri="{FF2B5EF4-FFF2-40B4-BE49-F238E27FC236}">
                <a16:creationId xmlns:a16="http://schemas.microsoft.com/office/drawing/2014/main" id="{1A31C19B-AA4F-9809-533A-8998A51D110D}"/>
              </a:ext>
            </a:extLst>
          </p:cNvPr>
          <p:cNvSpPr>
            <a:spLocks noGrp="1"/>
          </p:cNvSpPr>
          <p:nvPr>
            <p:ph type="sldNum" sz="quarter" idx="12"/>
            <p:custDataLst>
              <p:tags r:id="rId2"/>
            </p:custDataLst>
          </p:nvPr>
        </p:nvSpPr>
        <p:spPr/>
        <p:txBody>
          <a:bodyPr/>
          <a:lstStyle/>
          <a:p>
            <a:fld id="{E3D5E142-BA66-4577-AABD-3D3B043058E5}" type="slidenum">
              <a:rPr lang="fr-CA" smtClean="0"/>
              <a:t>59</a:t>
            </a:fld>
            <a:endParaRPr lang="fr-CA" dirty="0"/>
          </a:p>
        </p:txBody>
      </p:sp>
      <p:sp>
        <p:nvSpPr>
          <p:cNvPr id="7" name="Content Placeholder 2">
            <a:extLst>
              <a:ext uri="{FF2B5EF4-FFF2-40B4-BE49-F238E27FC236}">
                <a16:creationId xmlns:a16="http://schemas.microsoft.com/office/drawing/2014/main" id="{0C78EEFB-99F2-7150-F262-61B42CE11D36}"/>
              </a:ext>
            </a:extLst>
          </p:cNvPr>
          <p:cNvSpPr txBox="1"/>
          <p:nvPr>
            <p:custDataLst>
              <p:tags r:id="rId3"/>
            </p:custDataLst>
          </p:nvPr>
        </p:nvSpPr>
        <p:spPr>
          <a:xfrm>
            <a:off x="457517" y="549417"/>
            <a:ext cx="8229600" cy="953141"/>
          </a:xfrm>
          <a:prstGeom prst="rect">
            <a:avLst/>
          </a:prstGeom>
          <a:solidFill>
            <a:srgbClr val="E1F2FC"/>
          </a:solidFill>
          <a:ln>
            <a:solidFill>
              <a:schemeClr val="accent5">
                <a:lumMod val="60000"/>
                <a:lumOff val="40000"/>
              </a:schemeClr>
            </a:solidFill>
          </a:ln>
        </p:spPr>
        <p:txBody>
          <a:bodyPr vert="horz" lIns="91440" tIns="45720" rIns="91440" bIns="45720" rtlCol="0" anchor="ct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pPr>
            <a:r>
              <a:rPr lang="fr-CA" sz="2800" b="1" dirty="0">
                <a:latin typeface="Arial"/>
                <a:cs typeface="Arial"/>
              </a:rPr>
              <a:t>Menu d’options : </a:t>
            </a:r>
          </a:p>
          <a:p>
            <a:pPr>
              <a:buNone/>
            </a:pPr>
            <a:r>
              <a:rPr lang="fr-CA" sz="2800" b="1" dirty="0">
                <a:latin typeface="Arial"/>
                <a:cs typeface="Arial"/>
              </a:rPr>
              <a:t>Fortes recommandations POUR…</a:t>
            </a:r>
            <a:endParaRPr lang="fr-CA" b="1" dirty="0"/>
          </a:p>
        </p:txBody>
      </p:sp>
      <p:pic>
        <p:nvPicPr>
          <p:cNvPr id="5" name="Picture 4" descr="A group of people in medical uniforms&#10;&#10;AI-generated content may be incorrect.">
            <a:extLst>
              <a:ext uri="{FF2B5EF4-FFF2-40B4-BE49-F238E27FC236}">
                <a16:creationId xmlns:a16="http://schemas.microsoft.com/office/drawing/2014/main" id="{DE656BCA-EDAE-5DD2-5215-DE888A1276DC}"/>
              </a:ext>
            </a:extLst>
          </p:cNvPr>
          <p:cNvPicPr>
            <a:picLocks noChangeAspect="1"/>
          </p:cNvPicPr>
          <p:nvPr>
            <p:custDataLst>
              <p:tags r:id="rId4"/>
            </p:custDataLst>
          </p:nvPr>
        </p:nvPicPr>
        <p:blipFill>
          <a:blip r:embed="rId12" cstate="hqprint">
            <a:extLst>
              <a:ext uri="{28A0092B-C50C-407E-A947-70E740481C1C}">
                <a14:useLocalDpi xmlns:a14="http://schemas.microsoft.com/office/drawing/2010/main"/>
              </a:ext>
            </a:extLst>
          </a:blip>
          <a:srcRect/>
          <a:stretch>
            <a:fillRect/>
          </a:stretch>
        </p:blipFill>
        <p:spPr>
          <a:xfrm>
            <a:off x="6776559" y="2026288"/>
            <a:ext cx="1908465" cy="1035853"/>
          </a:xfrm>
          <a:prstGeom prst="rect">
            <a:avLst/>
          </a:prstGeom>
          <a:ln>
            <a:noFill/>
          </a:ln>
        </p:spPr>
      </p:pic>
      <p:pic>
        <p:nvPicPr>
          <p:cNvPr id="8" name="Picture 7" descr="A blue and white pills and a jar&#10;&#10;AI-generated content may be incorrect.">
            <a:extLst>
              <a:ext uri="{FF2B5EF4-FFF2-40B4-BE49-F238E27FC236}">
                <a16:creationId xmlns:a16="http://schemas.microsoft.com/office/drawing/2014/main" id="{1CFE271D-52DB-F499-9B87-322D9FEA5C81}"/>
              </a:ext>
            </a:extLst>
          </p:cNvPr>
          <p:cNvPicPr>
            <a:picLocks noChangeAspect="1"/>
          </p:cNvPicPr>
          <p:nvPr>
            <p:custDataLst>
              <p:tags r:id="rId5"/>
            </p:custDataLst>
          </p:nvPr>
        </p:nvPicPr>
        <p:blipFill>
          <a:blip r:embed="rId13"/>
          <a:stretch>
            <a:fillRect/>
          </a:stretch>
        </p:blipFill>
        <p:spPr>
          <a:xfrm>
            <a:off x="7194847" y="3712122"/>
            <a:ext cx="1078194" cy="1138638"/>
          </a:xfrm>
          <a:prstGeom prst="rect">
            <a:avLst/>
          </a:prstGeom>
          <a:ln>
            <a:noFill/>
          </a:ln>
        </p:spPr>
      </p:pic>
      <p:grpSp>
        <p:nvGrpSpPr>
          <p:cNvPr id="13" name="Group 12">
            <a:extLst>
              <a:ext uri="{FF2B5EF4-FFF2-40B4-BE49-F238E27FC236}">
                <a16:creationId xmlns:a16="http://schemas.microsoft.com/office/drawing/2014/main" id="{AC18A6D1-C1E6-C1F8-45AB-F032C9F57085}"/>
              </a:ext>
            </a:extLst>
          </p:cNvPr>
          <p:cNvGrpSpPr/>
          <p:nvPr>
            <p:custDataLst>
              <p:tags r:id="rId6"/>
            </p:custDataLst>
          </p:nvPr>
        </p:nvGrpSpPr>
        <p:grpSpPr>
          <a:xfrm>
            <a:off x="6340258" y="4969588"/>
            <a:ext cx="2712508" cy="866913"/>
            <a:chOff x="1206665" y="3730391"/>
            <a:chExt cx="5947205" cy="1909499"/>
          </a:xfrm>
        </p:grpSpPr>
        <p:pic>
          <p:nvPicPr>
            <p:cNvPr id="10" name="Picture 9" descr="A blue and white pills and a jar&#10;&#10;AI-generated content may be incorrect.">
              <a:extLst>
                <a:ext uri="{FF2B5EF4-FFF2-40B4-BE49-F238E27FC236}">
                  <a16:creationId xmlns:a16="http://schemas.microsoft.com/office/drawing/2014/main" id="{28890BFF-4C73-65A5-EF2A-706A157DA146}"/>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5358675" y="3730391"/>
              <a:ext cx="1795195" cy="1909499"/>
            </a:xfrm>
            <a:prstGeom prst="rect">
              <a:avLst/>
            </a:prstGeom>
            <a:ln>
              <a:noFill/>
            </a:ln>
          </p:spPr>
        </p:pic>
        <p:sp>
          <p:nvSpPr>
            <p:cNvPr id="11" name="Plus Sign 13">
              <a:extLst>
                <a:ext uri="{FF2B5EF4-FFF2-40B4-BE49-F238E27FC236}">
                  <a16:creationId xmlns:a16="http://schemas.microsoft.com/office/drawing/2014/main" id="{7D85597C-3DF6-3849-BF18-9C844AD3ECD5}"/>
                </a:ext>
              </a:extLst>
            </p:cNvPr>
            <p:cNvSpPr/>
            <p:nvPr/>
          </p:nvSpPr>
          <p:spPr>
            <a:xfrm>
              <a:off x="4529848" y="4233984"/>
              <a:ext cx="884288" cy="888564"/>
            </a:xfrm>
            <a:prstGeom prst="mathPlus">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oup of people in medical uniforms&#10;&#10;AI-generated content may be incorrect.">
              <a:extLst>
                <a:ext uri="{FF2B5EF4-FFF2-40B4-BE49-F238E27FC236}">
                  <a16:creationId xmlns:a16="http://schemas.microsoft.com/office/drawing/2014/main" id="{1FF8723F-5821-8DFA-BF68-34D52D5F6E27}"/>
                </a:ext>
              </a:extLst>
            </p:cNvPr>
            <p:cNvPicPr>
              <a:picLocks noChangeAspect="1"/>
            </p:cNvPicPr>
            <p:nvPr/>
          </p:nvPicPr>
          <p:blipFill>
            <a:blip r:embed="rId12" cstate="hqprint">
              <a:extLst>
                <a:ext uri="{28A0092B-C50C-407E-A947-70E740481C1C}">
                  <a14:useLocalDpi xmlns:a14="http://schemas.microsoft.com/office/drawing/2010/main"/>
                </a:ext>
              </a:extLst>
            </a:blip>
            <a:srcRect/>
            <a:stretch>
              <a:fillRect/>
            </a:stretch>
          </p:blipFill>
          <p:spPr>
            <a:xfrm>
              <a:off x="1206665" y="3730391"/>
              <a:ext cx="3166897" cy="1794517"/>
            </a:xfrm>
            <a:prstGeom prst="rect">
              <a:avLst/>
            </a:prstGeom>
            <a:ln>
              <a:noFill/>
            </a:ln>
          </p:spPr>
        </p:pic>
      </p:grpSp>
      <p:cxnSp>
        <p:nvCxnSpPr>
          <p:cNvPr id="15" name="Straight Arrow Connector 14">
            <a:extLst>
              <a:ext uri="{FF2B5EF4-FFF2-40B4-BE49-F238E27FC236}">
                <a16:creationId xmlns:a16="http://schemas.microsoft.com/office/drawing/2014/main" id="{01DF2E8C-4AFC-65E8-218E-FA0AC212DA21}"/>
              </a:ext>
            </a:extLst>
          </p:cNvPr>
          <p:cNvCxnSpPr/>
          <p:nvPr>
            <p:custDataLst>
              <p:tags r:id="rId7"/>
            </p:custDataLst>
          </p:nvPr>
        </p:nvCxnSpPr>
        <p:spPr>
          <a:xfrm>
            <a:off x="522785" y="3636457"/>
            <a:ext cx="8164963"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E5B6E21-242C-374E-F5DF-4C775AD67CF1}"/>
              </a:ext>
            </a:extLst>
          </p:cNvPr>
          <p:cNvCxnSpPr/>
          <p:nvPr>
            <p:custDataLst>
              <p:tags r:id="rId8"/>
            </p:custDataLst>
          </p:nvPr>
        </p:nvCxnSpPr>
        <p:spPr>
          <a:xfrm>
            <a:off x="522784" y="4931144"/>
            <a:ext cx="8164963"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Graphic 7">
            <a:extLst>
              <a:ext uri="{FF2B5EF4-FFF2-40B4-BE49-F238E27FC236}">
                <a16:creationId xmlns:a16="http://schemas.microsoft.com/office/drawing/2014/main" id="{AFDDDB4B-C537-7FA4-A386-F0260F3138F7}"/>
              </a:ext>
            </a:extLst>
          </p:cNvPr>
          <p:cNvPicPr>
            <a:picLocks noChangeAspect="1"/>
          </p:cNvPicPr>
          <p:nvPr>
            <p:custDataLst>
              <p:tags r:id="rId9"/>
            </p:custDataLst>
          </p:nvPr>
        </p:nvPicPr>
        <p:blipFill>
          <a:blip r:embed="rId15">
            <a:extLst>
              <a:ext uri="{96DAC541-7B7A-43D3-8B79-37D633B846F1}">
                <asvg:svgBlip xmlns:asvg="http://schemas.microsoft.com/office/drawing/2016/SVG/main" r:embed="rId16"/>
              </a:ext>
            </a:extLst>
          </a:blip>
          <a:stretch>
            <a:fillRect/>
          </a:stretch>
        </p:blipFill>
        <p:spPr>
          <a:xfrm>
            <a:off x="7730007" y="644703"/>
            <a:ext cx="765123" cy="765123"/>
          </a:xfrm>
          <a:prstGeom prst="rect">
            <a:avLst/>
          </a:prstGeom>
        </p:spPr>
      </p:pic>
    </p:spTree>
    <p:extLst>
      <p:ext uri="{BB962C8B-B14F-4D97-AF65-F5344CB8AC3E}">
        <p14:creationId xmlns:p14="http://schemas.microsoft.com/office/powerpoint/2010/main" val="149446875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DF445B4-AB21-1698-3CA2-C30771F1FFF2}"/>
              </a:ext>
            </a:extLst>
          </p:cNvPr>
          <p:cNvSpPr txBox="1"/>
          <p:nvPr>
            <p:custDataLst>
              <p:tags r:id="rId1"/>
            </p:custDataLst>
          </p:nvPr>
        </p:nvSpPr>
        <p:spPr>
          <a:xfrm>
            <a:off x="4722588" y="5018116"/>
            <a:ext cx="3128976" cy="523220"/>
          </a:xfrm>
          <a:prstGeom prst="rect">
            <a:avLst/>
          </a:prstGeom>
          <a:noFill/>
        </p:spPr>
        <p:txBody>
          <a:bodyPr wrap="square" lIns="91440" tIns="45720" rIns="91440" bIns="45720" rtlCol="0" anchor="t">
            <a:spAutoFit/>
          </a:bodyPr>
          <a:lstStyle/>
          <a:p>
            <a:pPr marL="285750" indent="-285750">
              <a:buFont typeface="Arial"/>
              <a:buChar char="•"/>
            </a:pPr>
            <a:r>
              <a:rPr lang="fr-CA" sz="1400" b="1" dirty="0">
                <a:latin typeface="Arial"/>
                <a:cs typeface="Arial"/>
              </a:rPr>
              <a:t>Greg </a:t>
            </a:r>
            <a:r>
              <a:rPr lang="fr-CA" sz="1400" b="1" dirty="0" err="1">
                <a:latin typeface="Arial"/>
                <a:cs typeface="Arial"/>
              </a:rPr>
              <a:t>Traversy</a:t>
            </a:r>
            <a:endParaRPr lang="fr-CA" sz="1400" b="1" dirty="0">
              <a:latin typeface="Arial"/>
              <a:cs typeface="Arial"/>
            </a:endParaRPr>
          </a:p>
          <a:p>
            <a:pPr marL="285750" indent="-285750">
              <a:buFont typeface="Arial"/>
              <a:buChar char="•"/>
            </a:pPr>
            <a:r>
              <a:rPr lang="fr-CA" sz="1400" b="1" dirty="0">
                <a:latin typeface="Arial"/>
                <a:cs typeface="Arial"/>
              </a:rPr>
              <a:t>Julie Wu</a:t>
            </a:r>
          </a:p>
        </p:txBody>
      </p:sp>
      <p:sp>
        <p:nvSpPr>
          <p:cNvPr id="19" name="Title 1">
            <a:extLst>
              <a:ext uri="{FF2B5EF4-FFF2-40B4-BE49-F238E27FC236}">
                <a16:creationId xmlns:a16="http://schemas.microsoft.com/office/drawing/2014/main" id="{74D0C4DA-E918-653B-F0E5-BF2BE49B751E}"/>
              </a:ext>
            </a:extLst>
          </p:cNvPr>
          <p:cNvSpPr txBox="1">
            <a:spLocks noChangeArrowheads="1"/>
          </p:cNvSpPr>
          <p:nvPr>
            <p:custDataLst>
              <p:tags r:id="rId2"/>
            </p:custDataLst>
          </p:nvPr>
        </p:nvSpPr>
        <p:spPr>
          <a:xfrm>
            <a:off x="185952" y="373738"/>
            <a:ext cx="8958048" cy="762000"/>
          </a:xfrm>
          <a:prstGeom prst="rect">
            <a:avLst/>
          </a:prstGeom>
        </p:spPr>
        <p:txBody>
          <a:bodyPr vert="horz" lIns="91440" tIns="45720" rIns="91440" bIns="45720" rtlCol="0" anchor="ctr">
            <a:noAutofit/>
          </a:bodyPr>
          <a:lstStyle>
            <a:lvl1pPr algn="l" defTabSz="685800" rtl="0" eaLnBrk="1" latinLnBrk="0" hangingPunct="1">
              <a:spcBef>
                <a:spcPct val="0"/>
              </a:spcBef>
              <a:buNone/>
              <a:defRPr sz="1800" b="1" kern="1200">
                <a:solidFill>
                  <a:schemeClr val="tx1"/>
                </a:solidFill>
                <a:latin typeface="Arial" panose="020B0604020202020204" pitchFamily="34" charset="0"/>
                <a:ea typeface="+mj-ea"/>
                <a:cs typeface="Arial" panose="020B0604020202020204" pitchFamily="34" charset="0"/>
              </a:defRPr>
            </a:lvl1pPr>
          </a:lstStyle>
          <a:p>
            <a:pPr algn="ctr"/>
            <a:r>
              <a:rPr lang="fr-CA" sz="3200" dirty="0">
                <a:solidFill>
                  <a:srgbClr val="007BC3"/>
                </a:solidFill>
                <a:latin typeface="Arial"/>
                <a:cs typeface="Arial"/>
              </a:rPr>
              <a:t>Qui a travaillé sur ces recommandations?</a:t>
            </a:r>
          </a:p>
        </p:txBody>
      </p:sp>
      <p:sp>
        <p:nvSpPr>
          <p:cNvPr id="10" name="TextBox 9">
            <a:extLst>
              <a:ext uri="{FF2B5EF4-FFF2-40B4-BE49-F238E27FC236}">
                <a16:creationId xmlns:a16="http://schemas.microsoft.com/office/drawing/2014/main" id="{1483D6F6-A0D8-F805-960C-21416BE93013}"/>
              </a:ext>
            </a:extLst>
          </p:cNvPr>
          <p:cNvSpPr txBox="1"/>
          <p:nvPr>
            <p:custDataLst>
              <p:tags r:id="rId3"/>
            </p:custDataLst>
          </p:nvPr>
        </p:nvSpPr>
        <p:spPr>
          <a:xfrm>
            <a:off x="4648843" y="4694383"/>
            <a:ext cx="4324210" cy="307777"/>
          </a:xfrm>
          <a:prstGeom prst="rect">
            <a:avLst/>
          </a:prstGeom>
          <a:solidFill>
            <a:schemeClr val="tx1">
              <a:lumMod val="75000"/>
              <a:lumOff val="25000"/>
            </a:schemeClr>
          </a:solidFill>
        </p:spPr>
        <p:txBody>
          <a:bodyPr wrap="square" lIns="91440" tIns="45720" rIns="91440" bIns="45720" rtlCol="0" anchor="t">
            <a:spAutoFit/>
          </a:bodyPr>
          <a:lstStyle/>
          <a:p>
            <a:r>
              <a:rPr lang="fr-CA" sz="1400" b="1" dirty="0">
                <a:solidFill>
                  <a:srgbClr val="FFFFFF"/>
                </a:solidFill>
                <a:latin typeface="Arial"/>
                <a:cs typeface="Arial"/>
              </a:rPr>
              <a:t>Équipe scientifique : ASPC (sans droit de vote)</a:t>
            </a:r>
            <a:endParaRPr lang="fr-CA" sz="1400" dirty="0">
              <a:solidFill>
                <a:srgbClr val="FFFFFF"/>
              </a:solidFill>
              <a:latin typeface="Arial"/>
              <a:ea typeface="Calibri"/>
              <a:cs typeface="Arial"/>
            </a:endParaRPr>
          </a:p>
        </p:txBody>
      </p:sp>
      <p:pic>
        <p:nvPicPr>
          <p:cNvPr id="9" name="Picture 8" descr="A person in a suit and tie&#10;&#10;AI-generated content may be incorrect.">
            <a:extLst>
              <a:ext uri="{FF2B5EF4-FFF2-40B4-BE49-F238E27FC236}">
                <a16:creationId xmlns:a16="http://schemas.microsoft.com/office/drawing/2014/main" id="{AD7EDD5A-1CCF-8BA6-7F08-F11C9D56FA4E}"/>
              </a:ext>
            </a:extLst>
          </p:cNvPr>
          <p:cNvPicPr>
            <a:picLocks noChangeAspect="1"/>
          </p:cNvPicPr>
          <p:nvPr>
            <p:custDataLst>
              <p:tags r:id="rId4"/>
            </p:custDataLst>
          </p:nvPr>
        </p:nvPicPr>
        <p:blipFill>
          <a:blip r:embed="rId22" cstate="hqprint">
            <a:extLst>
              <a:ext uri="{28A0092B-C50C-407E-A947-70E740481C1C}">
                <a14:useLocalDpi xmlns:a14="http://schemas.microsoft.com/office/drawing/2010/main"/>
              </a:ext>
            </a:extLst>
          </a:blip>
          <a:srcRect/>
          <a:stretch>
            <a:fillRect/>
          </a:stretch>
        </p:blipFill>
        <p:spPr>
          <a:xfrm>
            <a:off x="628769" y="1271716"/>
            <a:ext cx="1501200" cy="1501200"/>
          </a:xfrm>
          <a:prstGeom prst="ellipse">
            <a:avLst/>
          </a:prstGeom>
          <a:ln>
            <a:solidFill>
              <a:schemeClr val="bg1">
                <a:lumMod val="75000"/>
              </a:schemeClr>
            </a:solidFill>
          </a:ln>
        </p:spPr>
      </p:pic>
      <p:sp>
        <p:nvSpPr>
          <p:cNvPr id="11" name="TextBox 10">
            <a:extLst>
              <a:ext uri="{FF2B5EF4-FFF2-40B4-BE49-F238E27FC236}">
                <a16:creationId xmlns:a16="http://schemas.microsoft.com/office/drawing/2014/main" id="{4B530882-64C7-0393-F8B4-8A1C942C5914}"/>
              </a:ext>
            </a:extLst>
          </p:cNvPr>
          <p:cNvSpPr txBox="1"/>
          <p:nvPr>
            <p:custDataLst>
              <p:tags r:id="rId5"/>
            </p:custDataLst>
          </p:nvPr>
        </p:nvSpPr>
        <p:spPr>
          <a:xfrm>
            <a:off x="2321884" y="1863222"/>
            <a:ext cx="2061900" cy="738664"/>
          </a:xfrm>
          <a:prstGeom prst="rect">
            <a:avLst/>
          </a:prstGeom>
          <a:noFill/>
        </p:spPr>
        <p:txBody>
          <a:bodyPr wrap="square" lIns="91440" tIns="45720" rIns="91440" bIns="45720" rtlCol="0" anchor="t">
            <a:spAutoFit/>
          </a:bodyPr>
          <a:lstStyle/>
          <a:p>
            <a:r>
              <a:rPr lang="fr-CA" sz="1400" b="1" dirty="0">
                <a:solidFill>
                  <a:srgbClr val="000000"/>
                </a:solidFill>
                <a:latin typeface="Arial"/>
                <a:ea typeface="+mn-lt"/>
                <a:cs typeface="+mn-lt"/>
              </a:rPr>
              <a:t>Brett </a:t>
            </a:r>
            <a:r>
              <a:rPr lang="fr-CA" sz="1400" b="1" dirty="0" err="1">
                <a:solidFill>
                  <a:srgbClr val="000000"/>
                </a:solidFill>
                <a:latin typeface="Arial"/>
                <a:ea typeface="+mn-lt"/>
                <a:cs typeface="+mn-lt"/>
              </a:rPr>
              <a:t>Thombs</a:t>
            </a:r>
            <a:endParaRPr lang="fr-CA" sz="1400" b="1" dirty="0">
              <a:solidFill>
                <a:srgbClr val="000000"/>
              </a:solidFill>
              <a:latin typeface="Arial"/>
              <a:ea typeface="+mn-lt"/>
              <a:cs typeface="+mn-lt"/>
            </a:endParaRPr>
          </a:p>
          <a:p>
            <a:r>
              <a:rPr lang="fr-CA" sz="1400" b="1" dirty="0">
                <a:solidFill>
                  <a:srgbClr val="000000"/>
                </a:solidFill>
                <a:latin typeface="Arial"/>
                <a:ea typeface="+mn-lt"/>
                <a:cs typeface="+mn-lt"/>
              </a:rPr>
              <a:t>Président du groupe de travail</a:t>
            </a:r>
          </a:p>
        </p:txBody>
      </p:sp>
      <p:pic>
        <p:nvPicPr>
          <p:cNvPr id="14" name="Picture 13" descr="Donna L. Reynolds">
            <a:extLst>
              <a:ext uri="{FF2B5EF4-FFF2-40B4-BE49-F238E27FC236}">
                <a16:creationId xmlns:a16="http://schemas.microsoft.com/office/drawing/2014/main" id="{694DDEDB-E983-A054-137D-05E6E0B0036C}"/>
              </a:ext>
            </a:extLst>
          </p:cNvPr>
          <p:cNvPicPr>
            <a:picLocks noChangeAspect="1"/>
          </p:cNvPicPr>
          <p:nvPr>
            <p:custDataLst>
              <p:tags r:id="rId6"/>
            </p:custDataLst>
          </p:nvPr>
        </p:nvPicPr>
        <p:blipFill>
          <a:blip r:embed="rId23" cstate="hqprint">
            <a:extLst>
              <a:ext uri="{28A0092B-C50C-407E-A947-70E740481C1C}">
                <a14:useLocalDpi xmlns:a14="http://schemas.microsoft.com/office/drawing/2010/main"/>
              </a:ext>
            </a:extLst>
          </a:blip>
          <a:srcRect b="-195"/>
          <a:stretch>
            <a:fillRect/>
          </a:stretch>
        </p:blipFill>
        <p:spPr>
          <a:xfrm>
            <a:off x="628769" y="2877898"/>
            <a:ext cx="1501200" cy="1501200"/>
          </a:xfrm>
          <a:prstGeom prst="ellipse">
            <a:avLst/>
          </a:prstGeom>
          <a:ln>
            <a:solidFill>
              <a:schemeClr val="bg1">
                <a:lumMod val="75000"/>
              </a:schemeClr>
            </a:solidFill>
          </a:ln>
        </p:spPr>
      </p:pic>
      <p:sp>
        <p:nvSpPr>
          <p:cNvPr id="20" name="TextBox 19">
            <a:extLst>
              <a:ext uri="{FF2B5EF4-FFF2-40B4-BE49-F238E27FC236}">
                <a16:creationId xmlns:a16="http://schemas.microsoft.com/office/drawing/2014/main" id="{B3F52F95-F9F9-9DFA-D162-64B5E7A75C06}"/>
              </a:ext>
            </a:extLst>
          </p:cNvPr>
          <p:cNvSpPr txBox="1"/>
          <p:nvPr>
            <p:custDataLst>
              <p:tags r:id="rId7"/>
            </p:custDataLst>
          </p:nvPr>
        </p:nvSpPr>
        <p:spPr>
          <a:xfrm>
            <a:off x="2309698" y="3466187"/>
            <a:ext cx="1786528" cy="738664"/>
          </a:xfrm>
          <a:prstGeom prst="rect">
            <a:avLst/>
          </a:prstGeom>
          <a:noFill/>
        </p:spPr>
        <p:txBody>
          <a:bodyPr wrap="square" lIns="91440" tIns="45720" rIns="91440" bIns="45720" rtlCol="0" anchor="t">
            <a:spAutoFit/>
          </a:bodyPr>
          <a:lstStyle/>
          <a:p>
            <a:r>
              <a:rPr lang="fr-CA" sz="1400" b="1" dirty="0">
                <a:solidFill>
                  <a:srgbClr val="303030"/>
                </a:solidFill>
                <a:latin typeface="Arial"/>
                <a:ea typeface="+mn-lt"/>
                <a:cs typeface="+mn-lt"/>
              </a:rPr>
              <a:t>Donna Reynolds</a:t>
            </a:r>
          </a:p>
          <a:p>
            <a:r>
              <a:rPr lang="fr-CA" sz="1400" b="1" dirty="0">
                <a:solidFill>
                  <a:srgbClr val="303030"/>
                </a:solidFill>
                <a:latin typeface="Arial"/>
                <a:ea typeface="Calibri"/>
                <a:cs typeface="Calibri"/>
              </a:rPr>
              <a:t>Vice-présidente du groupe de travail</a:t>
            </a:r>
          </a:p>
        </p:txBody>
      </p:sp>
      <p:pic>
        <p:nvPicPr>
          <p:cNvPr id="21" name="Picture 20" descr="A person in a suit and tie&#10;&#10;AI-generated content may be incorrect.">
            <a:extLst>
              <a:ext uri="{FF2B5EF4-FFF2-40B4-BE49-F238E27FC236}">
                <a16:creationId xmlns:a16="http://schemas.microsoft.com/office/drawing/2014/main" id="{ABC2E6CF-191B-AAA7-60DD-3E4065DE2071}"/>
              </a:ext>
            </a:extLst>
          </p:cNvPr>
          <p:cNvPicPr>
            <a:picLocks noChangeAspect="1"/>
          </p:cNvPicPr>
          <p:nvPr>
            <p:custDataLst>
              <p:tags r:id="rId8"/>
            </p:custDataLst>
          </p:nvPr>
        </p:nvPicPr>
        <p:blipFill>
          <a:blip r:embed="rId24" cstate="hqprint">
            <a:extLst>
              <a:ext uri="{28A0092B-C50C-407E-A947-70E740481C1C}">
                <a14:useLocalDpi xmlns:a14="http://schemas.microsoft.com/office/drawing/2010/main"/>
              </a:ext>
            </a:extLst>
          </a:blip>
          <a:srcRect l="-917"/>
          <a:stretch>
            <a:fillRect/>
          </a:stretch>
        </p:blipFill>
        <p:spPr>
          <a:xfrm>
            <a:off x="628769" y="4493605"/>
            <a:ext cx="1501200" cy="1501200"/>
          </a:xfrm>
          <a:prstGeom prst="ellipse">
            <a:avLst/>
          </a:prstGeom>
          <a:ln>
            <a:solidFill>
              <a:schemeClr val="bg1">
                <a:lumMod val="75000"/>
              </a:schemeClr>
            </a:solidFill>
          </a:ln>
        </p:spPr>
      </p:pic>
      <p:sp>
        <p:nvSpPr>
          <p:cNvPr id="23" name="TextBox 22">
            <a:extLst>
              <a:ext uri="{FF2B5EF4-FFF2-40B4-BE49-F238E27FC236}">
                <a16:creationId xmlns:a16="http://schemas.microsoft.com/office/drawing/2014/main" id="{FD7F20A5-9AE1-C387-AA89-79550C7035FF}"/>
              </a:ext>
            </a:extLst>
          </p:cNvPr>
          <p:cNvSpPr txBox="1"/>
          <p:nvPr>
            <p:custDataLst>
              <p:tags r:id="rId9"/>
            </p:custDataLst>
          </p:nvPr>
        </p:nvSpPr>
        <p:spPr>
          <a:xfrm>
            <a:off x="2328748" y="5105706"/>
            <a:ext cx="1141449" cy="307777"/>
          </a:xfrm>
          <a:prstGeom prst="rect">
            <a:avLst/>
          </a:prstGeom>
          <a:noFill/>
        </p:spPr>
        <p:txBody>
          <a:bodyPr wrap="square" lIns="91440" tIns="45720" rIns="91440" bIns="45720" rtlCol="0" anchor="t">
            <a:spAutoFit/>
          </a:bodyPr>
          <a:lstStyle/>
          <a:p>
            <a:r>
              <a:rPr lang="fr-CA" sz="1400" b="1" dirty="0">
                <a:solidFill>
                  <a:srgbClr val="000000"/>
                </a:solidFill>
                <a:latin typeface="Arial"/>
                <a:cs typeface="Arial"/>
              </a:rPr>
              <a:t>Eddy Lang</a:t>
            </a:r>
            <a:endParaRPr lang="fr-CA" sz="1400" b="1" dirty="0">
              <a:latin typeface="Arial"/>
              <a:cs typeface="Arial"/>
            </a:endParaRPr>
          </a:p>
        </p:txBody>
      </p:sp>
      <p:pic>
        <p:nvPicPr>
          <p:cNvPr id="24" name="Picture 23" descr="A person in a suit smiling&#10;&#10;AI-generated content may be incorrect.">
            <a:extLst>
              <a:ext uri="{FF2B5EF4-FFF2-40B4-BE49-F238E27FC236}">
                <a16:creationId xmlns:a16="http://schemas.microsoft.com/office/drawing/2014/main" id="{5766E8DC-2AA8-5294-976A-4BB7DEC03B47}"/>
              </a:ext>
            </a:extLst>
          </p:cNvPr>
          <p:cNvPicPr>
            <a:picLocks noChangeAspect="1"/>
          </p:cNvPicPr>
          <p:nvPr>
            <p:custDataLst>
              <p:tags r:id="rId10"/>
            </p:custDataLst>
          </p:nvPr>
        </p:nvPicPr>
        <p:blipFill>
          <a:blip r:embed="rId25" cstate="hqprint">
            <a:extLst>
              <a:ext uri="{28A0092B-C50C-407E-A947-70E740481C1C}">
                <a14:useLocalDpi xmlns:a14="http://schemas.microsoft.com/office/drawing/2010/main"/>
              </a:ext>
            </a:extLst>
          </a:blip>
          <a:srcRect t="-2"/>
          <a:stretch>
            <a:fillRect/>
          </a:stretch>
        </p:blipFill>
        <p:spPr>
          <a:xfrm>
            <a:off x="4720729" y="1271716"/>
            <a:ext cx="1501200" cy="1501200"/>
          </a:xfrm>
          <a:prstGeom prst="ellipse">
            <a:avLst/>
          </a:prstGeom>
          <a:ln>
            <a:solidFill>
              <a:schemeClr val="bg1">
                <a:lumMod val="75000"/>
              </a:schemeClr>
            </a:solidFill>
          </a:ln>
        </p:spPr>
      </p:pic>
      <p:sp>
        <p:nvSpPr>
          <p:cNvPr id="27" name="TextBox 26">
            <a:extLst>
              <a:ext uri="{FF2B5EF4-FFF2-40B4-BE49-F238E27FC236}">
                <a16:creationId xmlns:a16="http://schemas.microsoft.com/office/drawing/2014/main" id="{013432BE-66CF-12A6-30AF-42A26A3DB161}"/>
              </a:ext>
            </a:extLst>
          </p:cNvPr>
          <p:cNvSpPr txBox="1"/>
          <p:nvPr>
            <p:custDataLst>
              <p:tags r:id="rId11"/>
            </p:custDataLst>
          </p:nvPr>
        </p:nvSpPr>
        <p:spPr>
          <a:xfrm>
            <a:off x="6454489" y="1883817"/>
            <a:ext cx="1821829" cy="307777"/>
          </a:xfrm>
          <a:prstGeom prst="rect">
            <a:avLst/>
          </a:prstGeom>
          <a:noFill/>
        </p:spPr>
        <p:txBody>
          <a:bodyPr wrap="square" lIns="91440" tIns="45720" rIns="91440" bIns="45720" rtlCol="0" anchor="t">
            <a:spAutoFit/>
          </a:bodyPr>
          <a:lstStyle/>
          <a:p>
            <a:r>
              <a:rPr lang="fr-CA" sz="1400" b="1">
                <a:solidFill>
                  <a:srgbClr val="000000"/>
                </a:solidFill>
                <a:latin typeface="Arial"/>
                <a:ea typeface="+mn-lt"/>
                <a:cs typeface="+mn-lt"/>
              </a:rPr>
              <a:t>Stéphane Groulx</a:t>
            </a:r>
            <a:endParaRPr lang="fr-CA" sz="1400" b="1" dirty="0">
              <a:latin typeface="Arial"/>
              <a:cs typeface="Arial"/>
            </a:endParaRPr>
          </a:p>
        </p:txBody>
      </p:sp>
      <p:pic>
        <p:nvPicPr>
          <p:cNvPr id="28" name="Picture 27" descr="A person wearing glasses and a white shirt&#10;&#10;AI-generated content may be incorrect.">
            <a:extLst>
              <a:ext uri="{FF2B5EF4-FFF2-40B4-BE49-F238E27FC236}">
                <a16:creationId xmlns:a16="http://schemas.microsoft.com/office/drawing/2014/main" id="{A8903AEB-506F-3747-4E94-4780FBD84FD3}"/>
              </a:ext>
            </a:extLst>
          </p:cNvPr>
          <p:cNvPicPr>
            <a:picLocks noChangeAspect="1"/>
          </p:cNvPicPr>
          <p:nvPr>
            <p:custDataLst>
              <p:tags r:id="rId12"/>
            </p:custDataLst>
          </p:nvPr>
        </p:nvPicPr>
        <p:blipFill>
          <a:blip r:embed="rId26" cstate="hqprint">
            <a:extLst>
              <a:ext uri="{28A0092B-C50C-407E-A947-70E740481C1C}">
                <a14:useLocalDpi xmlns:a14="http://schemas.microsoft.com/office/drawing/2010/main"/>
              </a:ext>
            </a:extLst>
          </a:blip>
          <a:srcRect/>
          <a:stretch>
            <a:fillRect/>
          </a:stretch>
        </p:blipFill>
        <p:spPr>
          <a:xfrm>
            <a:off x="4720729" y="2877898"/>
            <a:ext cx="1501200" cy="1501200"/>
          </a:xfrm>
          <a:prstGeom prst="ellipse">
            <a:avLst/>
          </a:prstGeom>
          <a:ln>
            <a:solidFill>
              <a:schemeClr val="bg1">
                <a:lumMod val="75000"/>
              </a:schemeClr>
            </a:solidFill>
          </a:ln>
        </p:spPr>
      </p:pic>
      <p:sp>
        <p:nvSpPr>
          <p:cNvPr id="29" name="TextBox 28">
            <a:extLst>
              <a:ext uri="{FF2B5EF4-FFF2-40B4-BE49-F238E27FC236}">
                <a16:creationId xmlns:a16="http://schemas.microsoft.com/office/drawing/2014/main" id="{7F8B8492-2246-0A7F-B48C-5128889289A3}"/>
              </a:ext>
            </a:extLst>
          </p:cNvPr>
          <p:cNvSpPr txBox="1"/>
          <p:nvPr>
            <p:custDataLst>
              <p:tags r:id="rId13"/>
            </p:custDataLst>
          </p:nvPr>
        </p:nvSpPr>
        <p:spPr>
          <a:xfrm>
            <a:off x="6454489" y="3480474"/>
            <a:ext cx="1794063" cy="307777"/>
          </a:xfrm>
          <a:prstGeom prst="rect">
            <a:avLst/>
          </a:prstGeom>
          <a:noFill/>
        </p:spPr>
        <p:txBody>
          <a:bodyPr wrap="square" lIns="91440" tIns="45720" rIns="91440" bIns="45720" rtlCol="0" anchor="t">
            <a:spAutoFit/>
          </a:bodyPr>
          <a:lstStyle/>
          <a:p>
            <a:r>
              <a:rPr lang="fr-CA" sz="1400" b="1">
                <a:solidFill>
                  <a:srgbClr val="000000"/>
                </a:solidFill>
                <a:latin typeface="Arial"/>
                <a:ea typeface="+mn-lt"/>
                <a:cs typeface="+mn-lt"/>
              </a:rPr>
              <a:t>Brenda Wilson</a:t>
            </a:r>
            <a:endParaRPr lang="fr-CA" sz="1400" b="1" dirty="0">
              <a:latin typeface="Arial"/>
              <a:cs typeface="Arial"/>
            </a:endParaRPr>
          </a:p>
        </p:txBody>
      </p:sp>
      <p:cxnSp>
        <p:nvCxnSpPr>
          <p:cNvPr id="8" name="Straight Arrow Connector 7">
            <a:extLst>
              <a:ext uri="{FF2B5EF4-FFF2-40B4-BE49-F238E27FC236}">
                <a16:creationId xmlns:a16="http://schemas.microsoft.com/office/drawing/2014/main" id="{0AC754AC-B96A-9808-F837-755AE835DA38}"/>
              </a:ext>
            </a:extLst>
          </p:cNvPr>
          <p:cNvCxnSpPr/>
          <p:nvPr>
            <p:custDataLst>
              <p:tags r:id="rId14"/>
            </p:custDataLst>
          </p:nvPr>
        </p:nvCxnSpPr>
        <p:spPr>
          <a:xfrm>
            <a:off x="4567023" y="1270499"/>
            <a:ext cx="14502" cy="4939085"/>
          </a:xfrm>
          <a:prstGeom prst="straightConnector1">
            <a:avLst/>
          </a:prstGeom>
        </p:spPr>
        <p:style>
          <a:lnRef idx="1">
            <a:schemeClr val="dk1"/>
          </a:lnRef>
          <a:fillRef idx="0">
            <a:schemeClr val="dk1"/>
          </a:fillRef>
          <a:effectRef idx="0">
            <a:schemeClr val="dk1"/>
          </a:effectRef>
          <a:fontRef idx="minor">
            <a:schemeClr val="tx1"/>
          </a:fontRef>
        </p:style>
      </p:cxnSp>
      <p:sp>
        <p:nvSpPr>
          <p:cNvPr id="38" name="Espace réservé du numéro de diapositive 3">
            <a:extLst>
              <a:ext uri="{FF2B5EF4-FFF2-40B4-BE49-F238E27FC236}">
                <a16:creationId xmlns:a16="http://schemas.microsoft.com/office/drawing/2014/main" id="{D6988BEF-292E-6BD6-308D-B1B0BD2DF537}"/>
              </a:ext>
            </a:extLst>
          </p:cNvPr>
          <p:cNvSpPr>
            <a:spLocks noGrp="1"/>
          </p:cNvSpPr>
          <p:nvPr>
            <p:ph type="sldNum" sz="quarter" idx="12"/>
            <p:custDataLst>
              <p:tags r:id="rId15"/>
            </p:custDataLst>
          </p:nvPr>
        </p:nvSpPr>
        <p:spPr>
          <a:xfrm>
            <a:off x="7116896" y="6264275"/>
            <a:ext cx="1569904" cy="365125"/>
          </a:xfrm>
        </p:spPr>
        <p:txBody>
          <a:bodyPr/>
          <a:lstStyle/>
          <a:p>
            <a:fld id="{E3D5E142-BA66-4577-AABD-3D3B043058E5}" type="slidenum">
              <a:rPr lang="fr-CA" smtClean="0"/>
              <a:t>6</a:t>
            </a:fld>
            <a:endParaRPr lang="fr-CA" dirty="0"/>
          </a:p>
        </p:txBody>
      </p:sp>
      <p:cxnSp>
        <p:nvCxnSpPr>
          <p:cNvPr id="15" name="Straight Connector 14">
            <a:extLst>
              <a:ext uri="{FF2B5EF4-FFF2-40B4-BE49-F238E27FC236}">
                <a16:creationId xmlns:a16="http://schemas.microsoft.com/office/drawing/2014/main" id="{21144C0E-B128-4448-60CB-088D3F4E4564}"/>
              </a:ext>
            </a:extLst>
          </p:cNvPr>
          <p:cNvCxnSpPr/>
          <p:nvPr>
            <p:custDataLst>
              <p:tags r:id="rId16"/>
            </p:custDataLst>
          </p:nvPr>
        </p:nvCxnSpPr>
        <p:spPr>
          <a:xfrm>
            <a:off x="628769" y="2822926"/>
            <a:ext cx="378000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F9123FCA-003E-82DC-45F4-BB93886A6EA5}"/>
              </a:ext>
            </a:extLst>
          </p:cNvPr>
          <p:cNvCxnSpPr/>
          <p:nvPr>
            <p:custDataLst>
              <p:tags r:id="rId17"/>
            </p:custDataLst>
          </p:nvPr>
        </p:nvCxnSpPr>
        <p:spPr>
          <a:xfrm>
            <a:off x="4720729" y="2822926"/>
            <a:ext cx="3780000"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E028A287-9D5E-36D5-60D9-35C41A6E59BE}"/>
              </a:ext>
            </a:extLst>
          </p:cNvPr>
          <p:cNvCxnSpPr/>
          <p:nvPr>
            <p:custDataLst>
              <p:tags r:id="rId18"/>
            </p:custDataLst>
          </p:nvPr>
        </p:nvCxnSpPr>
        <p:spPr>
          <a:xfrm>
            <a:off x="628769" y="4436248"/>
            <a:ext cx="3780000" cy="0"/>
          </a:xfrm>
          <a:prstGeom prst="line">
            <a:avLst/>
          </a:prstGeom>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ECA4D15A-B9EC-D5BE-BC7A-3727B9815E70}"/>
              </a:ext>
            </a:extLst>
          </p:cNvPr>
          <p:cNvSpPr txBox="1"/>
          <p:nvPr>
            <p:custDataLst>
              <p:tags r:id="rId19"/>
            </p:custDataLst>
          </p:nvPr>
        </p:nvSpPr>
        <p:spPr>
          <a:xfrm>
            <a:off x="5469892" y="6209847"/>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fr-CA" sz="2000" b="1" dirty="0">
                <a:solidFill>
                  <a:schemeClr val="accent2"/>
                </a:solidFill>
                <a:latin typeface="Arial"/>
                <a:ea typeface="Calibri"/>
                <a:cs typeface="Calibri"/>
              </a:rPr>
              <a:t>ET...</a:t>
            </a:r>
            <a:endParaRPr lang="fr-CA" sz="2000" dirty="0">
              <a:solidFill>
                <a:schemeClr val="accent2"/>
              </a:solidFill>
              <a:latin typeface="Arial"/>
              <a:cs typeface="Arial"/>
            </a:endParaRPr>
          </a:p>
        </p:txBody>
      </p:sp>
    </p:spTree>
    <p:extLst>
      <p:ext uri="{BB962C8B-B14F-4D97-AF65-F5344CB8AC3E}">
        <p14:creationId xmlns:p14="http://schemas.microsoft.com/office/powerpoint/2010/main" val="2607526841"/>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C3C2E-C8CE-228B-C95D-25DB63EC825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0892A2-2CCA-195C-19EA-457A7776A9A8}"/>
              </a:ext>
            </a:extLst>
          </p:cNvPr>
          <p:cNvSpPr>
            <a:spLocks noGrp="1"/>
          </p:cNvSpPr>
          <p:nvPr>
            <p:ph idx="1"/>
            <p:custDataLst>
              <p:tags r:id="rId1"/>
            </p:custDataLst>
          </p:nvPr>
        </p:nvSpPr>
        <p:spPr/>
        <p:txBody>
          <a:bodyPr>
            <a:normAutofit/>
          </a:bodyPr>
          <a:lstStyle/>
          <a:p>
            <a:endParaRPr lang="fr-CA" dirty="0">
              <a:latin typeface="Arial"/>
              <a:cs typeface="Arial"/>
            </a:endParaRPr>
          </a:p>
          <a:p>
            <a:r>
              <a:rPr lang="fr-CA" b="1" dirty="0"/>
              <a:t>L’utilisation d’une option comportementale: </a:t>
            </a:r>
            <a:r>
              <a:rPr lang="fr-CA" dirty="0">
                <a:latin typeface="Arial"/>
                <a:cs typeface="Arial"/>
              </a:rPr>
              <a:t>Programmes interactifs sur ordinateur ou en ligne </a:t>
            </a:r>
            <a:r>
              <a:rPr lang="fr-CA" b="1" u="sng" dirty="0"/>
              <a:t>avec </a:t>
            </a:r>
            <a:r>
              <a:rPr lang="fr-CA" dirty="0">
                <a:latin typeface="Arial"/>
                <a:cs typeface="Arial"/>
              </a:rPr>
              <a:t>soutien comportemental direct</a:t>
            </a:r>
          </a:p>
          <a:p>
            <a:pPr marL="0" indent="0">
              <a:buNone/>
            </a:pPr>
            <a:endParaRPr lang="fr-CA" i="1" dirty="0">
              <a:solidFill>
                <a:srgbClr val="000000"/>
              </a:solidFill>
              <a:latin typeface="Arial"/>
              <a:cs typeface="Arial"/>
            </a:endParaRPr>
          </a:p>
          <a:p>
            <a:endParaRPr lang="fr-CA" i="1" dirty="0">
              <a:solidFill>
                <a:srgbClr val="000000"/>
              </a:solidFill>
              <a:latin typeface="Arial"/>
              <a:cs typeface="Arial"/>
            </a:endParaRPr>
          </a:p>
          <a:p>
            <a:pPr lvl="1"/>
            <a:endParaRPr lang="en-US" dirty="0"/>
          </a:p>
        </p:txBody>
      </p:sp>
      <p:sp>
        <p:nvSpPr>
          <p:cNvPr id="4" name="Slide Number Placeholder 3">
            <a:extLst>
              <a:ext uri="{FF2B5EF4-FFF2-40B4-BE49-F238E27FC236}">
                <a16:creationId xmlns:a16="http://schemas.microsoft.com/office/drawing/2014/main" id="{C3379B15-A3FD-E29A-E830-3B1AFC07C395}"/>
              </a:ext>
            </a:extLst>
          </p:cNvPr>
          <p:cNvSpPr>
            <a:spLocks noGrp="1"/>
          </p:cNvSpPr>
          <p:nvPr>
            <p:ph type="sldNum" sz="quarter" idx="12"/>
            <p:custDataLst>
              <p:tags r:id="rId2"/>
            </p:custDataLst>
          </p:nvPr>
        </p:nvSpPr>
        <p:spPr/>
        <p:txBody>
          <a:bodyPr/>
          <a:lstStyle/>
          <a:p>
            <a:fld id="{E3D5E142-BA66-4577-AABD-3D3B043058E5}" type="slidenum">
              <a:rPr lang="fr-CA" smtClean="0"/>
              <a:t>60</a:t>
            </a:fld>
            <a:endParaRPr lang="fr-CA" dirty="0"/>
          </a:p>
        </p:txBody>
      </p:sp>
      <p:sp>
        <p:nvSpPr>
          <p:cNvPr id="8" name="Content Placeholder 2">
            <a:extLst>
              <a:ext uri="{FF2B5EF4-FFF2-40B4-BE49-F238E27FC236}">
                <a16:creationId xmlns:a16="http://schemas.microsoft.com/office/drawing/2014/main" id="{3C0666E2-D601-3C8B-A43D-37AAC5E5EC88}"/>
              </a:ext>
            </a:extLst>
          </p:cNvPr>
          <p:cNvSpPr txBox="1"/>
          <p:nvPr>
            <p:custDataLst>
              <p:tags r:id="rId3"/>
            </p:custDataLst>
          </p:nvPr>
        </p:nvSpPr>
        <p:spPr>
          <a:xfrm>
            <a:off x="529590" y="560043"/>
            <a:ext cx="8229600" cy="1153670"/>
          </a:xfrm>
          <a:prstGeom prst="rect">
            <a:avLst/>
          </a:prstGeom>
          <a:solidFill>
            <a:srgbClr val="FFF29E"/>
          </a:solidFill>
          <a:ln>
            <a:solidFill>
              <a:schemeClr val="accent6">
                <a:lumMod val="60000"/>
                <a:lumOff val="40000"/>
              </a:schemeClr>
            </a:solid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pPr>
            <a:r>
              <a:rPr lang="fr-CA" sz="2800" b="1" dirty="0">
                <a:latin typeface="Arial"/>
                <a:cs typeface="Arial"/>
              </a:rPr>
              <a:t>Menu d’options : </a:t>
            </a:r>
          </a:p>
          <a:p>
            <a:pPr>
              <a:buNone/>
            </a:pPr>
            <a:r>
              <a:rPr lang="fr-CA" b="1" dirty="0"/>
              <a:t>Recommandation conditionnelle </a:t>
            </a:r>
            <a:r>
              <a:rPr lang="fr-CA" sz="2800" b="1" dirty="0">
                <a:latin typeface="Arial"/>
                <a:cs typeface="Arial"/>
              </a:rPr>
              <a:t>POUR…</a:t>
            </a:r>
            <a:endParaRPr lang="fr-CA" sz="2800" b="1" dirty="0"/>
          </a:p>
        </p:txBody>
      </p:sp>
      <p:pic>
        <p:nvPicPr>
          <p:cNvPr id="7" name="Graphic 7">
            <a:extLst>
              <a:ext uri="{FF2B5EF4-FFF2-40B4-BE49-F238E27FC236}">
                <a16:creationId xmlns:a16="http://schemas.microsoft.com/office/drawing/2014/main" id="{76B6EEAF-BDE6-60D7-6227-C514357948F6}"/>
              </a:ext>
            </a:extLst>
          </p:cNvPr>
          <p:cNvPicPr>
            <a:picLocks noChangeAspect="1"/>
          </p:cNvPicPr>
          <p:nvPr>
            <p:custDataLst>
              <p:tags r:id="rId4"/>
            </p:custDataLst>
          </p:nvPr>
        </p:nvPicPr>
        <p:blipFill>
          <a:blip r:embed="rId8">
            <a:extLst>
              <a:ext uri="{96DAC541-7B7A-43D3-8B79-37D633B846F1}">
                <asvg:svgBlip xmlns:asvg="http://schemas.microsoft.com/office/drawing/2016/SVG/main" r:embed="rId9"/>
              </a:ext>
            </a:extLst>
          </a:blip>
          <a:stretch>
            <a:fillRect/>
          </a:stretch>
        </p:blipFill>
        <p:spPr>
          <a:xfrm>
            <a:off x="7901848" y="689821"/>
            <a:ext cx="765123" cy="765123"/>
          </a:xfrm>
          <a:prstGeom prst="rect">
            <a:avLst/>
          </a:prstGeom>
        </p:spPr>
      </p:pic>
      <p:pic>
        <p:nvPicPr>
          <p:cNvPr id="11" name="Picture 10" descr="A person and person sitting at a table talking to each other&#10;&#10;AI-generated content may be incorrect.">
            <a:extLst>
              <a:ext uri="{FF2B5EF4-FFF2-40B4-BE49-F238E27FC236}">
                <a16:creationId xmlns:a16="http://schemas.microsoft.com/office/drawing/2014/main" id="{56B0A28D-F486-EEC5-EBD2-D6A32A4C080E}"/>
              </a:ext>
            </a:extLst>
          </p:cNvPr>
          <p:cNvPicPr>
            <a:picLocks noChangeAspect="1"/>
          </p:cNvPicPr>
          <p:nvPr>
            <p:custDataLst>
              <p:tags r:id="rId5"/>
            </p:custDataLst>
          </p:nvPr>
        </p:nvPicPr>
        <p:blipFill>
          <a:blip r:embed="rId10" cstate="hqprint">
            <a:extLst>
              <a:ext uri="{28A0092B-C50C-407E-A947-70E740481C1C}">
                <a14:useLocalDpi xmlns:a14="http://schemas.microsoft.com/office/drawing/2010/main"/>
              </a:ext>
            </a:extLst>
          </a:blip>
          <a:srcRect/>
          <a:stretch>
            <a:fillRect/>
          </a:stretch>
        </p:blipFill>
        <p:spPr>
          <a:xfrm>
            <a:off x="2832931" y="3427576"/>
            <a:ext cx="3478150" cy="2568461"/>
          </a:xfrm>
          <a:prstGeom prst="rect">
            <a:avLst/>
          </a:prstGeom>
          <a:ln>
            <a:noFill/>
          </a:ln>
        </p:spPr>
      </p:pic>
    </p:spTree>
    <p:extLst>
      <p:ext uri="{BB962C8B-B14F-4D97-AF65-F5344CB8AC3E}">
        <p14:creationId xmlns:p14="http://schemas.microsoft.com/office/powerpoint/2010/main" val="3364093477"/>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1F505-423C-62C1-FB20-E2F92DBD0CA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503833-6619-BA65-1D72-CB9FADD9D786}"/>
              </a:ext>
            </a:extLst>
          </p:cNvPr>
          <p:cNvSpPr>
            <a:spLocks noGrp="1"/>
          </p:cNvSpPr>
          <p:nvPr>
            <p:ph idx="1"/>
            <p:custDataLst>
              <p:tags r:id="rId1"/>
            </p:custDataLst>
          </p:nvPr>
        </p:nvSpPr>
        <p:spPr>
          <a:xfrm>
            <a:off x="457200" y="1806011"/>
            <a:ext cx="8229600" cy="4166328"/>
          </a:xfrm>
        </p:spPr>
        <p:txBody>
          <a:bodyPr vert="horz" lIns="91440" tIns="45720" rIns="91440" bIns="45720" rtlCol="0" anchor="t">
            <a:normAutofit/>
          </a:bodyPr>
          <a:lstStyle/>
          <a:p>
            <a:pPr marL="414655" indent="-414655">
              <a:buSzPct val="125000"/>
              <a:buBlip>
                <a:blip r:embed="rId8">
                  <a:extLst>
                    <a:ext uri="{96DAC541-7B7A-43D3-8B79-37D633B846F1}">
                      <asvg:svgBlip xmlns:asvg="http://schemas.microsoft.com/office/drawing/2016/SVG/main" r:embed="rId9"/>
                    </a:ext>
                  </a:extLst>
                </a:blip>
              </a:buBlip>
            </a:pPr>
            <a:r>
              <a:rPr lang="fr-CA" dirty="0">
                <a:solidFill>
                  <a:srgbClr val="000000"/>
                </a:solidFill>
                <a:latin typeface="Arial"/>
                <a:cs typeface="Arial"/>
              </a:rPr>
              <a:t>Acupuncture</a:t>
            </a:r>
          </a:p>
          <a:p>
            <a:pPr marL="414655" indent="-414655">
              <a:spcBef>
                <a:spcPts val="1400"/>
              </a:spcBef>
              <a:spcAft>
                <a:spcPts val="600"/>
              </a:spcAft>
              <a:buSzPct val="125000"/>
              <a:buBlip>
                <a:blip r:embed="rId8">
                  <a:extLst>
                    <a:ext uri="{96DAC541-7B7A-43D3-8B79-37D633B846F1}">
                      <asvg:svgBlip xmlns:asvg="http://schemas.microsoft.com/office/drawing/2016/SVG/main" r:embed="rId9"/>
                    </a:ext>
                  </a:extLst>
                </a:blip>
              </a:buBlip>
            </a:pPr>
            <a:r>
              <a:rPr lang="fr-CA" dirty="0">
                <a:solidFill>
                  <a:srgbClr val="000000"/>
                </a:solidFill>
                <a:latin typeface="Arial"/>
                <a:cs typeface="Arial"/>
              </a:rPr>
              <a:t>Hypnose</a:t>
            </a:r>
          </a:p>
          <a:p>
            <a:pPr marL="414655" indent="-414655">
              <a:spcBef>
                <a:spcPts val="1400"/>
              </a:spcBef>
              <a:spcAft>
                <a:spcPts val="600"/>
              </a:spcAft>
              <a:buSzPct val="125000"/>
              <a:buBlip>
                <a:blip r:embed="rId8">
                  <a:extLst>
                    <a:ext uri="{96DAC541-7B7A-43D3-8B79-37D633B846F1}">
                      <asvg:svgBlip xmlns:asvg="http://schemas.microsoft.com/office/drawing/2016/SVG/main" r:embed="rId9"/>
                    </a:ext>
                  </a:extLst>
                </a:blip>
              </a:buBlip>
            </a:pPr>
            <a:r>
              <a:rPr lang="fr-CA" dirty="0">
                <a:solidFill>
                  <a:srgbClr val="000000"/>
                </a:solidFill>
                <a:latin typeface="Arial"/>
                <a:cs typeface="Arial"/>
              </a:rPr>
              <a:t>Thérapie au laser</a:t>
            </a:r>
          </a:p>
          <a:p>
            <a:pPr marL="414655" indent="-414655">
              <a:spcBef>
                <a:spcPts val="1400"/>
              </a:spcBef>
              <a:spcAft>
                <a:spcPts val="600"/>
              </a:spcAft>
              <a:buSzPct val="125000"/>
              <a:buBlip>
                <a:blip r:embed="rId8">
                  <a:extLst>
                    <a:ext uri="{96DAC541-7B7A-43D3-8B79-37D633B846F1}">
                      <asvg:svgBlip xmlns:asvg="http://schemas.microsoft.com/office/drawing/2016/SVG/main" r:embed="rId9"/>
                    </a:ext>
                  </a:extLst>
                </a:blip>
              </a:buBlip>
            </a:pPr>
            <a:r>
              <a:rPr lang="fr-CA" dirty="0">
                <a:solidFill>
                  <a:srgbClr val="000000"/>
                </a:solidFill>
                <a:latin typeface="Arial"/>
                <a:cs typeface="Arial"/>
              </a:rPr>
              <a:t>Électrostimulation </a:t>
            </a:r>
            <a:r>
              <a:rPr lang="fr-CA" dirty="0"/>
              <a:t>de la tête</a:t>
            </a:r>
          </a:p>
          <a:p>
            <a:pPr marL="414655" indent="-414655">
              <a:spcBef>
                <a:spcPts val="1400"/>
              </a:spcBef>
              <a:spcAft>
                <a:spcPts val="600"/>
              </a:spcAft>
              <a:buSzPct val="125000"/>
              <a:buBlip>
                <a:blip r:embed="rId8">
                  <a:extLst>
                    <a:ext uri="{96DAC541-7B7A-43D3-8B79-37D633B846F1}">
                      <asvg:svgBlip xmlns:asvg="http://schemas.microsoft.com/office/drawing/2016/SVG/main" r:embed="rId9"/>
                    </a:ext>
                  </a:extLst>
                </a:blip>
              </a:buBlip>
            </a:pPr>
            <a:r>
              <a:rPr lang="fr-CA" dirty="0"/>
              <a:t>Auriculothérapie</a:t>
            </a:r>
          </a:p>
          <a:p>
            <a:pPr marL="414655" indent="-414655">
              <a:spcBef>
                <a:spcPts val="1400"/>
              </a:spcBef>
              <a:spcAft>
                <a:spcPts val="600"/>
              </a:spcAft>
              <a:buSzPct val="125000"/>
              <a:buBlip>
                <a:blip r:embed="rId8">
                  <a:extLst>
                    <a:ext uri="{96DAC541-7B7A-43D3-8B79-37D633B846F1}">
                      <asvg:svgBlip xmlns:asvg="http://schemas.microsoft.com/office/drawing/2016/SVG/main" r:embed="rId9"/>
                    </a:ext>
                  </a:extLst>
                </a:blip>
              </a:buBlip>
            </a:pPr>
            <a:r>
              <a:rPr lang="fr-CA" dirty="0">
                <a:solidFill>
                  <a:srgbClr val="000000"/>
                </a:solidFill>
                <a:latin typeface="Arial"/>
                <a:cs typeface="Arial"/>
              </a:rPr>
              <a:t>Millepertuis</a:t>
            </a:r>
          </a:p>
          <a:p>
            <a:pPr marL="414655" indent="-414655">
              <a:spcBef>
                <a:spcPts val="1400"/>
              </a:spcBef>
              <a:spcAft>
                <a:spcPts val="600"/>
              </a:spcAft>
              <a:buSzPct val="125000"/>
              <a:buBlip>
                <a:blip r:embed="rId8">
                  <a:extLst>
                    <a:ext uri="{96DAC541-7B7A-43D3-8B79-37D633B846F1}">
                      <asvg:svgBlip xmlns:asvg="http://schemas.microsoft.com/office/drawing/2016/SVG/main" r:embed="rId9"/>
                    </a:ext>
                  </a:extLst>
                </a:blip>
              </a:buBlip>
            </a:pPr>
            <a:r>
              <a:rPr lang="fr-CA" dirty="0">
                <a:latin typeface="Arial"/>
                <a:ea typeface="Calibri"/>
                <a:cs typeface="Arial"/>
              </a:rPr>
              <a:t>S-adénosyl-L-méthionine (</a:t>
            </a:r>
            <a:r>
              <a:rPr lang="fr-CA" dirty="0" err="1">
                <a:latin typeface="Arial"/>
                <a:ea typeface="Calibri"/>
                <a:cs typeface="Arial"/>
              </a:rPr>
              <a:t>SAMe</a:t>
            </a:r>
            <a:r>
              <a:rPr lang="fr-CA" dirty="0">
                <a:latin typeface="Arial"/>
                <a:ea typeface="Calibri"/>
                <a:cs typeface="Arial"/>
              </a:rPr>
              <a:t>)</a:t>
            </a:r>
            <a:endParaRPr lang="fr-CA" dirty="0"/>
          </a:p>
        </p:txBody>
      </p:sp>
      <p:sp>
        <p:nvSpPr>
          <p:cNvPr id="4" name="Slide Number Placeholder 3">
            <a:extLst>
              <a:ext uri="{FF2B5EF4-FFF2-40B4-BE49-F238E27FC236}">
                <a16:creationId xmlns:a16="http://schemas.microsoft.com/office/drawing/2014/main" id="{63A151B7-2FDA-952D-527E-E1185511221A}"/>
              </a:ext>
            </a:extLst>
          </p:cNvPr>
          <p:cNvSpPr>
            <a:spLocks noGrp="1"/>
          </p:cNvSpPr>
          <p:nvPr>
            <p:ph type="sldNum" sz="quarter" idx="12"/>
            <p:custDataLst>
              <p:tags r:id="rId2"/>
            </p:custDataLst>
          </p:nvPr>
        </p:nvSpPr>
        <p:spPr/>
        <p:txBody>
          <a:bodyPr/>
          <a:lstStyle/>
          <a:p>
            <a:fld id="{E3D5E142-BA66-4577-AABD-3D3B043058E5}" type="slidenum">
              <a:rPr lang="fr-CA" smtClean="0"/>
              <a:t>61</a:t>
            </a:fld>
            <a:endParaRPr lang="fr-CA" dirty="0"/>
          </a:p>
        </p:txBody>
      </p:sp>
      <p:sp>
        <p:nvSpPr>
          <p:cNvPr id="7" name="Content Placeholder 2">
            <a:extLst>
              <a:ext uri="{FF2B5EF4-FFF2-40B4-BE49-F238E27FC236}">
                <a16:creationId xmlns:a16="http://schemas.microsoft.com/office/drawing/2014/main" id="{E7F115C5-E685-1757-970E-ED2332BB8E9D}"/>
              </a:ext>
            </a:extLst>
          </p:cNvPr>
          <p:cNvSpPr txBox="1"/>
          <p:nvPr>
            <p:custDataLst>
              <p:tags r:id="rId3"/>
            </p:custDataLst>
          </p:nvPr>
        </p:nvSpPr>
        <p:spPr>
          <a:xfrm>
            <a:off x="459307" y="505427"/>
            <a:ext cx="8229600" cy="953141"/>
          </a:xfrm>
          <a:prstGeom prst="rect">
            <a:avLst/>
          </a:prstGeom>
          <a:solidFill>
            <a:srgbClr val="E1F2FC"/>
          </a:solidFill>
          <a:ln>
            <a:solidFill>
              <a:schemeClr val="accent5">
                <a:lumMod val="60000"/>
                <a:lumOff val="40000"/>
              </a:schemeClr>
            </a:solid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pPr>
            <a:r>
              <a:rPr lang="fr-CA" sz="2800" b="1" dirty="0">
                <a:latin typeface="Arial"/>
                <a:cs typeface="Arial"/>
              </a:rPr>
              <a:t>Fortes recommandations CONTRE…</a:t>
            </a:r>
            <a:endParaRPr lang="fr-CA" b="1" dirty="0"/>
          </a:p>
        </p:txBody>
      </p:sp>
      <p:pic>
        <p:nvPicPr>
          <p:cNvPr id="5" name="Graphic 4">
            <a:extLst>
              <a:ext uri="{FF2B5EF4-FFF2-40B4-BE49-F238E27FC236}">
                <a16:creationId xmlns:a16="http://schemas.microsoft.com/office/drawing/2014/main" id="{E9C1E764-753F-9B30-2B8A-4A189104A04E}"/>
              </a:ext>
            </a:extLst>
          </p:cNvPr>
          <p:cNvPicPr>
            <a:picLocks noChangeAspect="1"/>
          </p:cNvPicPr>
          <p:nvPr>
            <p:custDataLst>
              <p:tags r:id="rId4"/>
            </p:custDataLst>
          </p:nvPr>
        </p:nvPicPr>
        <p:blipFill>
          <a:blip r:embed="rId10">
            <a:extLst>
              <a:ext uri="{96DAC541-7B7A-43D3-8B79-37D633B846F1}">
                <asvg:svgBlip xmlns:asvg="http://schemas.microsoft.com/office/drawing/2016/SVG/main" r:embed="rId11"/>
              </a:ext>
            </a:extLst>
          </a:blip>
          <a:stretch>
            <a:fillRect/>
          </a:stretch>
        </p:blipFill>
        <p:spPr>
          <a:xfrm>
            <a:off x="7520635" y="595862"/>
            <a:ext cx="765123" cy="765123"/>
          </a:xfrm>
          <a:prstGeom prst="rect">
            <a:avLst/>
          </a:prstGeom>
        </p:spPr>
      </p:pic>
      <p:grpSp>
        <p:nvGrpSpPr>
          <p:cNvPr id="20" name="Group 19">
            <a:extLst>
              <a:ext uri="{FF2B5EF4-FFF2-40B4-BE49-F238E27FC236}">
                <a16:creationId xmlns:a16="http://schemas.microsoft.com/office/drawing/2014/main" id="{8870F286-9DF7-34E7-26A3-7A84BBDB725E}"/>
              </a:ext>
            </a:extLst>
          </p:cNvPr>
          <p:cNvGrpSpPr/>
          <p:nvPr>
            <p:custDataLst>
              <p:tags r:id="rId5"/>
            </p:custDataLst>
          </p:nvPr>
        </p:nvGrpSpPr>
        <p:grpSpPr>
          <a:xfrm>
            <a:off x="6121503" y="2945710"/>
            <a:ext cx="2436977" cy="2452401"/>
            <a:chOff x="4857981" y="2662125"/>
            <a:chExt cx="3692449" cy="3692452"/>
          </a:xfrm>
        </p:grpSpPr>
        <p:sp>
          <p:nvSpPr>
            <p:cNvPr id="18" name="Oval 17">
              <a:extLst>
                <a:ext uri="{FF2B5EF4-FFF2-40B4-BE49-F238E27FC236}">
                  <a16:creationId xmlns:a16="http://schemas.microsoft.com/office/drawing/2014/main" id="{4DA21A59-78AF-8278-DDE4-9C4EFEDC5B4E}"/>
                </a:ext>
              </a:extLst>
            </p:cNvPr>
            <p:cNvSpPr/>
            <p:nvPr/>
          </p:nvSpPr>
          <p:spPr>
            <a:xfrm>
              <a:off x="4857981" y="2662125"/>
              <a:ext cx="3692449" cy="3692452"/>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D43BAF66-D6A0-04BE-8B4C-1EA4EBA368F0}"/>
                </a:ext>
              </a:extLst>
            </p:cNvPr>
            <p:cNvCxnSpPr/>
            <p:nvPr/>
          </p:nvCxnSpPr>
          <p:spPr>
            <a:xfrm>
              <a:off x="5203372" y="3390572"/>
              <a:ext cx="3021633" cy="2119889"/>
            </a:xfrm>
            <a:prstGeom prst="straightConnector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4157495"/>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87703-4315-F3EA-D12D-E1F7F501B5F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2BF11F-C9D5-F24D-3483-A814265826DD}"/>
              </a:ext>
            </a:extLst>
          </p:cNvPr>
          <p:cNvSpPr>
            <a:spLocks noGrp="1"/>
          </p:cNvSpPr>
          <p:nvPr>
            <p:ph idx="1"/>
            <p:custDataLst>
              <p:tags r:id="rId1"/>
            </p:custDataLst>
          </p:nvPr>
        </p:nvSpPr>
        <p:spPr>
          <a:xfrm>
            <a:off x="457200" y="2113660"/>
            <a:ext cx="6853727" cy="3995412"/>
          </a:xfrm>
        </p:spPr>
        <p:txBody>
          <a:bodyPr vert="horz" lIns="91440" tIns="45720" rIns="91440" bIns="45720" rtlCol="0" anchor="t">
            <a:normAutofit fontScale="92500" lnSpcReduction="10000"/>
          </a:bodyPr>
          <a:lstStyle/>
          <a:p>
            <a:r>
              <a:rPr lang="fr-CA" b="1" dirty="0">
                <a:latin typeface="Arial"/>
                <a:cs typeface="Arial"/>
              </a:rPr>
              <a:t>Interventions comportementales :</a:t>
            </a:r>
            <a:r>
              <a:rPr lang="fr-CA" dirty="0">
                <a:latin typeface="Arial"/>
                <a:cs typeface="Arial"/>
              </a:rPr>
              <a:t> programmes interactifs sur ordinateur ou en </a:t>
            </a:r>
            <a:r>
              <a:rPr lang="fr-CA" dirty="0"/>
              <a:t>ligne sans </a:t>
            </a:r>
            <a:r>
              <a:rPr lang="fr-CA" dirty="0">
                <a:latin typeface="Arial"/>
                <a:cs typeface="Arial"/>
              </a:rPr>
              <a:t>soutien supplémentaire</a:t>
            </a:r>
          </a:p>
          <a:p>
            <a:pPr marL="0" indent="0">
              <a:buNone/>
            </a:pPr>
            <a:endParaRPr lang="fr-CA" dirty="0">
              <a:latin typeface="Arial"/>
              <a:cs typeface="Arial"/>
            </a:endParaRPr>
          </a:p>
          <a:p>
            <a:r>
              <a:rPr lang="fr-CA" b="1" dirty="0">
                <a:solidFill>
                  <a:srgbClr val="000000"/>
                </a:solidFill>
                <a:latin typeface="Arial"/>
                <a:cs typeface="Arial"/>
              </a:rPr>
              <a:t>Cigarettes électroniques, sauf dans certaines circonstances</a:t>
            </a:r>
          </a:p>
          <a:p>
            <a:pPr lvl="1"/>
            <a:r>
              <a:rPr lang="fr-CA" sz="2400" dirty="0">
                <a:latin typeface="Arial"/>
                <a:ea typeface="Calibri"/>
                <a:cs typeface="Arial"/>
              </a:rPr>
              <a:t>Les autres interventions se sont avérées inefficaces</a:t>
            </a:r>
          </a:p>
          <a:p>
            <a:pPr lvl="1"/>
            <a:r>
              <a:rPr lang="fr-CA" sz="2400" dirty="0">
                <a:latin typeface="Arial"/>
                <a:ea typeface="Calibri"/>
                <a:cs typeface="Arial"/>
              </a:rPr>
              <a:t>Aucune ouverture à essayer d’autres interventions</a:t>
            </a:r>
          </a:p>
          <a:p>
            <a:pPr lvl="1"/>
            <a:r>
              <a:rPr lang="fr-CA" sz="2400" dirty="0">
                <a:latin typeface="Arial"/>
                <a:ea typeface="Calibri"/>
                <a:cs typeface="Arial"/>
              </a:rPr>
              <a:t>Forte préférence pour la cigarette électronique</a:t>
            </a:r>
            <a:endParaRPr lang="fr-CA" dirty="0">
              <a:latin typeface="Arial"/>
              <a:ea typeface="Calibri"/>
              <a:cs typeface="Arial"/>
            </a:endParaRPr>
          </a:p>
          <a:p>
            <a:endParaRPr lang="fr-CA" dirty="0">
              <a:latin typeface="Arial"/>
              <a:cs typeface="Arial"/>
            </a:endParaRPr>
          </a:p>
          <a:p>
            <a:endParaRPr lang="en-US" dirty="0"/>
          </a:p>
        </p:txBody>
      </p:sp>
      <p:sp>
        <p:nvSpPr>
          <p:cNvPr id="4" name="Slide Number Placeholder 3">
            <a:extLst>
              <a:ext uri="{FF2B5EF4-FFF2-40B4-BE49-F238E27FC236}">
                <a16:creationId xmlns:a16="http://schemas.microsoft.com/office/drawing/2014/main" id="{96283107-E7DC-0705-9AE1-57C4F1D6E093}"/>
              </a:ext>
            </a:extLst>
          </p:cNvPr>
          <p:cNvSpPr>
            <a:spLocks noGrp="1"/>
          </p:cNvSpPr>
          <p:nvPr>
            <p:ph type="sldNum" sz="quarter" idx="12"/>
            <p:custDataLst>
              <p:tags r:id="rId2"/>
            </p:custDataLst>
          </p:nvPr>
        </p:nvSpPr>
        <p:spPr/>
        <p:txBody>
          <a:bodyPr/>
          <a:lstStyle/>
          <a:p>
            <a:fld id="{E3D5E142-BA66-4577-AABD-3D3B043058E5}" type="slidenum">
              <a:rPr lang="fr-CA" smtClean="0"/>
              <a:t>62</a:t>
            </a:fld>
            <a:endParaRPr lang="fr-CA" dirty="0"/>
          </a:p>
        </p:txBody>
      </p:sp>
      <p:sp>
        <p:nvSpPr>
          <p:cNvPr id="8" name="Content Placeholder 2">
            <a:extLst>
              <a:ext uri="{FF2B5EF4-FFF2-40B4-BE49-F238E27FC236}">
                <a16:creationId xmlns:a16="http://schemas.microsoft.com/office/drawing/2014/main" id="{4A8E196D-264E-2497-EE20-17F52572B5F6}"/>
              </a:ext>
            </a:extLst>
          </p:cNvPr>
          <p:cNvSpPr txBox="1"/>
          <p:nvPr>
            <p:custDataLst>
              <p:tags r:id="rId3"/>
            </p:custDataLst>
          </p:nvPr>
        </p:nvSpPr>
        <p:spPr>
          <a:xfrm>
            <a:off x="359773" y="495828"/>
            <a:ext cx="8229600" cy="1153670"/>
          </a:xfrm>
          <a:prstGeom prst="rect">
            <a:avLst/>
          </a:prstGeom>
          <a:solidFill>
            <a:srgbClr val="FFF29E"/>
          </a:solidFill>
          <a:ln>
            <a:solidFill>
              <a:schemeClr val="accent6">
                <a:lumMod val="60000"/>
                <a:lumOff val="40000"/>
              </a:schemeClr>
            </a:solid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pPr>
            <a:r>
              <a:rPr lang="fr-CA" sz="2800" b="1" dirty="0">
                <a:latin typeface="Arial"/>
                <a:cs typeface="Arial"/>
              </a:rPr>
              <a:t>Menu d’options : </a:t>
            </a:r>
            <a:endParaRPr lang="fr-CA"/>
          </a:p>
          <a:p>
            <a:pPr>
              <a:buNone/>
            </a:pPr>
            <a:r>
              <a:rPr lang="fr-CA" sz="2800" b="1" dirty="0">
                <a:latin typeface="Arial"/>
                <a:cs typeface="Arial"/>
              </a:rPr>
              <a:t>Recommandations conditionnelles CONTRE…</a:t>
            </a:r>
            <a:endParaRPr lang="fr-CA" sz="2800" b="1" dirty="0"/>
          </a:p>
        </p:txBody>
      </p:sp>
      <p:pic>
        <p:nvPicPr>
          <p:cNvPr id="5" name="Graphic 4">
            <a:extLst>
              <a:ext uri="{FF2B5EF4-FFF2-40B4-BE49-F238E27FC236}">
                <a16:creationId xmlns:a16="http://schemas.microsoft.com/office/drawing/2014/main" id="{8FA5E3FA-0262-AF3D-F72B-0AEE074D2DD1}"/>
              </a:ext>
            </a:extLst>
          </p:cNvPr>
          <p:cNvPicPr>
            <a:picLocks noChangeAspect="1"/>
          </p:cNvPicPr>
          <p:nvPr>
            <p:custDataLst>
              <p:tags r:id="rId4"/>
            </p:custDataLst>
          </p:nvPr>
        </p:nvPicPr>
        <p:blipFill>
          <a:blip r:embed="rId10">
            <a:extLst>
              <a:ext uri="{96DAC541-7B7A-43D3-8B79-37D633B846F1}">
                <asvg:svgBlip xmlns:asvg="http://schemas.microsoft.com/office/drawing/2016/SVG/main" r:embed="rId11"/>
              </a:ext>
            </a:extLst>
          </a:blip>
          <a:stretch>
            <a:fillRect/>
          </a:stretch>
        </p:blipFill>
        <p:spPr>
          <a:xfrm>
            <a:off x="7824250" y="482434"/>
            <a:ext cx="765123" cy="765123"/>
          </a:xfrm>
          <a:prstGeom prst="rect">
            <a:avLst/>
          </a:prstGeom>
        </p:spPr>
      </p:pic>
      <p:pic>
        <p:nvPicPr>
          <p:cNvPr id="6" name="Picture 5" descr="A person sitting at a desk with a computer&#10;&#10;AI-generated content may be incorrect.">
            <a:extLst>
              <a:ext uri="{FF2B5EF4-FFF2-40B4-BE49-F238E27FC236}">
                <a16:creationId xmlns:a16="http://schemas.microsoft.com/office/drawing/2014/main" id="{97271180-8519-C385-2D87-5D5AD685D3BB}"/>
              </a:ext>
            </a:extLst>
          </p:cNvPr>
          <p:cNvPicPr>
            <a:picLocks noChangeAspect="1"/>
          </p:cNvPicPr>
          <p:nvPr>
            <p:custDataLst>
              <p:tags r:id="rId5"/>
            </p:custDataLst>
          </p:nvPr>
        </p:nvPicPr>
        <p:blipFill>
          <a:blip r:embed="rId12" cstate="hqprint">
            <a:extLst>
              <a:ext uri="{28A0092B-C50C-407E-A947-70E740481C1C}">
                <a14:useLocalDpi xmlns:a14="http://schemas.microsoft.com/office/drawing/2010/main"/>
              </a:ext>
            </a:extLst>
          </a:blip>
          <a:srcRect/>
          <a:stretch>
            <a:fillRect/>
          </a:stretch>
        </p:blipFill>
        <p:spPr>
          <a:xfrm>
            <a:off x="7132044" y="2113660"/>
            <a:ext cx="1817527" cy="944221"/>
          </a:xfrm>
          <a:prstGeom prst="rect">
            <a:avLst/>
          </a:prstGeom>
          <a:ln>
            <a:noFill/>
          </a:ln>
        </p:spPr>
      </p:pic>
      <p:pic>
        <p:nvPicPr>
          <p:cNvPr id="9" name="Picture 8" descr="A group of vape devices&#10;&#10;AI-generated content may be incorrect.">
            <a:extLst>
              <a:ext uri="{FF2B5EF4-FFF2-40B4-BE49-F238E27FC236}">
                <a16:creationId xmlns:a16="http://schemas.microsoft.com/office/drawing/2014/main" id="{C98B1037-6489-4877-8FE2-9B21571BD6F0}"/>
              </a:ext>
            </a:extLst>
          </p:cNvPr>
          <p:cNvPicPr>
            <a:picLocks noChangeAspect="1"/>
          </p:cNvPicPr>
          <p:nvPr>
            <p:custDataLst>
              <p:tags r:id="rId6"/>
            </p:custDataLst>
          </p:nvPr>
        </p:nvPicPr>
        <p:blipFill>
          <a:blip r:embed="rId13" cstate="hqprint">
            <a:extLst>
              <a:ext uri="{28A0092B-C50C-407E-A947-70E740481C1C}">
                <a14:useLocalDpi xmlns:a14="http://schemas.microsoft.com/office/drawing/2010/main"/>
              </a:ext>
            </a:extLst>
          </a:blip>
          <a:stretch>
            <a:fillRect/>
          </a:stretch>
        </p:blipFill>
        <p:spPr>
          <a:xfrm>
            <a:off x="7317408" y="4589219"/>
            <a:ext cx="1371064" cy="1403785"/>
          </a:xfrm>
          <a:prstGeom prst="rect">
            <a:avLst/>
          </a:prstGeom>
        </p:spPr>
      </p:pic>
      <p:cxnSp>
        <p:nvCxnSpPr>
          <p:cNvPr id="11" name="Straight Arrow Connector 10">
            <a:extLst>
              <a:ext uri="{FF2B5EF4-FFF2-40B4-BE49-F238E27FC236}">
                <a16:creationId xmlns:a16="http://schemas.microsoft.com/office/drawing/2014/main" id="{0BF81FA5-43AE-912E-C0FC-0B61B4124760}"/>
              </a:ext>
            </a:extLst>
          </p:cNvPr>
          <p:cNvCxnSpPr/>
          <p:nvPr>
            <p:custDataLst>
              <p:tags r:id="rId7"/>
            </p:custDataLst>
          </p:nvPr>
        </p:nvCxnSpPr>
        <p:spPr>
          <a:xfrm>
            <a:off x="518512" y="3303171"/>
            <a:ext cx="8164963"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3449929"/>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DC88D-E675-10B9-1CC2-70C92E94438E}"/>
            </a:ext>
          </a:extLst>
        </p:cNvPr>
        <p:cNvGrpSpPr/>
        <p:nvPr/>
      </p:nvGrpSpPr>
      <p:grpSpPr>
        <a:xfrm>
          <a:off x="0" y="0"/>
          <a:ext cx="0" cy="0"/>
          <a:chOff x="0" y="0"/>
          <a:chExt cx="0" cy="0"/>
        </a:xfrm>
      </p:grpSpPr>
      <p:sp>
        <p:nvSpPr>
          <p:cNvPr id="61442" name="Title 1">
            <a:extLst>
              <a:ext uri="{FF2B5EF4-FFF2-40B4-BE49-F238E27FC236}">
                <a16:creationId xmlns:a16="http://schemas.microsoft.com/office/drawing/2014/main" id="{74203433-A6CE-19C3-6625-FFAC6FACB19D}"/>
              </a:ext>
            </a:extLst>
          </p:cNvPr>
          <p:cNvSpPr>
            <a:spLocks noGrp="1"/>
          </p:cNvSpPr>
          <p:nvPr>
            <p:ph type="title"/>
            <p:custDataLst>
              <p:tags r:id="rId1"/>
            </p:custDataLst>
          </p:nvPr>
        </p:nvSpPr>
        <p:spPr>
          <a:xfrm>
            <a:off x="541393" y="516389"/>
            <a:ext cx="8213154" cy="823059"/>
          </a:xfrm>
        </p:spPr>
        <p:txBody>
          <a:bodyPr>
            <a:normAutofit/>
          </a:bodyPr>
          <a:lstStyle/>
          <a:p>
            <a:r>
              <a:rPr lang="fr-CA" altLang="en-US" sz="3200" dirty="0">
                <a:solidFill>
                  <a:schemeClr val="accent2"/>
                </a:solidFill>
                <a:latin typeface="Arial"/>
                <a:cs typeface="Arial"/>
              </a:rPr>
              <a:t>Prochaines étapes</a:t>
            </a:r>
            <a:endParaRPr lang="fr-CA" altLang="en-US" sz="3200" dirty="0">
              <a:solidFill>
                <a:schemeClr val="accent2"/>
              </a:solidFill>
            </a:endParaRPr>
          </a:p>
        </p:txBody>
      </p:sp>
      <p:sp>
        <p:nvSpPr>
          <p:cNvPr id="61443" name="Content Placeholder 2">
            <a:extLst>
              <a:ext uri="{FF2B5EF4-FFF2-40B4-BE49-F238E27FC236}">
                <a16:creationId xmlns:a16="http://schemas.microsoft.com/office/drawing/2014/main" id="{43E2B293-9A5B-7A59-D323-779F54A0C5B8}"/>
              </a:ext>
            </a:extLst>
          </p:cNvPr>
          <p:cNvSpPr>
            <a:spLocks noGrp="1"/>
          </p:cNvSpPr>
          <p:nvPr>
            <p:ph idx="1"/>
            <p:custDataLst>
              <p:tags r:id="rId2"/>
            </p:custDataLst>
          </p:nvPr>
        </p:nvSpPr>
        <p:spPr>
          <a:xfrm>
            <a:off x="224461" y="3426576"/>
            <a:ext cx="5037882" cy="2402723"/>
          </a:xfrm>
        </p:spPr>
        <p:txBody>
          <a:bodyPr vert="horz" lIns="91440" tIns="45720" rIns="91440" bIns="45720" rtlCol="0" anchor="t">
            <a:noAutofit/>
          </a:bodyPr>
          <a:lstStyle/>
          <a:p>
            <a:pPr marL="0" indent="0">
              <a:buNone/>
            </a:pPr>
            <a:r>
              <a:rPr lang="fr-CA" dirty="0">
                <a:latin typeface="Arial"/>
                <a:cs typeface="Arial"/>
              </a:rPr>
              <a:t>Proposer le menu d'options aux personnes qui fument pour entamer un processus de prise de décision partagée sur les interventions efficaces qui pourraient les aider à cesser de fumer.</a:t>
            </a:r>
            <a:endParaRPr lang="fr-CA"/>
          </a:p>
          <a:p>
            <a:pPr marL="0" indent="0">
              <a:buNone/>
            </a:pPr>
            <a:endParaRPr lang="en-US" sz="2800" dirty="0"/>
          </a:p>
        </p:txBody>
      </p:sp>
      <p:sp>
        <p:nvSpPr>
          <p:cNvPr id="61444" name="Slide Number Placeholder 3">
            <a:extLst>
              <a:ext uri="{FF2B5EF4-FFF2-40B4-BE49-F238E27FC236}">
                <a16:creationId xmlns:a16="http://schemas.microsoft.com/office/drawing/2014/main" id="{2ED2D602-88B1-5259-AC84-27948A6DC14E}"/>
              </a:ext>
            </a:extLst>
          </p:cNvPr>
          <p:cNvSpPr>
            <a:spLocks noGrp="1"/>
          </p:cNvSpPr>
          <p:nvPr>
            <p:ph type="sldNum" sz="quarter" idx="4294967295"/>
            <p:custDataLst>
              <p:tags r:id="rId3"/>
            </p:custDataLst>
          </p:nvPr>
        </p:nvSpPr>
        <p:spPr>
          <a:xfrm>
            <a:off x="7010400" y="6477000"/>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anose="020B0604020202020204" pitchFamily="34" charset="0"/>
                <a:ea typeface="ヒラギノ角ゴ Pro W3" charset="-128"/>
              </a:defRPr>
            </a:lvl1pPr>
            <a:lvl2pPr marL="742950" indent="-285750" eaLnBrk="0" hangingPunct="0">
              <a:spcBef>
                <a:spcPct val="20000"/>
              </a:spcBef>
              <a:buChar char="–"/>
              <a:defRPr sz="1600">
                <a:solidFill>
                  <a:schemeClr val="tx1"/>
                </a:solidFill>
                <a:latin typeface="Arial" panose="020B0604020202020204" pitchFamily="34" charset="0"/>
                <a:ea typeface="ヒラギノ角ゴ Pro W3" charset="-128"/>
              </a:defRPr>
            </a:lvl2pPr>
            <a:lvl3pPr marL="1143000" indent="-228600" eaLnBrk="0" hangingPunct="0">
              <a:spcBef>
                <a:spcPct val="20000"/>
              </a:spcBef>
              <a:buChar char="•"/>
              <a:defRPr sz="1400">
                <a:solidFill>
                  <a:schemeClr val="tx1"/>
                </a:solidFill>
                <a:latin typeface="Arial" panose="020B0604020202020204" pitchFamily="34" charset="0"/>
                <a:ea typeface="ヒラギノ角ゴ Pro W3" charset="-128"/>
              </a:defRPr>
            </a:lvl3pPr>
            <a:lvl4pPr marL="1600200" indent="-228600" eaLnBrk="0" hangingPunct="0">
              <a:spcBef>
                <a:spcPct val="20000"/>
              </a:spcBef>
              <a:buChar char="–"/>
              <a:defRPr sz="1400">
                <a:solidFill>
                  <a:schemeClr val="tx1"/>
                </a:solidFill>
                <a:latin typeface="Arial" panose="020B0604020202020204" pitchFamily="34" charset="0"/>
                <a:ea typeface="ヒラギノ角ゴ Pro W3" charset="-128"/>
              </a:defRPr>
            </a:lvl4pPr>
            <a:lvl5pPr marL="2057400" indent="-228600" eaLnBrk="0" hangingPunct="0">
              <a:spcBef>
                <a:spcPct val="20000"/>
              </a:spcBef>
              <a:buChar char="»"/>
              <a:defRPr sz="14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ヒラギノ角ゴ Pro W3" charset="-128"/>
              </a:defRPr>
            </a:lvl9pPr>
          </a:lstStyle>
          <a:p>
            <a:pPr>
              <a:spcBef>
                <a:spcPct val="0"/>
              </a:spcBef>
              <a:buFontTx/>
              <a:buNone/>
            </a:pPr>
            <a:fld id="{EC59A28D-FE2D-42E1-A36E-D654AC52DB3F}" type="slidenum">
              <a:rPr lang="fr-CA" altLang="en-US" sz="1400" smtClean="0"/>
              <a:pPr>
                <a:spcBef>
                  <a:spcPct val="0"/>
                </a:spcBef>
                <a:buFontTx/>
                <a:buNone/>
              </a:pPr>
              <a:t>63</a:t>
            </a:fld>
            <a:endParaRPr lang="fr-CA" altLang="en-US" sz="1400" dirty="0"/>
          </a:p>
        </p:txBody>
      </p:sp>
      <p:grpSp>
        <p:nvGrpSpPr>
          <p:cNvPr id="8" name="Group 7">
            <a:extLst>
              <a:ext uri="{FF2B5EF4-FFF2-40B4-BE49-F238E27FC236}">
                <a16:creationId xmlns:a16="http://schemas.microsoft.com/office/drawing/2014/main" id="{BAE11F49-7D2E-5684-219B-267AAE4B5B8E}"/>
              </a:ext>
            </a:extLst>
          </p:cNvPr>
          <p:cNvGrpSpPr/>
          <p:nvPr>
            <p:custDataLst>
              <p:tags r:id="rId4"/>
            </p:custDataLst>
          </p:nvPr>
        </p:nvGrpSpPr>
        <p:grpSpPr>
          <a:xfrm>
            <a:off x="544528" y="1499324"/>
            <a:ext cx="8058221" cy="1381218"/>
            <a:chOff x="504423" y="3857246"/>
            <a:chExt cx="8058221" cy="1381218"/>
          </a:xfrm>
        </p:grpSpPr>
        <p:sp>
          <p:nvSpPr>
            <p:cNvPr id="7" name="Rectangle: Rounded Corners 6">
              <a:extLst>
                <a:ext uri="{FF2B5EF4-FFF2-40B4-BE49-F238E27FC236}">
                  <a16:creationId xmlns:a16="http://schemas.microsoft.com/office/drawing/2014/main" id="{FC2EB491-00D9-696D-4BC2-E118668FC03B}"/>
                </a:ext>
              </a:extLst>
            </p:cNvPr>
            <p:cNvSpPr/>
            <p:nvPr/>
          </p:nvSpPr>
          <p:spPr>
            <a:xfrm>
              <a:off x="1086705" y="4073334"/>
              <a:ext cx="7475939" cy="1165130"/>
            </a:xfrm>
            <a:prstGeom prst="roundRect">
              <a:avLst/>
            </a:prstGeom>
            <a:solidFill>
              <a:schemeClr val="tx2">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0" tIns="45720" rIns="228600" bIns="45720" numCol="1" spcCol="0" rtlCol="0" fromWordArt="0" anchor="ctr" anchorCtr="0" forceAA="0" compatLnSpc="1">
              <a:prstTxWarp prst="textNoShape">
                <a:avLst/>
              </a:prstTxWarp>
              <a:noAutofit/>
            </a:bodyPr>
            <a:lstStyle/>
            <a:p>
              <a:pPr algn="ctr"/>
              <a:endParaRPr lang="en-US">
                <a:solidFill>
                  <a:schemeClr val="bg1"/>
                </a:solidFill>
                <a:cs typeface="Calibri"/>
              </a:endParaRPr>
            </a:p>
          </p:txBody>
        </p:sp>
        <p:sp>
          <p:nvSpPr>
            <p:cNvPr id="5" name="Rectangle: Rounded Corners 4">
              <a:extLst>
                <a:ext uri="{FF2B5EF4-FFF2-40B4-BE49-F238E27FC236}">
                  <a16:creationId xmlns:a16="http://schemas.microsoft.com/office/drawing/2014/main" id="{9AC6EF67-28EE-EEF4-DC1D-F5DA242822E8}"/>
                </a:ext>
              </a:extLst>
            </p:cNvPr>
            <p:cNvSpPr/>
            <p:nvPr/>
          </p:nvSpPr>
          <p:spPr>
            <a:xfrm>
              <a:off x="975817" y="3928327"/>
              <a:ext cx="7475939" cy="1182189"/>
            </a:xfrm>
            <a:prstGeom prst="round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0" tIns="45720" rIns="228600" bIns="45720" numCol="1" spcCol="0" rtlCol="0" fromWordArt="0" anchor="ctr" anchorCtr="0" forceAA="0" compatLnSpc="1">
              <a:prstTxWarp prst="textNoShape">
                <a:avLst/>
              </a:prstTxWarp>
              <a:noAutofit/>
            </a:bodyPr>
            <a:lstStyle/>
            <a:p>
              <a:r>
                <a:rPr lang="fr-CA" sz="2800" b="1" dirty="0">
                  <a:solidFill>
                    <a:schemeClr val="bg1"/>
                  </a:solidFill>
                  <a:latin typeface="Arial"/>
                  <a:cs typeface="Calibri"/>
                </a:rPr>
                <a:t>Professionnels de la santé : Diffuser l’information</a:t>
              </a:r>
            </a:p>
          </p:txBody>
        </p:sp>
        <p:pic>
          <p:nvPicPr>
            <p:cNvPr id="3" name="Picture 3" descr="Icon&#10;&#10;Description automatically generated">
              <a:extLst>
                <a:ext uri="{FF2B5EF4-FFF2-40B4-BE49-F238E27FC236}">
                  <a16:creationId xmlns:a16="http://schemas.microsoft.com/office/drawing/2014/main" id="{7E0C5765-6F50-8D54-119E-3F9B6CC742B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77816" y="3900718"/>
              <a:ext cx="1222527" cy="1213998"/>
            </a:xfrm>
            <a:prstGeom prst="rect">
              <a:avLst/>
            </a:prstGeom>
          </p:spPr>
        </p:pic>
        <p:sp>
          <p:nvSpPr>
            <p:cNvPr id="6" name="Oval 5">
              <a:extLst>
                <a:ext uri="{FF2B5EF4-FFF2-40B4-BE49-F238E27FC236}">
                  <a16:creationId xmlns:a16="http://schemas.microsoft.com/office/drawing/2014/main" id="{B0C72DC0-3E02-5F72-0E76-AE4E1020B1FB}"/>
                </a:ext>
              </a:extLst>
            </p:cNvPr>
            <p:cNvSpPr/>
            <p:nvPr/>
          </p:nvSpPr>
          <p:spPr>
            <a:xfrm>
              <a:off x="504423" y="3857246"/>
              <a:ext cx="1206499" cy="1190624"/>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A group of people in medical uniforms&#10;&#10;AI-generated content may be incorrect.">
            <a:extLst>
              <a:ext uri="{FF2B5EF4-FFF2-40B4-BE49-F238E27FC236}">
                <a16:creationId xmlns:a16="http://schemas.microsoft.com/office/drawing/2014/main" id="{F913C4BB-86F5-D6EA-E72A-4821FBA69C4B}"/>
              </a:ext>
            </a:extLst>
          </p:cNvPr>
          <p:cNvPicPr>
            <a:picLocks noChangeAspect="1"/>
          </p:cNvPicPr>
          <p:nvPr>
            <p:custDataLst>
              <p:tags r:id="rId5"/>
            </p:custDataLst>
          </p:nvPr>
        </p:nvPicPr>
        <p:blipFill>
          <a:blip r:embed="rId9" cstate="hqprint">
            <a:extLst>
              <a:ext uri="{28A0092B-C50C-407E-A947-70E740481C1C}">
                <a14:useLocalDpi xmlns:a14="http://schemas.microsoft.com/office/drawing/2010/main"/>
              </a:ext>
            </a:extLst>
          </a:blip>
          <a:srcRect/>
          <a:stretch>
            <a:fillRect/>
          </a:stretch>
        </p:blipFill>
        <p:spPr>
          <a:xfrm>
            <a:off x="5174223" y="3427798"/>
            <a:ext cx="3579167" cy="1941707"/>
          </a:xfrm>
          <a:prstGeom prst="rect">
            <a:avLst/>
          </a:prstGeom>
          <a:ln>
            <a:noFill/>
          </a:ln>
        </p:spPr>
      </p:pic>
    </p:spTree>
    <p:extLst>
      <p:ext uri="{BB962C8B-B14F-4D97-AF65-F5344CB8AC3E}">
        <p14:creationId xmlns:p14="http://schemas.microsoft.com/office/powerpoint/2010/main" val="2228891864"/>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BAA84-CE00-EA70-30B4-BABFCB8CC554}"/>
            </a:ext>
          </a:extLst>
        </p:cNvPr>
        <p:cNvGrpSpPr/>
        <p:nvPr/>
      </p:nvGrpSpPr>
      <p:grpSpPr>
        <a:xfrm>
          <a:off x="0" y="0"/>
          <a:ext cx="0" cy="0"/>
          <a:chOff x="0" y="0"/>
          <a:chExt cx="0" cy="0"/>
        </a:xfrm>
      </p:grpSpPr>
      <p:sp>
        <p:nvSpPr>
          <p:cNvPr id="61442" name="Title 1">
            <a:extLst>
              <a:ext uri="{FF2B5EF4-FFF2-40B4-BE49-F238E27FC236}">
                <a16:creationId xmlns:a16="http://schemas.microsoft.com/office/drawing/2014/main" id="{8BAD2EB5-4F7A-D20B-E4F4-630C4D14C727}"/>
              </a:ext>
            </a:extLst>
          </p:cNvPr>
          <p:cNvSpPr>
            <a:spLocks noGrp="1"/>
          </p:cNvSpPr>
          <p:nvPr>
            <p:ph type="title"/>
            <p:custDataLst>
              <p:tags r:id="rId1"/>
            </p:custDataLst>
          </p:nvPr>
        </p:nvSpPr>
        <p:spPr>
          <a:xfrm>
            <a:off x="541393" y="516389"/>
            <a:ext cx="8213154" cy="823059"/>
          </a:xfrm>
        </p:spPr>
        <p:txBody>
          <a:bodyPr>
            <a:normAutofit/>
          </a:bodyPr>
          <a:lstStyle/>
          <a:p>
            <a:r>
              <a:rPr lang="fr-CA" altLang="en-US" sz="3200" dirty="0">
                <a:solidFill>
                  <a:schemeClr val="accent2"/>
                </a:solidFill>
                <a:latin typeface="Arial"/>
                <a:cs typeface="Arial"/>
              </a:rPr>
              <a:t>Prochaines étapes</a:t>
            </a:r>
            <a:endParaRPr lang="fr-CA" dirty="0">
              <a:solidFill>
                <a:schemeClr val="accent2"/>
              </a:solidFill>
            </a:endParaRPr>
          </a:p>
        </p:txBody>
      </p:sp>
      <p:sp>
        <p:nvSpPr>
          <p:cNvPr id="61443" name="Content Placeholder 2">
            <a:extLst>
              <a:ext uri="{FF2B5EF4-FFF2-40B4-BE49-F238E27FC236}">
                <a16:creationId xmlns:a16="http://schemas.microsoft.com/office/drawing/2014/main" id="{AAC88E3D-801E-55CA-9130-62F9D47A3F85}"/>
              </a:ext>
            </a:extLst>
          </p:cNvPr>
          <p:cNvSpPr>
            <a:spLocks noGrp="1"/>
          </p:cNvSpPr>
          <p:nvPr>
            <p:ph idx="1"/>
            <p:custDataLst>
              <p:tags r:id="rId2"/>
            </p:custDataLst>
          </p:nvPr>
        </p:nvSpPr>
        <p:spPr>
          <a:xfrm>
            <a:off x="221970" y="3123250"/>
            <a:ext cx="5037882" cy="2191953"/>
          </a:xfrm>
        </p:spPr>
        <p:txBody>
          <a:bodyPr vert="horz" lIns="91440" tIns="45720" rIns="91440" bIns="45720" rtlCol="0" anchor="t">
            <a:noAutofit/>
          </a:bodyPr>
          <a:lstStyle/>
          <a:p>
            <a:pPr marL="0" indent="0">
              <a:buNone/>
            </a:pPr>
            <a:r>
              <a:rPr lang="fr-CA" kern="100" dirty="0">
                <a:latin typeface="Arial"/>
                <a:ea typeface="Times New Roman" panose="02020603050405020304" pitchFamily="18" charset="0"/>
                <a:cs typeface="Arial"/>
              </a:rPr>
              <a:t>Il existe de nombreuses options efficaces pour vous aider à cesser de fumer. Consultez un professionnel de la santé afin de discuter de celles qui vous conviennent le mieux.</a:t>
            </a:r>
            <a:endParaRPr lang="en-US" sz="2800">
              <a:latin typeface="Arial"/>
              <a:cs typeface="Arial"/>
            </a:endParaRPr>
          </a:p>
        </p:txBody>
      </p:sp>
      <p:sp>
        <p:nvSpPr>
          <p:cNvPr id="61444" name="Slide Number Placeholder 3">
            <a:extLst>
              <a:ext uri="{FF2B5EF4-FFF2-40B4-BE49-F238E27FC236}">
                <a16:creationId xmlns:a16="http://schemas.microsoft.com/office/drawing/2014/main" id="{A732580C-96C0-0F92-DABE-111622CE6061}"/>
              </a:ext>
            </a:extLst>
          </p:cNvPr>
          <p:cNvSpPr>
            <a:spLocks noGrp="1"/>
          </p:cNvSpPr>
          <p:nvPr>
            <p:ph type="sldNum" sz="quarter" idx="4294967295"/>
            <p:custDataLst>
              <p:tags r:id="rId3"/>
            </p:custDataLst>
          </p:nvPr>
        </p:nvSpPr>
        <p:spPr>
          <a:xfrm>
            <a:off x="7010400" y="6477000"/>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anose="020B0604020202020204" pitchFamily="34" charset="0"/>
                <a:ea typeface="ヒラギノ角ゴ Pro W3" charset="-128"/>
              </a:defRPr>
            </a:lvl1pPr>
            <a:lvl2pPr marL="742950" indent="-285750" eaLnBrk="0" hangingPunct="0">
              <a:spcBef>
                <a:spcPct val="20000"/>
              </a:spcBef>
              <a:buChar char="–"/>
              <a:defRPr sz="1600">
                <a:solidFill>
                  <a:schemeClr val="tx1"/>
                </a:solidFill>
                <a:latin typeface="Arial" panose="020B0604020202020204" pitchFamily="34" charset="0"/>
                <a:ea typeface="ヒラギノ角ゴ Pro W3" charset="-128"/>
              </a:defRPr>
            </a:lvl2pPr>
            <a:lvl3pPr marL="1143000" indent="-228600" eaLnBrk="0" hangingPunct="0">
              <a:spcBef>
                <a:spcPct val="20000"/>
              </a:spcBef>
              <a:buChar char="•"/>
              <a:defRPr sz="1400">
                <a:solidFill>
                  <a:schemeClr val="tx1"/>
                </a:solidFill>
                <a:latin typeface="Arial" panose="020B0604020202020204" pitchFamily="34" charset="0"/>
                <a:ea typeface="ヒラギノ角ゴ Pro W3" charset="-128"/>
              </a:defRPr>
            </a:lvl3pPr>
            <a:lvl4pPr marL="1600200" indent="-228600" eaLnBrk="0" hangingPunct="0">
              <a:spcBef>
                <a:spcPct val="20000"/>
              </a:spcBef>
              <a:buChar char="–"/>
              <a:defRPr sz="1400">
                <a:solidFill>
                  <a:schemeClr val="tx1"/>
                </a:solidFill>
                <a:latin typeface="Arial" panose="020B0604020202020204" pitchFamily="34" charset="0"/>
                <a:ea typeface="ヒラギノ角ゴ Pro W3" charset="-128"/>
              </a:defRPr>
            </a:lvl4pPr>
            <a:lvl5pPr marL="2057400" indent="-228600" eaLnBrk="0" hangingPunct="0">
              <a:spcBef>
                <a:spcPct val="20000"/>
              </a:spcBef>
              <a:buChar char="»"/>
              <a:defRPr sz="14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ヒラギノ角ゴ Pro W3" charset="-128"/>
              </a:defRPr>
            </a:lvl9pPr>
          </a:lstStyle>
          <a:p>
            <a:pPr>
              <a:spcBef>
                <a:spcPct val="0"/>
              </a:spcBef>
              <a:buFontTx/>
              <a:buNone/>
            </a:pPr>
            <a:fld id="{EC59A28D-FE2D-42E1-A36E-D654AC52DB3F}" type="slidenum">
              <a:rPr lang="fr-CA" altLang="en-US" sz="1400" smtClean="0"/>
              <a:pPr>
                <a:spcBef>
                  <a:spcPct val="0"/>
                </a:spcBef>
                <a:buFontTx/>
                <a:buNone/>
              </a:pPr>
              <a:t>64</a:t>
            </a:fld>
            <a:endParaRPr lang="fr-CA" altLang="en-US" sz="1400" dirty="0"/>
          </a:p>
        </p:txBody>
      </p:sp>
      <p:grpSp>
        <p:nvGrpSpPr>
          <p:cNvPr id="8" name="Group 7">
            <a:extLst>
              <a:ext uri="{FF2B5EF4-FFF2-40B4-BE49-F238E27FC236}">
                <a16:creationId xmlns:a16="http://schemas.microsoft.com/office/drawing/2014/main" id="{061D279A-47EA-BC20-6AFA-1B13004112FD}"/>
              </a:ext>
            </a:extLst>
          </p:cNvPr>
          <p:cNvGrpSpPr/>
          <p:nvPr>
            <p:custDataLst>
              <p:tags r:id="rId4"/>
            </p:custDataLst>
          </p:nvPr>
        </p:nvGrpSpPr>
        <p:grpSpPr>
          <a:xfrm>
            <a:off x="544528" y="1499324"/>
            <a:ext cx="8058221" cy="1381218"/>
            <a:chOff x="504423" y="3857246"/>
            <a:chExt cx="8058221" cy="1381218"/>
          </a:xfrm>
        </p:grpSpPr>
        <p:sp>
          <p:nvSpPr>
            <p:cNvPr id="7" name="Rectangle: Rounded Corners 6">
              <a:extLst>
                <a:ext uri="{FF2B5EF4-FFF2-40B4-BE49-F238E27FC236}">
                  <a16:creationId xmlns:a16="http://schemas.microsoft.com/office/drawing/2014/main" id="{6DD1F883-C6CF-5AD6-D9E2-53A99D83127D}"/>
                </a:ext>
              </a:extLst>
            </p:cNvPr>
            <p:cNvSpPr/>
            <p:nvPr/>
          </p:nvSpPr>
          <p:spPr>
            <a:xfrm>
              <a:off x="1086705" y="4073334"/>
              <a:ext cx="7475939" cy="1165130"/>
            </a:xfrm>
            <a:prstGeom prst="roundRect">
              <a:avLst/>
            </a:prstGeom>
            <a:solidFill>
              <a:schemeClr val="tx2">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0" tIns="45720" rIns="228600" bIns="45720" numCol="1" spcCol="0" rtlCol="0" fromWordArt="0" anchor="ctr" anchorCtr="0" forceAA="0" compatLnSpc="1">
              <a:prstTxWarp prst="textNoShape">
                <a:avLst/>
              </a:prstTxWarp>
              <a:noAutofit/>
            </a:bodyPr>
            <a:lstStyle/>
            <a:p>
              <a:pPr algn="ctr"/>
              <a:endParaRPr lang="en-US">
                <a:solidFill>
                  <a:schemeClr val="bg1"/>
                </a:solidFill>
                <a:cs typeface="Calibri"/>
              </a:endParaRPr>
            </a:p>
          </p:txBody>
        </p:sp>
        <p:sp>
          <p:nvSpPr>
            <p:cNvPr id="5" name="Rectangle: Rounded Corners 4">
              <a:extLst>
                <a:ext uri="{FF2B5EF4-FFF2-40B4-BE49-F238E27FC236}">
                  <a16:creationId xmlns:a16="http://schemas.microsoft.com/office/drawing/2014/main" id="{F6F33598-8DC7-86A0-7AF2-8180E8ED3152}"/>
                </a:ext>
              </a:extLst>
            </p:cNvPr>
            <p:cNvSpPr/>
            <p:nvPr/>
          </p:nvSpPr>
          <p:spPr>
            <a:xfrm>
              <a:off x="975817" y="3928327"/>
              <a:ext cx="7475939" cy="1182189"/>
            </a:xfrm>
            <a:prstGeom prst="round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0" tIns="45720" rIns="228600" bIns="45720" numCol="1" spcCol="0" rtlCol="0" fromWordArt="0" anchor="ctr" anchorCtr="0" forceAA="0" compatLnSpc="1">
              <a:prstTxWarp prst="textNoShape">
                <a:avLst/>
              </a:prstTxWarp>
              <a:noAutofit/>
            </a:bodyPr>
            <a:lstStyle/>
            <a:p>
              <a:r>
                <a:rPr lang="fr-CA" sz="2800" b="1" dirty="0">
                  <a:solidFill>
                    <a:schemeClr val="bg1"/>
                  </a:solidFill>
                  <a:latin typeface="Arial"/>
                  <a:cs typeface="Calibri"/>
                </a:rPr>
                <a:t>Adultes qui fument : S’informer</a:t>
              </a:r>
            </a:p>
          </p:txBody>
        </p:sp>
        <p:pic>
          <p:nvPicPr>
            <p:cNvPr id="3" name="Picture 3" descr="Icon&#10;&#10;Description automatically generated">
              <a:extLst>
                <a:ext uri="{FF2B5EF4-FFF2-40B4-BE49-F238E27FC236}">
                  <a16:creationId xmlns:a16="http://schemas.microsoft.com/office/drawing/2014/main" id="{C1067D56-BD64-8FAC-496B-BD90480FADE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77816" y="3900718"/>
              <a:ext cx="1222527" cy="1213998"/>
            </a:xfrm>
            <a:prstGeom prst="rect">
              <a:avLst/>
            </a:prstGeom>
          </p:spPr>
        </p:pic>
        <p:sp>
          <p:nvSpPr>
            <p:cNvPr id="6" name="Oval 5">
              <a:extLst>
                <a:ext uri="{FF2B5EF4-FFF2-40B4-BE49-F238E27FC236}">
                  <a16:creationId xmlns:a16="http://schemas.microsoft.com/office/drawing/2014/main" id="{C3CD5243-B091-6A6B-4A55-29115CB82AD3}"/>
                </a:ext>
              </a:extLst>
            </p:cNvPr>
            <p:cNvSpPr/>
            <p:nvPr/>
          </p:nvSpPr>
          <p:spPr>
            <a:xfrm>
              <a:off x="504423" y="3857246"/>
              <a:ext cx="1206499" cy="1190624"/>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descr="A person and person looking at a tablet&#10;&#10;AI-generated content may be incorrect.">
            <a:extLst>
              <a:ext uri="{FF2B5EF4-FFF2-40B4-BE49-F238E27FC236}">
                <a16:creationId xmlns:a16="http://schemas.microsoft.com/office/drawing/2014/main" id="{2631357B-565C-5B54-DD67-1F97FB22FEC7}"/>
              </a:ext>
            </a:extLst>
          </p:cNvPr>
          <p:cNvPicPr>
            <a:picLocks noChangeAspect="1"/>
          </p:cNvPicPr>
          <p:nvPr>
            <p:custDataLst>
              <p:tags r:id="rId5"/>
            </p:custDataLst>
          </p:nvPr>
        </p:nvPicPr>
        <p:blipFill>
          <a:blip r:embed="rId9" cstate="hqprint">
            <a:extLst>
              <a:ext uri="{28A0092B-C50C-407E-A947-70E740481C1C}">
                <a14:useLocalDpi xmlns:a14="http://schemas.microsoft.com/office/drawing/2010/main"/>
              </a:ext>
            </a:extLst>
          </a:blip>
          <a:srcRect/>
          <a:stretch>
            <a:fillRect/>
          </a:stretch>
        </p:blipFill>
        <p:spPr>
          <a:xfrm>
            <a:off x="5531581" y="3338581"/>
            <a:ext cx="2954612" cy="2351144"/>
          </a:xfrm>
          <a:prstGeom prst="rect">
            <a:avLst/>
          </a:prstGeom>
          <a:ln>
            <a:noFill/>
          </a:ln>
        </p:spPr>
      </p:pic>
    </p:spTree>
    <p:extLst>
      <p:ext uri="{BB962C8B-B14F-4D97-AF65-F5344CB8AC3E}">
        <p14:creationId xmlns:p14="http://schemas.microsoft.com/office/powerpoint/2010/main" val="2963806985"/>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17AA2-F172-6761-2493-7015CAB01E28}"/>
            </a:ext>
          </a:extLst>
        </p:cNvPr>
        <p:cNvGrpSpPr/>
        <p:nvPr/>
      </p:nvGrpSpPr>
      <p:grpSpPr>
        <a:xfrm>
          <a:off x="0" y="0"/>
          <a:ext cx="0" cy="0"/>
          <a:chOff x="0" y="0"/>
          <a:chExt cx="0" cy="0"/>
        </a:xfrm>
      </p:grpSpPr>
      <p:sp>
        <p:nvSpPr>
          <p:cNvPr id="61442" name="Title 1">
            <a:extLst>
              <a:ext uri="{FF2B5EF4-FFF2-40B4-BE49-F238E27FC236}">
                <a16:creationId xmlns:a16="http://schemas.microsoft.com/office/drawing/2014/main" id="{908577A3-92C7-7B5B-86DD-315AB6B94CFB}"/>
              </a:ext>
            </a:extLst>
          </p:cNvPr>
          <p:cNvSpPr>
            <a:spLocks noGrp="1"/>
          </p:cNvSpPr>
          <p:nvPr>
            <p:ph type="title"/>
            <p:custDataLst>
              <p:tags r:id="rId1"/>
            </p:custDataLst>
          </p:nvPr>
        </p:nvSpPr>
        <p:spPr>
          <a:xfrm>
            <a:off x="541393" y="514800"/>
            <a:ext cx="8213154" cy="823059"/>
          </a:xfrm>
        </p:spPr>
        <p:txBody>
          <a:bodyPr>
            <a:normAutofit/>
          </a:bodyPr>
          <a:lstStyle/>
          <a:p>
            <a:r>
              <a:rPr lang="fr-CA" altLang="en-US" sz="3200" dirty="0">
                <a:solidFill>
                  <a:schemeClr val="accent2"/>
                </a:solidFill>
                <a:latin typeface="Arial"/>
                <a:cs typeface="Arial"/>
              </a:rPr>
              <a:t>Prochaines étapes</a:t>
            </a:r>
            <a:endParaRPr lang="fr-CA" altLang="en-US" sz="3200" dirty="0">
              <a:solidFill>
                <a:schemeClr val="accent2"/>
              </a:solidFill>
            </a:endParaRPr>
          </a:p>
        </p:txBody>
      </p:sp>
      <p:sp>
        <p:nvSpPr>
          <p:cNvPr id="61443" name="Content Placeholder 2">
            <a:extLst>
              <a:ext uri="{FF2B5EF4-FFF2-40B4-BE49-F238E27FC236}">
                <a16:creationId xmlns:a16="http://schemas.microsoft.com/office/drawing/2014/main" id="{5FBD1FD0-E80D-EA5D-E576-5BDACA7D7BE0}"/>
              </a:ext>
            </a:extLst>
          </p:cNvPr>
          <p:cNvSpPr>
            <a:spLocks noGrp="1"/>
          </p:cNvSpPr>
          <p:nvPr>
            <p:ph idx="1"/>
            <p:custDataLst>
              <p:tags r:id="rId2"/>
            </p:custDataLst>
          </p:nvPr>
        </p:nvSpPr>
        <p:spPr>
          <a:xfrm>
            <a:off x="334107" y="3087854"/>
            <a:ext cx="5535751" cy="3133332"/>
          </a:xfrm>
        </p:spPr>
        <p:txBody>
          <a:bodyPr vert="horz" lIns="91440" tIns="45720" rIns="91440" bIns="45720" rtlCol="0" anchor="t">
            <a:noAutofit/>
          </a:bodyPr>
          <a:lstStyle/>
          <a:p>
            <a:r>
              <a:rPr lang="fr-CA" dirty="0"/>
              <a:t>Nous encourageons tout le monde à utiliser le guide de pratique clinique et les outils connexes pour aider les gens à cesser de fumer.</a:t>
            </a:r>
          </a:p>
          <a:p>
            <a:r>
              <a:rPr lang="fr-CA" dirty="0"/>
              <a:t>Le menu d’options permet aux personnes de choisir les interventions efficaces qui leur conviennent.</a:t>
            </a:r>
            <a:endParaRPr lang="en-US" sz="2800" dirty="0"/>
          </a:p>
        </p:txBody>
      </p:sp>
      <p:sp>
        <p:nvSpPr>
          <p:cNvPr id="61444" name="Slide Number Placeholder 3">
            <a:extLst>
              <a:ext uri="{FF2B5EF4-FFF2-40B4-BE49-F238E27FC236}">
                <a16:creationId xmlns:a16="http://schemas.microsoft.com/office/drawing/2014/main" id="{A9109816-2F4E-FB78-8AA7-3813C90B0AFA}"/>
              </a:ext>
            </a:extLst>
          </p:cNvPr>
          <p:cNvSpPr>
            <a:spLocks noGrp="1"/>
          </p:cNvSpPr>
          <p:nvPr>
            <p:ph type="sldNum" sz="quarter" idx="4294967295"/>
            <p:custDataLst>
              <p:tags r:id="rId3"/>
            </p:custDataLst>
          </p:nvPr>
        </p:nvSpPr>
        <p:spPr>
          <a:xfrm>
            <a:off x="7010400" y="6477000"/>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anose="020B0604020202020204" pitchFamily="34" charset="0"/>
                <a:ea typeface="ヒラギノ角ゴ Pro W3" charset="-128"/>
              </a:defRPr>
            </a:lvl1pPr>
            <a:lvl2pPr marL="742950" indent="-285750" eaLnBrk="0" hangingPunct="0">
              <a:spcBef>
                <a:spcPct val="20000"/>
              </a:spcBef>
              <a:buChar char="–"/>
              <a:defRPr sz="1600">
                <a:solidFill>
                  <a:schemeClr val="tx1"/>
                </a:solidFill>
                <a:latin typeface="Arial" panose="020B0604020202020204" pitchFamily="34" charset="0"/>
                <a:ea typeface="ヒラギノ角ゴ Pro W3" charset="-128"/>
              </a:defRPr>
            </a:lvl2pPr>
            <a:lvl3pPr marL="1143000" indent="-228600" eaLnBrk="0" hangingPunct="0">
              <a:spcBef>
                <a:spcPct val="20000"/>
              </a:spcBef>
              <a:buChar char="•"/>
              <a:defRPr sz="1400">
                <a:solidFill>
                  <a:schemeClr val="tx1"/>
                </a:solidFill>
                <a:latin typeface="Arial" panose="020B0604020202020204" pitchFamily="34" charset="0"/>
                <a:ea typeface="ヒラギノ角ゴ Pro W3" charset="-128"/>
              </a:defRPr>
            </a:lvl3pPr>
            <a:lvl4pPr marL="1600200" indent="-228600" eaLnBrk="0" hangingPunct="0">
              <a:spcBef>
                <a:spcPct val="20000"/>
              </a:spcBef>
              <a:buChar char="–"/>
              <a:defRPr sz="1400">
                <a:solidFill>
                  <a:schemeClr val="tx1"/>
                </a:solidFill>
                <a:latin typeface="Arial" panose="020B0604020202020204" pitchFamily="34" charset="0"/>
                <a:ea typeface="ヒラギノ角ゴ Pro W3" charset="-128"/>
              </a:defRPr>
            </a:lvl4pPr>
            <a:lvl5pPr marL="2057400" indent="-228600" eaLnBrk="0" hangingPunct="0">
              <a:spcBef>
                <a:spcPct val="20000"/>
              </a:spcBef>
              <a:buChar char="»"/>
              <a:defRPr sz="14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ヒラギノ角ゴ Pro W3" charset="-128"/>
              </a:defRPr>
            </a:lvl9pPr>
          </a:lstStyle>
          <a:p>
            <a:pPr>
              <a:spcBef>
                <a:spcPct val="0"/>
              </a:spcBef>
              <a:buFontTx/>
              <a:buNone/>
            </a:pPr>
            <a:fld id="{EC59A28D-FE2D-42E1-A36E-D654AC52DB3F}" type="slidenum">
              <a:rPr lang="fr-CA" altLang="en-US" sz="1400" smtClean="0"/>
              <a:pPr>
                <a:spcBef>
                  <a:spcPct val="0"/>
                </a:spcBef>
                <a:buFontTx/>
                <a:buNone/>
              </a:pPr>
              <a:t>65</a:t>
            </a:fld>
            <a:endParaRPr lang="fr-CA" altLang="en-US" sz="1400" dirty="0"/>
          </a:p>
        </p:txBody>
      </p:sp>
      <p:grpSp>
        <p:nvGrpSpPr>
          <p:cNvPr id="8" name="Group 7">
            <a:extLst>
              <a:ext uri="{FF2B5EF4-FFF2-40B4-BE49-F238E27FC236}">
                <a16:creationId xmlns:a16="http://schemas.microsoft.com/office/drawing/2014/main" id="{7E0953D8-99BE-F852-7F40-F26D668AE1F0}"/>
              </a:ext>
            </a:extLst>
          </p:cNvPr>
          <p:cNvGrpSpPr/>
          <p:nvPr>
            <p:custDataLst>
              <p:tags r:id="rId4"/>
            </p:custDataLst>
          </p:nvPr>
        </p:nvGrpSpPr>
        <p:grpSpPr>
          <a:xfrm>
            <a:off x="544528" y="1499324"/>
            <a:ext cx="8058221" cy="1381218"/>
            <a:chOff x="504423" y="3857246"/>
            <a:chExt cx="8058221" cy="1381218"/>
          </a:xfrm>
        </p:grpSpPr>
        <p:sp>
          <p:nvSpPr>
            <p:cNvPr id="7" name="Rectangle: Rounded Corners 6">
              <a:extLst>
                <a:ext uri="{FF2B5EF4-FFF2-40B4-BE49-F238E27FC236}">
                  <a16:creationId xmlns:a16="http://schemas.microsoft.com/office/drawing/2014/main" id="{2A0F4822-2B14-389F-2D59-D74986C1DAF5}"/>
                </a:ext>
              </a:extLst>
            </p:cNvPr>
            <p:cNvSpPr/>
            <p:nvPr/>
          </p:nvSpPr>
          <p:spPr>
            <a:xfrm>
              <a:off x="1086705" y="4073334"/>
              <a:ext cx="7475939" cy="1165130"/>
            </a:xfrm>
            <a:prstGeom prst="roundRect">
              <a:avLst/>
            </a:prstGeom>
            <a:solidFill>
              <a:schemeClr val="tx2">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0" tIns="45720" rIns="228600" bIns="45720" numCol="1" spcCol="0" rtlCol="0" fromWordArt="0" anchor="ctr" anchorCtr="0" forceAA="0" compatLnSpc="1">
              <a:prstTxWarp prst="textNoShape">
                <a:avLst/>
              </a:prstTxWarp>
              <a:noAutofit/>
            </a:bodyPr>
            <a:lstStyle/>
            <a:p>
              <a:pPr algn="ctr"/>
              <a:endParaRPr lang="en-US">
                <a:solidFill>
                  <a:schemeClr val="bg1"/>
                </a:solidFill>
                <a:cs typeface="Calibri"/>
              </a:endParaRPr>
            </a:p>
          </p:txBody>
        </p:sp>
        <p:sp>
          <p:nvSpPr>
            <p:cNvPr id="5" name="Rectangle: Rounded Corners 4">
              <a:extLst>
                <a:ext uri="{FF2B5EF4-FFF2-40B4-BE49-F238E27FC236}">
                  <a16:creationId xmlns:a16="http://schemas.microsoft.com/office/drawing/2014/main" id="{A3B5328A-3D6F-7A07-D945-2470397B5D2C}"/>
                </a:ext>
              </a:extLst>
            </p:cNvPr>
            <p:cNvSpPr/>
            <p:nvPr/>
          </p:nvSpPr>
          <p:spPr>
            <a:xfrm>
              <a:off x="975817" y="3928327"/>
              <a:ext cx="7475939" cy="1182189"/>
            </a:xfrm>
            <a:prstGeom prst="round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0" tIns="45720" rIns="228600" bIns="45720" numCol="1" spcCol="0" rtlCol="0" fromWordArt="0" anchor="ctr" anchorCtr="0" forceAA="0" compatLnSpc="1">
              <a:prstTxWarp prst="textNoShape">
                <a:avLst/>
              </a:prstTxWarp>
              <a:noAutofit/>
            </a:bodyPr>
            <a:lstStyle/>
            <a:p>
              <a:r>
                <a:rPr lang="fr-CA" sz="2800" b="1" dirty="0">
                  <a:solidFill>
                    <a:schemeClr val="bg1"/>
                  </a:solidFill>
                  <a:latin typeface="Arial"/>
                  <a:cs typeface="Calibri"/>
                </a:rPr>
                <a:t>Programmes : Diffuser l’information</a:t>
              </a:r>
            </a:p>
          </p:txBody>
        </p:sp>
        <p:pic>
          <p:nvPicPr>
            <p:cNvPr id="3" name="Picture 3" descr="Icon&#10;&#10;Description automatically generated">
              <a:extLst>
                <a:ext uri="{FF2B5EF4-FFF2-40B4-BE49-F238E27FC236}">
                  <a16:creationId xmlns:a16="http://schemas.microsoft.com/office/drawing/2014/main" id="{6F1C5715-0DB4-7919-129C-539286A32537}"/>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77816" y="3900718"/>
              <a:ext cx="1222527" cy="1213998"/>
            </a:xfrm>
            <a:prstGeom prst="rect">
              <a:avLst/>
            </a:prstGeom>
          </p:spPr>
        </p:pic>
        <p:sp>
          <p:nvSpPr>
            <p:cNvPr id="6" name="Oval 5">
              <a:extLst>
                <a:ext uri="{FF2B5EF4-FFF2-40B4-BE49-F238E27FC236}">
                  <a16:creationId xmlns:a16="http://schemas.microsoft.com/office/drawing/2014/main" id="{CC33C8B1-5B7E-FBCB-91FE-890716D95BDC}"/>
                </a:ext>
              </a:extLst>
            </p:cNvPr>
            <p:cNvSpPr/>
            <p:nvPr/>
          </p:nvSpPr>
          <p:spPr>
            <a:xfrm>
              <a:off x="504423" y="3857246"/>
              <a:ext cx="1206499" cy="1190624"/>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descr="A person in a white coat&#10;&#10;AI-generated content may be incorrect.">
            <a:extLst>
              <a:ext uri="{FF2B5EF4-FFF2-40B4-BE49-F238E27FC236}">
                <a16:creationId xmlns:a16="http://schemas.microsoft.com/office/drawing/2014/main" id="{0C801951-1318-5A86-3FB3-2618774C2A4F}"/>
              </a:ext>
            </a:extLst>
          </p:cNvPr>
          <p:cNvPicPr>
            <a:picLocks noChangeAspect="1"/>
          </p:cNvPicPr>
          <p:nvPr>
            <p:custDataLst>
              <p:tags r:id="rId5"/>
            </p:custDataLst>
          </p:nvPr>
        </p:nvPicPr>
        <p:blipFill>
          <a:blip r:embed="rId9"/>
          <a:stretch>
            <a:fillRect/>
          </a:stretch>
        </p:blipFill>
        <p:spPr>
          <a:xfrm>
            <a:off x="5707537" y="3130147"/>
            <a:ext cx="3289169" cy="2661454"/>
          </a:xfrm>
          <a:prstGeom prst="rect">
            <a:avLst/>
          </a:prstGeom>
        </p:spPr>
      </p:pic>
    </p:spTree>
    <p:extLst>
      <p:ext uri="{BB962C8B-B14F-4D97-AF65-F5344CB8AC3E}">
        <p14:creationId xmlns:p14="http://schemas.microsoft.com/office/powerpoint/2010/main" val="2093029365"/>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custDataLst>
              <p:tags r:id="rId1"/>
            </p:custDataLst>
          </p:nvPr>
        </p:nvSpPr>
        <p:spPr>
          <a:xfrm>
            <a:off x="540000" y="514800"/>
            <a:ext cx="8213154" cy="824400"/>
          </a:xfrm>
        </p:spPr>
        <p:txBody>
          <a:bodyPr>
            <a:normAutofit/>
          </a:bodyPr>
          <a:lstStyle/>
          <a:p>
            <a:r>
              <a:rPr lang="fr-CA" altLang="en-US" sz="3600" dirty="0">
                <a:solidFill>
                  <a:schemeClr val="accent2"/>
                </a:solidFill>
                <a:latin typeface="Arial"/>
                <a:cs typeface="Arial"/>
              </a:rPr>
              <a:t>À retenir</a:t>
            </a:r>
          </a:p>
        </p:txBody>
      </p:sp>
      <p:sp>
        <p:nvSpPr>
          <p:cNvPr id="61443" name="Content Placeholder 2"/>
          <p:cNvSpPr>
            <a:spLocks noGrp="1"/>
          </p:cNvSpPr>
          <p:nvPr>
            <p:ph idx="1"/>
            <p:custDataLst>
              <p:tags r:id="rId2"/>
            </p:custDataLst>
          </p:nvPr>
        </p:nvSpPr>
        <p:spPr>
          <a:xfrm>
            <a:off x="445108" y="1825754"/>
            <a:ext cx="7691331" cy="1603246"/>
          </a:xfrm>
        </p:spPr>
        <p:txBody>
          <a:bodyPr vert="horz" lIns="91440" tIns="45720" rIns="91440" bIns="45720" rtlCol="0" anchor="t">
            <a:noAutofit/>
          </a:bodyPr>
          <a:lstStyle/>
          <a:p>
            <a:r>
              <a:rPr lang="fr-CA" dirty="0">
                <a:latin typeface="Arial"/>
                <a:cs typeface="Arial"/>
              </a:rPr>
              <a:t>Toutes les personnes qui fument devraient être encouragées à arrêter.</a:t>
            </a:r>
          </a:p>
          <a:p>
            <a:r>
              <a:rPr lang="fr-CA" dirty="0">
                <a:latin typeface="Arial"/>
                <a:cs typeface="Arial"/>
              </a:rPr>
              <a:t>Beaucoup de gens essaieront d’arrêter plusieurs fois en recourant à différentes interventions.</a:t>
            </a:r>
          </a:p>
          <a:p>
            <a:endParaRPr lang="en-CA" dirty="0">
              <a:latin typeface="Arial"/>
              <a:cs typeface="Arial"/>
            </a:endParaRPr>
          </a:p>
        </p:txBody>
      </p:sp>
      <p:grpSp>
        <p:nvGrpSpPr>
          <p:cNvPr id="8" name="Group 7">
            <a:extLst>
              <a:ext uri="{FF2B5EF4-FFF2-40B4-BE49-F238E27FC236}">
                <a16:creationId xmlns:a16="http://schemas.microsoft.com/office/drawing/2014/main" id="{20F5B09D-3036-6750-0616-779435CE532E}"/>
              </a:ext>
            </a:extLst>
          </p:cNvPr>
          <p:cNvGrpSpPr/>
          <p:nvPr>
            <p:custDataLst>
              <p:tags r:id="rId3"/>
            </p:custDataLst>
          </p:nvPr>
        </p:nvGrpSpPr>
        <p:grpSpPr>
          <a:xfrm>
            <a:off x="521840" y="3847531"/>
            <a:ext cx="8058221" cy="1553496"/>
            <a:chOff x="504423" y="3857246"/>
            <a:chExt cx="8058221" cy="1553496"/>
          </a:xfrm>
        </p:grpSpPr>
        <p:sp>
          <p:nvSpPr>
            <p:cNvPr id="7" name="Rectangle: Rounded Corners 6">
              <a:extLst>
                <a:ext uri="{FF2B5EF4-FFF2-40B4-BE49-F238E27FC236}">
                  <a16:creationId xmlns:a16="http://schemas.microsoft.com/office/drawing/2014/main" id="{29AFBD4B-235D-8510-D986-48FFFDBBC994}"/>
                </a:ext>
              </a:extLst>
            </p:cNvPr>
            <p:cNvSpPr/>
            <p:nvPr/>
          </p:nvSpPr>
          <p:spPr>
            <a:xfrm>
              <a:off x="1086705" y="4073334"/>
              <a:ext cx="7475939" cy="1337408"/>
            </a:xfrm>
            <a:prstGeom prst="roundRect">
              <a:avLst/>
            </a:prstGeom>
            <a:solidFill>
              <a:schemeClr val="tx2">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0" tIns="45720" rIns="228600" bIns="45720" numCol="1" spcCol="0" rtlCol="0" fromWordArt="0" anchor="ctr" anchorCtr="0" forceAA="0" compatLnSpc="1">
              <a:prstTxWarp prst="textNoShape">
                <a:avLst/>
              </a:prstTxWarp>
              <a:noAutofit/>
            </a:bodyPr>
            <a:lstStyle/>
            <a:p>
              <a:pPr algn="ctr"/>
              <a:endParaRPr lang="en-US">
                <a:solidFill>
                  <a:schemeClr val="bg1"/>
                </a:solidFill>
                <a:cs typeface="Calibri"/>
              </a:endParaRPr>
            </a:p>
          </p:txBody>
        </p:sp>
        <p:sp>
          <p:nvSpPr>
            <p:cNvPr id="5" name="Rectangle: Rounded Corners 4">
              <a:extLst>
                <a:ext uri="{FF2B5EF4-FFF2-40B4-BE49-F238E27FC236}">
                  <a16:creationId xmlns:a16="http://schemas.microsoft.com/office/drawing/2014/main" id="{5AB16C1E-0A05-AD38-2DEB-FD508E9BBFAC}"/>
                </a:ext>
              </a:extLst>
            </p:cNvPr>
            <p:cNvSpPr/>
            <p:nvPr/>
          </p:nvSpPr>
          <p:spPr>
            <a:xfrm>
              <a:off x="975817" y="3928327"/>
              <a:ext cx="7475939" cy="1354467"/>
            </a:xfrm>
            <a:prstGeom prst="round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0" tIns="45720" rIns="228600" bIns="45720" numCol="1" spcCol="0" rtlCol="0" fromWordArt="0" anchor="ctr" anchorCtr="0" forceAA="0" compatLnSpc="1">
              <a:prstTxWarp prst="textNoShape">
                <a:avLst/>
              </a:prstTxWarp>
              <a:noAutofit/>
            </a:bodyPr>
            <a:lstStyle/>
            <a:p>
              <a:r>
                <a:rPr lang="fr-CA" sz="2400" dirty="0">
                  <a:solidFill>
                    <a:schemeClr val="bg1"/>
                  </a:solidFill>
                  <a:latin typeface="Arial"/>
                  <a:ea typeface="Calibri"/>
                  <a:cs typeface="Calibri"/>
                </a:rPr>
                <a:t>Il existe des options efficaces pour aider les gens à cesser de fumer</a:t>
              </a:r>
            </a:p>
          </p:txBody>
        </p:sp>
        <p:pic>
          <p:nvPicPr>
            <p:cNvPr id="3" name="Picture 3" descr="Icon&#10;&#10;Description automatically generated">
              <a:extLst>
                <a:ext uri="{FF2B5EF4-FFF2-40B4-BE49-F238E27FC236}">
                  <a16:creationId xmlns:a16="http://schemas.microsoft.com/office/drawing/2014/main" id="{625E5522-3DB0-ABD5-977E-4C54FDF66B06}"/>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77816" y="3900718"/>
              <a:ext cx="1222527" cy="1213998"/>
            </a:xfrm>
            <a:prstGeom prst="rect">
              <a:avLst/>
            </a:prstGeom>
          </p:spPr>
        </p:pic>
        <p:sp>
          <p:nvSpPr>
            <p:cNvPr id="6" name="Oval 5">
              <a:extLst>
                <a:ext uri="{FF2B5EF4-FFF2-40B4-BE49-F238E27FC236}">
                  <a16:creationId xmlns:a16="http://schemas.microsoft.com/office/drawing/2014/main" id="{1EE3B74C-346F-7FAD-A2B1-FC7D393A5C48}"/>
                </a:ext>
              </a:extLst>
            </p:cNvPr>
            <p:cNvSpPr/>
            <p:nvPr/>
          </p:nvSpPr>
          <p:spPr>
            <a:xfrm>
              <a:off x="504423" y="3857246"/>
              <a:ext cx="1206499" cy="1190624"/>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0D4DC7B9-0245-047D-FD2D-5791BFE6785B}"/>
              </a:ext>
            </a:extLst>
          </p:cNvPr>
          <p:cNvSpPr>
            <a:spLocks noGrp="1"/>
          </p:cNvSpPr>
          <p:nvPr>
            <p:ph type="sldNum" sz="quarter" idx="12"/>
            <p:custDataLst>
              <p:tags r:id="rId4"/>
            </p:custDataLst>
          </p:nvPr>
        </p:nvSpPr>
        <p:spPr>
          <a:xfrm>
            <a:off x="6553200" y="6264275"/>
            <a:ext cx="2133600" cy="365125"/>
          </a:xfrm>
        </p:spPr>
        <p:txBody>
          <a:bodyPr/>
          <a:lstStyle/>
          <a:p>
            <a:fld id="{E3D5E142-BA66-4577-AABD-3D3B043058E5}" type="slidenum">
              <a:rPr lang="fr-CA" smtClean="0"/>
              <a:t>66</a:t>
            </a:fld>
            <a:endParaRPr lang="fr-CA" dirty="0"/>
          </a:p>
        </p:txBody>
      </p:sp>
    </p:spTree>
    <p:extLst>
      <p:ext uri="{BB962C8B-B14F-4D97-AF65-F5344CB8AC3E}">
        <p14:creationId xmlns:p14="http://schemas.microsoft.com/office/powerpoint/2010/main" val="3414713367"/>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1E743-B687-85C7-BDA8-DEAD1618AC93}"/>
            </a:ext>
          </a:extLst>
        </p:cNvPr>
        <p:cNvGrpSpPr/>
        <p:nvPr/>
      </p:nvGrpSpPr>
      <p:grpSpPr>
        <a:xfrm>
          <a:off x="0" y="0"/>
          <a:ext cx="0" cy="0"/>
          <a:chOff x="0" y="0"/>
          <a:chExt cx="0" cy="0"/>
        </a:xfrm>
      </p:grpSpPr>
      <p:sp>
        <p:nvSpPr>
          <p:cNvPr id="61443" name="Content Placeholder 2">
            <a:extLst>
              <a:ext uri="{FF2B5EF4-FFF2-40B4-BE49-F238E27FC236}">
                <a16:creationId xmlns:a16="http://schemas.microsoft.com/office/drawing/2014/main" id="{496FA700-5467-740F-D67A-566623E2EADD}"/>
              </a:ext>
            </a:extLst>
          </p:cNvPr>
          <p:cNvSpPr>
            <a:spLocks noGrp="1"/>
          </p:cNvSpPr>
          <p:nvPr>
            <p:ph idx="1"/>
            <p:custDataLst>
              <p:tags r:id="rId1"/>
            </p:custDataLst>
          </p:nvPr>
        </p:nvSpPr>
        <p:spPr>
          <a:xfrm>
            <a:off x="372101" y="1377660"/>
            <a:ext cx="8771899" cy="3417692"/>
          </a:xfrm>
        </p:spPr>
        <p:txBody>
          <a:bodyPr vert="horz" lIns="91440" tIns="45720" rIns="91440" bIns="45720" rtlCol="0" anchor="t">
            <a:noAutofit/>
          </a:bodyPr>
          <a:lstStyle/>
          <a:p>
            <a:r>
              <a:rPr lang="fr-CA" sz="2000" b="1" dirty="0">
                <a:latin typeface="Arial"/>
                <a:cs typeface="Arial"/>
              </a:rPr>
              <a:t>Renseignez-vous </a:t>
            </a:r>
            <a:r>
              <a:rPr lang="fr-CA" sz="2000" dirty="0">
                <a:latin typeface="Arial"/>
                <a:cs typeface="Arial"/>
              </a:rPr>
              <a:t>sur le statut tabagique de vos patients ou clients </a:t>
            </a:r>
          </a:p>
          <a:p>
            <a:r>
              <a:rPr lang="fr-CA" sz="2000" b="1" dirty="0">
                <a:latin typeface="Arial"/>
                <a:cs typeface="Arial"/>
              </a:rPr>
              <a:t>Conseillez</a:t>
            </a:r>
            <a:r>
              <a:rPr lang="fr-CA" sz="2000" dirty="0">
                <a:latin typeface="Arial"/>
                <a:cs typeface="Arial"/>
              </a:rPr>
              <a:t> aux personnes qui fument d’arrêter</a:t>
            </a:r>
          </a:p>
          <a:p>
            <a:r>
              <a:rPr lang="fr-CA" sz="2000" b="1" dirty="0">
                <a:latin typeface="Arial"/>
                <a:cs typeface="Arial"/>
              </a:rPr>
              <a:t>Proposez</a:t>
            </a:r>
            <a:r>
              <a:rPr lang="fr-CA" sz="2000" dirty="0">
                <a:latin typeface="Arial"/>
                <a:cs typeface="Arial"/>
              </a:rPr>
              <a:t> une ou plusieurs interventions recommandées</a:t>
            </a:r>
          </a:p>
          <a:p>
            <a:pPr>
              <a:spcBef>
                <a:spcPct val="0"/>
              </a:spcBef>
              <a:spcAft>
                <a:spcPts val="1400"/>
              </a:spcAft>
            </a:pPr>
            <a:r>
              <a:rPr lang="fr-CA" sz="2000" b="1" dirty="0">
                <a:latin typeface="Arial"/>
                <a:cs typeface="Arial"/>
              </a:rPr>
              <a:t>Engagez-vous </a:t>
            </a:r>
            <a:r>
              <a:rPr lang="fr-CA" sz="2000" dirty="0">
                <a:latin typeface="Arial"/>
                <a:cs typeface="Arial"/>
              </a:rPr>
              <a:t>dans une approche de prise de décision partagée</a:t>
            </a:r>
          </a:p>
          <a:p>
            <a:pPr lvl="1">
              <a:spcBef>
                <a:spcPct val="0"/>
              </a:spcBef>
              <a:spcAft>
                <a:spcPts val="1400"/>
              </a:spcAft>
            </a:pPr>
            <a:r>
              <a:rPr lang="fr-CA" sz="1800" dirty="0">
                <a:latin typeface="Arial"/>
                <a:cs typeface="Calibri"/>
              </a:rPr>
              <a:t>La prise de décision partagée doit aider les patients à choisir parmi les options recommandées celles qui correspondent à leurs valeurs et à leurs préférences, et à tenir compte de leurs habitudes tabagiques et de leur mode de vie.</a:t>
            </a:r>
          </a:p>
          <a:p>
            <a:pPr lvl="1">
              <a:spcBef>
                <a:spcPct val="0"/>
              </a:spcBef>
              <a:spcAft>
                <a:spcPts val="1400"/>
              </a:spcAft>
            </a:pPr>
            <a:endParaRPr lang="fr-CA" sz="1800" dirty="0">
              <a:latin typeface="Arial"/>
              <a:cs typeface="Arial"/>
            </a:endParaRPr>
          </a:p>
          <a:p>
            <a:endParaRPr lang="en-US" dirty="0"/>
          </a:p>
        </p:txBody>
      </p:sp>
      <p:grpSp>
        <p:nvGrpSpPr>
          <p:cNvPr id="8" name="Group 7">
            <a:extLst>
              <a:ext uri="{FF2B5EF4-FFF2-40B4-BE49-F238E27FC236}">
                <a16:creationId xmlns:a16="http://schemas.microsoft.com/office/drawing/2014/main" id="{ED6AF786-2974-5BB8-6B0F-2A507A1DB245}"/>
              </a:ext>
            </a:extLst>
          </p:cNvPr>
          <p:cNvGrpSpPr/>
          <p:nvPr>
            <p:custDataLst>
              <p:tags r:id="rId2"/>
            </p:custDataLst>
          </p:nvPr>
        </p:nvGrpSpPr>
        <p:grpSpPr>
          <a:xfrm>
            <a:off x="445108" y="4470451"/>
            <a:ext cx="8058221" cy="1553496"/>
            <a:chOff x="504423" y="3857246"/>
            <a:chExt cx="8058221" cy="1553496"/>
          </a:xfrm>
        </p:grpSpPr>
        <p:sp>
          <p:nvSpPr>
            <p:cNvPr id="7" name="Rectangle: Rounded Corners 6">
              <a:extLst>
                <a:ext uri="{FF2B5EF4-FFF2-40B4-BE49-F238E27FC236}">
                  <a16:creationId xmlns:a16="http://schemas.microsoft.com/office/drawing/2014/main" id="{29388E09-F0A9-31AC-7511-45860679FA5A}"/>
                </a:ext>
              </a:extLst>
            </p:cNvPr>
            <p:cNvSpPr/>
            <p:nvPr/>
          </p:nvSpPr>
          <p:spPr>
            <a:xfrm>
              <a:off x="1086705" y="4073334"/>
              <a:ext cx="7475939" cy="1337408"/>
            </a:xfrm>
            <a:prstGeom prst="roundRect">
              <a:avLst/>
            </a:prstGeom>
            <a:solidFill>
              <a:schemeClr val="tx2">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0" tIns="45720" rIns="228600" bIns="45720" numCol="1" spcCol="0" rtlCol="0" fromWordArt="0" anchor="ctr" anchorCtr="0" forceAA="0" compatLnSpc="1">
              <a:prstTxWarp prst="textNoShape">
                <a:avLst/>
              </a:prstTxWarp>
              <a:noAutofit/>
            </a:bodyPr>
            <a:lstStyle/>
            <a:p>
              <a:pPr algn="ctr"/>
              <a:endParaRPr lang="en-US">
                <a:solidFill>
                  <a:schemeClr val="bg1"/>
                </a:solidFill>
                <a:cs typeface="Calibri"/>
              </a:endParaRPr>
            </a:p>
          </p:txBody>
        </p:sp>
        <p:sp>
          <p:nvSpPr>
            <p:cNvPr id="5" name="Rectangle: Rounded Corners 4">
              <a:extLst>
                <a:ext uri="{FF2B5EF4-FFF2-40B4-BE49-F238E27FC236}">
                  <a16:creationId xmlns:a16="http://schemas.microsoft.com/office/drawing/2014/main" id="{01033601-22C7-E2D7-3F42-FBCBE2EAAF16}"/>
                </a:ext>
              </a:extLst>
            </p:cNvPr>
            <p:cNvSpPr/>
            <p:nvPr/>
          </p:nvSpPr>
          <p:spPr>
            <a:xfrm>
              <a:off x="975817" y="3862258"/>
              <a:ext cx="7581649" cy="1420536"/>
            </a:xfrm>
            <a:prstGeom prst="round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0" tIns="45720" rIns="228600" bIns="45720" numCol="1" spcCol="0" rtlCol="0" fromWordArt="0" anchor="ctr" anchorCtr="0" forceAA="0" compatLnSpc="1">
              <a:prstTxWarp prst="textNoShape">
                <a:avLst/>
              </a:prstTxWarp>
              <a:noAutofit/>
            </a:bodyPr>
            <a:lstStyle/>
            <a:p>
              <a:r>
                <a:rPr lang="fr-CA" sz="2400" dirty="0">
                  <a:solidFill>
                    <a:schemeClr val="bg1"/>
                  </a:solidFill>
                  <a:latin typeface="Arial"/>
                  <a:cs typeface="Calibri"/>
                </a:rPr>
                <a:t>Le Groupe d’étude canadien a créé des outils pour aider les patients et les cliniciens à choisir les bonnes options</a:t>
              </a:r>
            </a:p>
          </p:txBody>
        </p:sp>
        <p:pic>
          <p:nvPicPr>
            <p:cNvPr id="3" name="Picture 3" descr="Icon&#10;&#10;Description automatically generated">
              <a:extLst>
                <a:ext uri="{FF2B5EF4-FFF2-40B4-BE49-F238E27FC236}">
                  <a16:creationId xmlns:a16="http://schemas.microsoft.com/office/drawing/2014/main" id="{09EE8C4A-66B0-C190-46A6-742F6B32464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77816" y="3900718"/>
              <a:ext cx="1222527" cy="1213998"/>
            </a:xfrm>
            <a:prstGeom prst="rect">
              <a:avLst/>
            </a:prstGeom>
          </p:spPr>
        </p:pic>
        <p:sp>
          <p:nvSpPr>
            <p:cNvPr id="6" name="Oval 5">
              <a:extLst>
                <a:ext uri="{FF2B5EF4-FFF2-40B4-BE49-F238E27FC236}">
                  <a16:creationId xmlns:a16="http://schemas.microsoft.com/office/drawing/2014/main" id="{6E525787-7C66-7F67-D4B7-39E77F5CFE68}"/>
                </a:ext>
              </a:extLst>
            </p:cNvPr>
            <p:cNvSpPr/>
            <p:nvPr/>
          </p:nvSpPr>
          <p:spPr>
            <a:xfrm>
              <a:off x="504423" y="3857246"/>
              <a:ext cx="1206499" cy="1190624"/>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36D33483-2FA3-D4AE-1809-70AD71CE08A7}"/>
              </a:ext>
            </a:extLst>
          </p:cNvPr>
          <p:cNvSpPr>
            <a:spLocks noGrp="1"/>
          </p:cNvSpPr>
          <p:nvPr>
            <p:ph type="sldNum" sz="quarter" idx="12"/>
            <p:custDataLst>
              <p:tags r:id="rId3"/>
            </p:custDataLst>
          </p:nvPr>
        </p:nvSpPr>
        <p:spPr>
          <a:xfrm>
            <a:off x="6553200" y="6264275"/>
            <a:ext cx="2133600" cy="365125"/>
          </a:xfrm>
        </p:spPr>
        <p:txBody>
          <a:bodyPr/>
          <a:lstStyle/>
          <a:p>
            <a:fld id="{E3D5E142-BA66-4577-AABD-3D3B043058E5}" type="slidenum">
              <a:rPr lang="fr-CA" smtClean="0"/>
              <a:t>67</a:t>
            </a:fld>
            <a:endParaRPr lang="fr-CA" dirty="0"/>
          </a:p>
        </p:txBody>
      </p:sp>
      <p:sp>
        <p:nvSpPr>
          <p:cNvPr id="2" name="Title 1">
            <a:extLst>
              <a:ext uri="{FF2B5EF4-FFF2-40B4-BE49-F238E27FC236}">
                <a16:creationId xmlns:a16="http://schemas.microsoft.com/office/drawing/2014/main" id="{C7EB43F4-AE77-B248-7697-E725F90F2D57}"/>
              </a:ext>
            </a:extLst>
          </p:cNvPr>
          <p:cNvSpPr txBox="1">
            <a:spLocks/>
          </p:cNvSpPr>
          <p:nvPr>
            <p:custDataLst>
              <p:tags r:id="rId4"/>
            </p:custDataLst>
          </p:nvPr>
        </p:nvSpPr>
        <p:spPr>
          <a:xfrm>
            <a:off x="540000" y="514800"/>
            <a:ext cx="8213154" cy="8244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fr-CA" altLang="en-US" sz="3600" dirty="0">
                <a:solidFill>
                  <a:schemeClr val="accent2"/>
                </a:solidFill>
                <a:latin typeface="Arial"/>
                <a:cs typeface="Arial"/>
              </a:rPr>
              <a:t>À retenir</a:t>
            </a:r>
          </a:p>
        </p:txBody>
      </p:sp>
    </p:spTree>
    <p:extLst>
      <p:ext uri="{BB962C8B-B14F-4D97-AF65-F5344CB8AC3E}">
        <p14:creationId xmlns:p14="http://schemas.microsoft.com/office/powerpoint/2010/main" val="879762057"/>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Content Placeholder 2"/>
          <p:cNvSpPr>
            <a:spLocks noGrp="1"/>
          </p:cNvSpPr>
          <p:nvPr>
            <p:ph idx="1"/>
            <p:custDataLst>
              <p:tags r:id="rId1"/>
            </p:custDataLst>
          </p:nvPr>
        </p:nvSpPr>
        <p:spPr>
          <a:xfrm>
            <a:off x="3456694" y="1651594"/>
            <a:ext cx="5003607" cy="4510415"/>
          </a:xfrm>
        </p:spPr>
        <p:txBody>
          <a:bodyPr vert="horz" lIns="91440" tIns="45720" rIns="91440" bIns="45720" rtlCol="0" anchor="t">
            <a:noAutofit/>
          </a:bodyPr>
          <a:lstStyle/>
          <a:p>
            <a:pPr marL="0" indent="0">
              <a:spcBef>
                <a:spcPts val="1400"/>
              </a:spcBef>
              <a:spcAft>
                <a:spcPts val="1200"/>
              </a:spcAft>
              <a:buNone/>
            </a:pPr>
            <a:r>
              <a:rPr lang="fr-CA" sz="2000" dirty="0">
                <a:latin typeface="Arial"/>
                <a:ea typeface="Times New Roman" panose="02020603050405020304" pitchFamily="18" charset="0"/>
                <a:cs typeface="Arial"/>
              </a:rPr>
              <a:t>Dans ma pratique, de nombreuses personnes qui fument ont déclaré vouloir arrêter, et certaines avaient déjà essayé des méthodes qui, nous le savons aujourd’hui, ne fonctionnent pas. </a:t>
            </a:r>
            <a:r>
              <a:rPr lang="fr-CA" sz="2000" dirty="0"/>
              <a:t>Disposer d’une panoplie d’options efficaces à offrir à nos patients nous permet de regagner confiance dans ce qui peut fonctionner et de déterminer quelles options sont les meilleures pour eux. Nous ne sommes qu’à une intervention de réussir en arrêt du tabagisme.</a:t>
            </a:r>
          </a:p>
          <a:p>
            <a:pPr marL="0" indent="0">
              <a:buNone/>
            </a:pPr>
            <a:r>
              <a:rPr lang="fr-CA" sz="1600" dirty="0">
                <a:latin typeface="Arial"/>
                <a:cs typeface="Arial"/>
              </a:rPr>
              <a:t>– </a:t>
            </a:r>
            <a:r>
              <a:rPr lang="fr-CA" sz="1800" dirty="0">
                <a:latin typeface="Arial"/>
                <a:cs typeface="Arial"/>
              </a:rPr>
              <a:t>D</a:t>
            </a:r>
            <a:r>
              <a:rPr lang="fr-CA" sz="1800" baseline="30000" dirty="0">
                <a:latin typeface="Arial"/>
                <a:cs typeface="Arial"/>
              </a:rPr>
              <a:t>re</a:t>
            </a:r>
            <a:r>
              <a:rPr lang="fr-CA" sz="1800" dirty="0">
                <a:latin typeface="Arial"/>
                <a:cs typeface="Arial"/>
              </a:rPr>
              <a:t> Donna Reynolds, vice-présidente, </a:t>
            </a:r>
            <a:br>
              <a:rPr lang="fr-CA" sz="1800" dirty="0">
                <a:latin typeface="Arial"/>
                <a:cs typeface="Arial"/>
              </a:rPr>
            </a:br>
            <a:r>
              <a:rPr lang="fr-CA" sz="1800" dirty="0">
                <a:latin typeface="Arial"/>
                <a:cs typeface="Arial"/>
              </a:rPr>
              <a:t>Groupe de travail sur la cessation tabagique</a:t>
            </a:r>
            <a:endParaRPr lang="fr-CA" sz="1800" dirty="0"/>
          </a:p>
        </p:txBody>
      </p:sp>
      <p:sp>
        <p:nvSpPr>
          <p:cNvPr id="61444" name="Slide Number Placeholder 3"/>
          <p:cNvSpPr>
            <a:spLocks noGrp="1"/>
          </p:cNvSpPr>
          <p:nvPr>
            <p:ph type="sldNum" sz="quarter" idx="4294967295"/>
            <p:custDataLst>
              <p:tags r:id="rId2"/>
            </p:custDataLst>
          </p:nvPr>
        </p:nvSpPr>
        <p:spPr>
          <a:xfrm>
            <a:off x="7010400" y="6477000"/>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anose="020B0604020202020204" pitchFamily="34" charset="0"/>
                <a:ea typeface="ヒラギノ角ゴ Pro W3" charset="-128"/>
              </a:defRPr>
            </a:lvl1pPr>
            <a:lvl2pPr marL="742950" indent="-285750" eaLnBrk="0" hangingPunct="0">
              <a:spcBef>
                <a:spcPct val="20000"/>
              </a:spcBef>
              <a:buChar char="–"/>
              <a:defRPr sz="1600">
                <a:solidFill>
                  <a:schemeClr val="tx1"/>
                </a:solidFill>
                <a:latin typeface="Arial" panose="020B0604020202020204" pitchFamily="34" charset="0"/>
                <a:ea typeface="ヒラギノ角ゴ Pro W3" charset="-128"/>
              </a:defRPr>
            </a:lvl2pPr>
            <a:lvl3pPr marL="1143000" indent="-228600" eaLnBrk="0" hangingPunct="0">
              <a:spcBef>
                <a:spcPct val="20000"/>
              </a:spcBef>
              <a:buChar char="•"/>
              <a:defRPr sz="1400">
                <a:solidFill>
                  <a:schemeClr val="tx1"/>
                </a:solidFill>
                <a:latin typeface="Arial" panose="020B0604020202020204" pitchFamily="34" charset="0"/>
                <a:ea typeface="ヒラギノ角ゴ Pro W3" charset="-128"/>
              </a:defRPr>
            </a:lvl3pPr>
            <a:lvl4pPr marL="1600200" indent="-228600" eaLnBrk="0" hangingPunct="0">
              <a:spcBef>
                <a:spcPct val="20000"/>
              </a:spcBef>
              <a:buChar char="–"/>
              <a:defRPr sz="1400">
                <a:solidFill>
                  <a:schemeClr val="tx1"/>
                </a:solidFill>
                <a:latin typeface="Arial" panose="020B0604020202020204" pitchFamily="34" charset="0"/>
                <a:ea typeface="ヒラギノ角ゴ Pro W3" charset="-128"/>
              </a:defRPr>
            </a:lvl4pPr>
            <a:lvl5pPr marL="2057400" indent="-228600" eaLnBrk="0" hangingPunct="0">
              <a:spcBef>
                <a:spcPct val="20000"/>
              </a:spcBef>
              <a:buChar char="»"/>
              <a:defRPr sz="14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ヒラギノ角ゴ Pro W3" charset="-128"/>
              </a:defRPr>
            </a:lvl9pPr>
          </a:lstStyle>
          <a:p>
            <a:pPr marL="0" marR="0" lvl="0" indent="0" algn="r" defTabSz="914400" rtl="0" eaLnBrk="0" fontAlgn="auto" latinLnBrk="0" hangingPunct="0">
              <a:lnSpc>
                <a:spcPct val="100000"/>
              </a:lnSpc>
              <a:spcBef>
                <a:spcPct val="0"/>
              </a:spcBef>
              <a:spcAft>
                <a:spcPct val="0"/>
              </a:spcAft>
              <a:buClrTx/>
              <a:buSzTx/>
              <a:buFontTx/>
              <a:buNone/>
              <a:defRPr/>
            </a:pPr>
            <a:fld id="{EC59A28D-FE2D-42E1-A36E-D654AC52DB3F}" type="slidenum">
              <a:rPr kumimoji="0" lang="fr-CA" altLang="en-US" sz="1400" b="1"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charset="-128"/>
                <a:cs typeface="Arial" panose="020B0604020202020204" pitchFamily="34" charset="0"/>
              </a:rPr>
              <a:pPr marL="0" marR="0" lvl="0" indent="0" algn="r" defTabSz="914400" rtl="0" eaLnBrk="0" fontAlgn="auto" latinLnBrk="0" hangingPunct="0">
                <a:lnSpc>
                  <a:spcPct val="100000"/>
                </a:lnSpc>
                <a:spcBef>
                  <a:spcPct val="0"/>
                </a:spcBef>
                <a:spcAft>
                  <a:spcPct val="0"/>
                </a:spcAft>
                <a:buClrTx/>
                <a:buSzTx/>
                <a:buFontTx/>
                <a:buNone/>
                <a:defRPr/>
              </a:pPr>
              <a:t>68</a:t>
            </a:fld>
            <a:endParaRPr kumimoji="0" lang="fr-CA" altLang="en-US" sz="14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Arial" panose="020B0604020202020204" pitchFamily="34" charset="0"/>
            </a:endParaRPr>
          </a:p>
        </p:txBody>
      </p:sp>
      <p:pic>
        <p:nvPicPr>
          <p:cNvPr id="6" name="Graphic 6" descr="Open quotation mark with solid fill">
            <a:extLst>
              <a:ext uri="{FF2B5EF4-FFF2-40B4-BE49-F238E27FC236}">
                <a16:creationId xmlns:a16="http://schemas.microsoft.com/office/drawing/2014/main" id="{5FEE9465-D3C5-A295-0B40-409FCE7D262B}"/>
              </a:ext>
            </a:extLst>
          </p:cNvPr>
          <p:cNvPicPr>
            <a:picLocks noChangeAspect="1"/>
          </p:cNvPicPr>
          <p:nvPr>
            <p:custDataLst>
              <p:tags r:id="rId3"/>
            </p:custDataLst>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542294" y="1452780"/>
            <a:ext cx="914400" cy="914400"/>
          </a:xfrm>
          <a:prstGeom prst="rect">
            <a:avLst/>
          </a:prstGeom>
        </p:spPr>
      </p:pic>
      <p:pic>
        <p:nvPicPr>
          <p:cNvPr id="2" name="Graphic 6" descr="Open quotation mark with solid fill">
            <a:extLst>
              <a:ext uri="{FF2B5EF4-FFF2-40B4-BE49-F238E27FC236}">
                <a16:creationId xmlns:a16="http://schemas.microsoft.com/office/drawing/2014/main" id="{8F30AEEA-C06E-ED6B-36A7-C75CE464AE68}"/>
              </a:ext>
            </a:extLst>
          </p:cNvPr>
          <p:cNvPicPr>
            <a:picLocks noChangeAspect="1"/>
          </p:cNvPicPr>
          <p:nvPr>
            <p:custDataLst>
              <p:tags r:id="rId4"/>
            </p:custDataLst>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7962900" y="4767896"/>
            <a:ext cx="914400" cy="914400"/>
          </a:xfrm>
          <a:prstGeom prst="rect">
            <a:avLst/>
          </a:prstGeom>
        </p:spPr>
      </p:pic>
      <p:sp>
        <p:nvSpPr>
          <p:cNvPr id="3" name="ZoneTexte 2">
            <a:extLst>
              <a:ext uri="{FF2B5EF4-FFF2-40B4-BE49-F238E27FC236}">
                <a16:creationId xmlns:a16="http://schemas.microsoft.com/office/drawing/2014/main" id="{FD9B1738-6EE4-D03F-42C1-636667641FC3}"/>
              </a:ext>
            </a:extLst>
          </p:cNvPr>
          <p:cNvSpPr txBox="1"/>
          <p:nvPr>
            <p:custDataLst>
              <p:tags r:id="rId5"/>
            </p:custDataLst>
          </p:nvPr>
        </p:nvSpPr>
        <p:spPr>
          <a:xfrm>
            <a:off x="540000" y="695991"/>
            <a:ext cx="7270076" cy="640080"/>
          </a:xfrm>
          <a:prstGeom prst="rect">
            <a:avLst/>
          </a:prstGeom>
          <a:noFill/>
        </p:spPr>
        <p:txBody>
          <a:bodyPr wrap="square" lIns="91440" tIns="45720" rIns="91440" bIns="45720" rtlCol="0" anchor="ctr">
            <a:spAutoFit/>
          </a:bodyPr>
          <a:lstStyle/>
          <a:p>
            <a:r>
              <a:rPr lang="fr-CA" sz="3600" b="1" dirty="0">
                <a:solidFill>
                  <a:schemeClr val="accent2"/>
                </a:solidFill>
                <a:latin typeface="Arial"/>
                <a:cs typeface="Arial"/>
              </a:rPr>
              <a:t>Merci!</a:t>
            </a:r>
          </a:p>
        </p:txBody>
      </p:sp>
      <p:pic>
        <p:nvPicPr>
          <p:cNvPr id="10" name="Picture 9" descr="A person smiling at the camera&#10;&#10;AI-generated content may be incorrect.">
            <a:extLst>
              <a:ext uri="{FF2B5EF4-FFF2-40B4-BE49-F238E27FC236}">
                <a16:creationId xmlns:a16="http://schemas.microsoft.com/office/drawing/2014/main" id="{F69B42D7-A0F2-0052-E7AB-81937F59709B}"/>
              </a:ext>
            </a:extLst>
          </p:cNvPr>
          <p:cNvPicPr>
            <a:picLocks noChangeAspect="1"/>
          </p:cNvPicPr>
          <p:nvPr>
            <p:custDataLst>
              <p:tags r:id="rId6"/>
            </p:custDataLst>
          </p:nvPr>
        </p:nvPicPr>
        <p:blipFill>
          <a:blip r:embed="rId11">
            <a:extLst>
              <a:ext uri="{28A0092B-C50C-407E-A947-70E740481C1C}">
                <a14:useLocalDpi xmlns:a14="http://schemas.microsoft.com/office/drawing/2010/main"/>
              </a:ext>
            </a:extLst>
          </a:blip>
          <a:stretch>
            <a:fillRect/>
          </a:stretch>
        </p:blipFill>
        <p:spPr>
          <a:xfrm>
            <a:off x="683699" y="2198190"/>
            <a:ext cx="2017937" cy="3026906"/>
          </a:xfrm>
          <a:prstGeom prst="rect">
            <a:avLst/>
          </a:prstGeom>
        </p:spPr>
      </p:pic>
    </p:spTree>
    <p:extLst>
      <p:ext uri="{BB962C8B-B14F-4D97-AF65-F5344CB8AC3E}">
        <p14:creationId xmlns:p14="http://schemas.microsoft.com/office/powerpoint/2010/main" val="3618453443"/>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custDataLst>
              <p:tags r:id="rId1"/>
            </p:custDataLst>
          </p:nvPr>
        </p:nvSpPr>
        <p:spPr>
          <a:xfrm>
            <a:off x="540000" y="532800"/>
            <a:ext cx="8229600" cy="824400"/>
          </a:xfrm>
        </p:spPr>
        <p:txBody>
          <a:bodyPr>
            <a:normAutofit/>
          </a:bodyPr>
          <a:lstStyle/>
          <a:p>
            <a:r>
              <a:rPr lang="fr-CA" altLang="en-US" sz="3200" dirty="0">
                <a:solidFill>
                  <a:schemeClr val="accent2"/>
                </a:solidFill>
                <a:latin typeface="Arial"/>
                <a:cs typeface="Arial"/>
              </a:rPr>
              <a:t>Renseignements additionnels</a:t>
            </a:r>
          </a:p>
        </p:txBody>
      </p:sp>
      <p:sp>
        <p:nvSpPr>
          <p:cNvPr id="3" name="Content Placeholder 2"/>
          <p:cNvSpPr>
            <a:spLocks noGrp="1"/>
          </p:cNvSpPr>
          <p:nvPr>
            <p:ph idx="1"/>
            <p:custDataLst>
              <p:tags r:id="rId2"/>
            </p:custDataLst>
          </p:nvPr>
        </p:nvSpPr>
        <p:spPr>
          <a:xfrm>
            <a:off x="457200" y="2598760"/>
            <a:ext cx="4567301" cy="2009815"/>
          </a:xfrm>
        </p:spPr>
        <p:txBody>
          <a:bodyPr vert="horz" lIns="91440" tIns="45720" rIns="91440" bIns="45720" rtlCol="0" anchor="t">
            <a:noAutofit/>
          </a:bodyPr>
          <a:lstStyle/>
          <a:p>
            <a:pPr marL="0" indent="0">
              <a:buNone/>
              <a:defRPr/>
            </a:pPr>
            <a:r>
              <a:rPr lang="fr-CA" dirty="0">
                <a:latin typeface="Arial"/>
                <a:cs typeface="Arial"/>
              </a:rPr>
              <a:t>Pour obtenir le guide de pratique clinique, les outils destinés aux cliniciens et au public et les liens vers les revues systématiques, rendez-vous sur</a:t>
            </a:r>
          </a:p>
          <a:p>
            <a:pPr marL="0" indent="0">
              <a:buFontTx/>
              <a:buNone/>
              <a:defRPr/>
            </a:pPr>
            <a:endParaRPr lang="fr-CA" dirty="0"/>
          </a:p>
          <a:p>
            <a:pPr>
              <a:spcAft>
                <a:spcPct val="0"/>
              </a:spcAft>
              <a:defRPr/>
            </a:pPr>
            <a:r>
              <a:rPr lang="fr-CA" dirty="0">
                <a:latin typeface="Arial"/>
                <a:ea typeface="Cambria"/>
                <a:cs typeface="Times New Roman"/>
                <a:hlinkClick r:id="rId7"/>
                <a:hlinkMouseOver r:id="rId8"/>
              </a:rPr>
              <a:t>http://canadiantaskforce.ca/fr</a:t>
            </a:r>
            <a:endParaRPr lang="fr-CA" dirty="0">
              <a:latin typeface="Arial"/>
              <a:ea typeface="Cambria"/>
              <a:cs typeface="Times New Roman"/>
            </a:endParaRPr>
          </a:p>
        </p:txBody>
      </p:sp>
      <p:pic>
        <p:nvPicPr>
          <p:cNvPr id="4" name="Picture 4" descr="Icon&#10;&#10;Description automatically generated">
            <a:extLst>
              <a:ext uri="{FF2B5EF4-FFF2-40B4-BE49-F238E27FC236}">
                <a16:creationId xmlns:a16="http://schemas.microsoft.com/office/drawing/2014/main" id="{46114F70-634A-9800-C8C9-F77266F06516}"/>
              </a:ext>
            </a:extLst>
          </p:cNvPr>
          <p:cNvPicPr>
            <a:picLocks noChangeAspect="1"/>
          </p:cNvPicPr>
          <p:nvPr>
            <p:custDataLst>
              <p:tags r:id="rId3"/>
            </p:custDataLst>
          </p:nvPr>
        </p:nvPicPr>
        <p:blipFill>
          <a:blip r:embed="rId9">
            <a:extLst>
              <a:ext uri="{28A0092B-C50C-407E-A947-70E740481C1C}">
                <a14:useLocalDpi xmlns:a14="http://schemas.microsoft.com/office/drawing/2010/main"/>
              </a:ext>
            </a:extLst>
          </a:blip>
          <a:stretch>
            <a:fillRect/>
          </a:stretch>
        </p:blipFill>
        <p:spPr>
          <a:xfrm>
            <a:off x="5090166" y="1527622"/>
            <a:ext cx="3597693" cy="3670099"/>
          </a:xfrm>
          <a:prstGeom prst="rect">
            <a:avLst/>
          </a:prstGeom>
        </p:spPr>
      </p:pic>
      <p:sp>
        <p:nvSpPr>
          <p:cNvPr id="5" name="Slide Number Placeholder 3">
            <a:extLst>
              <a:ext uri="{FF2B5EF4-FFF2-40B4-BE49-F238E27FC236}">
                <a16:creationId xmlns:a16="http://schemas.microsoft.com/office/drawing/2014/main" id="{1B176D46-D955-0DA8-59D4-E8FACF6B1C47}"/>
              </a:ext>
            </a:extLst>
          </p:cNvPr>
          <p:cNvSpPr>
            <a:spLocks noGrp="1"/>
          </p:cNvSpPr>
          <p:nvPr>
            <p:ph type="sldNum" sz="quarter" idx="12"/>
            <p:custDataLst>
              <p:tags r:id="rId4"/>
            </p:custDataLst>
          </p:nvPr>
        </p:nvSpPr>
        <p:spPr>
          <a:xfrm>
            <a:off x="6553200" y="6264275"/>
            <a:ext cx="2133600" cy="365125"/>
          </a:xfrm>
        </p:spPr>
        <p:txBody>
          <a:bodyPr/>
          <a:lstStyle/>
          <a:p>
            <a:fld id="{E3D5E142-BA66-4577-AABD-3D3B043058E5}" type="slidenum">
              <a:rPr lang="fr-CA" smtClean="0"/>
              <a:t>69</a:t>
            </a:fld>
            <a:endParaRPr lang="fr-CA" dirty="0"/>
          </a:p>
        </p:txBody>
      </p:sp>
    </p:spTree>
    <p:extLst>
      <p:ext uri="{BB962C8B-B14F-4D97-AF65-F5344CB8AC3E}">
        <p14:creationId xmlns:p14="http://schemas.microsoft.com/office/powerpoint/2010/main" val="217708326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vert="horz" lIns="91440" tIns="45720" rIns="91440" bIns="45720" rtlCol="0" anchor="b">
            <a:normAutofit fontScale="90000"/>
          </a:bodyPr>
          <a:lstStyle/>
          <a:p>
            <a:pPr>
              <a:lnSpc>
                <a:spcPct val="90000"/>
              </a:lnSpc>
            </a:pPr>
            <a:r>
              <a:rPr lang="fr-CA" sz="2900" dirty="0">
                <a:solidFill>
                  <a:srgbClr val="007BC3"/>
                </a:solidFill>
                <a:latin typeface="Arial"/>
                <a:cs typeface="Arial"/>
              </a:rPr>
              <a:t>Experts cliniques en matière de cessation tabagique – sans droit de vote</a:t>
            </a:r>
          </a:p>
        </p:txBody>
      </p:sp>
      <p:sp>
        <p:nvSpPr>
          <p:cNvPr id="4" name="Slide Number Placeholder 3"/>
          <p:cNvSpPr>
            <a:spLocks noGrp="1"/>
          </p:cNvSpPr>
          <p:nvPr>
            <p:ph type="sldNum" sz="quarter" idx="12"/>
            <p:custDataLst>
              <p:tags r:id="rId2"/>
            </p:custDataLst>
          </p:nvPr>
        </p:nvSpPr>
        <p:spPr/>
        <p:txBody>
          <a:bodyPr vert="horz" lIns="91440" tIns="45720" rIns="91440" bIns="45720" rtlCol="0" anchor="ctr">
            <a:normAutofit/>
          </a:bodyPr>
          <a:lstStyle/>
          <a:p>
            <a:pPr>
              <a:spcAft>
                <a:spcPts val="600"/>
              </a:spcAft>
              <a:defRPr/>
            </a:pPr>
            <a:fld id="{E3D5E142-BA66-4577-AABD-3D3B043058E5}" type="slidenum">
              <a:rPr lang="fr-CA" b="0" smtClean="0">
                <a:solidFill>
                  <a:srgbClr val="FFFFFF"/>
                </a:solidFill>
                <a:latin typeface="Calibri"/>
                <a:cs typeface="+mn-cs"/>
              </a:rPr>
              <a:pPr>
                <a:spcAft>
                  <a:spcPts val="600"/>
                </a:spcAft>
                <a:defRPr/>
              </a:pPr>
              <a:t>7</a:t>
            </a:fld>
            <a:endParaRPr lang="fr-CA" b="0" dirty="0">
              <a:solidFill>
                <a:srgbClr val="FFFFFF"/>
              </a:solidFill>
              <a:latin typeface="Calibri"/>
              <a:cs typeface="+mn-cs"/>
            </a:endParaRPr>
          </a:p>
        </p:txBody>
      </p:sp>
      <p:pic>
        <p:nvPicPr>
          <p:cNvPr id="6" name="Picture 5" descr="Steven L. Bernstein, MD | About | Dartmouth Health">
            <a:extLst>
              <a:ext uri="{FF2B5EF4-FFF2-40B4-BE49-F238E27FC236}">
                <a16:creationId xmlns:a16="http://schemas.microsoft.com/office/drawing/2014/main" id="{4FE5093D-351E-667B-47F7-3C96C5E2361E}"/>
              </a:ext>
            </a:extLst>
          </p:cNvPr>
          <p:cNvPicPr>
            <a:picLocks noChangeAspect="1"/>
          </p:cNvPicPr>
          <p:nvPr>
            <p:custDataLst>
              <p:tags r:id="rId3"/>
            </p:custDataLst>
          </p:nvPr>
        </p:nvPicPr>
        <p:blipFill>
          <a:blip r:embed="rId12" cstate="hqprint">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a:ext>
            </a:extLst>
          </a:blip>
          <a:srcRect/>
          <a:stretch>
            <a:fillRect/>
          </a:stretch>
        </p:blipFill>
        <p:spPr>
          <a:xfrm>
            <a:off x="1222515" y="1951222"/>
            <a:ext cx="2325188" cy="2323732"/>
          </a:xfrm>
          <a:prstGeom prst="rect">
            <a:avLst/>
          </a:prstGeom>
          <a:ln>
            <a:noFill/>
          </a:ln>
        </p:spPr>
      </p:pic>
      <p:sp>
        <p:nvSpPr>
          <p:cNvPr id="8" name="TextBox 7">
            <a:extLst>
              <a:ext uri="{FF2B5EF4-FFF2-40B4-BE49-F238E27FC236}">
                <a16:creationId xmlns:a16="http://schemas.microsoft.com/office/drawing/2014/main" id="{695FED06-01FE-1E38-7DF5-524FC7BBA060}"/>
              </a:ext>
            </a:extLst>
          </p:cNvPr>
          <p:cNvSpPr txBox="1"/>
          <p:nvPr>
            <p:custDataLst>
              <p:tags r:id="rId4"/>
            </p:custDataLst>
          </p:nvPr>
        </p:nvSpPr>
        <p:spPr>
          <a:xfrm>
            <a:off x="689881" y="4440642"/>
            <a:ext cx="3671894" cy="1046440"/>
          </a:xfrm>
          <a:prstGeom prst="rect">
            <a:avLst/>
          </a:prstGeom>
          <a:noFill/>
        </p:spPr>
        <p:txBody>
          <a:bodyPr wrap="square" lIns="91440" tIns="45720" rIns="91440" bIns="45720" rtlCol="0" anchor="t">
            <a:spAutoFit/>
          </a:bodyPr>
          <a:lstStyle/>
          <a:p>
            <a:pPr algn="ctr"/>
            <a:r>
              <a:rPr lang="fr-CA" sz="1400" b="1" dirty="0">
                <a:solidFill>
                  <a:srgbClr val="000000"/>
                </a:solidFill>
                <a:latin typeface="Arial"/>
                <a:ea typeface="+mn-lt"/>
                <a:cs typeface="Arial"/>
              </a:rPr>
              <a:t>Steven L. Bernstein</a:t>
            </a:r>
            <a:r>
              <a:rPr lang="fr-CA" sz="1400" dirty="0">
                <a:solidFill>
                  <a:srgbClr val="000000"/>
                </a:solidFill>
                <a:latin typeface="Arial"/>
                <a:ea typeface="+mn-lt"/>
                <a:cs typeface="Arial"/>
              </a:rPr>
              <a:t>, M.D. (MU)</a:t>
            </a:r>
            <a:endParaRPr lang="fr-CA" dirty="0">
              <a:solidFill>
                <a:srgbClr val="000000"/>
              </a:solidFill>
              <a:latin typeface="Calibri"/>
              <a:ea typeface="+mn-lt"/>
              <a:cs typeface="Calibri"/>
            </a:endParaRPr>
          </a:p>
          <a:p>
            <a:pPr algn="ctr"/>
            <a:r>
              <a:rPr lang="fr-CA" sz="1200" dirty="0">
                <a:ea typeface="Calibri"/>
                <a:cs typeface="Calibri"/>
              </a:rPr>
              <a:t>Directeur général de la recherche, Dartmouth </a:t>
            </a:r>
            <a:r>
              <a:rPr lang="fr-CA" sz="1200" dirty="0" err="1">
                <a:ea typeface="Calibri"/>
                <a:cs typeface="Calibri"/>
              </a:rPr>
              <a:t>Health</a:t>
            </a:r>
            <a:r>
              <a:rPr lang="fr-CA" sz="1200" dirty="0">
                <a:ea typeface="Calibri"/>
                <a:cs typeface="Calibri"/>
              </a:rPr>
              <a:t>, et vice-doyen de la recherche clinique</a:t>
            </a:r>
            <a:endParaRPr lang="fr-CA" dirty="0">
              <a:ea typeface="Calibri"/>
              <a:cs typeface="Calibri"/>
            </a:endParaRPr>
          </a:p>
          <a:p>
            <a:pPr algn="ctr"/>
            <a:r>
              <a:rPr lang="fr-CA" sz="1200" dirty="0">
                <a:ea typeface="Calibri"/>
                <a:cs typeface="Calibri"/>
              </a:rPr>
              <a:t>Directeur de l’Institut C. Everett Koop à l’École de médecine </a:t>
            </a:r>
            <a:r>
              <a:rPr lang="fr-CA" sz="1200" dirty="0" err="1">
                <a:ea typeface="Calibri"/>
                <a:cs typeface="Calibri"/>
              </a:rPr>
              <a:t>Geisel</a:t>
            </a:r>
            <a:r>
              <a:rPr lang="fr-CA" sz="1200" dirty="0">
                <a:ea typeface="Calibri"/>
                <a:cs typeface="Calibri"/>
              </a:rPr>
              <a:t> de Dartmouth</a:t>
            </a:r>
            <a:endParaRPr lang="fr-CA" dirty="0">
              <a:ea typeface="Calibri"/>
              <a:cs typeface="Calibri"/>
            </a:endParaRPr>
          </a:p>
        </p:txBody>
      </p:sp>
      <p:sp>
        <p:nvSpPr>
          <p:cNvPr id="10" name="TextBox 9">
            <a:extLst>
              <a:ext uri="{FF2B5EF4-FFF2-40B4-BE49-F238E27FC236}">
                <a16:creationId xmlns:a16="http://schemas.microsoft.com/office/drawing/2014/main" id="{709A2C37-E30A-686B-1124-ED9A41D51F1B}"/>
              </a:ext>
            </a:extLst>
          </p:cNvPr>
          <p:cNvSpPr txBox="1"/>
          <p:nvPr>
            <p:custDataLst>
              <p:tags r:id="rId5"/>
            </p:custDataLst>
          </p:nvPr>
        </p:nvSpPr>
        <p:spPr>
          <a:xfrm>
            <a:off x="4609140" y="4466411"/>
            <a:ext cx="4244055" cy="2092881"/>
          </a:xfrm>
          <a:prstGeom prst="rect">
            <a:avLst/>
          </a:prstGeom>
          <a:noFill/>
        </p:spPr>
        <p:txBody>
          <a:bodyPr wrap="square" lIns="91440" tIns="45720" rIns="91440" bIns="45720" rtlCol="0" anchor="t">
            <a:spAutoFit/>
          </a:bodyPr>
          <a:lstStyle/>
          <a:p>
            <a:pPr algn="ctr"/>
            <a:r>
              <a:rPr lang="fr-CA" sz="1400" b="1" dirty="0">
                <a:solidFill>
                  <a:srgbClr val="000000"/>
                </a:solidFill>
                <a:latin typeface="Arial"/>
                <a:ea typeface="+mn-lt"/>
                <a:cs typeface="+mn-lt"/>
              </a:rPr>
              <a:t>Peter </a:t>
            </a:r>
            <a:r>
              <a:rPr lang="fr-CA" sz="1400" b="1" dirty="0" err="1">
                <a:solidFill>
                  <a:srgbClr val="000000"/>
                </a:solidFill>
                <a:latin typeface="Arial"/>
                <a:ea typeface="+mn-lt"/>
                <a:cs typeface="+mn-lt"/>
              </a:rPr>
              <a:t>Selby</a:t>
            </a:r>
            <a:r>
              <a:rPr lang="fr-CA" sz="1400" dirty="0">
                <a:solidFill>
                  <a:srgbClr val="000000"/>
                </a:solidFill>
                <a:latin typeface="Arial"/>
                <a:ea typeface="+mn-lt"/>
                <a:cs typeface="+mn-lt"/>
              </a:rPr>
              <a:t>, </a:t>
            </a:r>
            <a:r>
              <a:rPr lang="fr-CA" sz="1400" dirty="0">
                <a:solidFill>
                  <a:srgbClr val="000000"/>
                </a:solidFill>
                <a:latin typeface="Arial"/>
                <a:ea typeface="Calibri"/>
                <a:cs typeface="Calibri"/>
              </a:rPr>
              <a:t>MBBS, FCMF, M. Sc. S.,</a:t>
            </a:r>
            <a:endParaRPr lang="fr-CA" dirty="0">
              <a:solidFill>
                <a:srgbClr val="000000"/>
              </a:solidFill>
              <a:ea typeface="+mn-lt"/>
              <a:cs typeface="+mn-lt"/>
            </a:endParaRPr>
          </a:p>
          <a:p>
            <a:pPr algn="ctr"/>
            <a:r>
              <a:rPr lang="fr-CA" sz="1200" dirty="0">
                <a:solidFill>
                  <a:srgbClr val="505050"/>
                </a:solidFill>
                <a:ea typeface="+mn-lt"/>
                <a:cs typeface="+mn-lt"/>
              </a:rPr>
              <a:t>Professeur, vice-président en recherche et chef de la Division de santé mentale et de toxicomanie, Département de santé familiale et communautaire, Université de Toronto</a:t>
            </a:r>
          </a:p>
          <a:p>
            <a:pPr algn="ctr"/>
            <a:r>
              <a:rPr lang="fr-CA" sz="1200" dirty="0">
                <a:solidFill>
                  <a:srgbClr val="505050"/>
                </a:solidFill>
                <a:ea typeface="+mn-lt"/>
                <a:cs typeface="+mn-lt"/>
              </a:rPr>
              <a:t>Professeur, Département de psychiatrie et École de santé publique Dalla Lana, Université de Toronto</a:t>
            </a:r>
          </a:p>
          <a:p>
            <a:pPr algn="ctr"/>
            <a:r>
              <a:rPr lang="fr-CA" sz="1200" dirty="0">
                <a:solidFill>
                  <a:srgbClr val="505050"/>
                </a:solidFill>
                <a:ea typeface="+mn-lt"/>
                <a:cs typeface="+mn-lt"/>
              </a:rPr>
              <a:t>Conseiller médical principal, Centre de toxicomanie et de santé mentale (CAMH)</a:t>
            </a:r>
            <a:endParaRPr lang="fr-CA" sz="1200" dirty="0">
              <a:solidFill>
                <a:srgbClr val="000000"/>
              </a:solidFill>
              <a:ea typeface="Calibri"/>
              <a:cs typeface="Calibri"/>
            </a:endParaRPr>
          </a:p>
          <a:p>
            <a:pPr algn="ctr"/>
            <a:endParaRPr lang="fr-CA" dirty="0">
              <a:latin typeface="Calibri"/>
              <a:ea typeface="Calibri"/>
              <a:cs typeface="Calibri"/>
            </a:endParaRPr>
          </a:p>
          <a:p>
            <a:endParaRPr lang="en-US" sz="1400" dirty="0">
              <a:latin typeface="Arial"/>
              <a:ea typeface="Calibri"/>
              <a:cs typeface="Calibri"/>
            </a:endParaRPr>
          </a:p>
        </p:txBody>
      </p:sp>
      <p:pic>
        <p:nvPicPr>
          <p:cNvPr id="11" name="Picture 10" descr="A person in a suit&#10;&#10;AI-generated content may be incorrect.">
            <a:extLst>
              <a:ext uri="{FF2B5EF4-FFF2-40B4-BE49-F238E27FC236}">
                <a16:creationId xmlns:a16="http://schemas.microsoft.com/office/drawing/2014/main" id="{F5AD9598-FC2A-E47A-7640-CA8315DE09EB}"/>
              </a:ext>
            </a:extLst>
          </p:cNvPr>
          <p:cNvPicPr>
            <a:picLocks noChangeAspect="1"/>
          </p:cNvPicPr>
          <p:nvPr>
            <p:custDataLst>
              <p:tags r:id="rId6"/>
            </p:custDataLst>
          </p:nvPr>
        </p:nvPicPr>
        <p:blipFill>
          <a:blip r:embed="rId14" cstate="hqprint">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a:ext>
            </a:extLst>
          </a:blip>
          <a:srcRect/>
          <a:stretch>
            <a:fillRect/>
          </a:stretch>
        </p:blipFill>
        <p:spPr>
          <a:xfrm>
            <a:off x="5580216" y="1953493"/>
            <a:ext cx="2323664" cy="2318460"/>
          </a:xfrm>
          <a:prstGeom prst="rect">
            <a:avLst/>
          </a:prstGeom>
          <a:ln>
            <a:noFill/>
          </a:ln>
        </p:spPr>
      </p:pic>
      <p:sp>
        <p:nvSpPr>
          <p:cNvPr id="13" name="Espace réservé du numéro de diapositive 3">
            <a:extLst>
              <a:ext uri="{FF2B5EF4-FFF2-40B4-BE49-F238E27FC236}">
                <a16:creationId xmlns:a16="http://schemas.microsoft.com/office/drawing/2014/main" id="{64C01A9D-5ECF-B991-292A-934B92449D50}"/>
              </a:ext>
            </a:extLst>
          </p:cNvPr>
          <p:cNvSpPr txBox="1"/>
          <p:nvPr>
            <p:custDataLst>
              <p:tags r:id="rId7"/>
            </p:custDataLst>
          </p:nvPr>
        </p:nvSpPr>
        <p:spPr>
          <a:xfrm>
            <a:off x="7269296" y="6416675"/>
            <a:ext cx="1569904"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D5E142-BA66-4577-AABD-3D3B043058E5}" type="slidenum">
              <a:rPr lang="fr-CA" smtClean="0"/>
              <a:t>7</a:t>
            </a:fld>
            <a:endParaRPr lang="fr-CA" dirty="0"/>
          </a:p>
        </p:txBody>
      </p:sp>
      <p:sp>
        <p:nvSpPr>
          <p:cNvPr id="5" name="TextBox 4">
            <a:extLst>
              <a:ext uri="{FF2B5EF4-FFF2-40B4-BE49-F238E27FC236}">
                <a16:creationId xmlns:a16="http://schemas.microsoft.com/office/drawing/2014/main" id="{DBEFC4AE-021D-5C1D-275F-168281B1CA4E}"/>
              </a:ext>
            </a:extLst>
          </p:cNvPr>
          <p:cNvSpPr txBox="1"/>
          <p:nvPr>
            <p:custDataLst>
              <p:tags r:id="rId8"/>
            </p:custDataLst>
          </p:nvPr>
        </p:nvSpPr>
        <p:spPr>
          <a:xfrm>
            <a:off x="5469892" y="6209847"/>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fr-CA" sz="2000" b="1" dirty="0">
                <a:solidFill>
                  <a:schemeClr val="accent2"/>
                </a:solidFill>
                <a:latin typeface="Arial"/>
                <a:ea typeface="Calibri"/>
                <a:cs typeface="Calibri"/>
              </a:rPr>
              <a:t>ET...</a:t>
            </a:r>
            <a:endParaRPr lang="fr-CA" sz="2000" dirty="0">
              <a:solidFill>
                <a:schemeClr val="accent2"/>
              </a:solidFill>
              <a:latin typeface="Arial"/>
              <a:cs typeface="Arial"/>
            </a:endParaRPr>
          </a:p>
        </p:txBody>
      </p:sp>
      <p:cxnSp>
        <p:nvCxnSpPr>
          <p:cNvPr id="9" name="Straight Arrow Connector 8">
            <a:extLst>
              <a:ext uri="{FF2B5EF4-FFF2-40B4-BE49-F238E27FC236}">
                <a16:creationId xmlns:a16="http://schemas.microsoft.com/office/drawing/2014/main" id="{E2999664-AE98-FD88-5466-B9088521F012}"/>
              </a:ext>
            </a:extLst>
          </p:cNvPr>
          <p:cNvCxnSpPr/>
          <p:nvPr>
            <p:custDataLst>
              <p:tags r:id="rId9"/>
            </p:custDataLst>
          </p:nvPr>
        </p:nvCxnSpPr>
        <p:spPr>
          <a:xfrm>
            <a:off x="4567023" y="1579343"/>
            <a:ext cx="14502" cy="4385895"/>
          </a:xfrm>
          <a:prstGeom prst="straightConnector1">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85143377"/>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1C15D0-BC9B-8F92-EE74-DF35B828B9D9}"/>
              </a:ext>
            </a:extLst>
          </p:cNvPr>
          <p:cNvSpPr>
            <a:spLocks noGrp="1"/>
          </p:cNvSpPr>
          <p:nvPr>
            <p:ph type="sldNum" sz="quarter" idx="12"/>
            <p:custDataLst>
              <p:tags r:id="rId1"/>
            </p:custDataLst>
          </p:nvPr>
        </p:nvSpPr>
        <p:spPr/>
        <p:txBody>
          <a:bodyPr/>
          <a:lstStyle/>
          <a:p>
            <a:fld id="{E3D5E142-BA66-4577-AABD-3D3B043058E5}" type="slidenum">
              <a:rPr lang="fr-CA" smtClean="0"/>
              <a:t>70</a:t>
            </a:fld>
            <a:endParaRPr lang="fr-CA" dirty="0"/>
          </a:p>
        </p:txBody>
      </p:sp>
      <p:sp>
        <p:nvSpPr>
          <p:cNvPr id="5" name="TextBox 4">
            <a:extLst>
              <a:ext uri="{FF2B5EF4-FFF2-40B4-BE49-F238E27FC236}">
                <a16:creationId xmlns:a16="http://schemas.microsoft.com/office/drawing/2014/main" id="{A9B00863-96CD-299D-1232-EFECB503EF20}"/>
              </a:ext>
            </a:extLst>
          </p:cNvPr>
          <p:cNvSpPr txBox="1"/>
          <p:nvPr>
            <p:custDataLst>
              <p:tags r:id="rId2"/>
            </p:custDataLst>
          </p:nvPr>
        </p:nvSpPr>
        <p:spPr>
          <a:xfrm>
            <a:off x="2986659" y="1375954"/>
            <a:ext cx="36023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CA" sz="3600" b="1" dirty="0">
                <a:latin typeface="Arial"/>
              </a:rPr>
              <a:t>Des questions?</a:t>
            </a:r>
            <a:endParaRPr lang="fr-CA" b="1"/>
          </a:p>
        </p:txBody>
      </p:sp>
      <p:pic>
        <p:nvPicPr>
          <p:cNvPr id="9" name="Graphic 8">
            <a:extLst>
              <a:ext uri="{FF2B5EF4-FFF2-40B4-BE49-F238E27FC236}">
                <a16:creationId xmlns:a16="http://schemas.microsoft.com/office/drawing/2014/main" id="{8FC26805-F987-D949-7676-B6C210DC80D7}"/>
              </a:ext>
            </a:extLst>
          </p:cNvPr>
          <p:cNvPicPr>
            <a:picLocks noChangeAspect="1"/>
          </p:cNvPicPr>
          <p:nvPr>
            <p:custDataLst>
              <p:tags r:id="rId3"/>
            </p:custDataLst>
          </p:nvPr>
        </p:nvPicPr>
        <p:blipFill>
          <a:blip r:embed="rId6">
            <a:extLst>
              <a:ext uri="{96DAC541-7B7A-43D3-8B79-37D633B846F1}">
                <asvg:svgBlip xmlns:asvg="http://schemas.microsoft.com/office/drawing/2016/SVG/main" r:embed="rId7"/>
              </a:ext>
            </a:extLst>
          </a:blip>
          <a:stretch>
            <a:fillRect/>
          </a:stretch>
        </p:blipFill>
        <p:spPr>
          <a:xfrm>
            <a:off x="3118180" y="2502562"/>
            <a:ext cx="2881942" cy="2866994"/>
          </a:xfrm>
          <a:prstGeom prst="rect">
            <a:avLst/>
          </a:prstGeom>
        </p:spPr>
      </p:pic>
    </p:spTree>
    <p:extLst>
      <p:ext uri="{BB962C8B-B14F-4D97-AF65-F5344CB8AC3E}">
        <p14:creationId xmlns:p14="http://schemas.microsoft.com/office/powerpoint/2010/main" val="127664734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322698" y="624215"/>
            <a:ext cx="5872302" cy="762000"/>
          </a:xfrm>
        </p:spPr>
        <p:txBody>
          <a:bodyPr>
            <a:noAutofit/>
          </a:bodyPr>
          <a:lstStyle/>
          <a:p>
            <a:pPr>
              <a:defRPr/>
            </a:pPr>
            <a:r>
              <a:rPr lang="fr-CA" sz="3200" dirty="0">
                <a:solidFill>
                  <a:schemeClr val="accent2"/>
                </a:solidFill>
              </a:rPr>
              <a:t>Patients ou membres du public et cliniciens</a:t>
            </a:r>
          </a:p>
        </p:txBody>
      </p:sp>
      <p:sp>
        <p:nvSpPr>
          <p:cNvPr id="13315" name="Content Placeholder 5"/>
          <p:cNvSpPr>
            <a:spLocks noGrp="1"/>
          </p:cNvSpPr>
          <p:nvPr>
            <p:ph idx="1"/>
            <p:custDataLst>
              <p:tags r:id="rId2"/>
            </p:custDataLst>
          </p:nvPr>
        </p:nvSpPr>
        <p:spPr>
          <a:xfrm>
            <a:off x="547923" y="1674622"/>
            <a:ext cx="8287158" cy="4459883"/>
          </a:xfrm>
        </p:spPr>
        <p:txBody>
          <a:bodyPr vert="horz" lIns="91440" tIns="45720" rIns="91440" bIns="45720" rtlCol="0" anchor="t">
            <a:noAutofit/>
          </a:bodyPr>
          <a:lstStyle/>
          <a:p>
            <a:pPr marL="0" indent="0">
              <a:spcBef>
                <a:spcPts val="1200"/>
              </a:spcBef>
              <a:buNone/>
            </a:pPr>
            <a:r>
              <a:rPr lang="fr-CA" altLang="en-US" b="1" dirty="0">
                <a:latin typeface="Arial"/>
                <a:cs typeface="Arial"/>
              </a:rPr>
              <a:t>Phase 1</a:t>
            </a:r>
          </a:p>
          <a:p>
            <a:pPr>
              <a:spcBef>
                <a:spcPts val="1200"/>
              </a:spcBef>
            </a:pPr>
            <a:r>
              <a:rPr lang="fr-CA" altLang="en-US" dirty="0">
                <a:latin typeface="Arial"/>
                <a:cs typeface="Arial"/>
              </a:rPr>
              <a:t>19 citoyens adultes ont évalué les </a:t>
            </a:r>
            <a:r>
              <a:rPr lang="fr-CA" altLang="en-US" b="1" dirty="0">
                <a:latin typeface="Arial"/>
                <a:cs typeface="Arial"/>
              </a:rPr>
              <a:t>résultats importants pour les patients </a:t>
            </a:r>
          </a:p>
          <a:p>
            <a:pPr lvl="1">
              <a:spcBef>
                <a:spcPts val="1200"/>
              </a:spcBef>
              <a:buFont typeface="Courier New" panose="020B0604020202020204" pitchFamily="34" charset="0"/>
              <a:buChar char="o"/>
            </a:pPr>
            <a:r>
              <a:rPr lang="fr-CA" altLang="en-US" dirty="0">
                <a:latin typeface="Arial"/>
                <a:cs typeface="Arial"/>
              </a:rPr>
              <a:t>La plupart ont déclaré fumer ou planifier d’arrêter de fumer</a:t>
            </a:r>
          </a:p>
          <a:p>
            <a:pPr marL="0" indent="0">
              <a:spcBef>
                <a:spcPts val="1200"/>
              </a:spcBef>
              <a:buNone/>
            </a:pPr>
            <a:r>
              <a:rPr lang="fr-CA" altLang="en-US" b="1" dirty="0">
                <a:latin typeface="Arial"/>
                <a:cs typeface="Arial"/>
              </a:rPr>
              <a:t>Phase 2</a:t>
            </a:r>
          </a:p>
          <a:p>
            <a:pPr>
              <a:spcBef>
                <a:spcPts val="1200"/>
              </a:spcBef>
            </a:pPr>
            <a:r>
              <a:rPr lang="fr-CA" altLang="en-US" dirty="0"/>
              <a:t>8 adultes membres du </a:t>
            </a:r>
            <a:r>
              <a:rPr lang="fr-CA" dirty="0"/>
              <a:t>Réseau des Conseillers Publics du Groupe d’étude canadien (RCP-GEC)</a:t>
            </a:r>
            <a:r>
              <a:rPr lang="fr-CA" altLang="en-US" dirty="0"/>
              <a:t> ont donné leur avis sur des messages destinés au public</a:t>
            </a:r>
          </a:p>
          <a:p>
            <a:pPr>
              <a:spcBef>
                <a:spcPts val="1200"/>
              </a:spcBef>
            </a:pPr>
            <a:r>
              <a:rPr lang="fr-CA" altLang="en-US" dirty="0"/>
              <a:t>Des membres du public et des cliniciens ont donné leur rétroaction sur les outils associés aux recommandations</a:t>
            </a:r>
          </a:p>
        </p:txBody>
      </p:sp>
      <p:sp>
        <p:nvSpPr>
          <p:cNvPr id="4" name="Slide Number Placeholder 3">
            <a:extLst>
              <a:ext uri="{FF2B5EF4-FFF2-40B4-BE49-F238E27FC236}">
                <a16:creationId xmlns:a16="http://schemas.microsoft.com/office/drawing/2014/main" id="{387C58E7-F0FE-6F37-E265-2A5DF0442A21}"/>
              </a:ext>
            </a:extLst>
          </p:cNvPr>
          <p:cNvSpPr>
            <a:spLocks noGrp="1"/>
          </p:cNvSpPr>
          <p:nvPr>
            <p:ph type="sldNum" sz="quarter" idx="12"/>
            <p:custDataLst>
              <p:tags r:id="rId3"/>
            </p:custDataLst>
          </p:nvPr>
        </p:nvSpPr>
        <p:spPr>
          <a:xfrm>
            <a:off x="6553200" y="6264275"/>
            <a:ext cx="2133600" cy="365125"/>
          </a:xfrm>
        </p:spPr>
        <p:txBody>
          <a:bodyPr/>
          <a:lstStyle/>
          <a:p>
            <a:fld id="{E3D5E142-BA66-4577-AABD-3D3B043058E5}" type="slidenum">
              <a:rPr lang="fr-CA" smtClean="0"/>
              <a:t>8</a:t>
            </a:fld>
            <a:endParaRPr lang="fr-CA" dirty="0"/>
          </a:p>
        </p:txBody>
      </p:sp>
      <p:pic>
        <p:nvPicPr>
          <p:cNvPr id="2" name="Picture 3" descr="A picture containing toy, vector graphics&#10;&#10;Description automatically generated">
            <a:extLst>
              <a:ext uri="{FF2B5EF4-FFF2-40B4-BE49-F238E27FC236}">
                <a16:creationId xmlns:a16="http://schemas.microsoft.com/office/drawing/2014/main" id="{A7CDABC4-9C90-99AD-A8B4-8B903C5A925F}"/>
              </a:ext>
            </a:extLst>
          </p:cNvPr>
          <p:cNvPicPr>
            <a:picLocks noChangeAspect="1"/>
          </p:cNvPicPr>
          <p:nvPr>
            <p:custDataLst>
              <p:tags r:id="rId4"/>
            </p:custDataLst>
          </p:nvPr>
        </p:nvPicPr>
        <p:blipFill rotWithShape="1">
          <a:blip r:embed="rId9" cstate="hqprint">
            <a:extLst>
              <a:ext uri="{28A0092B-C50C-407E-A947-70E740481C1C}">
                <a14:useLocalDpi xmlns:a14="http://schemas.microsoft.com/office/drawing/2010/main"/>
              </a:ext>
            </a:extLst>
          </a:blip>
          <a:srcRect/>
          <a:stretch/>
        </p:blipFill>
        <p:spPr>
          <a:xfrm>
            <a:off x="5909156" y="370013"/>
            <a:ext cx="2925925" cy="1843582"/>
          </a:xfrm>
          <a:prstGeom prst="rect">
            <a:avLst/>
          </a:prstGeom>
          <a:ln>
            <a:noFill/>
          </a:ln>
        </p:spPr>
      </p:pic>
      <p:cxnSp>
        <p:nvCxnSpPr>
          <p:cNvPr id="3" name="Straight Arrow Connector 2">
            <a:extLst>
              <a:ext uri="{FF2B5EF4-FFF2-40B4-BE49-F238E27FC236}">
                <a16:creationId xmlns:a16="http://schemas.microsoft.com/office/drawing/2014/main" id="{EFD0D3D5-166F-3ACE-95EB-640D5F9DE75B}"/>
              </a:ext>
            </a:extLst>
          </p:cNvPr>
          <p:cNvCxnSpPr/>
          <p:nvPr>
            <p:custDataLst>
              <p:tags r:id="rId5"/>
            </p:custDataLst>
          </p:nvPr>
        </p:nvCxnSpPr>
        <p:spPr>
          <a:xfrm>
            <a:off x="322698" y="3542838"/>
            <a:ext cx="8492434" cy="3313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357E08A-5934-9BE2-0E26-55F0793610B7}"/>
              </a:ext>
            </a:extLst>
          </p:cNvPr>
          <p:cNvSpPr txBox="1"/>
          <p:nvPr>
            <p:custDataLst>
              <p:tags r:id="rId6"/>
            </p:custDataLst>
          </p:nvPr>
        </p:nvSpPr>
        <p:spPr>
          <a:xfrm>
            <a:off x="5469892" y="6209847"/>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fr-CA" sz="2000" b="1" dirty="0">
                <a:solidFill>
                  <a:schemeClr val="accent2"/>
                </a:solidFill>
                <a:latin typeface="Arial"/>
                <a:ea typeface="Calibri"/>
                <a:cs typeface="Calibri"/>
              </a:rPr>
              <a:t>ET...</a:t>
            </a:r>
            <a:endParaRPr lang="fr-CA" sz="2000" dirty="0">
              <a:solidFill>
                <a:schemeClr val="accent2"/>
              </a:solidFill>
              <a:latin typeface="Arial"/>
              <a:cs typeface="Arial"/>
            </a:endParaRPr>
          </a:p>
        </p:txBody>
      </p:sp>
    </p:spTree>
    <p:extLst>
      <p:ext uri="{BB962C8B-B14F-4D97-AF65-F5344CB8AC3E}">
        <p14:creationId xmlns:p14="http://schemas.microsoft.com/office/powerpoint/2010/main" val="392654393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E89BBB8-8BFC-C260-B3A8-609F1C9B5296}"/>
              </a:ext>
            </a:extLst>
          </p:cNvPr>
          <p:cNvSpPr>
            <a:spLocks noGrp="1"/>
          </p:cNvSpPr>
          <p:nvPr>
            <p:ph type="sldNum" sz="quarter" idx="12"/>
            <p:custDataLst>
              <p:tags r:id="rId1"/>
            </p:custDataLst>
          </p:nvPr>
        </p:nvSpPr>
        <p:spPr/>
        <p:txBody>
          <a:bodyPr/>
          <a:lstStyle/>
          <a:p>
            <a:fld id="{E3D5E142-BA66-4577-AABD-3D3B043058E5}" type="slidenum">
              <a:rPr lang="fr-CA" smtClean="0"/>
              <a:t>9</a:t>
            </a:fld>
            <a:endParaRPr lang="fr-CA" dirty="0"/>
          </a:p>
        </p:txBody>
      </p:sp>
      <p:sp>
        <p:nvSpPr>
          <p:cNvPr id="5" name="ZoneTexte 4">
            <a:extLst>
              <a:ext uri="{FF2B5EF4-FFF2-40B4-BE49-F238E27FC236}">
                <a16:creationId xmlns:a16="http://schemas.microsoft.com/office/drawing/2014/main" id="{AE0A3F39-021E-6266-FE2E-257DFC98E636}"/>
              </a:ext>
            </a:extLst>
          </p:cNvPr>
          <p:cNvSpPr txBox="1"/>
          <p:nvPr>
            <p:custDataLst>
              <p:tags r:id="rId2"/>
            </p:custDataLst>
          </p:nvPr>
        </p:nvSpPr>
        <p:spPr>
          <a:xfrm>
            <a:off x="327594" y="515862"/>
            <a:ext cx="6107963" cy="1077218"/>
          </a:xfrm>
          <a:prstGeom prst="rect">
            <a:avLst/>
          </a:prstGeom>
          <a:noFill/>
        </p:spPr>
        <p:txBody>
          <a:bodyPr wrap="square" lIns="91440" tIns="45720" rIns="91440" bIns="45720" rtlCol="0" anchor="t">
            <a:spAutoFit/>
          </a:bodyPr>
          <a:lstStyle/>
          <a:p>
            <a:r>
              <a:rPr lang="fr-CA" sz="3200" b="1" dirty="0">
                <a:solidFill>
                  <a:schemeClr val="accent2"/>
                </a:solidFill>
                <a:latin typeface="Arial" panose="020B0604020202020204" pitchFamily="34" charset="0"/>
                <a:cs typeface="Arial" panose="020B0604020202020204" pitchFamily="34" charset="0"/>
              </a:rPr>
              <a:t>Participation de parties prenantes intéressées </a:t>
            </a:r>
          </a:p>
        </p:txBody>
      </p:sp>
      <p:pic>
        <p:nvPicPr>
          <p:cNvPr id="2050" name="Picture 2" descr="100+ People Sitting Around Round Table Stock Illustrations, Royalty-Free  Vector Graphics &amp; Clip Art - iStock">
            <a:extLst>
              <a:ext uri="{FF2B5EF4-FFF2-40B4-BE49-F238E27FC236}">
                <a16:creationId xmlns:a16="http://schemas.microsoft.com/office/drawing/2014/main" id="{8CF6054C-F716-D38D-9921-E58945C30EC2}"/>
              </a:ext>
            </a:extLst>
          </p:cNvPr>
          <p:cNvPicPr>
            <a:picLocks noChangeAspect="1" noChangeArrowheads="1"/>
          </p:cNvPicPr>
          <p:nvPr>
            <p:custDataLst>
              <p:tags r:id="rId3"/>
            </p:custDataLst>
          </p:nvPr>
        </p:nvPicPr>
        <p:blipFill rotWithShape="1">
          <a:blip r:embed="rId7" cstate="hqprint">
            <a:extLst>
              <a:ext uri="{28A0092B-C50C-407E-A947-70E740481C1C}">
                <a14:useLocalDpi xmlns:a14="http://schemas.microsoft.com/office/drawing/2010/main"/>
              </a:ext>
            </a:extLst>
          </a:blip>
          <a:srcRect/>
          <a:stretch/>
        </p:blipFill>
        <p:spPr bwMode="auto">
          <a:xfrm>
            <a:off x="5900473" y="342900"/>
            <a:ext cx="3243527" cy="183362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0AA8F08-3B91-C0B0-0737-553CC16A0498}"/>
              </a:ext>
            </a:extLst>
          </p:cNvPr>
          <p:cNvSpPr txBox="1"/>
          <p:nvPr>
            <p:custDataLst>
              <p:tags r:id="rId4"/>
            </p:custDataLst>
          </p:nvPr>
        </p:nvSpPr>
        <p:spPr>
          <a:xfrm>
            <a:off x="296924" y="1593080"/>
            <a:ext cx="7361045" cy="517064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fr-CA" sz="2400" dirty="0">
                <a:latin typeface="Arial" panose="020B0604020202020204" pitchFamily="34" charset="0"/>
                <a:cs typeface="Arial" panose="020B0604020202020204" pitchFamily="34" charset="0"/>
              </a:rPr>
              <a:t>150 parties prenantes intéressées ont été              invitées à commenter la version préliminaire du guide de pratique clinique</a:t>
            </a:r>
          </a:p>
          <a:p>
            <a:endParaRPr lang="fr-CA"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CA" sz="2400" dirty="0">
                <a:latin typeface="Arial" panose="020B0604020202020204" pitchFamily="34" charset="0"/>
                <a:cs typeface="Arial" panose="020B0604020202020204" pitchFamily="34" charset="0"/>
              </a:rPr>
              <a:t>29 d’entre elles ont fourni des commentaires</a:t>
            </a:r>
          </a:p>
          <a:p>
            <a:pPr marL="285750" indent="-285750">
              <a:buFont typeface="Arial" panose="020B0604020202020204" pitchFamily="34" charset="0"/>
              <a:buChar char="•"/>
            </a:pPr>
            <a:endParaRPr lang="fr-CA"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CA" sz="2400" dirty="0">
                <a:latin typeface="Arial" panose="020B0604020202020204" pitchFamily="34" charset="0"/>
                <a:cs typeface="Arial" panose="020B0604020202020204" pitchFamily="34" charset="0"/>
              </a:rPr>
              <a:t>L’ensemble des commentaires et des réponses seront disponibles sur notre site Web</a:t>
            </a:r>
          </a:p>
          <a:p>
            <a:r>
              <a:rPr lang="fr-CA" sz="2400" dirty="0">
                <a:latin typeface="Arial" panose="020B0604020202020204" pitchFamily="34" charset="0"/>
                <a:cs typeface="Arial" panose="020B0604020202020204" pitchFamily="34" charset="0"/>
              </a:rPr>
              <a:t>ET...</a:t>
            </a:r>
          </a:p>
          <a:p>
            <a:pPr marL="342900" indent="-342900">
              <a:buFont typeface="Arial"/>
              <a:buChar char="•"/>
            </a:pPr>
            <a:r>
              <a:rPr lang="fr-CA" sz="2400" dirty="0">
                <a:latin typeface="Arial" panose="020B0604020202020204" pitchFamily="34" charset="0"/>
                <a:cs typeface="Arial" panose="020B0604020202020204" pitchFamily="34" charset="0"/>
              </a:rPr>
              <a:t>Le guide de pratique clinique a été soumis à l’examen et la rétroaction de pairs du Journal de l’Association médicale canadienne</a:t>
            </a:r>
          </a:p>
          <a:p>
            <a:endParaRPr lang="fr-CA" sz="24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86313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4.14 unknown"/>
  <p:tag name="AS_RELEASE_DATE" val="2023.04.30"/>
  <p:tag name="AS_TITLE" val="Aspose.Slides for Java"/>
  <p:tag name="AS_VERSION" val="23.4"/>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00.xml><?xml version="1.0" encoding="utf-8"?>
<p:tagLst xmlns:a="http://schemas.openxmlformats.org/drawingml/2006/main" xmlns:r="http://schemas.openxmlformats.org/officeDocument/2006/relationships" xmlns:p="http://schemas.openxmlformats.org/presentationml/2006/main">
  <p:tag name="NUM" val="3"/>
</p:tagLst>
</file>

<file path=ppt/tags/tag101.xml><?xml version="1.0" encoding="utf-8"?>
<p:tagLst xmlns:a="http://schemas.openxmlformats.org/drawingml/2006/main" xmlns:r="http://schemas.openxmlformats.org/officeDocument/2006/relationships" xmlns:p="http://schemas.openxmlformats.org/presentationml/2006/main">
  <p:tag name="NUM" val="4"/>
</p:tagLst>
</file>

<file path=ppt/tags/tag102.xml><?xml version="1.0" encoding="utf-8"?>
<p:tagLst xmlns:a="http://schemas.openxmlformats.org/drawingml/2006/main" xmlns:r="http://schemas.openxmlformats.org/officeDocument/2006/relationships" xmlns:p="http://schemas.openxmlformats.org/presentationml/2006/main">
  <p:tag name="NUM" val="5"/>
</p:tagLst>
</file>

<file path=ppt/tags/tag103.xml><?xml version="1.0" encoding="utf-8"?>
<p:tagLst xmlns:a="http://schemas.openxmlformats.org/drawingml/2006/main" xmlns:r="http://schemas.openxmlformats.org/officeDocument/2006/relationships" xmlns:p="http://schemas.openxmlformats.org/presentationml/2006/main">
  <p:tag name="NUM" val="6"/>
</p:tagLst>
</file>

<file path=ppt/tags/tag104.xml><?xml version="1.0" encoding="utf-8"?>
<p:tagLst xmlns:a="http://schemas.openxmlformats.org/drawingml/2006/main" xmlns:r="http://schemas.openxmlformats.org/officeDocument/2006/relationships" xmlns:p="http://schemas.openxmlformats.org/presentationml/2006/main">
  <p:tag name="NUM" val="7"/>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3"/>
</p:tagLst>
</file>

<file path=ppt/tags/tag108.xml><?xml version="1.0" encoding="utf-8"?>
<p:tagLst xmlns:a="http://schemas.openxmlformats.org/drawingml/2006/main" xmlns:r="http://schemas.openxmlformats.org/officeDocument/2006/relationships" xmlns:p="http://schemas.openxmlformats.org/presentationml/2006/main">
  <p:tag name="NUM" val="4"/>
</p:tagLst>
</file>

<file path=ppt/tags/tag109.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10.xml><?xml version="1.0" encoding="utf-8"?>
<p:tagLst xmlns:a="http://schemas.openxmlformats.org/drawingml/2006/main" xmlns:r="http://schemas.openxmlformats.org/officeDocument/2006/relationships" xmlns:p="http://schemas.openxmlformats.org/presentationml/2006/main">
  <p:tag name="NUM" val="6"/>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4"/>
</p:tagLst>
</file>

<file path=ppt/tags/tag115.xml><?xml version="1.0" encoding="utf-8"?>
<p:tagLst xmlns:a="http://schemas.openxmlformats.org/drawingml/2006/main" xmlns:r="http://schemas.openxmlformats.org/officeDocument/2006/relationships" xmlns:p="http://schemas.openxmlformats.org/presentationml/2006/main">
  <p:tag name="NUM" val="5"/>
</p:tagLst>
</file>

<file path=ppt/tags/tag116.xml><?xml version="1.0" encoding="utf-8"?>
<p:tagLst xmlns:a="http://schemas.openxmlformats.org/drawingml/2006/main" xmlns:r="http://schemas.openxmlformats.org/officeDocument/2006/relationships" xmlns:p="http://schemas.openxmlformats.org/presentationml/2006/main">
  <p:tag name="NUM" val="6"/>
</p:tagLst>
</file>

<file path=ppt/tags/tag117.xml><?xml version="1.0" encoding="utf-8"?>
<p:tagLst xmlns:a="http://schemas.openxmlformats.org/drawingml/2006/main" xmlns:r="http://schemas.openxmlformats.org/officeDocument/2006/relationships" xmlns:p="http://schemas.openxmlformats.org/presentationml/2006/main">
  <p:tag name="NUM" val="7"/>
</p:tagLst>
</file>

<file path=ppt/tags/tag118.xml><?xml version="1.0" encoding="utf-8"?>
<p:tagLst xmlns:a="http://schemas.openxmlformats.org/drawingml/2006/main" xmlns:r="http://schemas.openxmlformats.org/officeDocument/2006/relationships" xmlns:p="http://schemas.openxmlformats.org/presentationml/2006/main">
  <p:tag name="NUM" val="8"/>
</p:tagLst>
</file>

<file path=ppt/tags/tag119.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2"/>
</p:tagLst>
</file>

<file path=ppt/tags/tag121.xml><?xml version="1.0" encoding="utf-8"?>
<p:tagLst xmlns:a="http://schemas.openxmlformats.org/drawingml/2006/main" xmlns:r="http://schemas.openxmlformats.org/officeDocument/2006/relationships" xmlns:p="http://schemas.openxmlformats.org/presentationml/2006/main">
  <p:tag name="NUM" val="3"/>
</p:tagLst>
</file>

<file path=ppt/tags/tag122.xml><?xml version="1.0" encoding="utf-8"?>
<p:tagLst xmlns:a="http://schemas.openxmlformats.org/drawingml/2006/main" xmlns:r="http://schemas.openxmlformats.org/officeDocument/2006/relationships" xmlns:p="http://schemas.openxmlformats.org/presentationml/2006/main">
  <p:tag name="NUM" val="4"/>
</p:tagLst>
</file>

<file path=ppt/tags/tag123.xml><?xml version="1.0" encoding="utf-8"?>
<p:tagLst xmlns:a="http://schemas.openxmlformats.org/drawingml/2006/main" xmlns:r="http://schemas.openxmlformats.org/officeDocument/2006/relationships" xmlns:p="http://schemas.openxmlformats.org/presentationml/2006/main">
  <p:tag name="NUM" val="6"/>
</p:tagLst>
</file>

<file path=ppt/tags/tag124.xml><?xml version="1.0" encoding="utf-8"?>
<p:tagLst xmlns:a="http://schemas.openxmlformats.org/drawingml/2006/main" xmlns:r="http://schemas.openxmlformats.org/officeDocument/2006/relationships" xmlns:p="http://schemas.openxmlformats.org/presentationml/2006/main">
  <p:tag name="NUM" val="1"/>
</p:tagLst>
</file>

<file path=ppt/tags/tag125.xml><?xml version="1.0" encoding="utf-8"?>
<p:tagLst xmlns:a="http://schemas.openxmlformats.org/drawingml/2006/main" xmlns:r="http://schemas.openxmlformats.org/officeDocument/2006/relationships" xmlns:p="http://schemas.openxmlformats.org/presentationml/2006/main">
  <p:tag name="NUM" val="1"/>
</p:tagLst>
</file>

<file path=ppt/tags/tag126.xml><?xml version="1.0" encoding="utf-8"?>
<p:tagLst xmlns:a="http://schemas.openxmlformats.org/drawingml/2006/main" xmlns:r="http://schemas.openxmlformats.org/officeDocument/2006/relationships" xmlns:p="http://schemas.openxmlformats.org/presentationml/2006/main">
  <p:tag name="NUM" val="2"/>
</p:tagLst>
</file>

<file path=ppt/tags/tag127.xml><?xml version="1.0" encoding="utf-8"?>
<p:tagLst xmlns:a="http://schemas.openxmlformats.org/drawingml/2006/main" xmlns:r="http://schemas.openxmlformats.org/officeDocument/2006/relationships" xmlns:p="http://schemas.openxmlformats.org/presentationml/2006/main">
  <p:tag name="NUM" val="3"/>
</p:tagLst>
</file>

<file path=ppt/tags/tag128.xml><?xml version="1.0" encoding="utf-8"?>
<p:tagLst xmlns:a="http://schemas.openxmlformats.org/drawingml/2006/main" xmlns:r="http://schemas.openxmlformats.org/officeDocument/2006/relationships" xmlns:p="http://schemas.openxmlformats.org/presentationml/2006/main">
  <p:tag name="NUM" val="4"/>
</p:tagLst>
</file>

<file path=ppt/tags/tag129.xml><?xml version="1.0" encoding="utf-8"?>
<p:tagLst xmlns:a="http://schemas.openxmlformats.org/drawingml/2006/main" xmlns:r="http://schemas.openxmlformats.org/officeDocument/2006/relationships" xmlns:p="http://schemas.openxmlformats.org/presentationml/2006/main">
  <p:tag name="NUM" val="9"/>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10"/>
</p:tagLst>
</file>

<file path=ppt/tags/tag131.xml><?xml version="1.0" encoding="utf-8"?>
<p:tagLst xmlns:a="http://schemas.openxmlformats.org/drawingml/2006/main" xmlns:r="http://schemas.openxmlformats.org/officeDocument/2006/relationships" xmlns:p="http://schemas.openxmlformats.org/presentationml/2006/main">
  <p:tag name="NUM" val="1"/>
</p:tagLst>
</file>

<file path=ppt/tags/tag132.xml><?xml version="1.0" encoding="utf-8"?>
<p:tagLst xmlns:a="http://schemas.openxmlformats.org/drawingml/2006/main" xmlns:r="http://schemas.openxmlformats.org/officeDocument/2006/relationships" xmlns:p="http://schemas.openxmlformats.org/presentationml/2006/main">
  <p:tag name="NUM" val="2"/>
</p:tagLst>
</file>

<file path=ppt/tags/tag133.xml><?xml version="1.0" encoding="utf-8"?>
<p:tagLst xmlns:a="http://schemas.openxmlformats.org/drawingml/2006/main" xmlns:r="http://schemas.openxmlformats.org/officeDocument/2006/relationships" xmlns:p="http://schemas.openxmlformats.org/presentationml/2006/main">
  <p:tag name="NUM" val="3"/>
</p:tagLst>
</file>

<file path=ppt/tags/tag134.xml><?xml version="1.0" encoding="utf-8"?>
<p:tagLst xmlns:a="http://schemas.openxmlformats.org/drawingml/2006/main" xmlns:r="http://schemas.openxmlformats.org/officeDocument/2006/relationships" xmlns:p="http://schemas.openxmlformats.org/presentationml/2006/main">
  <p:tag name="NUM" val="5"/>
</p:tagLst>
</file>

<file path=ppt/tags/tag135.xml><?xml version="1.0" encoding="utf-8"?>
<p:tagLst xmlns:a="http://schemas.openxmlformats.org/drawingml/2006/main" xmlns:r="http://schemas.openxmlformats.org/officeDocument/2006/relationships" xmlns:p="http://schemas.openxmlformats.org/presentationml/2006/main">
  <p:tag name="NUM" val="6"/>
</p:tagLst>
</file>

<file path=ppt/tags/tag136.xml><?xml version="1.0" encoding="utf-8"?>
<p:tagLst xmlns:a="http://schemas.openxmlformats.org/drawingml/2006/main" xmlns:r="http://schemas.openxmlformats.org/officeDocument/2006/relationships" xmlns:p="http://schemas.openxmlformats.org/presentationml/2006/main">
  <p:tag name="NUM" val="7"/>
</p:tagLst>
</file>

<file path=ppt/tags/tag137.xml><?xml version="1.0" encoding="utf-8"?>
<p:tagLst xmlns:a="http://schemas.openxmlformats.org/drawingml/2006/main" xmlns:r="http://schemas.openxmlformats.org/officeDocument/2006/relationships" xmlns:p="http://schemas.openxmlformats.org/presentationml/2006/main">
  <p:tag name="NUM" val="8"/>
</p:tagLst>
</file>

<file path=ppt/tags/tag138.xml><?xml version="1.0" encoding="utf-8"?>
<p:tagLst xmlns:a="http://schemas.openxmlformats.org/drawingml/2006/main" xmlns:r="http://schemas.openxmlformats.org/officeDocument/2006/relationships" xmlns:p="http://schemas.openxmlformats.org/presentationml/2006/main">
  <p:tag name="NUM" val="1"/>
</p:tagLst>
</file>

<file path=ppt/tags/tag139.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40.xml><?xml version="1.0" encoding="utf-8"?>
<p:tagLst xmlns:a="http://schemas.openxmlformats.org/drawingml/2006/main" xmlns:r="http://schemas.openxmlformats.org/officeDocument/2006/relationships" xmlns:p="http://schemas.openxmlformats.org/presentationml/2006/main">
  <p:tag name="NUM" val="3"/>
</p:tagLst>
</file>

<file path=ppt/tags/tag141.xml><?xml version="1.0" encoding="utf-8"?>
<p:tagLst xmlns:a="http://schemas.openxmlformats.org/drawingml/2006/main" xmlns:r="http://schemas.openxmlformats.org/officeDocument/2006/relationships" xmlns:p="http://schemas.openxmlformats.org/presentationml/2006/main">
  <p:tag name="NUM" val="4"/>
</p:tagLst>
</file>

<file path=ppt/tags/tag142.xml><?xml version="1.0" encoding="utf-8"?>
<p:tagLst xmlns:a="http://schemas.openxmlformats.org/drawingml/2006/main" xmlns:r="http://schemas.openxmlformats.org/officeDocument/2006/relationships" xmlns:p="http://schemas.openxmlformats.org/presentationml/2006/main">
  <p:tag name="NUM" val="1"/>
</p:tagLst>
</file>

<file path=ppt/tags/tag143.xml><?xml version="1.0" encoding="utf-8"?>
<p:tagLst xmlns:a="http://schemas.openxmlformats.org/drawingml/2006/main" xmlns:r="http://schemas.openxmlformats.org/officeDocument/2006/relationships" xmlns:p="http://schemas.openxmlformats.org/presentationml/2006/main">
  <p:tag name="NUM" val="2"/>
</p:tagLst>
</file>

<file path=ppt/tags/tag144.xml><?xml version="1.0" encoding="utf-8"?>
<p:tagLst xmlns:a="http://schemas.openxmlformats.org/drawingml/2006/main" xmlns:r="http://schemas.openxmlformats.org/officeDocument/2006/relationships" xmlns:p="http://schemas.openxmlformats.org/presentationml/2006/main">
  <p:tag name="NUM" val="3"/>
</p:tagLst>
</file>

<file path=ppt/tags/tag145.xml><?xml version="1.0" encoding="utf-8"?>
<p:tagLst xmlns:a="http://schemas.openxmlformats.org/drawingml/2006/main" xmlns:r="http://schemas.openxmlformats.org/officeDocument/2006/relationships" xmlns:p="http://schemas.openxmlformats.org/presentationml/2006/main">
  <p:tag name="NUM" val="4"/>
</p:tagLst>
</file>

<file path=ppt/tags/tag146.xml><?xml version="1.0" encoding="utf-8"?>
<p:tagLst xmlns:a="http://schemas.openxmlformats.org/drawingml/2006/main" xmlns:r="http://schemas.openxmlformats.org/officeDocument/2006/relationships" xmlns:p="http://schemas.openxmlformats.org/presentationml/2006/main">
  <p:tag name="NUM" val="1"/>
</p:tagLst>
</file>

<file path=ppt/tags/tag147.xml><?xml version="1.0" encoding="utf-8"?>
<p:tagLst xmlns:a="http://schemas.openxmlformats.org/drawingml/2006/main" xmlns:r="http://schemas.openxmlformats.org/officeDocument/2006/relationships" xmlns:p="http://schemas.openxmlformats.org/presentationml/2006/main">
  <p:tag name="NUM" val="2"/>
</p:tagLst>
</file>

<file path=ppt/tags/tag148.xml><?xml version="1.0" encoding="utf-8"?>
<p:tagLst xmlns:a="http://schemas.openxmlformats.org/drawingml/2006/main" xmlns:r="http://schemas.openxmlformats.org/officeDocument/2006/relationships" xmlns:p="http://schemas.openxmlformats.org/presentationml/2006/main">
  <p:tag name="NUM" val="1"/>
</p:tagLst>
</file>

<file path=ppt/tags/tag149.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50.xml><?xml version="1.0" encoding="utf-8"?>
<p:tagLst xmlns:a="http://schemas.openxmlformats.org/drawingml/2006/main" xmlns:r="http://schemas.openxmlformats.org/officeDocument/2006/relationships" xmlns:p="http://schemas.openxmlformats.org/presentationml/2006/main">
  <p:tag name="NUM" val="3"/>
</p:tagLst>
</file>

<file path=ppt/tags/tag151.xml><?xml version="1.0" encoding="utf-8"?>
<p:tagLst xmlns:a="http://schemas.openxmlformats.org/drawingml/2006/main" xmlns:r="http://schemas.openxmlformats.org/officeDocument/2006/relationships" xmlns:p="http://schemas.openxmlformats.org/presentationml/2006/main">
  <p:tag name="NUM" val="4"/>
</p:tagLst>
</file>

<file path=ppt/tags/tag152.xml><?xml version="1.0" encoding="utf-8"?>
<p:tagLst xmlns:a="http://schemas.openxmlformats.org/drawingml/2006/main" xmlns:r="http://schemas.openxmlformats.org/officeDocument/2006/relationships" xmlns:p="http://schemas.openxmlformats.org/presentationml/2006/main">
  <p:tag name="NUM" val="2"/>
</p:tagLst>
</file>

<file path=ppt/tags/tag153.xml><?xml version="1.0" encoding="utf-8"?>
<p:tagLst xmlns:a="http://schemas.openxmlformats.org/drawingml/2006/main" xmlns:r="http://schemas.openxmlformats.org/officeDocument/2006/relationships" xmlns:p="http://schemas.openxmlformats.org/presentationml/2006/main">
  <p:tag name="NUM" val="3"/>
</p:tagLst>
</file>

<file path=ppt/tags/tag154.xml><?xml version="1.0" encoding="utf-8"?>
<p:tagLst xmlns:a="http://schemas.openxmlformats.org/drawingml/2006/main" xmlns:r="http://schemas.openxmlformats.org/officeDocument/2006/relationships" xmlns:p="http://schemas.openxmlformats.org/presentationml/2006/main">
  <p:tag name="NUM" val="4"/>
</p:tagLst>
</file>

<file path=ppt/tags/tag155.xml><?xml version="1.0" encoding="utf-8"?>
<p:tagLst xmlns:a="http://schemas.openxmlformats.org/drawingml/2006/main" xmlns:r="http://schemas.openxmlformats.org/officeDocument/2006/relationships" xmlns:p="http://schemas.openxmlformats.org/presentationml/2006/main">
  <p:tag name="NUM" val="1"/>
</p:tagLst>
</file>

<file path=ppt/tags/tag156.xml><?xml version="1.0" encoding="utf-8"?>
<p:tagLst xmlns:a="http://schemas.openxmlformats.org/drawingml/2006/main" xmlns:r="http://schemas.openxmlformats.org/officeDocument/2006/relationships" xmlns:p="http://schemas.openxmlformats.org/presentationml/2006/main">
  <p:tag name="NUM" val="4"/>
</p:tagLst>
</file>

<file path=ppt/tags/tag157.xml><?xml version="1.0" encoding="utf-8"?>
<p:tagLst xmlns:a="http://schemas.openxmlformats.org/drawingml/2006/main" xmlns:r="http://schemas.openxmlformats.org/officeDocument/2006/relationships" xmlns:p="http://schemas.openxmlformats.org/presentationml/2006/main">
  <p:tag name="NUM" val="2"/>
</p:tagLst>
</file>

<file path=ppt/tags/tag158.xml><?xml version="1.0" encoding="utf-8"?>
<p:tagLst xmlns:a="http://schemas.openxmlformats.org/drawingml/2006/main" xmlns:r="http://schemas.openxmlformats.org/officeDocument/2006/relationships" xmlns:p="http://schemas.openxmlformats.org/presentationml/2006/main">
  <p:tag name="NUM" val="3"/>
</p:tagLst>
</file>

<file path=ppt/tags/tag159.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60.xml><?xml version="1.0" encoding="utf-8"?>
<p:tagLst xmlns:a="http://schemas.openxmlformats.org/drawingml/2006/main" xmlns:r="http://schemas.openxmlformats.org/officeDocument/2006/relationships" xmlns:p="http://schemas.openxmlformats.org/presentationml/2006/main">
  <p:tag name="NUM" val="1"/>
</p:tagLst>
</file>

<file path=ppt/tags/tag161.xml><?xml version="1.0" encoding="utf-8"?>
<p:tagLst xmlns:a="http://schemas.openxmlformats.org/drawingml/2006/main" xmlns:r="http://schemas.openxmlformats.org/officeDocument/2006/relationships" xmlns:p="http://schemas.openxmlformats.org/presentationml/2006/main">
  <p:tag name="NUM" val="2"/>
</p:tagLst>
</file>

<file path=ppt/tags/tag162.xml><?xml version="1.0" encoding="utf-8"?>
<p:tagLst xmlns:a="http://schemas.openxmlformats.org/drawingml/2006/main" xmlns:r="http://schemas.openxmlformats.org/officeDocument/2006/relationships" xmlns:p="http://schemas.openxmlformats.org/presentationml/2006/main">
  <p:tag name="NUM" val="3"/>
</p:tagLst>
</file>

<file path=ppt/tags/tag163.xml><?xml version="1.0" encoding="utf-8"?>
<p:tagLst xmlns:a="http://schemas.openxmlformats.org/drawingml/2006/main" xmlns:r="http://schemas.openxmlformats.org/officeDocument/2006/relationships" xmlns:p="http://schemas.openxmlformats.org/presentationml/2006/main">
  <p:tag name="NUM" val="4"/>
</p:tagLst>
</file>

<file path=ppt/tags/tag164.xml><?xml version="1.0" encoding="utf-8"?>
<p:tagLst xmlns:a="http://schemas.openxmlformats.org/drawingml/2006/main" xmlns:r="http://schemas.openxmlformats.org/officeDocument/2006/relationships" xmlns:p="http://schemas.openxmlformats.org/presentationml/2006/main">
  <p:tag name="NUM" val="5"/>
</p:tagLst>
</file>

<file path=ppt/tags/tag165.xml><?xml version="1.0" encoding="utf-8"?>
<p:tagLst xmlns:a="http://schemas.openxmlformats.org/drawingml/2006/main" xmlns:r="http://schemas.openxmlformats.org/officeDocument/2006/relationships" xmlns:p="http://schemas.openxmlformats.org/presentationml/2006/main">
  <p:tag name="NUM" val="1"/>
</p:tagLst>
</file>

<file path=ppt/tags/tag166.xml><?xml version="1.0" encoding="utf-8"?>
<p:tagLst xmlns:a="http://schemas.openxmlformats.org/drawingml/2006/main" xmlns:r="http://schemas.openxmlformats.org/officeDocument/2006/relationships" xmlns:p="http://schemas.openxmlformats.org/presentationml/2006/main">
  <p:tag name="NUM" val="2"/>
</p:tagLst>
</file>

<file path=ppt/tags/tag167.xml><?xml version="1.0" encoding="utf-8"?>
<p:tagLst xmlns:a="http://schemas.openxmlformats.org/drawingml/2006/main" xmlns:r="http://schemas.openxmlformats.org/officeDocument/2006/relationships" xmlns:p="http://schemas.openxmlformats.org/presentationml/2006/main">
  <p:tag name="NUM" val="3"/>
</p:tagLst>
</file>

<file path=ppt/tags/tag168.xml><?xml version="1.0" encoding="utf-8"?>
<p:tagLst xmlns:a="http://schemas.openxmlformats.org/drawingml/2006/main" xmlns:r="http://schemas.openxmlformats.org/officeDocument/2006/relationships" xmlns:p="http://schemas.openxmlformats.org/presentationml/2006/main">
  <p:tag name="NUM" val="4"/>
</p:tagLst>
</file>

<file path=ppt/tags/tag169.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170.xml><?xml version="1.0" encoding="utf-8"?>
<p:tagLst xmlns:a="http://schemas.openxmlformats.org/drawingml/2006/main" xmlns:r="http://schemas.openxmlformats.org/officeDocument/2006/relationships" xmlns:p="http://schemas.openxmlformats.org/presentationml/2006/main">
  <p:tag name="NUM" val="1"/>
</p:tagLst>
</file>

<file path=ppt/tags/tag171.xml><?xml version="1.0" encoding="utf-8"?>
<p:tagLst xmlns:a="http://schemas.openxmlformats.org/drawingml/2006/main" xmlns:r="http://schemas.openxmlformats.org/officeDocument/2006/relationships" xmlns:p="http://schemas.openxmlformats.org/presentationml/2006/main">
  <p:tag name="NUM" val="2"/>
</p:tagLst>
</file>

<file path=ppt/tags/tag172.xml><?xml version="1.0" encoding="utf-8"?>
<p:tagLst xmlns:a="http://schemas.openxmlformats.org/drawingml/2006/main" xmlns:r="http://schemas.openxmlformats.org/officeDocument/2006/relationships" xmlns:p="http://schemas.openxmlformats.org/presentationml/2006/main">
  <p:tag name="NUM" val="3"/>
</p:tagLst>
</file>

<file path=ppt/tags/tag173.xml><?xml version="1.0" encoding="utf-8"?>
<p:tagLst xmlns:a="http://schemas.openxmlformats.org/drawingml/2006/main" xmlns:r="http://schemas.openxmlformats.org/officeDocument/2006/relationships" xmlns:p="http://schemas.openxmlformats.org/presentationml/2006/main">
  <p:tag name="NUM" val="4"/>
</p:tagLst>
</file>

<file path=ppt/tags/tag174.xml><?xml version="1.0" encoding="utf-8"?>
<p:tagLst xmlns:a="http://schemas.openxmlformats.org/drawingml/2006/main" xmlns:r="http://schemas.openxmlformats.org/officeDocument/2006/relationships" xmlns:p="http://schemas.openxmlformats.org/presentationml/2006/main">
  <p:tag name="NUM" val="5"/>
</p:tagLst>
</file>

<file path=ppt/tags/tag175.xml><?xml version="1.0" encoding="utf-8"?>
<p:tagLst xmlns:a="http://schemas.openxmlformats.org/drawingml/2006/main" xmlns:r="http://schemas.openxmlformats.org/officeDocument/2006/relationships" xmlns:p="http://schemas.openxmlformats.org/presentationml/2006/main">
  <p:tag name="NUM" val="1"/>
</p:tagLst>
</file>

<file path=ppt/tags/tag176.xml><?xml version="1.0" encoding="utf-8"?>
<p:tagLst xmlns:a="http://schemas.openxmlformats.org/drawingml/2006/main" xmlns:r="http://schemas.openxmlformats.org/officeDocument/2006/relationships" xmlns:p="http://schemas.openxmlformats.org/presentationml/2006/main">
  <p:tag name="NUM" val="2"/>
</p:tagLst>
</file>

<file path=ppt/tags/tag177.xml><?xml version="1.0" encoding="utf-8"?>
<p:tagLst xmlns:a="http://schemas.openxmlformats.org/drawingml/2006/main" xmlns:r="http://schemas.openxmlformats.org/officeDocument/2006/relationships" xmlns:p="http://schemas.openxmlformats.org/presentationml/2006/main">
  <p:tag name="NUM" val="3"/>
</p:tagLst>
</file>

<file path=ppt/tags/tag178.xml><?xml version="1.0" encoding="utf-8"?>
<p:tagLst xmlns:a="http://schemas.openxmlformats.org/drawingml/2006/main" xmlns:r="http://schemas.openxmlformats.org/officeDocument/2006/relationships" xmlns:p="http://schemas.openxmlformats.org/presentationml/2006/main">
  <p:tag name="NUM" val="4"/>
</p:tagLst>
</file>

<file path=ppt/tags/tag179.xml><?xml version="1.0" encoding="utf-8"?>
<p:tagLst xmlns:a="http://schemas.openxmlformats.org/drawingml/2006/main" xmlns:r="http://schemas.openxmlformats.org/officeDocument/2006/relationships" xmlns:p="http://schemas.openxmlformats.org/presentationml/2006/main">
  <p:tag name="NUM" val="5"/>
</p:tagLst>
</file>

<file path=ppt/tags/tag18.xml><?xml version="1.0" encoding="utf-8"?>
<p:tagLst xmlns:a="http://schemas.openxmlformats.org/drawingml/2006/main" xmlns:r="http://schemas.openxmlformats.org/officeDocument/2006/relationships" xmlns:p="http://schemas.openxmlformats.org/presentationml/2006/main">
  <p:tag name="NUM" val="7"/>
</p:tagLst>
</file>

<file path=ppt/tags/tag180.xml><?xml version="1.0" encoding="utf-8"?>
<p:tagLst xmlns:a="http://schemas.openxmlformats.org/drawingml/2006/main" xmlns:r="http://schemas.openxmlformats.org/officeDocument/2006/relationships" xmlns:p="http://schemas.openxmlformats.org/presentationml/2006/main">
  <p:tag name="NUM" val="6"/>
</p:tagLst>
</file>

<file path=ppt/tags/tag181.xml><?xml version="1.0" encoding="utf-8"?>
<p:tagLst xmlns:a="http://schemas.openxmlformats.org/drawingml/2006/main" xmlns:r="http://schemas.openxmlformats.org/officeDocument/2006/relationships" xmlns:p="http://schemas.openxmlformats.org/presentationml/2006/main">
  <p:tag name="NUM" val="7"/>
</p:tagLst>
</file>

<file path=ppt/tags/tag182.xml><?xml version="1.0" encoding="utf-8"?>
<p:tagLst xmlns:a="http://schemas.openxmlformats.org/drawingml/2006/main" xmlns:r="http://schemas.openxmlformats.org/officeDocument/2006/relationships" xmlns:p="http://schemas.openxmlformats.org/presentationml/2006/main">
  <p:tag name="NUM" val="1"/>
</p:tagLst>
</file>

<file path=ppt/tags/tag183.xml><?xml version="1.0" encoding="utf-8"?>
<p:tagLst xmlns:a="http://schemas.openxmlformats.org/drawingml/2006/main" xmlns:r="http://schemas.openxmlformats.org/officeDocument/2006/relationships" xmlns:p="http://schemas.openxmlformats.org/presentationml/2006/main">
  <p:tag name="NUM" val="2"/>
</p:tagLst>
</file>

<file path=ppt/tags/tag184.xml><?xml version="1.0" encoding="utf-8"?>
<p:tagLst xmlns:a="http://schemas.openxmlformats.org/drawingml/2006/main" xmlns:r="http://schemas.openxmlformats.org/officeDocument/2006/relationships" xmlns:p="http://schemas.openxmlformats.org/presentationml/2006/main">
  <p:tag name="NUM" val="3"/>
</p:tagLst>
</file>

<file path=ppt/tags/tag185.xml><?xml version="1.0" encoding="utf-8"?>
<p:tagLst xmlns:a="http://schemas.openxmlformats.org/drawingml/2006/main" xmlns:r="http://schemas.openxmlformats.org/officeDocument/2006/relationships" xmlns:p="http://schemas.openxmlformats.org/presentationml/2006/main">
  <p:tag name="NUM" val="4"/>
</p:tagLst>
</file>

<file path=ppt/tags/tag186.xml><?xml version="1.0" encoding="utf-8"?>
<p:tagLst xmlns:a="http://schemas.openxmlformats.org/drawingml/2006/main" xmlns:r="http://schemas.openxmlformats.org/officeDocument/2006/relationships" xmlns:p="http://schemas.openxmlformats.org/presentationml/2006/main">
  <p:tag name="NUM" val="12"/>
</p:tagLst>
</file>

<file path=ppt/tags/tag187.xml><?xml version="1.0" encoding="utf-8"?>
<p:tagLst xmlns:a="http://schemas.openxmlformats.org/drawingml/2006/main" xmlns:r="http://schemas.openxmlformats.org/officeDocument/2006/relationships" xmlns:p="http://schemas.openxmlformats.org/presentationml/2006/main">
  <p:tag name="NUM" val="1"/>
</p:tagLst>
</file>

<file path=ppt/tags/tag188.xml><?xml version="1.0" encoding="utf-8"?>
<p:tagLst xmlns:a="http://schemas.openxmlformats.org/drawingml/2006/main" xmlns:r="http://schemas.openxmlformats.org/officeDocument/2006/relationships" xmlns:p="http://schemas.openxmlformats.org/presentationml/2006/main">
  <p:tag name="NUM" val="2"/>
</p:tagLst>
</file>

<file path=ppt/tags/tag189.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8"/>
</p:tagLst>
</file>

<file path=ppt/tags/tag190.xml><?xml version="1.0" encoding="utf-8"?>
<p:tagLst xmlns:a="http://schemas.openxmlformats.org/drawingml/2006/main" xmlns:r="http://schemas.openxmlformats.org/officeDocument/2006/relationships" xmlns:p="http://schemas.openxmlformats.org/presentationml/2006/main">
  <p:tag name="NUM" val="4"/>
</p:tagLst>
</file>

<file path=ppt/tags/tag191.xml><?xml version="1.0" encoding="utf-8"?>
<p:tagLst xmlns:a="http://schemas.openxmlformats.org/drawingml/2006/main" xmlns:r="http://schemas.openxmlformats.org/officeDocument/2006/relationships" xmlns:p="http://schemas.openxmlformats.org/presentationml/2006/main">
  <p:tag name="NUM" val="1"/>
</p:tagLst>
</file>

<file path=ppt/tags/tag192.xml><?xml version="1.0" encoding="utf-8"?>
<p:tagLst xmlns:a="http://schemas.openxmlformats.org/drawingml/2006/main" xmlns:r="http://schemas.openxmlformats.org/officeDocument/2006/relationships" xmlns:p="http://schemas.openxmlformats.org/presentationml/2006/main">
  <p:tag name="NUM" val="2"/>
</p:tagLst>
</file>

<file path=ppt/tags/tag193.xml><?xml version="1.0" encoding="utf-8"?>
<p:tagLst xmlns:a="http://schemas.openxmlformats.org/drawingml/2006/main" xmlns:r="http://schemas.openxmlformats.org/officeDocument/2006/relationships" xmlns:p="http://schemas.openxmlformats.org/presentationml/2006/main">
  <p:tag name="NUM" val="1"/>
</p:tagLst>
</file>

<file path=ppt/tags/tag194.xml><?xml version="1.0" encoding="utf-8"?>
<p:tagLst xmlns:a="http://schemas.openxmlformats.org/drawingml/2006/main" xmlns:r="http://schemas.openxmlformats.org/officeDocument/2006/relationships" xmlns:p="http://schemas.openxmlformats.org/presentationml/2006/main">
  <p:tag name="NUM" val="2"/>
</p:tagLst>
</file>

<file path=ppt/tags/tag195.xml><?xml version="1.0" encoding="utf-8"?>
<p:tagLst xmlns:a="http://schemas.openxmlformats.org/drawingml/2006/main" xmlns:r="http://schemas.openxmlformats.org/officeDocument/2006/relationships" xmlns:p="http://schemas.openxmlformats.org/presentationml/2006/main">
  <p:tag name="NUM" val="3"/>
</p:tagLst>
</file>

<file path=ppt/tags/tag196.xml><?xml version="1.0" encoding="utf-8"?>
<p:tagLst xmlns:a="http://schemas.openxmlformats.org/drawingml/2006/main" xmlns:r="http://schemas.openxmlformats.org/officeDocument/2006/relationships" xmlns:p="http://schemas.openxmlformats.org/presentationml/2006/main">
  <p:tag name="NUM" val="4"/>
</p:tagLst>
</file>

<file path=ppt/tags/tag197.xml><?xml version="1.0" encoding="utf-8"?>
<p:tagLst xmlns:a="http://schemas.openxmlformats.org/drawingml/2006/main" xmlns:r="http://schemas.openxmlformats.org/officeDocument/2006/relationships" xmlns:p="http://schemas.openxmlformats.org/presentationml/2006/main">
  <p:tag name="NUM" val="1"/>
</p:tagLst>
</file>

<file path=ppt/tags/tag198.xml><?xml version="1.0" encoding="utf-8"?>
<p:tagLst xmlns:a="http://schemas.openxmlformats.org/drawingml/2006/main" xmlns:r="http://schemas.openxmlformats.org/officeDocument/2006/relationships" xmlns:p="http://schemas.openxmlformats.org/presentationml/2006/main">
  <p:tag name="NUM" val="2"/>
</p:tagLst>
</file>

<file path=ppt/tags/tag19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00.xml><?xml version="1.0" encoding="utf-8"?>
<p:tagLst xmlns:a="http://schemas.openxmlformats.org/drawingml/2006/main" xmlns:r="http://schemas.openxmlformats.org/officeDocument/2006/relationships" xmlns:p="http://schemas.openxmlformats.org/presentationml/2006/main">
  <p:tag name="NUM" val="4"/>
</p:tagLst>
</file>

<file path=ppt/tags/tag201.xml><?xml version="1.0" encoding="utf-8"?>
<p:tagLst xmlns:a="http://schemas.openxmlformats.org/drawingml/2006/main" xmlns:r="http://schemas.openxmlformats.org/officeDocument/2006/relationships" xmlns:p="http://schemas.openxmlformats.org/presentationml/2006/main">
  <p:tag name="NUM" val="1"/>
</p:tagLst>
</file>

<file path=ppt/tags/tag202.xml><?xml version="1.0" encoding="utf-8"?>
<p:tagLst xmlns:a="http://schemas.openxmlformats.org/drawingml/2006/main" xmlns:r="http://schemas.openxmlformats.org/officeDocument/2006/relationships" xmlns:p="http://schemas.openxmlformats.org/presentationml/2006/main">
  <p:tag name="NUM" val="2"/>
</p:tagLst>
</file>

<file path=ppt/tags/tag203.xml><?xml version="1.0" encoding="utf-8"?>
<p:tagLst xmlns:a="http://schemas.openxmlformats.org/drawingml/2006/main" xmlns:r="http://schemas.openxmlformats.org/officeDocument/2006/relationships" xmlns:p="http://schemas.openxmlformats.org/presentationml/2006/main">
  <p:tag name="NUM" val="6"/>
</p:tagLst>
</file>

<file path=ppt/tags/tag204.xml><?xml version="1.0" encoding="utf-8"?>
<p:tagLst xmlns:a="http://schemas.openxmlformats.org/drawingml/2006/main" xmlns:r="http://schemas.openxmlformats.org/officeDocument/2006/relationships" xmlns:p="http://schemas.openxmlformats.org/presentationml/2006/main">
  <p:tag name="NUM" val="7"/>
</p:tagLst>
</file>

<file path=ppt/tags/tag205.xml><?xml version="1.0" encoding="utf-8"?>
<p:tagLst xmlns:a="http://schemas.openxmlformats.org/drawingml/2006/main" xmlns:r="http://schemas.openxmlformats.org/officeDocument/2006/relationships" xmlns:p="http://schemas.openxmlformats.org/presentationml/2006/main">
  <p:tag name="NUM" val="8"/>
</p:tagLst>
</file>

<file path=ppt/tags/tag206.xml><?xml version="1.0" encoding="utf-8"?>
<p:tagLst xmlns:a="http://schemas.openxmlformats.org/drawingml/2006/main" xmlns:r="http://schemas.openxmlformats.org/officeDocument/2006/relationships" xmlns:p="http://schemas.openxmlformats.org/presentationml/2006/main">
  <p:tag name="NUM" val="9"/>
</p:tagLst>
</file>

<file path=ppt/tags/tag207.xml><?xml version="1.0" encoding="utf-8"?>
<p:tagLst xmlns:a="http://schemas.openxmlformats.org/drawingml/2006/main" xmlns:r="http://schemas.openxmlformats.org/officeDocument/2006/relationships" xmlns:p="http://schemas.openxmlformats.org/presentationml/2006/main">
  <p:tag name="NUM" val="1"/>
</p:tagLst>
</file>

<file path=ppt/tags/tag208.xml><?xml version="1.0" encoding="utf-8"?>
<p:tagLst xmlns:a="http://schemas.openxmlformats.org/drawingml/2006/main" xmlns:r="http://schemas.openxmlformats.org/officeDocument/2006/relationships" xmlns:p="http://schemas.openxmlformats.org/presentationml/2006/main">
  <p:tag name="NUM" val="2"/>
</p:tagLst>
</file>

<file path=ppt/tags/tag209.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10.xml><?xml version="1.0" encoding="utf-8"?>
<p:tagLst xmlns:a="http://schemas.openxmlformats.org/drawingml/2006/main" xmlns:r="http://schemas.openxmlformats.org/officeDocument/2006/relationships" xmlns:p="http://schemas.openxmlformats.org/presentationml/2006/main">
  <p:tag name="NUM" val="4"/>
</p:tagLst>
</file>

<file path=ppt/tags/tag211.xml><?xml version="1.0" encoding="utf-8"?>
<p:tagLst xmlns:a="http://schemas.openxmlformats.org/drawingml/2006/main" xmlns:r="http://schemas.openxmlformats.org/officeDocument/2006/relationships" xmlns:p="http://schemas.openxmlformats.org/presentationml/2006/main">
  <p:tag name="NUM" val="1"/>
</p:tagLst>
</file>

<file path=ppt/tags/tag212.xml><?xml version="1.0" encoding="utf-8"?>
<p:tagLst xmlns:a="http://schemas.openxmlformats.org/drawingml/2006/main" xmlns:r="http://schemas.openxmlformats.org/officeDocument/2006/relationships" xmlns:p="http://schemas.openxmlformats.org/presentationml/2006/main">
  <p:tag name="NUM" val="2"/>
</p:tagLst>
</file>

<file path=ppt/tags/tag213.xml><?xml version="1.0" encoding="utf-8"?>
<p:tagLst xmlns:a="http://schemas.openxmlformats.org/drawingml/2006/main" xmlns:r="http://schemas.openxmlformats.org/officeDocument/2006/relationships" xmlns:p="http://schemas.openxmlformats.org/presentationml/2006/main">
  <p:tag name="NUM" val="1"/>
</p:tagLst>
</file>

<file path=ppt/tags/tag214.xml><?xml version="1.0" encoding="utf-8"?>
<p:tagLst xmlns:a="http://schemas.openxmlformats.org/drawingml/2006/main" xmlns:r="http://schemas.openxmlformats.org/officeDocument/2006/relationships" xmlns:p="http://schemas.openxmlformats.org/presentationml/2006/main">
  <p:tag name="NUM" val="2"/>
</p:tagLst>
</file>

<file path=ppt/tags/tag215.xml><?xml version="1.0" encoding="utf-8"?>
<p:tagLst xmlns:a="http://schemas.openxmlformats.org/drawingml/2006/main" xmlns:r="http://schemas.openxmlformats.org/officeDocument/2006/relationships" xmlns:p="http://schemas.openxmlformats.org/presentationml/2006/main">
  <p:tag name="NUM" val="3"/>
</p:tagLst>
</file>

<file path=ppt/tags/tag216.xml><?xml version="1.0" encoding="utf-8"?>
<p:tagLst xmlns:a="http://schemas.openxmlformats.org/drawingml/2006/main" xmlns:r="http://schemas.openxmlformats.org/officeDocument/2006/relationships" xmlns:p="http://schemas.openxmlformats.org/presentationml/2006/main">
  <p:tag name="NUM" val="4"/>
</p:tagLst>
</file>

<file path=ppt/tags/tag217.xml><?xml version="1.0" encoding="utf-8"?>
<p:tagLst xmlns:a="http://schemas.openxmlformats.org/drawingml/2006/main" xmlns:r="http://schemas.openxmlformats.org/officeDocument/2006/relationships" xmlns:p="http://schemas.openxmlformats.org/presentationml/2006/main">
  <p:tag name="NUM" val="5"/>
</p:tagLst>
</file>

<file path=ppt/tags/tag218.xml><?xml version="1.0" encoding="utf-8"?>
<p:tagLst xmlns:a="http://schemas.openxmlformats.org/drawingml/2006/main" xmlns:r="http://schemas.openxmlformats.org/officeDocument/2006/relationships" xmlns:p="http://schemas.openxmlformats.org/presentationml/2006/main">
  <p:tag name="NUM" val="6"/>
</p:tagLst>
</file>

<file path=ppt/tags/tag219.xml><?xml version="1.0" encoding="utf-8"?>
<p:tagLst xmlns:a="http://schemas.openxmlformats.org/drawingml/2006/main" xmlns:r="http://schemas.openxmlformats.org/officeDocument/2006/relationships" xmlns:p="http://schemas.openxmlformats.org/presentationml/2006/main">
  <p:tag name="NUM" val="7"/>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20.xml><?xml version="1.0" encoding="utf-8"?>
<p:tagLst xmlns:a="http://schemas.openxmlformats.org/drawingml/2006/main" xmlns:r="http://schemas.openxmlformats.org/officeDocument/2006/relationships" xmlns:p="http://schemas.openxmlformats.org/presentationml/2006/main">
  <p:tag name="NUM" val="8"/>
</p:tagLst>
</file>

<file path=ppt/tags/tag221.xml><?xml version="1.0" encoding="utf-8"?>
<p:tagLst xmlns:a="http://schemas.openxmlformats.org/drawingml/2006/main" xmlns:r="http://schemas.openxmlformats.org/officeDocument/2006/relationships" xmlns:p="http://schemas.openxmlformats.org/presentationml/2006/main">
  <p:tag name="NUM" val="9"/>
</p:tagLst>
</file>

<file path=ppt/tags/tag222.xml><?xml version="1.0" encoding="utf-8"?>
<p:tagLst xmlns:a="http://schemas.openxmlformats.org/drawingml/2006/main" xmlns:r="http://schemas.openxmlformats.org/officeDocument/2006/relationships" xmlns:p="http://schemas.openxmlformats.org/presentationml/2006/main">
  <p:tag name="NUM" val="10"/>
</p:tagLst>
</file>

<file path=ppt/tags/tag223.xml><?xml version="1.0" encoding="utf-8"?>
<p:tagLst xmlns:a="http://schemas.openxmlformats.org/drawingml/2006/main" xmlns:r="http://schemas.openxmlformats.org/officeDocument/2006/relationships" xmlns:p="http://schemas.openxmlformats.org/presentationml/2006/main">
  <p:tag name="NUM" val="11"/>
</p:tagLst>
</file>

<file path=ppt/tags/tag224.xml><?xml version="1.0" encoding="utf-8"?>
<p:tagLst xmlns:a="http://schemas.openxmlformats.org/drawingml/2006/main" xmlns:r="http://schemas.openxmlformats.org/officeDocument/2006/relationships" xmlns:p="http://schemas.openxmlformats.org/presentationml/2006/main">
  <p:tag name="NUM" val="12"/>
</p:tagLst>
</file>

<file path=ppt/tags/tag225.xml><?xml version="1.0" encoding="utf-8"?>
<p:tagLst xmlns:a="http://schemas.openxmlformats.org/drawingml/2006/main" xmlns:r="http://schemas.openxmlformats.org/officeDocument/2006/relationships" xmlns:p="http://schemas.openxmlformats.org/presentationml/2006/main">
  <p:tag name="NUM" val="13"/>
</p:tagLst>
</file>

<file path=ppt/tags/tag226.xml><?xml version="1.0" encoding="utf-8"?>
<p:tagLst xmlns:a="http://schemas.openxmlformats.org/drawingml/2006/main" xmlns:r="http://schemas.openxmlformats.org/officeDocument/2006/relationships" xmlns:p="http://schemas.openxmlformats.org/presentationml/2006/main">
  <p:tag name="NUM" val="14"/>
</p:tagLst>
</file>

<file path=ppt/tags/tag227.xml><?xml version="1.0" encoding="utf-8"?>
<p:tagLst xmlns:a="http://schemas.openxmlformats.org/drawingml/2006/main" xmlns:r="http://schemas.openxmlformats.org/officeDocument/2006/relationships" xmlns:p="http://schemas.openxmlformats.org/presentationml/2006/main">
  <p:tag name="NUM" val="15"/>
</p:tagLst>
</file>

<file path=ppt/tags/tag228.xml><?xml version="1.0" encoding="utf-8"?>
<p:tagLst xmlns:a="http://schemas.openxmlformats.org/drawingml/2006/main" xmlns:r="http://schemas.openxmlformats.org/officeDocument/2006/relationships" xmlns:p="http://schemas.openxmlformats.org/presentationml/2006/main">
  <p:tag name="NUM" val="16"/>
</p:tagLst>
</file>

<file path=ppt/tags/tag229.xml><?xml version="1.0" encoding="utf-8"?>
<p:tagLst xmlns:a="http://schemas.openxmlformats.org/drawingml/2006/main" xmlns:r="http://schemas.openxmlformats.org/officeDocument/2006/relationships" xmlns:p="http://schemas.openxmlformats.org/presentationml/2006/main">
  <p:tag name="NUM" val="17"/>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30.xml><?xml version="1.0" encoding="utf-8"?>
<p:tagLst xmlns:a="http://schemas.openxmlformats.org/drawingml/2006/main" xmlns:r="http://schemas.openxmlformats.org/officeDocument/2006/relationships" xmlns:p="http://schemas.openxmlformats.org/presentationml/2006/main">
  <p:tag name="NUM" val="18"/>
</p:tagLst>
</file>

<file path=ppt/tags/tag231.xml><?xml version="1.0" encoding="utf-8"?>
<p:tagLst xmlns:a="http://schemas.openxmlformats.org/drawingml/2006/main" xmlns:r="http://schemas.openxmlformats.org/officeDocument/2006/relationships" xmlns:p="http://schemas.openxmlformats.org/presentationml/2006/main">
  <p:tag name="NUM" val="19"/>
</p:tagLst>
</file>

<file path=ppt/tags/tag232.xml><?xml version="1.0" encoding="utf-8"?>
<p:tagLst xmlns:a="http://schemas.openxmlformats.org/drawingml/2006/main" xmlns:r="http://schemas.openxmlformats.org/officeDocument/2006/relationships" xmlns:p="http://schemas.openxmlformats.org/presentationml/2006/main">
  <p:tag name="NUM" val="20"/>
</p:tagLst>
</file>

<file path=ppt/tags/tag233.xml><?xml version="1.0" encoding="utf-8"?>
<p:tagLst xmlns:a="http://schemas.openxmlformats.org/drawingml/2006/main" xmlns:r="http://schemas.openxmlformats.org/officeDocument/2006/relationships" xmlns:p="http://schemas.openxmlformats.org/presentationml/2006/main">
  <p:tag name="NUM" val="21"/>
</p:tagLst>
</file>

<file path=ppt/tags/tag234.xml><?xml version="1.0" encoding="utf-8"?>
<p:tagLst xmlns:a="http://schemas.openxmlformats.org/drawingml/2006/main" xmlns:r="http://schemas.openxmlformats.org/officeDocument/2006/relationships" xmlns:p="http://schemas.openxmlformats.org/presentationml/2006/main">
  <p:tag name="NUM" val="1"/>
</p:tagLst>
</file>

<file path=ppt/tags/tag235.xml><?xml version="1.0" encoding="utf-8"?>
<p:tagLst xmlns:a="http://schemas.openxmlformats.org/drawingml/2006/main" xmlns:r="http://schemas.openxmlformats.org/officeDocument/2006/relationships" xmlns:p="http://schemas.openxmlformats.org/presentationml/2006/main">
  <p:tag name="NUM" val="2"/>
</p:tagLst>
</file>

<file path=ppt/tags/tag236.xml><?xml version="1.0" encoding="utf-8"?>
<p:tagLst xmlns:a="http://schemas.openxmlformats.org/drawingml/2006/main" xmlns:r="http://schemas.openxmlformats.org/officeDocument/2006/relationships" xmlns:p="http://schemas.openxmlformats.org/presentationml/2006/main">
  <p:tag name="NUM" val="3"/>
</p:tagLst>
</file>

<file path=ppt/tags/tag237.xml><?xml version="1.0" encoding="utf-8"?>
<p:tagLst xmlns:a="http://schemas.openxmlformats.org/drawingml/2006/main" xmlns:r="http://schemas.openxmlformats.org/officeDocument/2006/relationships" xmlns:p="http://schemas.openxmlformats.org/presentationml/2006/main">
  <p:tag name="NUM" val="4"/>
</p:tagLst>
</file>

<file path=ppt/tags/tag238.xml><?xml version="1.0" encoding="utf-8"?>
<p:tagLst xmlns:a="http://schemas.openxmlformats.org/drawingml/2006/main" xmlns:r="http://schemas.openxmlformats.org/officeDocument/2006/relationships" xmlns:p="http://schemas.openxmlformats.org/presentationml/2006/main">
  <p:tag name="NUM" val="5"/>
</p:tagLst>
</file>

<file path=ppt/tags/tag239.xml><?xml version="1.0" encoding="utf-8"?>
<p:tagLst xmlns:a="http://schemas.openxmlformats.org/drawingml/2006/main" xmlns:r="http://schemas.openxmlformats.org/officeDocument/2006/relationships" xmlns:p="http://schemas.openxmlformats.org/presentationml/2006/main">
  <p:tag name="NUM" val="6"/>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40.xml><?xml version="1.0" encoding="utf-8"?>
<p:tagLst xmlns:a="http://schemas.openxmlformats.org/drawingml/2006/main" xmlns:r="http://schemas.openxmlformats.org/officeDocument/2006/relationships" xmlns:p="http://schemas.openxmlformats.org/presentationml/2006/main">
  <p:tag name="NUM" val="7"/>
</p:tagLst>
</file>

<file path=ppt/tags/tag241.xml><?xml version="1.0" encoding="utf-8"?>
<p:tagLst xmlns:a="http://schemas.openxmlformats.org/drawingml/2006/main" xmlns:r="http://schemas.openxmlformats.org/officeDocument/2006/relationships" xmlns:p="http://schemas.openxmlformats.org/presentationml/2006/main">
  <p:tag name="NUM" val="8"/>
</p:tagLst>
</file>

<file path=ppt/tags/tag242.xml><?xml version="1.0" encoding="utf-8"?>
<p:tagLst xmlns:a="http://schemas.openxmlformats.org/drawingml/2006/main" xmlns:r="http://schemas.openxmlformats.org/officeDocument/2006/relationships" xmlns:p="http://schemas.openxmlformats.org/presentationml/2006/main">
  <p:tag name="NUM" val="1"/>
</p:tagLst>
</file>

<file path=ppt/tags/tag243.xml><?xml version="1.0" encoding="utf-8"?>
<p:tagLst xmlns:a="http://schemas.openxmlformats.org/drawingml/2006/main" xmlns:r="http://schemas.openxmlformats.org/officeDocument/2006/relationships" xmlns:p="http://schemas.openxmlformats.org/presentationml/2006/main">
  <p:tag name="NUM" val="2"/>
</p:tagLst>
</file>

<file path=ppt/tags/tag244.xml><?xml version="1.0" encoding="utf-8"?>
<p:tagLst xmlns:a="http://schemas.openxmlformats.org/drawingml/2006/main" xmlns:r="http://schemas.openxmlformats.org/officeDocument/2006/relationships" xmlns:p="http://schemas.openxmlformats.org/presentationml/2006/main">
  <p:tag name="NUM" val="3"/>
</p:tagLst>
</file>

<file path=ppt/tags/tag245.xml><?xml version="1.0" encoding="utf-8"?>
<p:tagLst xmlns:a="http://schemas.openxmlformats.org/drawingml/2006/main" xmlns:r="http://schemas.openxmlformats.org/officeDocument/2006/relationships" xmlns:p="http://schemas.openxmlformats.org/presentationml/2006/main">
  <p:tag name="NUM" val="1"/>
</p:tagLst>
</file>

<file path=ppt/tags/tag246.xml><?xml version="1.0" encoding="utf-8"?>
<p:tagLst xmlns:a="http://schemas.openxmlformats.org/drawingml/2006/main" xmlns:r="http://schemas.openxmlformats.org/officeDocument/2006/relationships" xmlns:p="http://schemas.openxmlformats.org/presentationml/2006/main">
  <p:tag name="NUM" val="2"/>
</p:tagLst>
</file>

<file path=ppt/tags/tag247.xml><?xml version="1.0" encoding="utf-8"?>
<p:tagLst xmlns:a="http://schemas.openxmlformats.org/drawingml/2006/main" xmlns:r="http://schemas.openxmlformats.org/officeDocument/2006/relationships" xmlns:p="http://schemas.openxmlformats.org/presentationml/2006/main">
  <p:tag name="NUM" val="3"/>
</p:tagLst>
</file>

<file path=ppt/tags/tag248.xml><?xml version="1.0" encoding="utf-8"?>
<p:tagLst xmlns:a="http://schemas.openxmlformats.org/drawingml/2006/main" xmlns:r="http://schemas.openxmlformats.org/officeDocument/2006/relationships" xmlns:p="http://schemas.openxmlformats.org/presentationml/2006/main">
  <p:tag name="NUM" val="4"/>
</p:tagLst>
</file>

<file path=ppt/tags/tag249.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50.xml><?xml version="1.0" encoding="utf-8"?>
<p:tagLst xmlns:a="http://schemas.openxmlformats.org/drawingml/2006/main" xmlns:r="http://schemas.openxmlformats.org/officeDocument/2006/relationships" xmlns:p="http://schemas.openxmlformats.org/presentationml/2006/main">
  <p:tag name="NUM" val="1"/>
</p:tagLst>
</file>

<file path=ppt/tags/tag251.xml><?xml version="1.0" encoding="utf-8"?>
<p:tagLst xmlns:a="http://schemas.openxmlformats.org/drawingml/2006/main" xmlns:r="http://schemas.openxmlformats.org/officeDocument/2006/relationships" xmlns:p="http://schemas.openxmlformats.org/presentationml/2006/main">
  <p:tag name="NUM" val="2"/>
</p:tagLst>
</file>

<file path=ppt/tags/tag252.xml><?xml version="1.0" encoding="utf-8"?>
<p:tagLst xmlns:a="http://schemas.openxmlformats.org/drawingml/2006/main" xmlns:r="http://schemas.openxmlformats.org/officeDocument/2006/relationships" xmlns:p="http://schemas.openxmlformats.org/presentationml/2006/main">
  <p:tag name="NUM" val="3"/>
</p:tagLst>
</file>

<file path=ppt/tags/tag253.xml><?xml version="1.0" encoding="utf-8"?>
<p:tagLst xmlns:a="http://schemas.openxmlformats.org/drawingml/2006/main" xmlns:r="http://schemas.openxmlformats.org/officeDocument/2006/relationships" xmlns:p="http://schemas.openxmlformats.org/presentationml/2006/main">
  <p:tag name="NUM" val="4"/>
</p:tagLst>
</file>

<file path=ppt/tags/tag254.xml><?xml version="1.0" encoding="utf-8"?>
<p:tagLst xmlns:a="http://schemas.openxmlformats.org/drawingml/2006/main" xmlns:r="http://schemas.openxmlformats.org/officeDocument/2006/relationships" xmlns:p="http://schemas.openxmlformats.org/presentationml/2006/main">
  <p:tag name="NUM" val="5"/>
</p:tagLst>
</file>

<file path=ppt/tags/tag255.xml><?xml version="1.0" encoding="utf-8"?>
<p:tagLst xmlns:a="http://schemas.openxmlformats.org/drawingml/2006/main" xmlns:r="http://schemas.openxmlformats.org/officeDocument/2006/relationships" xmlns:p="http://schemas.openxmlformats.org/presentationml/2006/main">
  <p:tag name="NUM" val="6"/>
</p:tagLst>
</file>

<file path=ppt/tags/tag256.xml><?xml version="1.0" encoding="utf-8"?>
<p:tagLst xmlns:a="http://schemas.openxmlformats.org/drawingml/2006/main" xmlns:r="http://schemas.openxmlformats.org/officeDocument/2006/relationships" xmlns:p="http://schemas.openxmlformats.org/presentationml/2006/main">
  <p:tag name="NUM" val="7"/>
</p:tagLst>
</file>

<file path=ppt/tags/tag257.xml><?xml version="1.0" encoding="utf-8"?>
<p:tagLst xmlns:a="http://schemas.openxmlformats.org/drawingml/2006/main" xmlns:r="http://schemas.openxmlformats.org/officeDocument/2006/relationships" xmlns:p="http://schemas.openxmlformats.org/presentationml/2006/main">
  <p:tag name="NUM" val="8"/>
</p:tagLst>
</file>

<file path=ppt/tags/tag258.xml><?xml version="1.0" encoding="utf-8"?>
<p:tagLst xmlns:a="http://schemas.openxmlformats.org/drawingml/2006/main" xmlns:r="http://schemas.openxmlformats.org/officeDocument/2006/relationships" xmlns:p="http://schemas.openxmlformats.org/presentationml/2006/main">
  <p:tag name="NUM" val="1"/>
</p:tagLst>
</file>

<file path=ppt/tags/tag259.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60.xml><?xml version="1.0" encoding="utf-8"?>
<p:tagLst xmlns:a="http://schemas.openxmlformats.org/drawingml/2006/main" xmlns:r="http://schemas.openxmlformats.org/officeDocument/2006/relationships" xmlns:p="http://schemas.openxmlformats.org/presentationml/2006/main">
  <p:tag name="NUM" val="3"/>
</p:tagLst>
</file>

<file path=ppt/tags/tag261.xml><?xml version="1.0" encoding="utf-8"?>
<p:tagLst xmlns:a="http://schemas.openxmlformats.org/drawingml/2006/main" xmlns:r="http://schemas.openxmlformats.org/officeDocument/2006/relationships" xmlns:p="http://schemas.openxmlformats.org/presentationml/2006/main">
  <p:tag name="NUM" val="4"/>
</p:tagLst>
</file>

<file path=ppt/tags/tag262.xml><?xml version="1.0" encoding="utf-8"?>
<p:tagLst xmlns:a="http://schemas.openxmlformats.org/drawingml/2006/main" xmlns:r="http://schemas.openxmlformats.org/officeDocument/2006/relationships" xmlns:p="http://schemas.openxmlformats.org/presentationml/2006/main">
  <p:tag name="NUM" val="5"/>
</p:tagLst>
</file>

<file path=ppt/tags/tag263.xml><?xml version="1.0" encoding="utf-8"?>
<p:tagLst xmlns:a="http://schemas.openxmlformats.org/drawingml/2006/main" xmlns:r="http://schemas.openxmlformats.org/officeDocument/2006/relationships" xmlns:p="http://schemas.openxmlformats.org/presentationml/2006/main">
  <p:tag name="NUM" val="6"/>
</p:tagLst>
</file>

<file path=ppt/tags/tag264.xml><?xml version="1.0" encoding="utf-8"?>
<p:tagLst xmlns:a="http://schemas.openxmlformats.org/drawingml/2006/main" xmlns:r="http://schemas.openxmlformats.org/officeDocument/2006/relationships" xmlns:p="http://schemas.openxmlformats.org/presentationml/2006/main">
  <p:tag name="NUM" val="7"/>
</p:tagLst>
</file>

<file path=ppt/tags/tag265.xml><?xml version="1.0" encoding="utf-8"?>
<p:tagLst xmlns:a="http://schemas.openxmlformats.org/drawingml/2006/main" xmlns:r="http://schemas.openxmlformats.org/officeDocument/2006/relationships" xmlns:p="http://schemas.openxmlformats.org/presentationml/2006/main">
  <p:tag name="NUM" val="8"/>
</p:tagLst>
</file>

<file path=ppt/tags/tag266.xml><?xml version="1.0" encoding="utf-8"?>
<p:tagLst xmlns:a="http://schemas.openxmlformats.org/drawingml/2006/main" xmlns:r="http://schemas.openxmlformats.org/officeDocument/2006/relationships" xmlns:p="http://schemas.openxmlformats.org/presentationml/2006/main">
  <p:tag name="NUM" val="1"/>
</p:tagLst>
</file>

<file path=ppt/tags/tag267.xml><?xml version="1.0" encoding="utf-8"?>
<p:tagLst xmlns:a="http://schemas.openxmlformats.org/drawingml/2006/main" xmlns:r="http://schemas.openxmlformats.org/officeDocument/2006/relationships" xmlns:p="http://schemas.openxmlformats.org/presentationml/2006/main">
  <p:tag name="NUM" val="2"/>
</p:tagLst>
</file>

<file path=ppt/tags/tag268.xml><?xml version="1.0" encoding="utf-8"?>
<p:tagLst xmlns:a="http://schemas.openxmlformats.org/drawingml/2006/main" xmlns:r="http://schemas.openxmlformats.org/officeDocument/2006/relationships" xmlns:p="http://schemas.openxmlformats.org/presentationml/2006/main">
  <p:tag name="NUM" val="3"/>
</p:tagLst>
</file>

<file path=ppt/tags/tag269.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6"/>
</p:tagLst>
</file>

<file path=ppt/tags/tag270.xml><?xml version="1.0" encoding="utf-8"?>
<p:tagLst xmlns:a="http://schemas.openxmlformats.org/drawingml/2006/main" xmlns:r="http://schemas.openxmlformats.org/officeDocument/2006/relationships" xmlns:p="http://schemas.openxmlformats.org/presentationml/2006/main">
  <p:tag name="NUM" val="5"/>
</p:tagLst>
</file>

<file path=ppt/tags/tag271.xml><?xml version="1.0" encoding="utf-8"?>
<p:tagLst xmlns:a="http://schemas.openxmlformats.org/drawingml/2006/main" xmlns:r="http://schemas.openxmlformats.org/officeDocument/2006/relationships" xmlns:p="http://schemas.openxmlformats.org/presentationml/2006/main">
  <p:tag name="NUM" val="6"/>
</p:tagLst>
</file>

<file path=ppt/tags/tag272.xml><?xml version="1.0" encoding="utf-8"?>
<p:tagLst xmlns:a="http://schemas.openxmlformats.org/drawingml/2006/main" xmlns:r="http://schemas.openxmlformats.org/officeDocument/2006/relationships" xmlns:p="http://schemas.openxmlformats.org/presentationml/2006/main">
  <p:tag name="NUM" val="7"/>
</p:tagLst>
</file>

<file path=ppt/tags/tag273.xml><?xml version="1.0" encoding="utf-8"?>
<p:tagLst xmlns:a="http://schemas.openxmlformats.org/drawingml/2006/main" xmlns:r="http://schemas.openxmlformats.org/officeDocument/2006/relationships" xmlns:p="http://schemas.openxmlformats.org/presentationml/2006/main">
  <p:tag name="NUM" val="1"/>
</p:tagLst>
</file>

<file path=ppt/tags/tag274.xml><?xml version="1.0" encoding="utf-8"?>
<p:tagLst xmlns:a="http://schemas.openxmlformats.org/drawingml/2006/main" xmlns:r="http://schemas.openxmlformats.org/officeDocument/2006/relationships" xmlns:p="http://schemas.openxmlformats.org/presentationml/2006/main">
  <p:tag name="NUM" val="2"/>
</p:tagLst>
</file>

<file path=ppt/tags/tag275.xml><?xml version="1.0" encoding="utf-8"?>
<p:tagLst xmlns:a="http://schemas.openxmlformats.org/drawingml/2006/main" xmlns:r="http://schemas.openxmlformats.org/officeDocument/2006/relationships" xmlns:p="http://schemas.openxmlformats.org/presentationml/2006/main">
  <p:tag name="NUM" val="3"/>
</p:tagLst>
</file>

<file path=ppt/tags/tag276.xml><?xml version="1.0" encoding="utf-8"?>
<p:tagLst xmlns:a="http://schemas.openxmlformats.org/drawingml/2006/main" xmlns:r="http://schemas.openxmlformats.org/officeDocument/2006/relationships" xmlns:p="http://schemas.openxmlformats.org/presentationml/2006/main">
  <p:tag name="NUM" val="4"/>
</p:tagLst>
</file>

<file path=ppt/tags/tag277.xml><?xml version="1.0" encoding="utf-8"?>
<p:tagLst xmlns:a="http://schemas.openxmlformats.org/drawingml/2006/main" xmlns:r="http://schemas.openxmlformats.org/officeDocument/2006/relationships" xmlns:p="http://schemas.openxmlformats.org/presentationml/2006/main">
  <p:tag name="NUM" val="5"/>
</p:tagLst>
</file>

<file path=ppt/tags/tag278.xml><?xml version="1.0" encoding="utf-8"?>
<p:tagLst xmlns:a="http://schemas.openxmlformats.org/drawingml/2006/main" xmlns:r="http://schemas.openxmlformats.org/officeDocument/2006/relationships" xmlns:p="http://schemas.openxmlformats.org/presentationml/2006/main">
  <p:tag name="NUM" val="6"/>
</p:tagLst>
</file>

<file path=ppt/tags/tag279.xml><?xml version="1.0" encoding="utf-8"?>
<p:tagLst xmlns:a="http://schemas.openxmlformats.org/drawingml/2006/main" xmlns:r="http://schemas.openxmlformats.org/officeDocument/2006/relationships" xmlns:p="http://schemas.openxmlformats.org/presentationml/2006/main">
  <p:tag name="NUM" val="7"/>
</p:tagLst>
</file>

<file path=ppt/tags/tag28.xml><?xml version="1.0" encoding="utf-8"?>
<p:tagLst xmlns:a="http://schemas.openxmlformats.org/drawingml/2006/main" xmlns:r="http://schemas.openxmlformats.org/officeDocument/2006/relationships" xmlns:p="http://schemas.openxmlformats.org/presentationml/2006/main">
  <p:tag name="NUM" val="7"/>
</p:tagLst>
</file>

<file path=ppt/tags/tag280.xml><?xml version="1.0" encoding="utf-8"?>
<p:tagLst xmlns:a="http://schemas.openxmlformats.org/drawingml/2006/main" xmlns:r="http://schemas.openxmlformats.org/officeDocument/2006/relationships" xmlns:p="http://schemas.openxmlformats.org/presentationml/2006/main">
  <p:tag name="NUM" val="1"/>
</p:tagLst>
</file>

<file path=ppt/tags/tag281.xml><?xml version="1.0" encoding="utf-8"?>
<p:tagLst xmlns:a="http://schemas.openxmlformats.org/drawingml/2006/main" xmlns:r="http://schemas.openxmlformats.org/officeDocument/2006/relationships" xmlns:p="http://schemas.openxmlformats.org/presentationml/2006/main">
  <p:tag name="NUM" val="2"/>
</p:tagLst>
</file>

<file path=ppt/tags/tag282.xml><?xml version="1.0" encoding="utf-8"?>
<p:tagLst xmlns:a="http://schemas.openxmlformats.org/drawingml/2006/main" xmlns:r="http://schemas.openxmlformats.org/officeDocument/2006/relationships" xmlns:p="http://schemas.openxmlformats.org/presentationml/2006/main">
  <p:tag name="NUM" val="3"/>
</p:tagLst>
</file>

<file path=ppt/tags/tag283.xml><?xml version="1.0" encoding="utf-8"?>
<p:tagLst xmlns:a="http://schemas.openxmlformats.org/drawingml/2006/main" xmlns:r="http://schemas.openxmlformats.org/officeDocument/2006/relationships" xmlns:p="http://schemas.openxmlformats.org/presentationml/2006/main">
  <p:tag name="NUM" val="4"/>
</p:tagLst>
</file>

<file path=ppt/tags/tag284.xml><?xml version="1.0" encoding="utf-8"?>
<p:tagLst xmlns:a="http://schemas.openxmlformats.org/drawingml/2006/main" xmlns:r="http://schemas.openxmlformats.org/officeDocument/2006/relationships" xmlns:p="http://schemas.openxmlformats.org/presentationml/2006/main">
  <p:tag name="NUM" val="5"/>
</p:tagLst>
</file>

<file path=ppt/tags/tag285.xml><?xml version="1.0" encoding="utf-8"?>
<p:tagLst xmlns:a="http://schemas.openxmlformats.org/drawingml/2006/main" xmlns:r="http://schemas.openxmlformats.org/officeDocument/2006/relationships" xmlns:p="http://schemas.openxmlformats.org/presentationml/2006/main">
  <p:tag name="NUM" val="1"/>
</p:tagLst>
</file>

<file path=ppt/tags/tag286.xml><?xml version="1.0" encoding="utf-8"?>
<p:tagLst xmlns:a="http://schemas.openxmlformats.org/drawingml/2006/main" xmlns:r="http://schemas.openxmlformats.org/officeDocument/2006/relationships" xmlns:p="http://schemas.openxmlformats.org/presentationml/2006/main">
  <p:tag name="NUM" val="2"/>
</p:tagLst>
</file>

<file path=ppt/tags/tag287.xml><?xml version="1.0" encoding="utf-8"?>
<p:tagLst xmlns:a="http://schemas.openxmlformats.org/drawingml/2006/main" xmlns:r="http://schemas.openxmlformats.org/officeDocument/2006/relationships" xmlns:p="http://schemas.openxmlformats.org/presentationml/2006/main">
  <p:tag name="NUM" val="3"/>
</p:tagLst>
</file>

<file path=ppt/tags/tag288.xml><?xml version="1.0" encoding="utf-8"?>
<p:tagLst xmlns:a="http://schemas.openxmlformats.org/drawingml/2006/main" xmlns:r="http://schemas.openxmlformats.org/officeDocument/2006/relationships" xmlns:p="http://schemas.openxmlformats.org/presentationml/2006/main">
  <p:tag name="NUM" val="4"/>
</p:tagLst>
</file>

<file path=ppt/tags/tag289.xml><?xml version="1.0" encoding="utf-8"?>
<p:tagLst xmlns:a="http://schemas.openxmlformats.org/drawingml/2006/main" xmlns:r="http://schemas.openxmlformats.org/officeDocument/2006/relationships" xmlns:p="http://schemas.openxmlformats.org/presentationml/2006/main">
  <p:tag name="NUM" val="5"/>
</p:tagLst>
</file>

<file path=ppt/tags/tag29.xml><?xml version="1.0" encoding="utf-8"?>
<p:tagLst xmlns:a="http://schemas.openxmlformats.org/drawingml/2006/main" xmlns:r="http://schemas.openxmlformats.org/officeDocument/2006/relationships" xmlns:p="http://schemas.openxmlformats.org/presentationml/2006/main">
  <p:tag name="NUM" val="8"/>
</p:tagLst>
</file>

<file path=ppt/tags/tag290.xml><?xml version="1.0" encoding="utf-8"?>
<p:tagLst xmlns:a="http://schemas.openxmlformats.org/drawingml/2006/main" xmlns:r="http://schemas.openxmlformats.org/officeDocument/2006/relationships" xmlns:p="http://schemas.openxmlformats.org/presentationml/2006/main">
  <p:tag name="NUM" val="6"/>
</p:tagLst>
</file>

<file path=ppt/tags/tag291.xml><?xml version="1.0" encoding="utf-8"?>
<p:tagLst xmlns:a="http://schemas.openxmlformats.org/drawingml/2006/main" xmlns:r="http://schemas.openxmlformats.org/officeDocument/2006/relationships" xmlns:p="http://schemas.openxmlformats.org/presentationml/2006/main">
  <p:tag name="NUM" val="7"/>
</p:tagLst>
</file>

<file path=ppt/tags/tag292.xml><?xml version="1.0" encoding="utf-8"?>
<p:tagLst xmlns:a="http://schemas.openxmlformats.org/drawingml/2006/main" xmlns:r="http://schemas.openxmlformats.org/officeDocument/2006/relationships" xmlns:p="http://schemas.openxmlformats.org/presentationml/2006/main">
  <p:tag name="NUM" val="1"/>
</p:tagLst>
</file>

<file path=ppt/tags/tag293.xml><?xml version="1.0" encoding="utf-8"?>
<p:tagLst xmlns:a="http://schemas.openxmlformats.org/drawingml/2006/main" xmlns:r="http://schemas.openxmlformats.org/officeDocument/2006/relationships" xmlns:p="http://schemas.openxmlformats.org/presentationml/2006/main">
  <p:tag name="NUM" val="2"/>
</p:tagLst>
</file>

<file path=ppt/tags/tag294.xml><?xml version="1.0" encoding="utf-8"?>
<p:tagLst xmlns:a="http://schemas.openxmlformats.org/drawingml/2006/main" xmlns:r="http://schemas.openxmlformats.org/officeDocument/2006/relationships" xmlns:p="http://schemas.openxmlformats.org/presentationml/2006/main">
  <p:tag name="NUM" val="3"/>
</p:tagLst>
</file>

<file path=ppt/tags/tag295.xml><?xml version="1.0" encoding="utf-8"?>
<p:tagLst xmlns:a="http://schemas.openxmlformats.org/drawingml/2006/main" xmlns:r="http://schemas.openxmlformats.org/officeDocument/2006/relationships" xmlns:p="http://schemas.openxmlformats.org/presentationml/2006/main">
  <p:tag name="NUM" val="4"/>
</p:tagLst>
</file>

<file path=ppt/tags/tag296.xml><?xml version="1.0" encoding="utf-8"?>
<p:tagLst xmlns:a="http://schemas.openxmlformats.org/drawingml/2006/main" xmlns:r="http://schemas.openxmlformats.org/officeDocument/2006/relationships" xmlns:p="http://schemas.openxmlformats.org/presentationml/2006/main">
  <p:tag name="NUM" val="5"/>
</p:tagLst>
</file>

<file path=ppt/tags/tag297.xml><?xml version="1.0" encoding="utf-8"?>
<p:tagLst xmlns:a="http://schemas.openxmlformats.org/drawingml/2006/main" xmlns:r="http://schemas.openxmlformats.org/officeDocument/2006/relationships" xmlns:p="http://schemas.openxmlformats.org/presentationml/2006/main">
  <p:tag name="NUM" val="6"/>
</p:tagLst>
</file>

<file path=ppt/tags/tag298.xml><?xml version="1.0" encoding="utf-8"?>
<p:tagLst xmlns:a="http://schemas.openxmlformats.org/drawingml/2006/main" xmlns:r="http://schemas.openxmlformats.org/officeDocument/2006/relationships" xmlns:p="http://schemas.openxmlformats.org/presentationml/2006/main">
  <p:tag name="NUM" val="7"/>
</p:tagLst>
</file>

<file path=ppt/tags/tag299.xml><?xml version="1.0" encoding="utf-8"?>
<p:tagLst xmlns:a="http://schemas.openxmlformats.org/drawingml/2006/main" xmlns:r="http://schemas.openxmlformats.org/officeDocument/2006/relationships" xmlns:p="http://schemas.openxmlformats.org/presentationml/2006/main">
  <p:tag name="NUM" val="8"/>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9"/>
</p:tagLst>
</file>

<file path=ppt/tags/tag300.xml><?xml version="1.0" encoding="utf-8"?>
<p:tagLst xmlns:a="http://schemas.openxmlformats.org/drawingml/2006/main" xmlns:r="http://schemas.openxmlformats.org/officeDocument/2006/relationships" xmlns:p="http://schemas.openxmlformats.org/presentationml/2006/main">
  <p:tag name="NUM" val="1"/>
</p:tagLst>
</file>

<file path=ppt/tags/tag301.xml><?xml version="1.0" encoding="utf-8"?>
<p:tagLst xmlns:a="http://schemas.openxmlformats.org/drawingml/2006/main" xmlns:r="http://schemas.openxmlformats.org/officeDocument/2006/relationships" xmlns:p="http://schemas.openxmlformats.org/presentationml/2006/main">
  <p:tag name="NUM" val="2"/>
</p:tagLst>
</file>

<file path=ppt/tags/tag302.xml><?xml version="1.0" encoding="utf-8"?>
<p:tagLst xmlns:a="http://schemas.openxmlformats.org/drawingml/2006/main" xmlns:r="http://schemas.openxmlformats.org/officeDocument/2006/relationships" xmlns:p="http://schemas.openxmlformats.org/presentationml/2006/main">
  <p:tag name="NUM" val="1"/>
</p:tagLst>
</file>

<file path=ppt/tags/tag303.xml><?xml version="1.0" encoding="utf-8"?>
<p:tagLst xmlns:a="http://schemas.openxmlformats.org/drawingml/2006/main" xmlns:r="http://schemas.openxmlformats.org/officeDocument/2006/relationships" xmlns:p="http://schemas.openxmlformats.org/presentationml/2006/main">
  <p:tag name="NUM" val="2"/>
</p:tagLst>
</file>

<file path=ppt/tags/tag304.xml><?xml version="1.0" encoding="utf-8"?>
<p:tagLst xmlns:a="http://schemas.openxmlformats.org/drawingml/2006/main" xmlns:r="http://schemas.openxmlformats.org/officeDocument/2006/relationships" xmlns:p="http://schemas.openxmlformats.org/presentationml/2006/main">
  <p:tag name="NUM" val="4"/>
</p:tagLst>
</file>

<file path=ppt/tags/tag305.xml><?xml version="1.0" encoding="utf-8"?>
<p:tagLst xmlns:a="http://schemas.openxmlformats.org/drawingml/2006/main" xmlns:r="http://schemas.openxmlformats.org/officeDocument/2006/relationships" xmlns:p="http://schemas.openxmlformats.org/presentationml/2006/main">
  <p:tag name="NUM" val="2"/>
</p:tagLst>
</file>

<file path=ppt/tags/tag306.xml><?xml version="1.0" encoding="utf-8"?>
<p:tagLst xmlns:a="http://schemas.openxmlformats.org/drawingml/2006/main" xmlns:r="http://schemas.openxmlformats.org/officeDocument/2006/relationships" xmlns:p="http://schemas.openxmlformats.org/presentationml/2006/main">
  <p:tag name="NUM" val="3"/>
</p:tagLst>
</file>

<file path=ppt/tags/tag307.xml><?xml version="1.0" encoding="utf-8"?>
<p:tagLst xmlns:a="http://schemas.openxmlformats.org/drawingml/2006/main" xmlns:r="http://schemas.openxmlformats.org/officeDocument/2006/relationships" xmlns:p="http://schemas.openxmlformats.org/presentationml/2006/main">
  <p:tag name="NUM" val="1"/>
</p:tagLst>
</file>

<file path=ppt/tags/tag308.xml><?xml version="1.0" encoding="utf-8"?>
<p:tagLst xmlns:a="http://schemas.openxmlformats.org/drawingml/2006/main" xmlns:r="http://schemas.openxmlformats.org/officeDocument/2006/relationships" xmlns:p="http://schemas.openxmlformats.org/presentationml/2006/main">
  <p:tag name="NUM" val="3"/>
</p:tagLst>
</file>

<file path=ppt/tags/tag309.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10"/>
</p:tagLst>
</file>

<file path=ppt/tags/tag310.xml><?xml version="1.0" encoding="utf-8"?>
<p:tagLst xmlns:a="http://schemas.openxmlformats.org/drawingml/2006/main" xmlns:r="http://schemas.openxmlformats.org/officeDocument/2006/relationships" xmlns:p="http://schemas.openxmlformats.org/presentationml/2006/main">
  <p:tag name="NUM" val="1"/>
</p:tagLst>
</file>

<file path=ppt/tags/tag311.xml><?xml version="1.0" encoding="utf-8"?>
<p:tagLst xmlns:a="http://schemas.openxmlformats.org/drawingml/2006/main" xmlns:r="http://schemas.openxmlformats.org/officeDocument/2006/relationships" xmlns:p="http://schemas.openxmlformats.org/presentationml/2006/main">
  <p:tag name="NUM" val="2"/>
</p:tagLst>
</file>

<file path=ppt/tags/tag312.xml><?xml version="1.0" encoding="utf-8"?>
<p:tagLst xmlns:a="http://schemas.openxmlformats.org/drawingml/2006/main" xmlns:r="http://schemas.openxmlformats.org/officeDocument/2006/relationships" xmlns:p="http://schemas.openxmlformats.org/presentationml/2006/main">
  <p:tag name="NUM" val="1"/>
</p:tagLst>
</file>

<file path=ppt/tags/tag313.xml><?xml version="1.0" encoding="utf-8"?>
<p:tagLst xmlns:a="http://schemas.openxmlformats.org/drawingml/2006/main" xmlns:r="http://schemas.openxmlformats.org/officeDocument/2006/relationships" xmlns:p="http://schemas.openxmlformats.org/presentationml/2006/main">
  <p:tag name="NUM" val="2"/>
</p:tagLst>
</file>

<file path=ppt/tags/tag314.xml><?xml version="1.0" encoding="utf-8"?>
<p:tagLst xmlns:a="http://schemas.openxmlformats.org/drawingml/2006/main" xmlns:r="http://schemas.openxmlformats.org/officeDocument/2006/relationships" xmlns:p="http://schemas.openxmlformats.org/presentationml/2006/main">
  <p:tag name="NUM" val="3"/>
</p:tagLst>
</file>

<file path=ppt/tags/tag315.xml><?xml version="1.0" encoding="utf-8"?>
<p:tagLst xmlns:a="http://schemas.openxmlformats.org/drawingml/2006/main" xmlns:r="http://schemas.openxmlformats.org/officeDocument/2006/relationships" xmlns:p="http://schemas.openxmlformats.org/presentationml/2006/main">
  <p:tag name="NUM" val="4"/>
</p:tagLst>
</file>

<file path=ppt/tags/tag316.xml><?xml version="1.0" encoding="utf-8"?>
<p:tagLst xmlns:a="http://schemas.openxmlformats.org/drawingml/2006/main" xmlns:r="http://schemas.openxmlformats.org/officeDocument/2006/relationships" xmlns:p="http://schemas.openxmlformats.org/presentationml/2006/main">
  <p:tag name="NUM" val="5"/>
</p:tagLst>
</file>

<file path=ppt/tags/tag317.xml><?xml version="1.0" encoding="utf-8"?>
<p:tagLst xmlns:a="http://schemas.openxmlformats.org/drawingml/2006/main" xmlns:r="http://schemas.openxmlformats.org/officeDocument/2006/relationships" xmlns:p="http://schemas.openxmlformats.org/presentationml/2006/main">
  <p:tag name="NUM" val="6"/>
</p:tagLst>
</file>

<file path=ppt/tags/tag318.xml><?xml version="1.0" encoding="utf-8"?>
<p:tagLst xmlns:a="http://schemas.openxmlformats.org/drawingml/2006/main" xmlns:r="http://schemas.openxmlformats.org/officeDocument/2006/relationships" xmlns:p="http://schemas.openxmlformats.org/presentationml/2006/main">
  <p:tag name="NUM" val="7"/>
</p:tagLst>
</file>

<file path=ppt/tags/tag319.xml><?xml version="1.0" encoding="utf-8"?>
<p:tagLst xmlns:a="http://schemas.openxmlformats.org/drawingml/2006/main" xmlns:r="http://schemas.openxmlformats.org/officeDocument/2006/relationships" xmlns:p="http://schemas.openxmlformats.org/presentationml/2006/main">
  <p:tag name="NUM" val="8"/>
</p:tagLst>
</file>

<file path=ppt/tags/tag32.xml><?xml version="1.0" encoding="utf-8"?>
<p:tagLst xmlns:a="http://schemas.openxmlformats.org/drawingml/2006/main" xmlns:r="http://schemas.openxmlformats.org/officeDocument/2006/relationships" xmlns:p="http://schemas.openxmlformats.org/presentationml/2006/main">
  <p:tag name="NUM" val="11"/>
</p:tagLst>
</file>

<file path=ppt/tags/tag320.xml><?xml version="1.0" encoding="utf-8"?>
<p:tagLst xmlns:a="http://schemas.openxmlformats.org/drawingml/2006/main" xmlns:r="http://schemas.openxmlformats.org/officeDocument/2006/relationships" xmlns:p="http://schemas.openxmlformats.org/presentationml/2006/main">
  <p:tag name="NUM" val="9"/>
</p:tagLst>
</file>

<file path=ppt/tags/tag321.xml><?xml version="1.0" encoding="utf-8"?>
<p:tagLst xmlns:a="http://schemas.openxmlformats.org/drawingml/2006/main" xmlns:r="http://schemas.openxmlformats.org/officeDocument/2006/relationships" xmlns:p="http://schemas.openxmlformats.org/presentationml/2006/main">
  <p:tag name="NUM" val="1"/>
</p:tagLst>
</file>

<file path=ppt/tags/tag322.xml><?xml version="1.0" encoding="utf-8"?>
<p:tagLst xmlns:a="http://schemas.openxmlformats.org/drawingml/2006/main" xmlns:r="http://schemas.openxmlformats.org/officeDocument/2006/relationships" xmlns:p="http://schemas.openxmlformats.org/presentationml/2006/main">
  <p:tag name="NUM" val="2"/>
</p:tagLst>
</file>

<file path=ppt/tags/tag323.xml><?xml version="1.0" encoding="utf-8"?>
<p:tagLst xmlns:a="http://schemas.openxmlformats.org/drawingml/2006/main" xmlns:r="http://schemas.openxmlformats.org/officeDocument/2006/relationships" xmlns:p="http://schemas.openxmlformats.org/presentationml/2006/main">
  <p:tag name="NUM" val="3"/>
</p:tagLst>
</file>

<file path=ppt/tags/tag324.xml><?xml version="1.0" encoding="utf-8"?>
<p:tagLst xmlns:a="http://schemas.openxmlformats.org/drawingml/2006/main" xmlns:r="http://schemas.openxmlformats.org/officeDocument/2006/relationships" xmlns:p="http://schemas.openxmlformats.org/presentationml/2006/main">
  <p:tag name="NUM" val="4"/>
</p:tagLst>
</file>

<file path=ppt/tags/tag325.xml><?xml version="1.0" encoding="utf-8"?>
<p:tagLst xmlns:a="http://schemas.openxmlformats.org/drawingml/2006/main" xmlns:r="http://schemas.openxmlformats.org/officeDocument/2006/relationships" xmlns:p="http://schemas.openxmlformats.org/presentationml/2006/main">
  <p:tag name="NUM" val="5"/>
</p:tagLst>
</file>

<file path=ppt/tags/tag326.xml><?xml version="1.0" encoding="utf-8"?>
<p:tagLst xmlns:a="http://schemas.openxmlformats.org/drawingml/2006/main" xmlns:r="http://schemas.openxmlformats.org/officeDocument/2006/relationships" xmlns:p="http://schemas.openxmlformats.org/presentationml/2006/main">
  <p:tag name="NUM" val="1"/>
</p:tagLst>
</file>

<file path=ppt/tags/tag327.xml><?xml version="1.0" encoding="utf-8"?>
<p:tagLst xmlns:a="http://schemas.openxmlformats.org/drawingml/2006/main" xmlns:r="http://schemas.openxmlformats.org/officeDocument/2006/relationships" xmlns:p="http://schemas.openxmlformats.org/presentationml/2006/main">
  <p:tag name="NUM" val="2"/>
</p:tagLst>
</file>

<file path=ppt/tags/tag328.xml><?xml version="1.0" encoding="utf-8"?>
<p:tagLst xmlns:a="http://schemas.openxmlformats.org/drawingml/2006/main" xmlns:r="http://schemas.openxmlformats.org/officeDocument/2006/relationships" xmlns:p="http://schemas.openxmlformats.org/presentationml/2006/main">
  <p:tag name="NUM" val="3"/>
</p:tagLst>
</file>

<file path=ppt/tags/tag329.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12"/>
</p:tagLst>
</file>

<file path=ppt/tags/tag330.xml><?xml version="1.0" encoding="utf-8"?>
<p:tagLst xmlns:a="http://schemas.openxmlformats.org/drawingml/2006/main" xmlns:r="http://schemas.openxmlformats.org/officeDocument/2006/relationships" xmlns:p="http://schemas.openxmlformats.org/presentationml/2006/main">
  <p:tag name="NUM" val="12"/>
</p:tagLst>
</file>

<file path=ppt/tags/tag331.xml><?xml version="1.0" encoding="utf-8"?>
<p:tagLst xmlns:a="http://schemas.openxmlformats.org/drawingml/2006/main" xmlns:r="http://schemas.openxmlformats.org/officeDocument/2006/relationships" xmlns:p="http://schemas.openxmlformats.org/presentationml/2006/main">
  <p:tag name="NUM" val="1"/>
</p:tagLst>
</file>

<file path=ppt/tags/tag332.xml><?xml version="1.0" encoding="utf-8"?>
<p:tagLst xmlns:a="http://schemas.openxmlformats.org/drawingml/2006/main" xmlns:r="http://schemas.openxmlformats.org/officeDocument/2006/relationships" xmlns:p="http://schemas.openxmlformats.org/presentationml/2006/main">
  <p:tag name="NUM" val="2"/>
</p:tagLst>
</file>

<file path=ppt/tags/tag333.xml><?xml version="1.0" encoding="utf-8"?>
<p:tagLst xmlns:a="http://schemas.openxmlformats.org/drawingml/2006/main" xmlns:r="http://schemas.openxmlformats.org/officeDocument/2006/relationships" xmlns:p="http://schemas.openxmlformats.org/presentationml/2006/main">
  <p:tag name="NUM" val="3"/>
</p:tagLst>
</file>

<file path=ppt/tags/tag334.xml><?xml version="1.0" encoding="utf-8"?>
<p:tagLst xmlns:a="http://schemas.openxmlformats.org/drawingml/2006/main" xmlns:r="http://schemas.openxmlformats.org/officeDocument/2006/relationships" xmlns:p="http://schemas.openxmlformats.org/presentationml/2006/main">
  <p:tag name="NUM" val="4"/>
</p:tagLst>
</file>

<file path=ppt/tags/tag335.xml><?xml version="1.0" encoding="utf-8"?>
<p:tagLst xmlns:a="http://schemas.openxmlformats.org/drawingml/2006/main" xmlns:r="http://schemas.openxmlformats.org/officeDocument/2006/relationships" xmlns:p="http://schemas.openxmlformats.org/presentationml/2006/main">
  <p:tag name="NUM" val="5"/>
</p:tagLst>
</file>

<file path=ppt/tags/tag336.xml><?xml version="1.0" encoding="utf-8"?>
<p:tagLst xmlns:a="http://schemas.openxmlformats.org/drawingml/2006/main" xmlns:r="http://schemas.openxmlformats.org/officeDocument/2006/relationships" xmlns:p="http://schemas.openxmlformats.org/presentationml/2006/main">
  <p:tag name="NUM" val="6"/>
</p:tagLst>
</file>

<file path=ppt/tags/tag337.xml><?xml version="1.0" encoding="utf-8"?>
<p:tagLst xmlns:a="http://schemas.openxmlformats.org/drawingml/2006/main" xmlns:r="http://schemas.openxmlformats.org/officeDocument/2006/relationships" xmlns:p="http://schemas.openxmlformats.org/presentationml/2006/main">
  <p:tag name="NUM" val="7"/>
</p:tagLst>
</file>

<file path=ppt/tags/tag338.xml><?xml version="1.0" encoding="utf-8"?>
<p:tagLst xmlns:a="http://schemas.openxmlformats.org/drawingml/2006/main" xmlns:r="http://schemas.openxmlformats.org/officeDocument/2006/relationships" xmlns:p="http://schemas.openxmlformats.org/presentationml/2006/main">
  <p:tag name="NUM" val="1"/>
</p:tagLst>
</file>

<file path=ppt/tags/tag339.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13"/>
</p:tagLst>
</file>

<file path=ppt/tags/tag340.xml><?xml version="1.0" encoding="utf-8"?>
<p:tagLst xmlns:a="http://schemas.openxmlformats.org/drawingml/2006/main" xmlns:r="http://schemas.openxmlformats.org/officeDocument/2006/relationships" xmlns:p="http://schemas.openxmlformats.org/presentationml/2006/main">
  <p:tag name="NUM" val="3"/>
</p:tagLst>
</file>

<file path=ppt/tags/tag341.xml><?xml version="1.0" encoding="utf-8"?>
<p:tagLst xmlns:a="http://schemas.openxmlformats.org/drawingml/2006/main" xmlns:r="http://schemas.openxmlformats.org/officeDocument/2006/relationships" xmlns:p="http://schemas.openxmlformats.org/presentationml/2006/main">
  <p:tag name="NUM" val="4"/>
</p:tagLst>
</file>

<file path=ppt/tags/tag342.xml><?xml version="1.0" encoding="utf-8"?>
<p:tagLst xmlns:a="http://schemas.openxmlformats.org/drawingml/2006/main" xmlns:r="http://schemas.openxmlformats.org/officeDocument/2006/relationships" xmlns:p="http://schemas.openxmlformats.org/presentationml/2006/main">
  <p:tag name="NUM" val="5"/>
</p:tagLst>
</file>

<file path=ppt/tags/tag343.xml><?xml version="1.0" encoding="utf-8"?>
<p:tagLst xmlns:a="http://schemas.openxmlformats.org/drawingml/2006/main" xmlns:r="http://schemas.openxmlformats.org/officeDocument/2006/relationships" xmlns:p="http://schemas.openxmlformats.org/presentationml/2006/main">
  <p:tag name="NUM" val="1"/>
</p:tagLst>
</file>

<file path=ppt/tags/tag344.xml><?xml version="1.0" encoding="utf-8"?>
<p:tagLst xmlns:a="http://schemas.openxmlformats.org/drawingml/2006/main" xmlns:r="http://schemas.openxmlformats.org/officeDocument/2006/relationships" xmlns:p="http://schemas.openxmlformats.org/presentationml/2006/main">
  <p:tag name="NUM" val="2"/>
</p:tagLst>
</file>

<file path=ppt/tags/tag345.xml><?xml version="1.0" encoding="utf-8"?>
<p:tagLst xmlns:a="http://schemas.openxmlformats.org/drawingml/2006/main" xmlns:r="http://schemas.openxmlformats.org/officeDocument/2006/relationships" xmlns:p="http://schemas.openxmlformats.org/presentationml/2006/main">
  <p:tag name="NUM" val="3"/>
</p:tagLst>
</file>

<file path=ppt/tags/tag346.xml><?xml version="1.0" encoding="utf-8"?>
<p:tagLst xmlns:a="http://schemas.openxmlformats.org/drawingml/2006/main" xmlns:r="http://schemas.openxmlformats.org/officeDocument/2006/relationships" xmlns:p="http://schemas.openxmlformats.org/presentationml/2006/main">
  <p:tag name="NUM" val="4"/>
</p:tagLst>
</file>

<file path=ppt/tags/tag347.xml><?xml version="1.0" encoding="utf-8"?>
<p:tagLst xmlns:a="http://schemas.openxmlformats.org/drawingml/2006/main" xmlns:r="http://schemas.openxmlformats.org/officeDocument/2006/relationships" xmlns:p="http://schemas.openxmlformats.org/presentationml/2006/main">
  <p:tag name="NUM" val="5"/>
</p:tagLst>
</file>

<file path=ppt/tags/tag348.xml><?xml version="1.0" encoding="utf-8"?>
<p:tagLst xmlns:a="http://schemas.openxmlformats.org/drawingml/2006/main" xmlns:r="http://schemas.openxmlformats.org/officeDocument/2006/relationships" xmlns:p="http://schemas.openxmlformats.org/presentationml/2006/main">
  <p:tag name="NUM" val="1"/>
</p:tagLst>
</file>

<file path=ppt/tags/tag349.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14"/>
</p:tagLst>
</file>

<file path=ppt/tags/tag350.xml><?xml version="1.0" encoding="utf-8"?>
<p:tagLst xmlns:a="http://schemas.openxmlformats.org/drawingml/2006/main" xmlns:r="http://schemas.openxmlformats.org/officeDocument/2006/relationships" xmlns:p="http://schemas.openxmlformats.org/presentationml/2006/main">
  <p:tag name="NUM" val="3"/>
</p:tagLst>
</file>

<file path=ppt/tags/tag351.xml><?xml version="1.0" encoding="utf-8"?>
<p:tagLst xmlns:a="http://schemas.openxmlformats.org/drawingml/2006/main" xmlns:r="http://schemas.openxmlformats.org/officeDocument/2006/relationships" xmlns:p="http://schemas.openxmlformats.org/presentationml/2006/main">
  <p:tag name="NUM" val="4"/>
</p:tagLst>
</file>

<file path=ppt/tags/tag352.xml><?xml version="1.0" encoding="utf-8"?>
<p:tagLst xmlns:a="http://schemas.openxmlformats.org/drawingml/2006/main" xmlns:r="http://schemas.openxmlformats.org/officeDocument/2006/relationships" xmlns:p="http://schemas.openxmlformats.org/presentationml/2006/main">
  <p:tag name="NUM" val="5"/>
</p:tagLst>
</file>

<file path=ppt/tags/tag353.xml><?xml version="1.0" encoding="utf-8"?>
<p:tagLst xmlns:a="http://schemas.openxmlformats.org/drawingml/2006/main" xmlns:r="http://schemas.openxmlformats.org/officeDocument/2006/relationships" xmlns:p="http://schemas.openxmlformats.org/presentationml/2006/main">
  <p:tag name="NUM" val="1"/>
</p:tagLst>
</file>

<file path=ppt/tags/tag354.xml><?xml version="1.0" encoding="utf-8"?>
<p:tagLst xmlns:a="http://schemas.openxmlformats.org/drawingml/2006/main" xmlns:r="http://schemas.openxmlformats.org/officeDocument/2006/relationships" xmlns:p="http://schemas.openxmlformats.org/presentationml/2006/main">
  <p:tag name="NUM" val="2"/>
</p:tagLst>
</file>

<file path=ppt/tags/tag355.xml><?xml version="1.0" encoding="utf-8"?>
<p:tagLst xmlns:a="http://schemas.openxmlformats.org/drawingml/2006/main" xmlns:r="http://schemas.openxmlformats.org/officeDocument/2006/relationships" xmlns:p="http://schemas.openxmlformats.org/presentationml/2006/main">
  <p:tag name="NUM" val="3"/>
</p:tagLst>
</file>

<file path=ppt/tags/tag356.xml><?xml version="1.0" encoding="utf-8"?>
<p:tagLst xmlns:a="http://schemas.openxmlformats.org/drawingml/2006/main" xmlns:r="http://schemas.openxmlformats.org/officeDocument/2006/relationships" xmlns:p="http://schemas.openxmlformats.org/presentationml/2006/main">
  <p:tag name="NUM" val="4"/>
</p:tagLst>
</file>

<file path=ppt/tags/tag357.xml><?xml version="1.0" encoding="utf-8"?>
<p:tagLst xmlns:a="http://schemas.openxmlformats.org/drawingml/2006/main" xmlns:r="http://schemas.openxmlformats.org/officeDocument/2006/relationships" xmlns:p="http://schemas.openxmlformats.org/presentationml/2006/main">
  <p:tag name="NUM" val="2"/>
</p:tagLst>
</file>

<file path=ppt/tags/tag358.xml><?xml version="1.0" encoding="utf-8"?>
<p:tagLst xmlns:a="http://schemas.openxmlformats.org/drawingml/2006/main" xmlns:r="http://schemas.openxmlformats.org/officeDocument/2006/relationships" xmlns:p="http://schemas.openxmlformats.org/presentationml/2006/main">
  <p:tag name="NUM" val="3"/>
</p:tagLst>
</file>

<file path=ppt/tags/tag359.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15"/>
</p:tagLst>
</file>

<file path=ppt/tags/tag360.xml><?xml version="1.0" encoding="utf-8"?>
<p:tagLst xmlns:a="http://schemas.openxmlformats.org/drawingml/2006/main" xmlns:r="http://schemas.openxmlformats.org/officeDocument/2006/relationships" xmlns:p="http://schemas.openxmlformats.org/presentationml/2006/main">
  <p:tag name="NUM" val="1"/>
</p:tagLst>
</file>

<file path=ppt/tags/tag361.xml><?xml version="1.0" encoding="utf-8"?>
<p:tagLst xmlns:a="http://schemas.openxmlformats.org/drawingml/2006/main" xmlns:r="http://schemas.openxmlformats.org/officeDocument/2006/relationships" xmlns:p="http://schemas.openxmlformats.org/presentationml/2006/main">
  <p:tag name="NUM" val="1"/>
</p:tagLst>
</file>

<file path=ppt/tags/tag362.xml><?xml version="1.0" encoding="utf-8"?>
<p:tagLst xmlns:a="http://schemas.openxmlformats.org/drawingml/2006/main" xmlns:r="http://schemas.openxmlformats.org/officeDocument/2006/relationships" xmlns:p="http://schemas.openxmlformats.org/presentationml/2006/main">
  <p:tag name="NUM" val="2"/>
</p:tagLst>
</file>

<file path=ppt/tags/tag363.xml><?xml version="1.0" encoding="utf-8"?>
<p:tagLst xmlns:a="http://schemas.openxmlformats.org/drawingml/2006/main" xmlns:r="http://schemas.openxmlformats.org/officeDocument/2006/relationships" xmlns:p="http://schemas.openxmlformats.org/presentationml/2006/main">
  <p:tag name="NUM" val="3"/>
</p:tagLst>
</file>

<file path=ppt/tags/tag364.xml><?xml version="1.0" encoding="utf-8"?>
<p:tagLst xmlns:a="http://schemas.openxmlformats.org/drawingml/2006/main" xmlns:r="http://schemas.openxmlformats.org/officeDocument/2006/relationships" xmlns:p="http://schemas.openxmlformats.org/presentationml/2006/main">
  <p:tag name="NUM" val="4"/>
</p:tagLst>
</file>

<file path=ppt/tags/tag365.xml><?xml version="1.0" encoding="utf-8"?>
<p:tagLst xmlns:a="http://schemas.openxmlformats.org/drawingml/2006/main" xmlns:r="http://schemas.openxmlformats.org/officeDocument/2006/relationships" xmlns:p="http://schemas.openxmlformats.org/presentationml/2006/main">
  <p:tag name="NUM" val="5"/>
</p:tagLst>
</file>

<file path=ppt/tags/tag366.xml><?xml version="1.0" encoding="utf-8"?>
<p:tagLst xmlns:a="http://schemas.openxmlformats.org/drawingml/2006/main" xmlns:r="http://schemas.openxmlformats.org/officeDocument/2006/relationships" xmlns:p="http://schemas.openxmlformats.org/presentationml/2006/main">
  <p:tag name="NUM" val="6"/>
</p:tagLst>
</file>

<file path=ppt/tags/tag367.xml><?xml version="1.0" encoding="utf-8"?>
<p:tagLst xmlns:a="http://schemas.openxmlformats.org/drawingml/2006/main" xmlns:r="http://schemas.openxmlformats.org/officeDocument/2006/relationships" xmlns:p="http://schemas.openxmlformats.org/presentationml/2006/main">
  <p:tag name="NUM" val="1"/>
</p:tagLst>
</file>

<file path=ppt/tags/tag368.xml><?xml version="1.0" encoding="utf-8"?>
<p:tagLst xmlns:a="http://schemas.openxmlformats.org/drawingml/2006/main" xmlns:r="http://schemas.openxmlformats.org/officeDocument/2006/relationships" xmlns:p="http://schemas.openxmlformats.org/presentationml/2006/main">
  <p:tag name="NUM" val="2"/>
</p:tagLst>
</file>

<file path=ppt/tags/tag369.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16"/>
</p:tagLst>
</file>

<file path=ppt/tags/tag370.xml><?xml version="1.0" encoding="utf-8"?>
<p:tagLst xmlns:a="http://schemas.openxmlformats.org/drawingml/2006/main" xmlns:r="http://schemas.openxmlformats.org/officeDocument/2006/relationships" xmlns:p="http://schemas.openxmlformats.org/presentationml/2006/main">
  <p:tag name="NUM" val="4"/>
</p:tagLst>
</file>

<file path=ppt/tags/tag371.xml><?xml version="1.0" encoding="utf-8"?>
<p:tagLst xmlns:a="http://schemas.openxmlformats.org/drawingml/2006/main" xmlns:r="http://schemas.openxmlformats.org/officeDocument/2006/relationships" xmlns:p="http://schemas.openxmlformats.org/presentationml/2006/main">
  <p:tag name="NUM" val="1"/>
</p:tagLst>
</file>

<file path=ppt/tags/tag372.xml><?xml version="1.0" encoding="utf-8"?>
<p:tagLst xmlns:a="http://schemas.openxmlformats.org/drawingml/2006/main" xmlns:r="http://schemas.openxmlformats.org/officeDocument/2006/relationships" xmlns:p="http://schemas.openxmlformats.org/presentationml/2006/main">
  <p:tag name="NUM" val="2"/>
</p:tagLst>
</file>

<file path=ppt/tags/tag373.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17"/>
</p:tagLst>
</file>

<file path=ppt/tags/tag39.xml><?xml version="1.0" encoding="utf-8"?>
<p:tagLst xmlns:a="http://schemas.openxmlformats.org/drawingml/2006/main" xmlns:r="http://schemas.openxmlformats.org/officeDocument/2006/relationships" xmlns:p="http://schemas.openxmlformats.org/presentationml/2006/main">
  <p:tag name="NUM" val="18"/>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9"/>
</p:tagLst>
</file>

<file path=ppt/tags/tag41.xml><?xml version="1.0" encoding="utf-8"?>
<p:tagLst xmlns:a="http://schemas.openxmlformats.org/drawingml/2006/main" xmlns:r="http://schemas.openxmlformats.org/officeDocument/2006/relationships" xmlns:p="http://schemas.openxmlformats.org/presentationml/2006/main">
  <p:tag name="NUM" val="20"/>
</p:tagLst>
</file>

<file path=ppt/tags/tag42.xml><?xml version="1.0" encoding="utf-8"?>
<p:tagLst xmlns:a="http://schemas.openxmlformats.org/drawingml/2006/main" xmlns:r="http://schemas.openxmlformats.org/officeDocument/2006/relationships" xmlns:p="http://schemas.openxmlformats.org/presentationml/2006/main">
  <p:tag name="NUM" val="21"/>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5"/>
</p:tagLst>
</file>

<file path=ppt/tags/tag48.xml><?xml version="1.0" encoding="utf-8"?>
<p:tagLst xmlns:a="http://schemas.openxmlformats.org/drawingml/2006/main" xmlns:r="http://schemas.openxmlformats.org/officeDocument/2006/relationships" xmlns:p="http://schemas.openxmlformats.org/presentationml/2006/main">
  <p:tag name="NUM" val="6"/>
</p:tagLst>
</file>

<file path=ppt/tags/tag49.xml><?xml version="1.0" encoding="utf-8"?>
<p:tagLst xmlns:a="http://schemas.openxmlformats.org/drawingml/2006/main" xmlns:r="http://schemas.openxmlformats.org/officeDocument/2006/relationships" xmlns:p="http://schemas.openxmlformats.org/presentationml/2006/main">
  <p:tag name="NUM" val="7"/>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8"/>
</p:tagLst>
</file>

<file path=ppt/tags/tag51.xml><?xml version="1.0" encoding="utf-8"?>
<p:tagLst xmlns:a="http://schemas.openxmlformats.org/drawingml/2006/main" xmlns:r="http://schemas.openxmlformats.org/officeDocument/2006/relationships" xmlns:p="http://schemas.openxmlformats.org/presentationml/2006/main">
  <p:tag name="NUM" val="9"/>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4"/>
</p:tagLst>
</file>

<file path=ppt/tags/tag56.xml><?xml version="1.0" encoding="utf-8"?>
<p:tagLst xmlns:a="http://schemas.openxmlformats.org/drawingml/2006/main" xmlns:r="http://schemas.openxmlformats.org/officeDocument/2006/relationships" xmlns:p="http://schemas.openxmlformats.org/presentationml/2006/main">
  <p:tag name="NUM" val="5"/>
</p:tagLst>
</file>

<file path=ppt/tags/tag57.xml><?xml version="1.0" encoding="utf-8"?>
<p:tagLst xmlns:a="http://schemas.openxmlformats.org/drawingml/2006/main" xmlns:r="http://schemas.openxmlformats.org/officeDocument/2006/relationships" xmlns:p="http://schemas.openxmlformats.org/presentationml/2006/main">
  <p:tag name="NUM" val="6"/>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4"/>
</p:tagLst>
</file>

<file path=ppt/tags/tag76.xml><?xml version="1.0" encoding="utf-8"?>
<p:tagLst xmlns:a="http://schemas.openxmlformats.org/drawingml/2006/main" xmlns:r="http://schemas.openxmlformats.org/officeDocument/2006/relationships" xmlns:p="http://schemas.openxmlformats.org/presentationml/2006/main">
  <p:tag name="NUM" val="5"/>
</p:tagLst>
</file>

<file path=ppt/tags/tag77.xml><?xml version="1.0" encoding="utf-8"?>
<p:tagLst xmlns:a="http://schemas.openxmlformats.org/drawingml/2006/main" xmlns:r="http://schemas.openxmlformats.org/officeDocument/2006/relationships" xmlns:p="http://schemas.openxmlformats.org/presentationml/2006/main">
  <p:tag name="NUM" val="6"/>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5"/>
</p:tagLst>
</file>

<file path=ppt/tags/tag82.xml><?xml version="1.0" encoding="utf-8"?>
<p:tagLst xmlns:a="http://schemas.openxmlformats.org/drawingml/2006/main" xmlns:r="http://schemas.openxmlformats.org/officeDocument/2006/relationships" xmlns:p="http://schemas.openxmlformats.org/presentationml/2006/main">
  <p:tag name="NUM" val="6"/>
</p:tagLst>
</file>

<file path=ppt/tags/tag83.xml><?xml version="1.0" encoding="utf-8"?>
<p:tagLst xmlns:a="http://schemas.openxmlformats.org/drawingml/2006/main" xmlns:r="http://schemas.openxmlformats.org/officeDocument/2006/relationships" xmlns:p="http://schemas.openxmlformats.org/presentationml/2006/main">
  <p:tag name="NUM" val="7"/>
</p:tagLst>
</file>

<file path=ppt/tags/tag84.xml><?xml version="1.0" encoding="utf-8"?>
<p:tagLst xmlns:a="http://schemas.openxmlformats.org/drawingml/2006/main" xmlns:r="http://schemas.openxmlformats.org/officeDocument/2006/relationships" xmlns:p="http://schemas.openxmlformats.org/presentationml/2006/main">
  <p:tag name="NUM" val="8"/>
</p:tagLst>
</file>

<file path=ppt/tags/tag85.xml><?xml version="1.0" encoding="utf-8"?>
<p:tagLst xmlns:a="http://schemas.openxmlformats.org/drawingml/2006/main" xmlns:r="http://schemas.openxmlformats.org/officeDocument/2006/relationships" xmlns:p="http://schemas.openxmlformats.org/presentationml/2006/main">
  <p:tag name="NUM" val="9"/>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4"/>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7"/>
</p:tagLst>
</file>

<file path=ppt/tags/tag95.xml><?xml version="1.0" encoding="utf-8"?>
<p:tagLst xmlns:a="http://schemas.openxmlformats.org/drawingml/2006/main" xmlns:r="http://schemas.openxmlformats.org/officeDocument/2006/relationships" xmlns:p="http://schemas.openxmlformats.org/presentationml/2006/main">
  <p:tag name="NUM" val="8"/>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CTFPHC">
      <a:dk1>
        <a:srgbClr val="000000"/>
      </a:dk1>
      <a:lt1>
        <a:srgbClr val="FFFFFF"/>
      </a:lt1>
      <a:dk2>
        <a:srgbClr val="000000"/>
      </a:dk2>
      <a:lt2>
        <a:srgbClr val="FFFFFF"/>
      </a:lt2>
      <a:accent1>
        <a:srgbClr val="C60651"/>
      </a:accent1>
      <a:accent2>
        <a:srgbClr val="007BC3"/>
      </a:accent2>
      <a:accent3>
        <a:srgbClr val="14B24B"/>
      </a:accent3>
      <a:accent4>
        <a:srgbClr val="560F27"/>
      </a:accent4>
      <a:accent5>
        <a:srgbClr val="0A5077"/>
      </a:accent5>
      <a:accent6>
        <a:srgbClr val="FDB83E"/>
      </a:accent6>
      <a:hlink>
        <a:srgbClr val="007BC3"/>
      </a:hlink>
      <a:folHlink>
        <a:srgbClr val="7F7F7F"/>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46378aa-ed85-4074-a48f-c8bd7664a2c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D1205D9F856AB47BB5A314E70A83224" ma:contentTypeVersion="14" ma:contentTypeDescription="Create a new document." ma:contentTypeScope="" ma:versionID="c8d841b9ad8ef1fd33121e586f3a31b9">
  <xsd:schema xmlns:xsd="http://www.w3.org/2001/XMLSchema" xmlns:xs="http://www.w3.org/2001/XMLSchema" xmlns:p="http://schemas.microsoft.com/office/2006/metadata/properties" xmlns:ns3="f02ecaf3-eaf9-4b3f-a37a-80b2c3c9b755" xmlns:ns4="246378aa-ed85-4074-a48f-c8bd7664a2c3" targetNamespace="http://schemas.microsoft.com/office/2006/metadata/properties" ma:root="true" ma:fieldsID="3fabd3f1d0c67546a32a4da4b79c2635" ns3:_="" ns4:_="">
    <xsd:import namespace="f02ecaf3-eaf9-4b3f-a37a-80b2c3c9b755"/>
    <xsd:import namespace="246378aa-ed85-4074-a48f-c8bd7664a2c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2ecaf3-eaf9-4b3f-a37a-80b2c3c9b75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6378aa-ed85-4074-a48f-c8bd7664a2c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_activity" ma:index="21"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54B1EA-C5AB-469F-A16D-BB7E424C4BA1}">
  <ds:schemaRefs>
    <ds:schemaRef ds:uri="http://purl.org/dc/terms/"/>
    <ds:schemaRef ds:uri="http://purl.org/dc/elements/1.1/"/>
    <ds:schemaRef ds:uri="http://schemas.microsoft.com/office/2006/metadata/properties"/>
    <ds:schemaRef ds:uri="http://purl.org/dc/dcmitype/"/>
    <ds:schemaRef ds:uri="246378aa-ed85-4074-a48f-c8bd7664a2c3"/>
    <ds:schemaRef ds:uri="f02ecaf3-eaf9-4b3f-a37a-80b2c3c9b755"/>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9207C63-A7F4-4A5C-B61D-0A5ED184E97F}">
  <ds:schemaRefs>
    <ds:schemaRef ds:uri="http://schemas.microsoft.com/sharepoint/v3/contenttype/forms"/>
  </ds:schemaRefs>
</ds:datastoreItem>
</file>

<file path=customXml/itemProps3.xml><?xml version="1.0" encoding="utf-8"?>
<ds:datastoreItem xmlns:ds="http://schemas.openxmlformats.org/officeDocument/2006/customXml" ds:itemID="{E3F15D81-9300-464D-B729-ED2458A9437D}">
  <ds:schemaRefs>
    <ds:schemaRef ds:uri="246378aa-ed85-4074-a48f-c8bd7664a2c3"/>
    <ds:schemaRef ds:uri="f02ecaf3-eaf9-4b3f-a37a-80b2c3c9b75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5015</TotalTime>
  <Words>10241</Words>
  <Application>Microsoft Macintosh PowerPoint</Application>
  <PresentationFormat>On-screen Show (4:3)</PresentationFormat>
  <Paragraphs>735</Paragraphs>
  <Slides>70</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70</vt:i4>
      </vt:variant>
    </vt:vector>
  </HeadingPairs>
  <TitlesOfParts>
    <vt:vector size="77" baseType="lpstr">
      <vt:lpstr>Arial</vt:lpstr>
      <vt:lpstr>Arial,Sans-Serif</vt:lpstr>
      <vt:lpstr>Calibri</vt:lpstr>
      <vt:lpstr>Courier New</vt:lpstr>
      <vt:lpstr>Helvetica</vt:lpstr>
      <vt:lpstr>Wingdings</vt:lpstr>
      <vt:lpstr>Office Theme</vt:lpstr>
      <vt:lpstr>Recommandations sur les interventions visant la cessation tabagique chez la population canadienne adulte</vt:lpstr>
      <vt:lpstr>Avis de confidentialité important</vt:lpstr>
      <vt:lpstr>Série de diapositives</vt:lpstr>
      <vt:lpstr>PowerPoint Presentation</vt:lpstr>
      <vt:lpstr>Plan de la présentation</vt:lpstr>
      <vt:lpstr>PowerPoint Presentation</vt:lpstr>
      <vt:lpstr>Experts cliniques en matière de cessation tabagique – sans droit de vote</vt:lpstr>
      <vt:lpstr>Patients ou membres du public et cliniciens</vt:lpstr>
      <vt:lpstr>PowerPoint Presentation</vt:lpstr>
      <vt:lpstr>Résumé</vt:lpstr>
      <vt:lpstr>PowerPoint Presentation</vt:lpstr>
      <vt:lpstr>Conflits d’intérêts – Dr Peter Selby</vt:lpstr>
      <vt:lpstr>PowerPoint Presentation</vt:lpstr>
      <vt:lpstr>PowerPoint Presentation</vt:lpstr>
      <vt:lpstr>PowerPoint Presentation</vt:lpstr>
      <vt:lpstr>PowerPoint Presentation</vt:lpstr>
      <vt:lpstr>PowerPoint Presentation</vt:lpstr>
      <vt:lpstr>PowerPoint Presentation</vt:lpstr>
      <vt:lpstr>À quelles questions avons-nous voulu répondre?</vt:lpstr>
      <vt:lpstr>À qui s’adressent les recommandations?</vt:lpstr>
      <vt:lpstr>Qu’avons-nous examiné? </vt:lpstr>
      <vt:lpstr>Bénéfices et préjudices évalués</vt:lpstr>
      <vt:lpstr>Quels sujets n’étaient pas visés?</vt:lpstr>
      <vt:lpstr>Comment avons-nous procédé?</vt:lpstr>
      <vt:lpstr>PowerPoint Presentation</vt:lpstr>
      <vt:lpstr>PowerPoint Presentation</vt:lpstr>
      <vt:lpstr>PowerPoint Presentation</vt:lpstr>
      <vt:lpstr>Considérations</vt:lpstr>
      <vt:lpstr>PowerPoint Presentation</vt:lpstr>
      <vt:lpstr>PowerPoint Presentation</vt:lpstr>
      <vt:lpstr>PowerPoint Presentation</vt:lpstr>
      <vt:lpstr>PowerPoint Presentation</vt:lpstr>
      <vt:lpstr>PowerPoint Presentation</vt:lpstr>
      <vt:lpstr>PowerPoint Presentation</vt:lpstr>
      <vt:lpstr>Ce que nous ne recommandons pas </vt:lpstr>
      <vt:lpstr>Résumé des options</vt:lpstr>
      <vt:lpstr>PowerPoint Presentation</vt:lpstr>
      <vt:lpstr>PowerPoint Presentation</vt:lpstr>
      <vt:lpstr>PowerPoint Presentation</vt:lpstr>
      <vt:lpstr>PowerPoint Presentation</vt:lpstr>
      <vt:lpstr>Information pour la prise de décision partagée</vt:lpstr>
      <vt:lpstr>PowerPoint Presentation</vt:lpstr>
      <vt:lpstr>Comment ce guide de pratique clinique se compare-t-elle à d’autres lignes directrices nationales?</vt:lpstr>
      <vt:lpstr>Comment ce guide de pratique clinique se compare-t-elle à d’autres lignes directrices nationales?</vt:lpstr>
      <vt:lpstr>Bénéfices et préjudices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Outils</vt:lpstr>
      <vt:lpstr>Outils</vt:lpstr>
      <vt:lpstr>Outils</vt:lpstr>
      <vt:lpstr>PowerPoint Presentation</vt:lpstr>
      <vt:lpstr>PowerPoint Presentation</vt:lpstr>
      <vt:lpstr>PowerPoint Presentation</vt:lpstr>
      <vt:lpstr>PowerPoint Presentation</vt:lpstr>
      <vt:lpstr>PowerPoint Presentation</vt:lpstr>
      <vt:lpstr>Prochaines étapes</vt:lpstr>
      <vt:lpstr>Prochaines étapes</vt:lpstr>
      <vt:lpstr>Prochaines étapes</vt:lpstr>
      <vt:lpstr>À retenir</vt:lpstr>
      <vt:lpstr>PowerPoint Presentation</vt:lpstr>
      <vt:lpstr>PowerPoint Presentation</vt:lpstr>
      <vt:lpstr>Renseignements additionnels</vt:lpstr>
      <vt:lpstr>PowerPoint Presentation</vt:lpstr>
    </vt:vector>
  </TitlesOfParts>
  <Company>St. Michael's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Fatiah De Matas</dc:creator>
  <cp:lastModifiedBy>Fatiah De Matas</cp:lastModifiedBy>
  <cp:revision>1927</cp:revision>
  <cp:lastPrinted>2018-11-05T19:29:28Z</cp:lastPrinted>
  <dcterms:created xsi:type="dcterms:W3CDTF">2018-02-09T18:15:55Z</dcterms:created>
  <dcterms:modified xsi:type="dcterms:W3CDTF">2025-08-02T09:39:49Z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0x010100FD1205D9F856AB47BB5A314E70A83224</vt:lpwstr>
  </property>
  <property fmtid="{D5CDD505-2E9C-101B-9397-08002B2CF9AE}" pid="3" name="PresentationID">
    <vt:lpwstr>50e9b10f990747349e80e7801c29c557</vt:lpwstr>
  </property>
  <property fmtid="{D5CDD505-2E9C-101B-9397-08002B2CF9AE}" pid="4" name="SlidesCount">
    <vt:lpwstr>50</vt:lpwstr>
  </property>
  <property fmtid="{D5CDD505-2E9C-101B-9397-08002B2CF9AE}" pid="5" name="MSIP_Label_6a7d8d5d-78e2-4a62-9fcd-016eb5e4c57c_Enabled">
    <vt:lpwstr>true</vt:lpwstr>
  </property>
  <property fmtid="{D5CDD505-2E9C-101B-9397-08002B2CF9AE}" pid="6" name="MSIP_Label_6a7d8d5d-78e2-4a62-9fcd-016eb5e4c57c_SetDate">
    <vt:lpwstr>2025-07-29T16:15:12Z</vt:lpwstr>
  </property>
  <property fmtid="{D5CDD505-2E9C-101B-9397-08002B2CF9AE}" pid="7" name="MSIP_Label_6a7d8d5d-78e2-4a62-9fcd-016eb5e4c57c_Method">
    <vt:lpwstr>Standard</vt:lpwstr>
  </property>
  <property fmtid="{D5CDD505-2E9C-101B-9397-08002B2CF9AE}" pid="8" name="MSIP_Label_6a7d8d5d-78e2-4a62-9fcd-016eb5e4c57c_Name">
    <vt:lpwstr>Général</vt:lpwstr>
  </property>
  <property fmtid="{D5CDD505-2E9C-101B-9397-08002B2CF9AE}" pid="9" name="MSIP_Label_6a7d8d5d-78e2-4a62-9fcd-016eb5e4c57c_SiteId">
    <vt:lpwstr>06e1fe28-5f8b-4075-bf6c-ae24be1a7992</vt:lpwstr>
  </property>
  <property fmtid="{D5CDD505-2E9C-101B-9397-08002B2CF9AE}" pid="10" name="MSIP_Label_6a7d8d5d-78e2-4a62-9fcd-016eb5e4c57c_ActionId">
    <vt:lpwstr>46410dc0-e300-4d67-8c19-ff52d1413d71</vt:lpwstr>
  </property>
  <property fmtid="{D5CDD505-2E9C-101B-9397-08002B2CF9AE}" pid="11" name="MSIP_Label_6a7d8d5d-78e2-4a62-9fcd-016eb5e4c57c_ContentBits">
    <vt:lpwstr>0</vt:lpwstr>
  </property>
  <property fmtid="{D5CDD505-2E9C-101B-9397-08002B2CF9AE}" pid="12" name="MSIP_Label_6a7d8d5d-78e2-4a62-9fcd-016eb5e4c57c_Tag">
    <vt:lpwstr>10, 3, 0, 1</vt:lpwstr>
  </property>
</Properties>
</file>